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9"/>
  </p:notesMasterIdLst>
  <p:handoutMasterIdLst>
    <p:handoutMasterId r:id="rId30"/>
  </p:handoutMasterIdLst>
  <p:sldIdLst>
    <p:sldId id="348" r:id="rId5"/>
    <p:sldId id="396" r:id="rId6"/>
    <p:sldId id="349" r:id="rId7"/>
    <p:sldId id="368" r:id="rId8"/>
    <p:sldId id="398" r:id="rId9"/>
    <p:sldId id="399" r:id="rId10"/>
    <p:sldId id="400" r:id="rId11"/>
    <p:sldId id="401" r:id="rId12"/>
    <p:sldId id="402" r:id="rId13"/>
    <p:sldId id="411" r:id="rId14"/>
    <p:sldId id="404" r:id="rId15"/>
    <p:sldId id="405" r:id="rId16"/>
    <p:sldId id="406" r:id="rId17"/>
    <p:sldId id="407" r:id="rId18"/>
    <p:sldId id="408" r:id="rId19"/>
    <p:sldId id="410" r:id="rId20"/>
    <p:sldId id="409" r:id="rId21"/>
    <p:sldId id="413" r:id="rId22"/>
    <p:sldId id="412" r:id="rId23"/>
    <p:sldId id="415" r:id="rId24"/>
    <p:sldId id="414" r:id="rId25"/>
    <p:sldId id="416" r:id="rId26"/>
    <p:sldId id="417" r:id="rId27"/>
    <p:sldId id="418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B89FA-3CE0-4A5F-84E5-4F91E1035E0F}" v="3" dt="2021-07-17T05:50:26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3924" autoAdjust="0"/>
  </p:normalViewPr>
  <p:slideViewPr>
    <p:cSldViewPr snapToGrid="0">
      <p:cViewPr varScale="1">
        <p:scale>
          <a:sx n="75" d="100"/>
          <a:sy n="75" d="100"/>
        </p:scale>
        <p:origin x="532" y="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1F88E6-8DBA-444B-A77A-B645FBC79BAC}" type="datetime1">
              <a:rPr lang="fr-FR" smtClean="0"/>
              <a:t>03/08/2023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A61EC0-78B5-465F-9209-BEC0A9D66D09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13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23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722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26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94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4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168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b="0" i="0" dirty="0">
                <a:solidFill>
                  <a:srgbClr val="222222"/>
                </a:solidFill>
                <a:effectLst/>
                <a:latin typeface="Muli"/>
              </a:rPr>
              <a:t>Ses limites tiennent pour l’essentiel au fait qu’il ne prend pas en compte la répartition des revenus : des courbes de Lorenz différentes peuvent correspondre à un même indice de Gini.</a:t>
            </a:r>
            <a:br>
              <a:rPr lang="fr-FR" b="0" i="0" dirty="0">
                <a:solidFill>
                  <a:srgbClr val="222222"/>
                </a:solidFill>
                <a:effectLst/>
                <a:latin typeface="Muli"/>
              </a:rPr>
            </a:br>
            <a:r>
              <a:rPr lang="fr-FR" b="0" i="0" dirty="0">
                <a:solidFill>
                  <a:srgbClr val="222222"/>
                </a:solidFill>
                <a:effectLst/>
                <a:latin typeface="Muli"/>
              </a:rPr>
              <a:t>Ainsi, un indice de Gini de 0,5 peut aussi correspondre à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Muli"/>
              </a:rPr>
              <a:t>une répartition où 50% de la population n’a pas de revenu et l’autre moitié à les mêmes revenus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Muli"/>
              </a:rPr>
              <a:t>une répartition où 75% de la population se partage de manière identique 25% du revenu global et où les 25% restants se partage de manière identique les 75% restants du revenu global.</a:t>
            </a:r>
          </a:p>
          <a:p>
            <a:pPr algn="l"/>
            <a:r>
              <a:rPr lang="fr-FR" b="0" i="0" dirty="0">
                <a:solidFill>
                  <a:srgbClr val="222222"/>
                </a:solidFill>
                <a:effectLst/>
                <a:latin typeface="Muli"/>
              </a:rPr>
              <a:t>Pour gagner en précision, l’indice de Gini doit être combiné avec d’autres indices.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16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22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Tableau de contingence : dépendance entre deux caractères</a:t>
            </a:r>
          </a:p>
          <a:p>
            <a:pPr rtl="0"/>
            <a:r>
              <a:rPr lang="fr-FR" dirty="0"/>
              <a:t>p-valeur, est la probabilité pour un modèle statistique donné sous l'hypothèse nulle d'obtenir la même valeur ou une valeur encore plus extrême que celle observée.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51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972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dirty="0"/>
              <a:t>Coef de corrélation (r) : mesure une corrélation linéaire entre deux variables</a:t>
            </a:r>
          </a:p>
          <a:p>
            <a:pPr algn="l"/>
            <a:r>
              <a:rPr lang="fr-FR" dirty="0"/>
              <a:t>Coef de détermination (r²) : </a:t>
            </a:r>
            <a:r>
              <a:rPr lang="fr-FR" b="0" i="0" dirty="0">
                <a:solidFill>
                  <a:srgbClr val="606366"/>
                </a:solidFill>
                <a:effectLst/>
                <a:latin typeface="Open Sans" panose="020B0606030504020204" pitchFamily="34" charset="0"/>
              </a:rPr>
              <a:t>mesure l’adéquation entre le modèle et les données observées ou encore à quel point l’équation de régression est adaptée pour décrire la distribution des points. (si =1, la droite de </a:t>
            </a:r>
            <a:r>
              <a:rPr lang="fr-FR" b="0" i="0" dirty="0" err="1">
                <a:solidFill>
                  <a:srgbClr val="606366"/>
                </a:solidFill>
                <a:effectLst/>
                <a:latin typeface="Open Sans" panose="020B0606030504020204" pitchFamily="34" charset="0"/>
              </a:rPr>
              <a:t>regression</a:t>
            </a:r>
            <a:r>
              <a:rPr lang="fr-FR" b="0" i="0" dirty="0">
                <a:solidFill>
                  <a:srgbClr val="606366"/>
                </a:solidFill>
                <a:effectLst/>
                <a:latin typeface="Open Sans" panose="020B0606030504020204" pitchFamily="34" charset="0"/>
              </a:rPr>
              <a:t> détermine 100% de la distribution des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120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dirty="0"/>
              <a:t>ANOVA (analyse de la variance) :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permet d'étudier le comportement d'une variable quantitative à expliquer en fonction d'une ou de plusieurs variables qualitatives, aussi appelées nominales catégorielles.</a:t>
            </a:r>
          </a:p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Eta² : 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proportion de la taille de l'effet qui décrit le ratio de variance expliquée de la variable dépendante par une variable indépendante (en pourcentage) :</a:t>
            </a:r>
          </a:p>
          <a:p>
            <a:pPr algn="l"/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 autour de 0,01 = effet de petite taille</a:t>
            </a:r>
          </a:p>
          <a:p>
            <a:pPr algn="l"/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 autour de 0,06 = moyenne</a:t>
            </a:r>
          </a:p>
          <a:p>
            <a:pPr algn="l"/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- 0,14 et plus = fort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047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02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663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8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27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53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9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8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2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4A7B0-F987-49F0-BF4F-2046B9CC1F75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9C718F-657C-4D78-B423-61A9AFC15704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 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 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5" name="Ovale 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8" name="Titr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62962-6B0F-43BA-B233-0CE0B77E8B60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sp>
        <p:nvSpPr>
          <p:cNvPr id="14" name="Espace réservé d’image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2" name="Espace réservé d’image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Le nom vient ici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Le nom vient ici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Le nom vient ici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8" name="Ovale 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9" name="Ovale 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0" name="Ovale 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 rtl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3E8C7-015A-4148-8FD2-CACE1A947A31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79471-29FA-4A5F-A527-3DB72A632284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 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8" name="Titr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2BA57-CD29-4EF7-B0A9-FCE9A9869D41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 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Ovale 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0" name="Titr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316375-DB96-4B0B-96B4-69329225EC04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 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 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3F90B-C5AF-4D25-B48B-3CE8F77CA108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 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3" name="Ovale 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5EDE1-E7E7-400F-8A04-DF97533B3654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81D65B31-FEAD-4174-B916-9DF68FF764F2}" type="datetime1">
              <a:rPr lang="fr-FR" noProof="0" smtClean="0"/>
              <a:t>03/08/2023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Analyse des ventes online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MaximeBCH</a:t>
            </a:r>
            <a:r>
              <a:rPr lang="fr-FR" dirty="0"/>
              <a:t>– </a:t>
            </a:r>
            <a:r>
              <a:rPr lang="en-US" dirty="0" err="1"/>
              <a:t>Rester</a:t>
            </a:r>
            <a:r>
              <a:rPr lang="en-US" dirty="0"/>
              <a:t> livres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3A586-C17D-49E4-8409-0742235C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 err="1">
                <a:effectLst/>
              </a:rPr>
              <a:t>données</a:t>
            </a:r>
            <a:r>
              <a:rPr lang="fr-FR" sz="2800" dirty="0">
                <a:effectLst/>
              </a:rPr>
              <a:t> manquantes : Transactions d’octobre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CB2350-C5E7-4584-9902-4B426D8A15A8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Perte de données : il manque des données des transactions d’octobre dans la catégorie 1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8C43E8-EC1A-45D1-A419-A577B6B0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90891"/>
            <a:ext cx="4998720" cy="49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2604387"/>
            <a:ext cx="7356255" cy="19002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2 – ANALYSE DES </a:t>
            </a:r>
            <a:r>
              <a:rPr lang="fr-FR" dirty="0" err="1"/>
              <a:t>DONN</a:t>
            </a:r>
            <a:r>
              <a:rPr lang="fr-FR" cap="all" dirty="0" err="1"/>
              <a:t>é</a:t>
            </a:r>
            <a:r>
              <a:rPr lang="fr-FR" dirty="0" err="1"/>
              <a:t>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A58C7-52D4-4EE7-A3A0-14AF691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11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Clients : DISTRIBUTION par genre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12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Environ 8600 clients.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nombre d’hommes et de femmes est pratiquement similaire.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55208-43C8-486A-A612-C1EAD3815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4"/>
          <a:stretch/>
        </p:blipFill>
        <p:spPr>
          <a:xfrm>
            <a:off x="1097280" y="1790891"/>
            <a:ext cx="4509119" cy="50210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569529-7FD8-4713-B0B5-D5B26E6A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294" y="1790891"/>
            <a:ext cx="5011639" cy="50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Clients : distribution des âges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13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23894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La moyenne d’âge est de 43 ans.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distribution des âges est très symétriques chez les hommes et les femmes.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Surreprésentation des acheteurs de 18 ans (conséquence de l’accès au site réservé aux majeurs).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55208-43C8-486A-A612-C1EAD3815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4"/>
          <a:stretch/>
        </p:blipFill>
        <p:spPr>
          <a:xfrm>
            <a:off x="1097280" y="1790891"/>
            <a:ext cx="4509119" cy="50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prix : distribution selon les catégories de produit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14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Chaque catégorie correspond à un ordre de grandeur de prix croissant : la catégorie 0 a les prix les moins élevés et la catégorie 2 a les prix les plus élevés.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B4F14B-E07F-4B50-A23A-A84A3E02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3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TRANSACTIONS : Nombre de ventes par mois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15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nombre de vente est plutôt stable tout au long de l’année.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y a cependant une baisse notable en octobre.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Septembre (rentrée scolaire et littéraire) et décembre (fêtes de fin d’années) sont des moments importants.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B4F14B-E07F-4B50-A23A-A84A3E02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4876800" cy="4876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1DEBF2-5977-4D53-A02C-3FD7C2A53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1790891"/>
            <a:ext cx="4624864" cy="50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TRANSACTIONS : chiffre d’affaires par mois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16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chiffre d’affaires est en augmentation constante tout au long de l’année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y a cependant une baisse notable en octobre, comme pour les ventes, que l’on peut expliquer par une perte de données.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B4F14B-E07F-4B50-A23A-A84A3E02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4876800" cy="4876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589254-AF2C-4662-A7AA-56DDC6E99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4" r="6420"/>
          <a:stretch/>
        </p:blipFill>
        <p:spPr>
          <a:xfrm>
            <a:off x="1097280" y="1790891"/>
            <a:ext cx="4959775" cy="48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7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2 – ANALYSE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TRANSACTIONS : CONCENTRATION DES ACHATS PAR 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17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premier quartile des âges réalise 50% des achats.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Avec un indice de Gini de 0,29, la répartition semble plutôt égalitaire.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B4F14B-E07F-4B50-A23A-A84A3E02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4876800" cy="4876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589254-AF2C-4662-A7AA-56DDC6E99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4" r="6420"/>
          <a:stretch/>
        </p:blipFill>
        <p:spPr>
          <a:xfrm>
            <a:off x="1097280" y="1790891"/>
            <a:ext cx="4959775" cy="4894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4747A0-40A0-4A57-8D2A-C3FB8E61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790891"/>
            <a:ext cx="5067109" cy="5067109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BADCE4-D53A-43A1-B7F0-FEFAC3CEDC25}"/>
              </a:ext>
            </a:extLst>
          </p:cNvPr>
          <p:cNvCxnSpPr>
            <a:cxnSpLocks/>
          </p:cNvCxnSpPr>
          <p:nvPr/>
        </p:nvCxnSpPr>
        <p:spPr>
          <a:xfrm flipV="1">
            <a:off x="3688824" y="5111750"/>
            <a:ext cx="0" cy="111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9517000-9BC3-4C4B-94F2-3D776C4F2858}"/>
              </a:ext>
            </a:extLst>
          </p:cNvPr>
          <p:cNvSpPr txBox="1"/>
          <p:nvPr/>
        </p:nvSpPr>
        <p:spPr>
          <a:xfrm>
            <a:off x="3535680" y="6233077"/>
            <a:ext cx="465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1"/>
                </a:solidFill>
              </a:rPr>
              <a:t>0.5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8D81D28-27B1-4A50-BA3A-7DBE08C6AA03}"/>
              </a:ext>
            </a:extLst>
          </p:cNvPr>
          <p:cNvCxnSpPr>
            <a:cxnSpLocks/>
          </p:cNvCxnSpPr>
          <p:nvPr/>
        </p:nvCxnSpPr>
        <p:spPr>
          <a:xfrm flipV="1">
            <a:off x="1732280" y="5108025"/>
            <a:ext cx="1956544" cy="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DEE51D9-7418-4251-8A6C-A3B725A5CEA5}"/>
              </a:ext>
            </a:extLst>
          </p:cNvPr>
          <p:cNvSpPr txBox="1"/>
          <p:nvPr/>
        </p:nvSpPr>
        <p:spPr>
          <a:xfrm>
            <a:off x="1354012" y="5000303"/>
            <a:ext cx="465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1"/>
                </a:solidFill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163806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2604387"/>
            <a:ext cx="7356255" cy="19002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3 – ANALYSES </a:t>
            </a:r>
            <a:r>
              <a:rPr lang="fr-FR" dirty="0" err="1"/>
              <a:t>BIVARI</a:t>
            </a:r>
            <a:r>
              <a:rPr lang="fr-FR" cap="all" dirty="0" err="1"/>
              <a:t>é</a:t>
            </a:r>
            <a:r>
              <a:rPr lang="fr-FR" dirty="0" err="1"/>
              <a:t>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A58C7-52D4-4EE7-A3A0-14AF691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18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7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3 – </a:t>
            </a:r>
            <a:r>
              <a:rPr lang="fr-FR" sz="4000" dirty="0" err="1">
                <a:effectLst/>
              </a:rPr>
              <a:t>ANALYSEs</a:t>
            </a:r>
            <a:r>
              <a:rPr lang="fr-FR" sz="4000" dirty="0">
                <a:effectLst/>
              </a:rPr>
              <a:t> bivariées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corrélation entre genre et catégories d’achats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19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femmes achètent majoritairement dans les catégories 1 et 2, et les hommes dans la catégorie 0.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La relation n’est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cependant pas significative statistiquement (selon le p-valeur).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B4F14B-E07F-4B50-A23A-A84A3E02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4876800" cy="4876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589254-AF2C-4662-A7AA-56DDC6E99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4" r="6420"/>
          <a:stretch/>
        </p:blipFill>
        <p:spPr>
          <a:xfrm>
            <a:off x="1097280" y="1790891"/>
            <a:ext cx="4959775" cy="4894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4747A0-40A0-4A57-8D2A-C3FB8E61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790891"/>
            <a:ext cx="5067109" cy="5067109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BADCE4-D53A-43A1-B7F0-FEFAC3CEDC25}"/>
              </a:ext>
            </a:extLst>
          </p:cNvPr>
          <p:cNvCxnSpPr>
            <a:cxnSpLocks/>
          </p:cNvCxnSpPr>
          <p:nvPr/>
        </p:nvCxnSpPr>
        <p:spPr>
          <a:xfrm flipV="1">
            <a:off x="3688824" y="5111750"/>
            <a:ext cx="0" cy="111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9517000-9BC3-4C4B-94F2-3D776C4F2858}"/>
              </a:ext>
            </a:extLst>
          </p:cNvPr>
          <p:cNvSpPr txBox="1"/>
          <p:nvPr/>
        </p:nvSpPr>
        <p:spPr>
          <a:xfrm>
            <a:off x="3535680" y="6233077"/>
            <a:ext cx="465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1"/>
                </a:solidFill>
              </a:rPr>
              <a:t>0.5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C5E1A4-8CE7-4D8C-9994-B96986535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1633722"/>
            <a:ext cx="5296376" cy="52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192881"/>
            <a:ext cx="7356255" cy="190023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3" y="2543175"/>
            <a:ext cx="7847996" cy="3263265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/>
              <a:t>1 – nettoyage des données</a:t>
            </a:r>
          </a:p>
          <a:p>
            <a:pPr algn="l" rtl="0"/>
            <a:r>
              <a:rPr lang="fr-FR" dirty="0"/>
              <a:t>2 – Analyse des données</a:t>
            </a:r>
          </a:p>
          <a:p>
            <a:pPr algn="l" rtl="0"/>
            <a:r>
              <a:rPr lang="fr-FR" dirty="0"/>
              <a:t>3 – ANALYSES </a:t>
            </a:r>
            <a:r>
              <a:rPr lang="fr-FR" dirty="0" err="1"/>
              <a:t>BIVARIées</a:t>
            </a:r>
            <a:endParaRPr lang="fr-FR" dirty="0"/>
          </a:p>
          <a:p>
            <a:pPr algn="l" rtl="0"/>
            <a:r>
              <a:rPr lang="fr-FR" dirty="0"/>
              <a:t>4 – Conclusions et recommandations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A58C7-52D4-4EE7-A3A0-14AF691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3 – </a:t>
            </a:r>
            <a:r>
              <a:rPr lang="fr-FR" sz="4000" dirty="0" err="1">
                <a:effectLst/>
              </a:rPr>
              <a:t>ANALYSEs</a:t>
            </a:r>
            <a:r>
              <a:rPr lang="fr-FR" sz="4000" dirty="0">
                <a:effectLst/>
              </a:rPr>
              <a:t> bivariées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corrélation entre âge et montant total des achats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20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0"/>
            <a:ext cx="5220945" cy="31417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Coefficient de corrélation de Pearson : -0.19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de détermination linéaire de Pearson (</a:t>
            </a:r>
            <a:r>
              <a:rPr lang="fr-FR" sz="1600" b="1" i="1" dirty="0">
                <a:solidFill>
                  <a:srgbClr val="202122"/>
                </a:solidFill>
                <a:effectLst/>
                <a:latin typeface="Nimbus Roman No9 L"/>
              </a:rPr>
              <a:t>R</a:t>
            </a:r>
            <a:r>
              <a:rPr lang="fr-FR" sz="1600" b="1" i="0" baseline="30000" dirty="0">
                <a:solidFill>
                  <a:srgbClr val="202122"/>
                </a:solidFill>
                <a:effectLst/>
                <a:latin typeface="Nimbus Roman No9 L"/>
              </a:rPr>
              <a:t>2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0,036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Ces deux coefficients indique une absence de corrélation linéaire entre l'âge des clients et le montant total des achats.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8E0F97-B4F0-4758-9536-20F54A45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37054"/>
            <a:ext cx="5449517" cy="54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3 – </a:t>
            </a:r>
            <a:r>
              <a:rPr lang="fr-FR" sz="4000" dirty="0" err="1">
                <a:effectLst/>
              </a:rPr>
              <a:t>ANALYSEs</a:t>
            </a:r>
            <a:r>
              <a:rPr lang="fr-FR" sz="4000" dirty="0">
                <a:effectLst/>
              </a:rPr>
              <a:t> bivariées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corrélation entre âge et fréquence d’achat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21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Eta² = 0,95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Cet </a:t>
            </a:r>
            <a:r>
              <a:rPr lang="fr-FR" sz="1600" b="0" kern="1200" noProof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</a:t>
            </a: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² montre une importante corrélation entre la classe d'âge et la fréquence d'achat, et l'on constate sur le graphique que ce sont les 31-50 qui achètent le plus fréquemment.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481274-A677-4460-BF0C-87996D0D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4" y="1665291"/>
            <a:ext cx="4964109" cy="49641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C885ED-308F-43F6-ACE2-370F95FC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73" y="1694106"/>
            <a:ext cx="5092527" cy="50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3 – Analyses bivariées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corrélation entre âge et taille du panier moyen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22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Eta² = 0,06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coefficient </a:t>
            </a:r>
            <a:r>
              <a:rPr lang="fr-FR" sz="1600" b="0" kern="1200" noProof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</a:t>
            </a: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² montre une moyenne corrélation entre la classe d'âge et la taille du panier moyen.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2F6730D-C112-429C-AE1E-8EE22EF2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4" y="1702654"/>
            <a:ext cx="5155346" cy="51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t"/>
            <a:r>
              <a:rPr lang="fr-FR" sz="4000" dirty="0">
                <a:effectLst/>
              </a:rPr>
              <a:t>3 – </a:t>
            </a:r>
            <a:r>
              <a:rPr lang="fr-FR" sz="4000" dirty="0" err="1">
                <a:effectLst/>
              </a:rPr>
              <a:t>ANALYSEs</a:t>
            </a:r>
            <a:r>
              <a:rPr lang="fr-FR" sz="4000" dirty="0">
                <a:effectLst/>
              </a:rPr>
              <a:t> bivariées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corrélation entre âge et catégories de produits achetés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23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6454588" y="1925361"/>
            <a:ext cx="5220945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Eta² = 0,11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coefficient </a:t>
            </a:r>
            <a:r>
              <a:rPr lang="fr-FR" sz="1600" b="0" kern="1200" noProof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eta</a:t>
            </a: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² montre une forte corrélation entre l'âge des clients et la catégorie d'achat. </a:t>
            </a:r>
          </a:p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Les clients les plus jeunes achètent principalement des produits de la catégorie 2, tandis que les autres deux autres catégories de produits sont achetées indistinctement par les clients.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983550-F777-4C26-AB4F-18DD3BEC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5079402" cy="50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4 – Conclusions ET RECOMMANDATIONS</a:t>
            </a:r>
            <a:br>
              <a:rPr lang="fr-FR" sz="4000" dirty="0">
                <a:effectLst/>
              </a:rPr>
            </a:br>
            <a:endParaRPr lang="fr-FR" sz="2800" dirty="0">
              <a:effectLst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24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1097280" y="1925361"/>
            <a:ext cx="10578253" cy="36839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285750" lvl="0" indent="-28575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Deux aspects à corriger et prendre en compte dans les prochaines analyses :</a:t>
            </a:r>
          </a:p>
          <a:p>
            <a:pPr marL="742950" lvl="1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Sur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représentation des clients de 18 ans.</a:t>
            </a: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742950" lvl="1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Perte de données du mois d’o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ctobre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récupérer.</a:t>
            </a: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client type de Rester Livres est un homme ou une femme de 35-50 ans achetant fréquemment des produits des catégories 1 et 2.</a:t>
            </a: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revanche les 18-30 ans passent moins souvent à l’achat, même s’il s’agit principalement des produits plus chers de la catégorie 2. Il faut les inciter à acheter davantage dans les autres catégories et/ou plus régulièrement.</a:t>
            </a: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5334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pourraient être des entreprises, je recommande donc de séparer le B2B et B2C dans les prochaines analyses si c’est le cas.</a:t>
            </a:r>
          </a:p>
        </p:txBody>
      </p:sp>
    </p:spTree>
    <p:extLst>
      <p:ext uri="{BB962C8B-B14F-4D97-AF65-F5344CB8AC3E}">
        <p14:creationId xmlns:p14="http://schemas.microsoft.com/office/powerpoint/2010/main" val="35336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2604387"/>
            <a:ext cx="7356255" cy="19002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1 - NETTOYAGE DES </a:t>
            </a:r>
            <a:r>
              <a:rPr lang="fr-FR" dirty="0" err="1"/>
              <a:t>DONN</a:t>
            </a:r>
            <a:r>
              <a:rPr lang="fr-FR" cap="all" dirty="0" err="1"/>
              <a:t>é</a:t>
            </a:r>
            <a:r>
              <a:rPr lang="fr-FR" dirty="0" err="1"/>
              <a:t>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EA58C7-52D4-4EE7-A3A0-14AF6919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3</a:t>
            </a:fld>
            <a:endParaRPr lang="fr-FR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Fichiers sources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4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63D88E-A835-4BF8-8F5B-38596EC6FAC5}"/>
              </a:ext>
            </a:extLst>
          </p:cNvPr>
          <p:cNvSpPr txBox="1"/>
          <p:nvPr/>
        </p:nvSpPr>
        <p:spPr>
          <a:xfrm>
            <a:off x="1960387" y="2253457"/>
            <a:ext cx="2481366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0" lvl="0" indent="0" algn="ctr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transactions.csv</a:t>
            </a:r>
            <a:endParaRPr lang="fr-FR" sz="1600" b="0" i="1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A0B28F-FD9E-479E-90EB-14E3BBB8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270"/>
            <a:ext cx="4207580" cy="32483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B73C28-7D20-42E2-88E6-92141F4E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63" y="2725270"/>
            <a:ext cx="2009889" cy="32483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3532E7D-C39D-417E-B135-8928376A1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355" y="2725269"/>
            <a:ext cx="1816620" cy="32483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3F4F551-A274-4D75-A146-88198A590432}"/>
              </a:ext>
            </a:extLst>
          </p:cNvPr>
          <p:cNvSpPr txBox="1"/>
          <p:nvPr/>
        </p:nvSpPr>
        <p:spPr>
          <a:xfrm>
            <a:off x="5718424" y="2253457"/>
            <a:ext cx="2481366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0" lvl="0" indent="0" algn="ctr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products.csv</a:t>
            </a:r>
            <a:endParaRPr lang="fr-FR" sz="1600" b="0" i="1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FD6F70-B175-4A52-A7CE-91C12F7FFADE}"/>
              </a:ext>
            </a:extLst>
          </p:cNvPr>
          <p:cNvSpPr txBox="1"/>
          <p:nvPr/>
        </p:nvSpPr>
        <p:spPr>
          <a:xfrm>
            <a:off x="8280982" y="2253457"/>
            <a:ext cx="2481366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0" lvl="0" indent="0" algn="ctr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customers.csv</a:t>
            </a:r>
            <a:endParaRPr lang="fr-FR" sz="1600" b="0" i="1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0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Valeurs aberrantes – Sessions de test « </a:t>
            </a:r>
            <a:r>
              <a:rPr lang="fr-FR" sz="2800" dirty="0" err="1">
                <a:effectLst/>
              </a:rPr>
              <a:t>s_o</a:t>
            </a:r>
            <a:r>
              <a:rPr lang="fr-FR" sz="2800" dirty="0">
                <a:effectLst/>
              </a:rPr>
              <a:t> »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5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287A8F-C5AD-4F42-B63E-4CE1E268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0891"/>
            <a:ext cx="6465156" cy="2691462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480130-9C18-4B92-B3BB-90FB7F7EE3CC}"/>
              </a:ext>
            </a:extLst>
          </p:cNvPr>
          <p:cNvSpPr/>
          <p:nvPr/>
        </p:nvSpPr>
        <p:spPr>
          <a:xfrm>
            <a:off x="1497104" y="3625018"/>
            <a:ext cx="5029201" cy="355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FE471B-6EFF-4D53-9B1A-78190DB7C7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98"/>
          <a:stretch/>
        </p:blipFill>
        <p:spPr>
          <a:xfrm>
            <a:off x="1279404" y="5234840"/>
            <a:ext cx="5594083" cy="27386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72677C-9D33-4E20-8195-E0B558572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713" y="5601971"/>
            <a:ext cx="7632478" cy="498912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F901D1C-2F40-49A1-801F-75C8ABE41E1C}"/>
              </a:ext>
            </a:extLst>
          </p:cNvPr>
          <p:cNvCxnSpPr>
            <a:cxnSpLocks/>
          </p:cNvCxnSpPr>
          <p:nvPr/>
        </p:nvCxnSpPr>
        <p:spPr>
          <a:xfrm>
            <a:off x="2411506" y="4482353"/>
            <a:ext cx="0" cy="5558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9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Valeurs aberrantes – Produit test « </a:t>
            </a:r>
            <a:r>
              <a:rPr lang="fr-FR" sz="2800" dirty="0" err="1">
                <a:effectLst/>
              </a:rPr>
              <a:t>T_o</a:t>
            </a:r>
            <a:r>
              <a:rPr lang="fr-FR" sz="2800" dirty="0">
                <a:effectLst/>
              </a:rPr>
              <a:t> »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6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0A419B-1DFD-4BD1-A571-D644F00D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2864"/>
            <a:ext cx="6867525" cy="22860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1480130-9C18-4B92-B3BB-90FB7F7EE3CC}"/>
              </a:ext>
            </a:extLst>
          </p:cNvPr>
          <p:cNvSpPr/>
          <p:nvPr/>
        </p:nvSpPr>
        <p:spPr>
          <a:xfrm>
            <a:off x="1804726" y="3079499"/>
            <a:ext cx="1539109" cy="2733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D0FD5F-23B4-4957-886A-EA5D7446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097280" y="5084511"/>
            <a:ext cx="4714875" cy="28098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DD1B79E-8884-421C-8C34-2778EAA09DC4}"/>
              </a:ext>
            </a:extLst>
          </p:cNvPr>
          <p:cNvCxnSpPr>
            <a:cxnSpLocks/>
          </p:cNvCxnSpPr>
          <p:nvPr/>
        </p:nvCxnSpPr>
        <p:spPr>
          <a:xfrm>
            <a:off x="2411506" y="4276165"/>
            <a:ext cx="0" cy="5558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Valeurs aberrantes – clients des sessions de test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7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4B66FD-F1EA-4308-86A7-14EE7321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2864"/>
            <a:ext cx="6086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>
                <a:effectLst/>
              </a:rPr>
              <a:t>Valeurs aberrantes – </a:t>
            </a:r>
            <a:r>
              <a:rPr lang="fr-FR" sz="2800" dirty="0" err="1">
                <a:effectLst/>
              </a:rPr>
              <a:t>outliers</a:t>
            </a:r>
            <a:endParaRPr lang="fr-FR" sz="2800" dirty="0">
              <a:effectLst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8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703DF4-010C-4314-9CF1-80EE33431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03"/>
          <a:stretch/>
        </p:blipFill>
        <p:spPr>
          <a:xfrm>
            <a:off x="1097280" y="1827405"/>
            <a:ext cx="5778649" cy="400862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6FBDA69-37E1-428C-9AE6-5D238494973C}"/>
              </a:ext>
            </a:extLst>
          </p:cNvPr>
          <p:cNvSpPr/>
          <p:nvPr/>
        </p:nvSpPr>
        <p:spPr>
          <a:xfrm>
            <a:off x="1097280" y="4522816"/>
            <a:ext cx="2318272" cy="1008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E3EE701-6165-4CE0-BF97-C25FEF4F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06" y="5980561"/>
            <a:ext cx="7649472" cy="72592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3AFC840-C9EC-4EED-8003-4841E003C113}"/>
              </a:ext>
            </a:extLst>
          </p:cNvPr>
          <p:cNvCxnSpPr>
            <a:cxnSpLocks/>
          </p:cNvCxnSpPr>
          <p:nvPr/>
        </p:nvCxnSpPr>
        <p:spPr>
          <a:xfrm>
            <a:off x="1416423" y="5946393"/>
            <a:ext cx="1264024" cy="41516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1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t"/>
            <a:r>
              <a:rPr lang="fr-FR" sz="4000" dirty="0">
                <a:effectLst/>
              </a:rPr>
              <a:t>1 – Nettoyage des données </a:t>
            </a:r>
            <a:br>
              <a:rPr lang="fr-FR" sz="4000" dirty="0">
                <a:effectLst/>
              </a:rPr>
            </a:br>
            <a:r>
              <a:rPr lang="fr-FR" sz="2800" dirty="0" err="1">
                <a:effectLst/>
              </a:rPr>
              <a:t>données</a:t>
            </a:r>
            <a:r>
              <a:rPr lang="fr-FR" sz="2800" dirty="0">
                <a:effectLst/>
              </a:rPr>
              <a:t> manquantes : prix de 0_2245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09E6C1-C95C-4EC0-AEFA-BC7BA0D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b="1" noProof="0" smtClean="0">
                <a:solidFill>
                  <a:schemeClr val="tx1"/>
                </a:solidFill>
              </a:rPr>
              <a:t>9</a:t>
            </a:fld>
            <a:endParaRPr lang="fr-FR" b="1" noProof="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30EA0C-B8E2-4856-BF60-C98E25A9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32126"/>
            <a:ext cx="5773391" cy="30446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BDA01B-DF5B-49AD-B15A-42E450529E4F}"/>
              </a:ext>
            </a:extLst>
          </p:cNvPr>
          <p:cNvSpPr txBox="1"/>
          <p:nvPr/>
        </p:nvSpPr>
        <p:spPr>
          <a:xfrm>
            <a:off x="958215" y="5260326"/>
            <a:ext cx="5773391" cy="13690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99568" rIns="99568" bIns="99568" numCol="1" spcCol="1270" rtlCol="0" anchor="t" anchorCtr="0">
            <a:noAutofit/>
          </a:bodyPr>
          <a:lstStyle/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 produit « 0_2245 » n’est pas dans nos données « </a:t>
            </a:r>
            <a:r>
              <a:rPr lang="fr-FR" sz="1600" b="0" kern="1200" noProof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products</a:t>
            </a:r>
            <a:r>
              <a:rPr lang="fr-FR" sz="1600" b="0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 » mais dans celles « transactions ».</a:t>
            </a: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peut lui attribuer la moyenne des prix de sa catégorie</a:t>
            </a:r>
            <a:endParaRPr lang="fr-FR" sz="1600" b="1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defTabSz="53340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fr-FR" sz="1600" b="0" kern="1200" noProof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1577861-8566-4479-AA23-8D5CFE8B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721"/>
          <a:stretch/>
        </p:blipFill>
        <p:spPr>
          <a:xfrm>
            <a:off x="7202245" y="1832126"/>
            <a:ext cx="4927002" cy="10188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70F3A0F-C823-48F4-BD60-24989A250D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83"/>
          <a:stretch/>
        </p:blipFill>
        <p:spPr>
          <a:xfrm>
            <a:off x="7202245" y="2949298"/>
            <a:ext cx="4927002" cy="3044675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3AFC840-C9EC-4EED-8003-4841E003C113}"/>
              </a:ext>
            </a:extLst>
          </p:cNvPr>
          <p:cNvCxnSpPr>
            <a:cxnSpLocks/>
          </p:cNvCxnSpPr>
          <p:nvPr/>
        </p:nvCxnSpPr>
        <p:spPr>
          <a:xfrm flipV="1">
            <a:off x="6651812" y="2528047"/>
            <a:ext cx="466164" cy="36934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5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90_TF66722518.potx" id="{1672A803-7C83-471C-BAEA-9D4FE70A7EF4}" vid="{49B5EE1C-4288-493F-8ED0-D3FC43159B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purl.org/dc/dcmitype/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avec mise en page aérée</Template>
  <TotalTime>9637</TotalTime>
  <Words>1160</Words>
  <Application>Microsoft Office PowerPoint</Application>
  <PresentationFormat>Widescreen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Consolas</vt:lpstr>
      <vt:lpstr>Muli</vt:lpstr>
      <vt:lpstr>Nimbus Roman No9 L</vt:lpstr>
      <vt:lpstr>Open Sans</vt:lpstr>
      <vt:lpstr>Verdana</vt:lpstr>
      <vt:lpstr>RetrospectVTI</vt:lpstr>
      <vt:lpstr>Analyse des ventes online</vt:lpstr>
      <vt:lpstr>Sommaire</vt:lpstr>
      <vt:lpstr>1 - NETTOYAGE DES DONNéES</vt:lpstr>
      <vt:lpstr>1 – Nettoyage des données  Fichiers sources</vt:lpstr>
      <vt:lpstr>1 – Nettoyage des données  Valeurs aberrantes – Sessions de test « s_o »</vt:lpstr>
      <vt:lpstr>1 – Nettoyage des données  Valeurs aberrantes – Produit test « T_o »</vt:lpstr>
      <vt:lpstr>1 – Nettoyage des données  Valeurs aberrantes – clients des sessions de test</vt:lpstr>
      <vt:lpstr>1 – Nettoyage des données  Valeurs aberrantes – outliers</vt:lpstr>
      <vt:lpstr>1 – Nettoyage des données  données manquantes : prix de 0_2245</vt:lpstr>
      <vt:lpstr>1 – Nettoyage des données  données manquantes : Transactions d’octobre</vt:lpstr>
      <vt:lpstr>2 – ANALYSE DES DONNéES</vt:lpstr>
      <vt:lpstr>2 – ANALYSE des données  Clients : DISTRIBUTION par genre</vt:lpstr>
      <vt:lpstr>2 – ANALYSE des données  Clients : distribution des âges</vt:lpstr>
      <vt:lpstr>2 – ANALYSE des données  prix : distribution selon les catégories de produit</vt:lpstr>
      <vt:lpstr>2 – ANALYSE des données  TRANSACTIONS : Nombre de ventes par mois</vt:lpstr>
      <vt:lpstr>2 – ANALYSE des données  TRANSACTIONS : chiffre d’affaires par mois</vt:lpstr>
      <vt:lpstr>2 – ANALYSE des données  TRANSACTIONS : CONCENTRATION DES ACHATS PAR AGE</vt:lpstr>
      <vt:lpstr>3 – ANALYSES BIVARIéES</vt:lpstr>
      <vt:lpstr>3 – ANALYSEs bivariées corrélation entre genre et catégories d’achats</vt:lpstr>
      <vt:lpstr>3 – ANALYSEs bivariées corrélation entre âge et montant total des achats</vt:lpstr>
      <vt:lpstr>3 – ANALYSEs bivariées corrélation entre âge et fréquence d’achat</vt:lpstr>
      <vt:lpstr>3 – Analyses bivariées corrélation entre âge et taille du panier moyen</vt:lpstr>
      <vt:lpstr>3 – ANALYSEs bivariées corrélation entre âge et catégories de produits achetés</vt:lpstr>
      <vt:lpstr>4 – Conclusions ET RECOMMANDATIONS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la sous-nutrition dans le monde</dc:title>
  <dc:creator>M B</dc:creator>
  <cp:lastModifiedBy>M B</cp:lastModifiedBy>
  <cp:revision>12</cp:revision>
  <dcterms:created xsi:type="dcterms:W3CDTF">2021-06-27T15:33:46Z</dcterms:created>
  <dcterms:modified xsi:type="dcterms:W3CDTF">2023-08-03T13:14:25Z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