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4" r:id="rId3"/>
    <p:sldId id="299" r:id="rId4"/>
    <p:sldId id="315" r:id="rId5"/>
    <p:sldId id="317" r:id="rId6"/>
    <p:sldId id="318" r:id="rId7"/>
    <p:sldId id="319" r:id="rId8"/>
    <p:sldId id="320" r:id="rId9"/>
    <p:sldId id="316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4CB44-B999-469B-A1E1-32D7F0DD8B41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B5BC0-7E5E-41EE-8514-A9EBB099D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13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22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95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51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86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4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0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1- </a:t>
            </a:r>
            <a:r>
              <a:rPr lang="en-US" sz="1200" dirty="0" err="1"/>
              <a:t>Ecriture</a:t>
            </a:r>
            <a:r>
              <a:rPr lang="en-US" sz="1200" dirty="0"/>
              <a:t> des </a:t>
            </a:r>
            <a:r>
              <a:rPr lang="en-US" sz="1200" dirty="0" err="1"/>
              <a:t>programmes</a:t>
            </a:r>
            <a:r>
              <a:rPr lang="en-US" sz="1200" dirty="0"/>
              <a:t>, de </a:t>
            </a:r>
            <a:r>
              <a:rPr lang="en-US" sz="1200" dirty="0" err="1"/>
              <a:t>l’import</a:t>
            </a:r>
            <a:r>
              <a:rPr lang="en-US" sz="1200" dirty="0"/>
              <a:t> à la construction de la table </a:t>
            </a:r>
            <a:r>
              <a:rPr lang="en-US" sz="1200" dirty="0" err="1"/>
              <a:t>en</a:t>
            </a:r>
            <a:r>
              <a:rPr lang="en-US" sz="1200" dirty="0"/>
              <a:t> entrée des </a:t>
            </a:r>
            <a:r>
              <a:rPr lang="en-US" sz="1200" dirty="0" err="1"/>
              <a:t>séries</a:t>
            </a:r>
            <a:r>
              <a:rPr lang="en-US" sz="1200" dirty="0"/>
              <a:t> </a:t>
            </a:r>
            <a:r>
              <a:rPr lang="en-US" sz="1200" dirty="0" err="1"/>
              <a:t>temporelles</a:t>
            </a:r>
            <a:endParaRPr lang="en-US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B5BC0-7E5E-41EE-8514-A9EBB099D70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62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1D472-27F9-417A-A14F-171848C5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3B9D69-334B-408D-989C-0E8E0B5C4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606A9-C584-4383-82CE-ECC83238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6ADF0-F931-48CE-B32A-975502D3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E3093-7E08-4C5F-8485-62D9176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D3D8F-6CB3-4092-981E-0DFD87B6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57B7BE-CC85-4DF1-9809-DD1FD417E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41A84-C697-4CBC-A30A-B95E3336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0D723-7612-45E6-88EB-A2991333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5FCFE-4E97-4805-AB57-157C1F9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4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3E3DB-E59A-4F7E-969E-B13BE928B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7263F4-50B6-4E01-B109-30172838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D6383-581D-4670-B759-275AEAC1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7DC8F-41DE-4C94-995D-1411A989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767F7-DB57-4180-9EEF-E9388AC6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F3A2B-2EAF-4782-B60F-2CB796E6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A413C-59A4-4854-B720-72A4DA4A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35FDF-4628-493C-B6DA-FCAAF421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3A7FC-37B7-45CC-943F-7E17423A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58F79-78C0-48BA-8DE2-D10258E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4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9DA82-F703-4A01-921B-295EA5D9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A39C3-6CBE-46CD-B0E3-A0B2DA4E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15683-F48A-4B66-984D-75897BEC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B8485-A478-4E50-9D82-1183EADD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0A4BF-3917-466B-809D-8A853AD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CE358-C264-4E26-B97A-F5CD11FC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EB1A8-EE66-4BC3-A85A-661B90CF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6924D5-2DF5-4ECA-8A6B-F068FBA0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ADA0FF-EA17-4DB3-A3EB-658E531B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3706DD-472D-4EB6-ADAB-C8CE7B93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35069-8329-4808-BA30-528FECE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8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0F23C-114B-4944-A884-85139BF5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6EE2B-1C80-4439-B69C-4F1D22A8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F96E00-09F7-4D6E-9F85-BC7139EE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4145E2-2009-47A3-B3C5-CEBA2E19B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C6D7B0-49BF-438C-A165-8AB8E9B1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DFB7B0-A0EF-4A52-80D8-930DBAA7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497DFE-EFFA-4F0E-800C-F2765973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1F94AF-1244-4448-8E29-FCE0E69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3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4B24B-F0EA-4A06-BA27-36C20A10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18CABB-0656-4C32-AD15-E5A04B36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8BC285-9C4C-4F44-A2FA-3E91521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8274F-DFF5-46DD-830F-8F751B1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B087D1-01BB-430C-909D-418D07FA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CE0AE7-DE3D-49DC-9381-8CF659B6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361B36-100D-4CEE-823B-508DC4AC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8541E-1077-42ED-AC68-150EB0A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12DEF-03FC-491D-AC89-1DB832A7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19F45E-452D-45E1-8AF7-B11BC289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E24D42-1ACA-4D21-AB30-801428F1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F7F95-AFC0-40DB-B06E-CA69602D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F59092-A714-42D9-B313-A4A275A2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60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569E8-AD5E-4075-8350-176ECD3C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88EBF7-8E01-4BC1-B27C-F7A0F037B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2AEA7-6BE3-4E9B-8AA4-424EE80F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6536C6-6A4F-4EA4-8B88-1FB971C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64D690-5999-4A42-BA5F-64463637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B429E-0C3B-40D1-AB64-7B4F535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92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5C50EA-EB2F-4B4F-85FA-1C09E76E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9D7BE-D718-41E2-BE65-4E53B568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281EC-B4CB-4692-BA16-5C2D09936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ED25-D9CB-4D2A-AF22-A970BE387EC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9C22C8-30D9-42B4-B484-58822B7FB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B9DD5-E80F-436E-A453-8C64AD5B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F193-B4E4-4F2C-BE98-AA06A0B60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6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4311-4F64-4570-9217-1F71B8C8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Régression logistique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0D1C13-BC48-4C7C-905E-1EAEF194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Prévisions de maladie cardiovasculaire sur les 10 prochaines années</a:t>
            </a:r>
          </a:p>
        </p:txBody>
      </p:sp>
      <p:pic>
        <p:nvPicPr>
          <p:cNvPr id="6" name="Image 5" descr="Une image contenant intérieur, rouge, assis, table&#10;&#10;Description générée automatiquement">
            <a:extLst>
              <a:ext uri="{FF2B5EF4-FFF2-40B4-BE49-F238E27FC236}">
                <a16:creationId xmlns:a16="http://schemas.microsoft.com/office/drawing/2014/main" id="{0CCBDC43-11CC-4BE2-A30B-C662C1E2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7" y="4340681"/>
            <a:ext cx="2752725" cy="1847850"/>
          </a:xfrm>
          <a:prstGeom prst="rect">
            <a:avLst/>
          </a:prstGeom>
        </p:spPr>
      </p:pic>
      <p:pic>
        <p:nvPicPr>
          <p:cNvPr id="9" name="Image 8" descr="Une image contenant texte, dessin&#10;&#10;Description générée automatiquement">
            <a:extLst>
              <a:ext uri="{FF2B5EF4-FFF2-40B4-BE49-F238E27FC236}">
                <a16:creationId xmlns:a16="http://schemas.microsoft.com/office/drawing/2014/main" id="{E5350C65-C453-4DF9-B818-7607528C4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99" y="318682"/>
            <a:ext cx="4315443" cy="26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D78DD-A4BF-4019-ACF2-E4D14887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D151D9-6E66-4838-852E-6434FBEE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96" y="0"/>
            <a:ext cx="88160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981042-E361-4614-9EC9-AB3CC576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35" y="0"/>
            <a:ext cx="89627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2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304415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 dirty="0">
                <a:solidFill>
                  <a:srgbClr val="FFFFFF"/>
                </a:solidFill>
              </a:rPr>
              <a:t>4 – Autres modèles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532095" y="303667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/>
              <a:t>Présentation de prédiction modèle Homme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7A56BF4E-230C-40BB-B8F7-A5CFB12A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74210"/>
              </p:ext>
            </p:extLst>
          </p:nvPr>
        </p:nvGraphicFramePr>
        <p:xfrm>
          <a:off x="3798047" y="207436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04859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9349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280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Malade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7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Prédiction Pas 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824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92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2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Prédiction 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491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215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018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44F4541F-7FCF-4CDB-B697-F1E44E48E957}"/>
              </a:ext>
            </a:extLst>
          </p:cNvPr>
          <p:cNvSpPr txBox="1"/>
          <p:nvPr/>
        </p:nvSpPr>
        <p:spPr>
          <a:xfrm>
            <a:off x="4279037" y="3915052"/>
            <a:ext cx="686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Prédiction globale : 64.06 %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Prédiction sur les malades : 70.03%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1DE93FC-CBCF-460D-8790-8A51A92ED1EA}"/>
              </a:ext>
            </a:extLst>
          </p:cNvPr>
          <p:cNvSpPr/>
          <p:nvPr/>
        </p:nvSpPr>
        <p:spPr>
          <a:xfrm>
            <a:off x="10315852" y="2494625"/>
            <a:ext cx="506028" cy="2840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CE1BE8-7ACF-428B-9B66-5082C282D75C}"/>
              </a:ext>
            </a:extLst>
          </p:cNvPr>
          <p:cNvSpPr txBox="1"/>
          <p:nvPr/>
        </p:nvSpPr>
        <p:spPr>
          <a:xfrm>
            <a:off x="2613369" y="5747280"/>
            <a:ext cx="93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retenues : </a:t>
            </a:r>
            <a:r>
              <a:rPr lang="fr-FR" dirty="0" err="1"/>
              <a:t>MedPA</a:t>
            </a:r>
            <a:r>
              <a:rPr lang="fr-FR" dirty="0"/>
              <a:t> / </a:t>
            </a:r>
            <a:r>
              <a:rPr lang="fr-FR" dirty="0" err="1"/>
              <a:t>diabetes</a:t>
            </a:r>
            <a:r>
              <a:rPr lang="fr-FR" dirty="0"/>
              <a:t> / </a:t>
            </a:r>
            <a:r>
              <a:rPr lang="fr-FR" dirty="0" err="1"/>
              <a:t>agelabel</a:t>
            </a:r>
            <a:r>
              <a:rPr lang="fr-FR" dirty="0"/>
              <a:t> / </a:t>
            </a:r>
            <a:r>
              <a:rPr lang="fr-FR" dirty="0" err="1"/>
              <a:t>CigaretteLabels</a:t>
            </a:r>
            <a:r>
              <a:rPr lang="fr-FR" dirty="0"/>
              <a:t> / </a:t>
            </a:r>
            <a:r>
              <a:rPr lang="fr-FR" dirty="0" err="1"/>
              <a:t>diaTALabels</a:t>
            </a:r>
            <a:r>
              <a:rPr lang="fr-FR" dirty="0"/>
              <a:t> / </a:t>
            </a:r>
            <a:r>
              <a:rPr lang="fr-FR" dirty="0" err="1"/>
              <a:t>TauxCholLabels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59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85912"/>
            <a:ext cx="2798278" cy="259045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200" dirty="0">
                <a:solidFill>
                  <a:srgbClr val="FFFFFF"/>
                </a:solidFill>
              </a:rPr>
              <a:t>1- Préparation des données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FEC324-742E-4B13-B13A-2DDB3578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64934"/>
              </p:ext>
            </p:extLst>
          </p:nvPr>
        </p:nvGraphicFramePr>
        <p:xfrm>
          <a:off x="3825240" y="176022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40370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Variables explicatives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6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 sexe : H /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3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Fumeur : Oui / Non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9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Nombre de cigarette fumée par jour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0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Médicament pour la tension artérielle /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4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AVC : Oui /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Hypertension : Oui /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de cholestérol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3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tension artérielle diastolique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2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tension artérielle systolique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1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L’IMC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fréquence cardiaque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5859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436BE56-0467-401A-9996-6C85569633B1}"/>
              </a:ext>
            </a:extLst>
          </p:cNvPr>
          <p:cNvSpPr txBox="1"/>
          <p:nvPr/>
        </p:nvSpPr>
        <p:spPr>
          <a:xfrm>
            <a:off x="3483876" y="285912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Présentation des variables continues</a:t>
            </a:r>
          </a:p>
        </p:txBody>
      </p:sp>
    </p:spTree>
    <p:extLst>
      <p:ext uri="{BB962C8B-B14F-4D97-AF65-F5344CB8AC3E}">
        <p14:creationId xmlns:p14="http://schemas.microsoft.com/office/powerpoint/2010/main" val="23189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85912"/>
            <a:ext cx="2798278" cy="259045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200" dirty="0">
                <a:solidFill>
                  <a:srgbClr val="FFFFFF"/>
                </a:solidFill>
              </a:rPr>
              <a:t>1- Préparation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435658" y="285912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Classification des variables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8422EEF-7A7E-4658-BA08-4E2B10F8E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08674"/>
              </p:ext>
            </p:extLst>
          </p:nvPr>
        </p:nvGraphicFramePr>
        <p:xfrm>
          <a:off x="3749829" y="163930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7220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Variables explicatives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Nombre de cigarette fumée par 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de cholestérol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8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tension artérielle diastolique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6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tension artérielle systolique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2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L’IMC : variable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fréquence cardiaque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0919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A537134-08B7-4425-981F-90E4F6363F61}"/>
              </a:ext>
            </a:extLst>
          </p:cNvPr>
          <p:cNvSpPr txBox="1"/>
          <p:nvPr/>
        </p:nvSpPr>
        <p:spPr>
          <a:xfrm>
            <a:off x="2894120" y="4536489"/>
            <a:ext cx="865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4 classes à partir de la médiane, du premier et du troisième quartiles</a:t>
            </a:r>
          </a:p>
        </p:txBody>
      </p:sp>
    </p:spTree>
    <p:extLst>
      <p:ext uri="{BB962C8B-B14F-4D97-AF65-F5344CB8AC3E}">
        <p14:creationId xmlns:p14="http://schemas.microsoft.com/office/powerpoint/2010/main" val="96946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85912"/>
            <a:ext cx="2798278" cy="259045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200" dirty="0">
                <a:solidFill>
                  <a:srgbClr val="FFFFFF"/>
                </a:solidFill>
              </a:rPr>
              <a:t>1- Préparation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435658" y="285912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des tables d’apprentissage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CE68FB-372A-46AE-B859-70F74BA0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41841"/>
            <a:ext cx="3276600" cy="33432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E983547-585D-4C96-8A25-FF488656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696" y="1860866"/>
            <a:ext cx="4143375" cy="3524250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B4FCBEB-F8C2-4972-8B1E-9458CE66037D}"/>
              </a:ext>
            </a:extLst>
          </p:cNvPr>
          <p:cNvSpPr/>
          <p:nvPr/>
        </p:nvSpPr>
        <p:spPr>
          <a:xfrm>
            <a:off x="7765610" y="3421090"/>
            <a:ext cx="1269506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A9F233-6E97-4BF6-A7FE-A2ADCE689225}"/>
              </a:ext>
            </a:extLst>
          </p:cNvPr>
          <p:cNvSpPr txBox="1"/>
          <p:nvPr/>
        </p:nvSpPr>
        <p:spPr>
          <a:xfrm>
            <a:off x="7393584" y="4326158"/>
            <a:ext cx="20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Homogénéisation</a:t>
            </a:r>
          </a:p>
        </p:txBody>
      </p:sp>
    </p:spTree>
    <p:extLst>
      <p:ext uri="{BB962C8B-B14F-4D97-AF65-F5344CB8AC3E}">
        <p14:creationId xmlns:p14="http://schemas.microsoft.com/office/powerpoint/2010/main" val="20109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84379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 dirty="0">
                <a:solidFill>
                  <a:srgbClr val="FFFFFF"/>
                </a:solidFill>
              </a:rPr>
              <a:t>2 - Statistique descriptives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B7A4F7-A78F-4061-A243-0031BCD0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34905"/>
            <a:ext cx="7188199" cy="43848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483876" y="285912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/>
              <a:t>Exploration des données</a:t>
            </a:r>
            <a:endParaRPr lang="fr-FR" sz="32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017A00-AC0D-4EE2-ACCA-7BC7E57E1B96}"/>
              </a:ext>
            </a:extLst>
          </p:cNvPr>
          <p:cNvSpPr txBox="1"/>
          <p:nvPr/>
        </p:nvSpPr>
        <p:spPr>
          <a:xfrm>
            <a:off x="4480561" y="5781040"/>
            <a:ext cx="67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Diagramme en barres BPM</a:t>
            </a:r>
          </a:p>
        </p:txBody>
      </p:sp>
    </p:spTree>
    <p:extLst>
      <p:ext uri="{BB962C8B-B14F-4D97-AF65-F5344CB8AC3E}">
        <p14:creationId xmlns:p14="http://schemas.microsoft.com/office/powerpoint/2010/main" val="229193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304415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3 – Régression logistique</a:t>
            </a:r>
            <a:endParaRPr lang="fr-FR" sz="2600" dirty="0">
              <a:solidFill>
                <a:srgbClr val="FFFFF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523727" y="303667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/>
              <a:t>Présentation modèle global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253707-C985-4205-8790-83DEBCC66121}"/>
              </a:ext>
            </a:extLst>
          </p:cNvPr>
          <p:cNvSpPr txBox="1"/>
          <p:nvPr/>
        </p:nvSpPr>
        <p:spPr>
          <a:xfrm>
            <a:off x="4252404" y="1509204"/>
            <a:ext cx="655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Optimisation du modèle avec la fonction stepAIC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Recherches des variables les plus influentes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70D6BE-4BEE-48BE-B211-BC52925D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68" y="2432534"/>
            <a:ext cx="6544327" cy="40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304415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3 – Régression logistique</a:t>
            </a:r>
            <a:endParaRPr lang="fr-FR" sz="2600" dirty="0">
              <a:solidFill>
                <a:srgbClr val="FFFFF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532095" y="303667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/>
              <a:t>Présentation de prédiction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7A56BF4E-230C-40BB-B8F7-A5CFB12A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09180"/>
              </p:ext>
            </p:extLst>
          </p:nvPr>
        </p:nvGraphicFramePr>
        <p:xfrm>
          <a:off x="3798047" y="207436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04859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9349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280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Malade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7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Prédiction Pas 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1945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172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2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Prédiction 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1154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385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018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44F4541F-7FCF-4CDB-B697-F1E44E48E957}"/>
              </a:ext>
            </a:extLst>
          </p:cNvPr>
          <p:cNvSpPr txBox="1"/>
          <p:nvPr/>
        </p:nvSpPr>
        <p:spPr>
          <a:xfrm>
            <a:off x="4279037" y="3915052"/>
            <a:ext cx="686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Prédiction globale : 63,73 %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Prédiction sur les malades : 69,12 %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1DE93FC-CBCF-460D-8790-8A51A92ED1EA}"/>
              </a:ext>
            </a:extLst>
          </p:cNvPr>
          <p:cNvSpPr/>
          <p:nvPr/>
        </p:nvSpPr>
        <p:spPr>
          <a:xfrm>
            <a:off x="10315852" y="2494625"/>
            <a:ext cx="506028" cy="2840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0C30FF7-3AF3-4D31-8F3F-9EAC69844D24}"/>
              </a:ext>
            </a:extLst>
          </p:cNvPr>
          <p:cNvSpPr txBox="1"/>
          <p:nvPr/>
        </p:nvSpPr>
        <p:spPr>
          <a:xfrm>
            <a:off x="3053917" y="5863027"/>
            <a:ext cx="93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retenues : Sexe + AVC + Hypertension + </a:t>
            </a:r>
            <a:r>
              <a:rPr lang="fr-FR" dirty="0" err="1"/>
              <a:t>agelabel</a:t>
            </a:r>
            <a:r>
              <a:rPr lang="fr-FR" dirty="0"/>
              <a:t> + </a:t>
            </a:r>
            <a:r>
              <a:rPr lang="fr-FR" dirty="0" err="1"/>
              <a:t>CigaretteLabels</a:t>
            </a:r>
            <a:r>
              <a:rPr lang="fr-FR" dirty="0"/>
              <a:t> + </a:t>
            </a:r>
            <a:r>
              <a:rPr lang="fr-FR" dirty="0" err="1"/>
              <a:t>glucoseLabels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14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45741-9BE3-45D6-A837-0859DFB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304415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3 – Régression logistique</a:t>
            </a:r>
            <a:endParaRPr lang="fr-FR" sz="2600" dirty="0">
              <a:solidFill>
                <a:srgbClr val="FFFFF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074884-9FC6-4D95-95D6-DA4DE24331B5}"/>
              </a:ext>
            </a:extLst>
          </p:cNvPr>
          <p:cNvSpPr txBox="1"/>
          <p:nvPr/>
        </p:nvSpPr>
        <p:spPr>
          <a:xfrm>
            <a:off x="3532095" y="303667"/>
            <a:ext cx="865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/>
              <a:t>Tests statistiques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04DA9F-6BA5-4583-9FAA-B38FD731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82" y="1307327"/>
            <a:ext cx="3522273" cy="25658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7C2C426-6DEB-4D27-AD90-8060402FE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635" y="3470472"/>
            <a:ext cx="4048555" cy="31493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CB6241-D5B0-431D-AC5B-25F4397FB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001" y="1760556"/>
            <a:ext cx="3846920" cy="29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9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58F88C-E365-412B-8A63-3837A7F2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08" y="-5696"/>
            <a:ext cx="9421983" cy="68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425</Words>
  <Application>Microsoft Office PowerPoint</Application>
  <PresentationFormat>Grand écran</PresentationFormat>
  <Paragraphs>80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Régression logistique</vt:lpstr>
      <vt:lpstr>1- Préparation des données</vt:lpstr>
      <vt:lpstr>1- Préparation des données</vt:lpstr>
      <vt:lpstr>1- Préparation des données</vt:lpstr>
      <vt:lpstr>2 - Statistique descriptives</vt:lpstr>
      <vt:lpstr>3 – Régression logistique</vt:lpstr>
      <vt:lpstr>3 – Régression logistique</vt:lpstr>
      <vt:lpstr>3 – Régression logistique</vt:lpstr>
      <vt:lpstr>Présentation PowerPoint</vt:lpstr>
      <vt:lpstr>Présentation PowerPoint</vt:lpstr>
      <vt:lpstr>Présentation PowerPoint</vt:lpstr>
      <vt:lpstr>4 – Autres modèles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</dc:title>
  <dc:creator>MAXIME CHAUVEAU</dc:creator>
  <cp:lastModifiedBy>MAXIME CHAUVEAU</cp:lastModifiedBy>
  <cp:revision>8</cp:revision>
  <dcterms:created xsi:type="dcterms:W3CDTF">2020-04-24T11:53:13Z</dcterms:created>
  <dcterms:modified xsi:type="dcterms:W3CDTF">2020-04-24T12:44:48Z</dcterms:modified>
</cp:coreProperties>
</file>