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C566F-D2F8-44F0-B39C-D707BE63EA0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B0F7F1-F762-43B5-B1E2-C68C1CC5B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7063370-3988-451A-B9D1-CE44990C0F63}"/>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5" name="Espace réservé du pied de page 4">
            <a:extLst>
              <a:ext uri="{FF2B5EF4-FFF2-40B4-BE49-F238E27FC236}">
                <a16:creationId xmlns:a16="http://schemas.microsoft.com/office/drawing/2014/main" id="{9EDD7F9D-18E9-4627-BFBF-9B3D92E4D8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3AA67A-B8B5-453A-B3CC-F3B02B818055}"/>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20615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F23EA-CD07-4999-BB2F-A9072F79644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4EBD950-0ABD-446C-87EC-49B315C1316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F1F851-DFEB-4264-858F-530D85F89C2E}"/>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5" name="Espace réservé du pied de page 4">
            <a:extLst>
              <a:ext uri="{FF2B5EF4-FFF2-40B4-BE49-F238E27FC236}">
                <a16:creationId xmlns:a16="http://schemas.microsoft.com/office/drawing/2014/main" id="{DF995AFC-F784-47B8-A216-00D6CA55A9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AF8A62-8F5C-4C28-A3EB-A8BDD3736E99}"/>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44414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3D106F0-5677-4116-BBEB-CAAC937AB6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C48A988-220A-460C-B874-C96FDAC393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62D29E-6CEA-4AD6-9F35-C7FAD4E0E105}"/>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5" name="Espace réservé du pied de page 4">
            <a:extLst>
              <a:ext uri="{FF2B5EF4-FFF2-40B4-BE49-F238E27FC236}">
                <a16:creationId xmlns:a16="http://schemas.microsoft.com/office/drawing/2014/main" id="{59C9B7F8-0F46-467B-8C0A-D2BC0E30E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B68C0F-4C0D-4C41-B9DF-CC774B6EE3D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51453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86166D-67F4-4B7F-956B-8BB43FFDBD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DCC10F-3498-4749-87B0-4A7B5307499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FD1816-1C31-4F0E-8EA3-3593A49B63FD}"/>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5" name="Espace réservé du pied de page 4">
            <a:extLst>
              <a:ext uri="{FF2B5EF4-FFF2-40B4-BE49-F238E27FC236}">
                <a16:creationId xmlns:a16="http://schemas.microsoft.com/office/drawing/2014/main" id="{2DC67CD2-2D6E-4752-B8E9-C9EB157060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8C6721-4FA1-468D-A8D5-839CF8F5E67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263404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9EC5E-6706-4369-A79A-69420841E30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9A2E11-8902-4816-BEC7-3DF6A9CD1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B6A983F-04D1-47EC-BC35-F82ED6E78348}"/>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5" name="Espace réservé du pied de page 4">
            <a:extLst>
              <a:ext uri="{FF2B5EF4-FFF2-40B4-BE49-F238E27FC236}">
                <a16:creationId xmlns:a16="http://schemas.microsoft.com/office/drawing/2014/main" id="{1CABAF94-08F0-48BD-A4A1-B5D879EFA8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348ECC-09C3-402E-A934-577250B87191}"/>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28176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8C3F0-C589-4A53-97AE-1901366CEF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F813A05-3535-44B4-BA35-E707710592F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E5D3C21-721F-4AD5-8493-335037F7FC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C4B345-FD23-4891-A080-415A27603E4A}"/>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6" name="Espace réservé du pied de page 5">
            <a:extLst>
              <a:ext uri="{FF2B5EF4-FFF2-40B4-BE49-F238E27FC236}">
                <a16:creationId xmlns:a16="http://schemas.microsoft.com/office/drawing/2014/main" id="{650D8C57-C2B1-4754-B1FF-C3EC440354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FC99E9-F9E1-42EC-A27B-8A250ADFCB9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270331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F9571F-23F0-4F9C-950A-5AC5AAE1042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ED3EF3-2877-47AC-B0CB-3500CA32C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B222DC-CA09-454F-8229-FD1F1EB8B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0488E8B-104D-4BE6-BFF3-01BBDCF82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FD78A4-B768-4211-8DA0-F8CB40A5D24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3C0FA4-B3D7-4745-8387-BCFC278D1E8F}"/>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8" name="Espace réservé du pied de page 7">
            <a:extLst>
              <a:ext uri="{FF2B5EF4-FFF2-40B4-BE49-F238E27FC236}">
                <a16:creationId xmlns:a16="http://schemas.microsoft.com/office/drawing/2014/main" id="{64095C5E-F235-4631-9344-79D6790BD0A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89639A7-55C0-4B1C-AA58-50A5BC39022A}"/>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40360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95294-DAA8-4226-A86E-E21BFFF15B8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83D68E1-4661-4906-B7DC-6D24887B9E77}"/>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4" name="Espace réservé du pied de page 3">
            <a:extLst>
              <a:ext uri="{FF2B5EF4-FFF2-40B4-BE49-F238E27FC236}">
                <a16:creationId xmlns:a16="http://schemas.microsoft.com/office/drawing/2014/main" id="{32812C2A-08A0-4A14-A6FF-287EDA1D32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3025C99-41E6-4A6F-8082-CE81E5FCD03D}"/>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78573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ABAE21E-CC1F-4E27-9C1A-B93C4EF30495}"/>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3" name="Espace réservé du pied de page 2">
            <a:extLst>
              <a:ext uri="{FF2B5EF4-FFF2-40B4-BE49-F238E27FC236}">
                <a16:creationId xmlns:a16="http://schemas.microsoft.com/office/drawing/2014/main" id="{B33BAAFD-BE05-4C4F-822A-7514B379F2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B38514A-EC79-496E-8078-BEC9FAAA39A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71526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1E6F-3804-420F-A6FB-5426AB8381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099DE5-6B33-402C-BC81-FE6B17CD4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0835F0-E977-4A85-9FB0-37EF69AD5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5630B33-1546-47A1-A057-23498D1F436D}"/>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6" name="Espace réservé du pied de page 5">
            <a:extLst>
              <a:ext uri="{FF2B5EF4-FFF2-40B4-BE49-F238E27FC236}">
                <a16:creationId xmlns:a16="http://schemas.microsoft.com/office/drawing/2014/main" id="{8C15178D-368A-4E6E-B9D3-223B71E498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AC2E26-FAA9-4416-A8DB-FE8EE42B4C33}"/>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81471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E1BA7-5483-40BB-97C2-4E3E683810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A796D32-DFCD-4BBD-96B6-BF4D8D066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A8FB345-2EEF-426A-ABFC-517D87E11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2DECD9-23CF-4769-8D4B-9A94F3C72B68}"/>
              </a:ext>
            </a:extLst>
          </p:cNvPr>
          <p:cNvSpPr>
            <a:spLocks noGrp="1"/>
          </p:cNvSpPr>
          <p:nvPr>
            <p:ph type="dt" sz="half" idx="10"/>
          </p:nvPr>
        </p:nvSpPr>
        <p:spPr/>
        <p:txBody>
          <a:bodyPr/>
          <a:lstStyle/>
          <a:p>
            <a:fld id="{6CD18301-9693-4F22-B11F-77D7B9B994F7}" type="datetimeFigureOut">
              <a:rPr lang="fr-FR" smtClean="0"/>
              <a:t>17/12/2021</a:t>
            </a:fld>
            <a:endParaRPr lang="fr-FR"/>
          </a:p>
        </p:txBody>
      </p:sp>
      <p:sp>
        <p:nvSpPr>
          <p:cNvPr id="6" name="Espace réservé du pied de page 5">
            <a:extLst>
              <a:ext uri="{FF2B5EF4-FFF2-40B4-BE49-F238E27FC236}">
                <a16:creationId xmlns:a16="http://schemas.microsoft.com/office/drawing/2014/main" id="{779E15BA-C751-4737-A5DB-82F7E7B9B8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661DB14-FF24-4565-878B-94C4CD1B96E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63980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23F4DB-9C47-41FA-9080-5DDC356EB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4C49479-51AF-4B7C-B09F-01422CAB1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8F3A0D-A04D-4D63-8C68-B4715040E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18301-9693-4F22-B11F-77D7B9B994F7}" type="datetimeFigureOut">
              <a:rPr lang="fr-FR" smtClean="0"/>
              <a:t>17/12/2021</a:t>
            </a:fld>
            <a:endParaRPr lang="fr-FR"/>
          </a:p>
        </p:txBody>
      </p:sp>
      <p:sp>
        <p:nvSpPr>
          <p:cNvPr id="5" name="Espace réservé du pied de page 4">
            <a:extLst>
              <a:ext uri="{FF2B5EF4-FFF2-40B4-BE49-F238E27FC236}">
                <a16:creationId xmlns:a16="http://schemas.microsoft.com/office/drawing/2014/main" id="{4391E5D8-925C-4C92-BF0E-53204FFEB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825DF12-90F0-48DD-B8F6-8D847B44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06D46-823B-4176-B1EF-F3EA2086782C}" type="slidenum">
              <a:rPr lang="fr-FR" smtClean="0"/>
              <a:t>‹N°›</a:t>
            </a:fld>
            <a:endParaRPr lang="fr-FR"/>
          </a:p>
        </p:txBody>
      </p:sp>
    </p:spTree>
    <p:extLst>
      <p:ext uri="{BB962C8B-B14F-4D97-AF65-F5344CB8AC3E}">
        <p14:creationId xmlns:p14="http://schemas.microsoft.com/office/powerpoint/2010/main" val="2700606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e 42">
            <a:extLst>
              <a:ext uri="{FF2B5EF4-FFF2-40B4-BE49-F238E27FC236}">
                <a16:creationId xmlns:a16="http://schemas.microsoft.com/office/drawing/2014/main" id="{7E255C7C-94C9-422B-BD19-B3F9EA042158}"/>
              </a:ext>
            </a:extLst>
          </p:cNvPr>
          <p:cNvGrpSpPr/>
          <p:nvPr/>
        </p:nvGrpSpPr>
        <p:grpSpPr>
          <a:xfrm>
            <a:off x="2145551" y="2312208"/>
            <a:ext cx="1660374" cy="1422630"/>
            <a:chOff x="2284743" y="1223034"/>
            <a:chExt cx="1660374" cy="1422630"/>
          </a:xfrm>
        </p:grpSpPr>
        <p:sp>
          <p:nvSpPr>
            <p:cNvPr id="4" name="Ellipse 3">
              <a:extLst>
                <a:ext uri="{FF2B5EF4-FFF2-40B4-BE49-F238E27FC236}">
                  <a16:creationId xmlns:a16="http://schemas.microsoft.com/office/drawing/2014/main" id="{270FBBD9-4DC7-4BF2-BFE8-3AEF76F5F3C0}"/>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CA593271-1CDB-4C4C-A434-9F28D6BD6274}"/>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03C6FAC5-2184-43FE-9537-0EAE18FF5129}"/>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9C6A5312-41ED-4300-AEEF-8AED42D00513}"/>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3BE7C30D-E81D-4B06-B123-E1DC6FA241CA}"/>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8795D8A4-C9B6-4E08-8B41-E66BF9A5296E}"/>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F7A0D175-589E-4AD8-B852-8F3C407A21ED}"/>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806BA75D-4064-4FEB-B0E7-4A0079BA072A}"/>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7DF120E5-0E74-448C-B14D-B09E1A11A285}"/>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444B3F81-3F8F-4CF3-8049-382F93AC531A}"/>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AE7B68CE-C57E-4A19-8DE4-C8525B13EFB7}"/>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C988D236-7F7A-42D0-ADC0-288D79B36863}"/>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21563C7A-20BD-4511-95B7-402318707956}"/>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1E8241C2-BB5D-4F12-9D9A-9F8059A4D479}"/>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DBB1FC4A-7B64-4907-9CC2-D38D1E70060A}"/>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5325FB27-A58E-4445-8421-1B95A3F49862}"/>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F4B1D466-3A9C-4F45-9D2E-3FF140AD12F5}"/>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86CF53AC-C814-43A4-B0CC-4FABD2B6F026}"/>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CD0115A3-2576-4C6D-8EC2-E4B40EA45708}"/>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46FEA5C8-4E2A-403A-86A6-D76915C073DA}"/>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a:extLst>
                <a:ext uri="{FF2B5EF4-FFF2-40B4-BE49-F238E27FC236}">
                  <a16:creationId xmlns:a16="http://schemas.microsoft.com/office/drawing/2014/main" id="{03E66BBD-EA40-4E70-8C18-24C53AEBA8F5}"/>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93DBC9C7-2CBE-476F-89A7-78E48AB3C2D8}"/>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F6BF102C-1A03-45D7-A09F-B4FE2BAAAD95}"/>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52A9FB3F-9AC7-4ECE-83D3-6A970E6FA8BB}"/>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9C111B27-F150-4054-98B9-EB4B65268617}"/>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B0BFF55E-703B-4F76-BC02-9EF6068D9642}"/>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62937D4B-F8AD-49FF-87BF-368BBBB86269}"/>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7DFF4360-88E2-4DDE-88B8-B394101D5957}"/>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a:extLst>
                <a:ext uri="{FF2B5EF4-FFF2-40B4-BE49-F238E27FC236}">
                  <a16:creationId xmlns:a16="http://schemas.microsoft.com/office/drawing/2014/main" id="{8DA2CE06-7C1D-42BA-825A-8D4798468318}"/>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a:extLst>
                <a:ext uri="{FF2B5EF4-FFF2-40B4-BE49-F238E27FC236}">
                  <a16:creationId xmlns:a16="http://schemas.microsoft.com/office/drawing/2014/main" id="{D57A1D11-C54C-49CF-9012-86200FA20DB7}"/>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8" name="Ellipse 77">
            <a:extLst>
              <a:ext uri="{FF2B5EF4-FFF2-40B4-BE49-F238E27FC236}">
                <a16:creationId xmlns:a16="http://schemas.microsoft.com/office/drawing/2014/main" id="{E3B16300-28F4-4D2E-8B92-EA30F4BD2690}"/>
              </a:ext>
            </a:extLst>
          </p:cNvPr>
          <p:cNvSpPr/>
          <p:nvPr/>
        </p:nvSpPr>
        <p:spPr>
          <a:xfrm>
            <a:off x="1943126" y="2889042"/>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7" name="Image 76">
            <a:extLst>
              <a:ext uri="{FF2B5EF4-FFF2-40B4-BE49-F238E27FC236}">
                <a16:creationId xmlns:a16="http://schemas.microsoft.com/office/drawing/2014/main" id="{64AE5F38-9B20-4AD0-ADF3-551B750235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0743" y="2916659"/>
            <a:ext cx="1254620" cy="1254620"/>
          </a:xfrm>
          <a:prstGeom prst="rect">
            <a:avLst/>
          </a:prstGeom>
        </p:spPr>
      </p:pic>
      <p:grpSp>
        <p:nvGrpSpPr>
          <p:cNvPr id="100" name="Groupe 99">
            <a:extLst>
              <a:ext uri="{FF2B5EF4-FFF2-40B4-BE49-F238E27FC236}">
                <a16:creationId xmlns:a16="http://schemas.microsoft.com/office/drawing/2014/main" id="{B73862F4-ECAE-4A20-9B7B-112A7083B81E}"/>
              </a:ext>
            </a:extLst>
          </p:cNvPr>
          <p:cNvGrpSpPr/>
          <p:nvPr/>
        </p:nvGrpSpPr>
        <p:grpSpPr>
          <a:xfrm>
            <a:off x="2145551" y="3208320"/>
            <a:ext cx="227814" cy="227814"/>
            <a:chOff x="4065285" y="2692214"/>
            <a:chExt cx="227814" cy="227814"/>
          </a:xfrm>
        </p:grpSpPr>
        <p:sp>
          <p:nvSpPr>
            <p:cNvPr id="92" name="Ellipse 91">
              <a:extLst>
                <a:ext uri="{FF2B5EF4-FFF2-40B4-BE49-F238E27FC236}">
                  <a16:creationId xmlns:a16="http://schemas.microsoft.com/office/drawing/2014/main" id="{AEF75674-A5D6-4A0B-A355-91D935373987}"/>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a:extLst>
                <a:ext uri="{FF2B5EF4-FFF2-40B4-BE49-F238E27FC236}">
                  <a16:creationId xmlns:a16="http://schemas.microsoft.com/office/drawing/2014/main" id="{CDA50D78-7826-46EB-BE59-D92BA1E72DC9}"/>
                </a:ext>
              </a:extLst>
            </p:cNvPr>
            <p:cNvSpPr/>
            <p:nvPr/>
          </p:nvSpPr>
          <p:spPr>
            <a:xfrm>
              <a:off x="4088283" y="2715212"/>
              <a:ext cx="181818" cy="18181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02" name="Groupe 101">
            <a:extLst>
              <a:ext uri="{FF2B5EF4-FFF2-40B4-BE49-F238E27FC236}">
                <a16:creationId xmlns:a16="http://schemas.microsoft.com/office/drawing/2014/main" id="{2880B5AD-C3A0-4B9B-9D34-EF83AB9B45EE}"/>
              </a:ext>
            </a:extLst>
          </p:cNvPr>
          <p:cNvGrpSpPr/>
          <p:nvPr/>
        </p:nvGrpSpPr>
        <p:grpSpPr>
          <a:xfrm>
            <a:off x="2720861" y="3215363"/>
            <a:ext cx="227814" cy="227814"/>
            <a:chOff x="4065285" y="2692214"/>
            <a:chExt cx="227814" cy="227814"/>
          </a:xfrm>
        </p:grpSpPr>
        <p:sp>
          <p:nvSpPr>
            <p:cNvPr id="103" name="Ellipse 102">
              <a:extLst>
                <a:ext uri="{FF2B5EF4-FFF2-40B4-BE49-F238E27FC236}">
                  <a16:creationId xmlns:a16="http://schemas.microsoft.com/office/drawing/2014/main" id="{A72F3F7A-9B0F-423C-A631-AD603267AADC}"/>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E237DD2C-DB9B-478D-B61A-BB474B63C2F9}"/>
                </a:ext>
              </a:extLst>
            </p:cNvPr>
            <p:cNvSpPr/>
            <p:nvPr/>
          </p:nvSpPr>
          <p:spPr>
            <a:xfrm>
              <a:off x="4088283" y="2715212"/>
              <a:ext cx="181818" cy="181818"/>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05" name="Groupe 104">
            <a:extLst>
              <a:ext uri="{FF2B5EF4-FFF2-40B4-BE49-F238E27FC236}">
                <a16:creationId xmlns:a16="http://schemas.microsoft.com/office/drawing/2014/main" id="{4B8F6170-681C-4637-B6C4-E05EF4CC0A76}"/>
              </a:ext>
            </a:extLst>
          </p:cNvPr>
          <p:cNvGrpSpPr/>
          <p:nvPr/>
        </p:nvGrpSpPr>
        <p:grpSpPr>
          <a:xfrm>
            <a:off x="2432063" y="2916659"/>
            <a:ext cx="227814" cy="227814"/>
            <a:chOff x="4065285" y="2692214"/>
            <a:chExt cx="227814" cy="227814"/>
          </a:xfrm>
        </p:grpSpPr>
        <p:sp>
          <p:nvSpPr>
            <p:cNvPr id="106" name="Ellipse 105">
              <a:extLst>
                <a:ext uri="{FF2B5EF4-FFF2-40B4-BE49-F238E27FC236}">
                  <a16:creationId xmlns:a16="http://schemas.microsoft.com/office/drawing/2014/main" id="{A2B8BF94-796F-4E50-AF0E-E1FBDD6A0D99}"/>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Ellipse 106">
              <a:extLst>
                <a:ext uri="{FF2B5EF4-FFF2-40B4-BE49-F238E27FC236}">
                  <a16:creationId xmlns:a16="http://schemas.microsoft.com/office/drawing/2014/main" id="{977EA324-7D9C-4DE4-8DE1-FA94BCDD0DCA}"/>
                </a:ext>
              </a:extLst>
            </p:cNvPr>
            <p:cNvSpPr/>
            <p:nvPr/>
          </p:nvSpPr>
          <p:spPr>
            <a:xfrm>
              <a:off x="4088283" y="2715212"/>
              <a:ext cx="181818" cy="181818"/>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08" name="Groupe 107">
            <a:extLst>
              <a:ext uri="{FF2B5EF4-FFF2-40B4-BE49-F238E27FC236}">
                <a16:creationId xmlns:a16="http://schemas.microsoft.com/office/drawing/2014/main" id="{65CF42F8-EAF1-4313-A241-3C6F9E64E09F}"/>
              </a:ext>
            </a:extLst>
          </p:cNvPr>
          <p:cNvGrpSpPr/>
          <p:nvPr/>
        </p:nvGrpSpPr>
        <p:grpSpPr>
          <a:xfrm>
            <a:off x="4150289" y="2312208"/>
            <a:ext cx="1660374" cy="1422630"/>
            <a:chOff x="2284743" y="1223034"/>
            <a:chExt cx="1660374" cy="1422630"/>
          </a:xfrm>
        </p:grpSpPr>
        <p:sp>
          <p:nvSpPr>
            <p:cNvPr id="109" name="Ellipse 108">
              <a:extLst>
                <a:ext uri="{FF2B5EF4-FFF2-40B4-BE49-F238E27FC236}">
                  <a16:creationId xmlns:a16="http://schemas.microsoft.com/office/drawing/2014/main" id="{FDE39246-CCD6-49AB-B44F-45D0EBF5A91A}"/>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Ellipse 109">
              <a:extLst>
                <a:ext uri="{FF2B5EF4-FFF2-40B4-BE49-F238E27FC236}">
                  <a16:creationId xmlns:a16="http://schemas.microsoft.com/office/drawing/2014/main" id="{29989186-B8FF-47BC-98D6-9BED675D6B1B}"/>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Ellipse 110">
              <a:extLst>
                <a:ext uri="{FF2B5EF4-FFF2-40B4-BE49-F238E27FC236}">
                  <a16:creationId xmlns:a16="http://schemas.microsoft.com/office/drawing/2014/main" id="{762D9EF5-D9F8-408A-ACA3-4D12DC0DC1E7}"/>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llipse 111">
              <a:extLst>
                <a:ext uri="{FF2B5EF4-FFF2-40B4-BE49-F238E27FC236}">
                  <a16:creationId xmlns:a16="http://schemas.microsoft.com/office/drawing/2014/main" id="{830DED20-9DB4-4929-8795-CA7D930734F6}"/>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Ellipse 112">
              <a:extLst>
                <a:ext uri="{FF2B5EF4-FFF2-40B4-BE49-F238E27FC236}">
                  <a16:creationId xmlns:a16="http://schemas.microsoft.com/office/drawing/2014/main" id="{DA486FC4-7D63-4415-A670-CB199C0A8E61}"/>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Ellipse 113">
              <a:extLst>
                <a:ext uri="{FF2B5EF4-FFF2-40B4-BE49-F238E27FC236}">
                  <a16:creationId xmlns:a16="http://schemas.microsoft.com/office/drawing/2014/main" id="{557AB6D1-AB88-4DF2-876D-91B723BA34DE}"/>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Ellipse 114">
              <a:extLst>
                <a:ext uri="{FF2B5EF4-FFF2-40B4-BE49-F238E27FC236}">
                  <a16:creationId xmlns:a16="http://schemas.microsoft.com/office/drawing/2014/main" id="{3090F0BC-8263-4CDF-A3AC-1D29E57F860A}"/>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Ellipse 115">
              <a:extLst>
                <a:ext uri="{FF2B5EF4-FFF2-40B4-BE49-F238E27FC236}">
                  <a16:creationId xmlns:a16="http://schemas.microsoft.com/office/drawing/2014/main" id="{E1EEE8AC-6AF9-40B4-A0B1-F5D73ED7755D}"/>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Ellipse 116">
              <a:extLst>
                <a:ext uri="{FF2B5EF4-FFF2-40B4-BE49-F238E27FC236}">
                  <a16:creationId xmlns:a16="http://schemas.microsoft.com/office/drawing/2014/main" id="{8F65D17D-0F28-47AC-964F-B7728636FB69}"/>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Ellipse 117">
              <a:extLst>
                <a:ext uri="{FF2B5EF4-FFF2-40B4-BE49-F238E27FC236}">
                  <a16:creationId xmlns:a16="http://schemas.microsoft.com/office/drawing/2014/main" id="{7CAF2EE1-B536-4BD6-BDD7-4117785B1FDF}"/>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032B7BCC-E0C6-491B-8BF6-8BBFF51D45EC}"/>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7B26E3EA-1EE1-4309-A4B5-F254C3405C19}"/>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63086238-0999-4FC0-A493-A3751D54FF88}"/>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Ellipse 121">
              <a:extLst>
                <a:ext uri="{FF2B5EF4-FFF2-40B4-BE49-F238E27FC236}">
                  <a16:creationId xmlns:a16="http://schemas.microsoft.com/office/drawing/2014/main" id="{04AA9A19-DA64-4302-977E-EB13A541723B}"/>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Ellipse 122">
              <a:extLst>
                <a:ext uri="{FF2B5EF4-FFF2-40B4-BE49-F238E27FC236}">
                  <a16:creationId xmlns:a16="http://schemas.microsoft.com/office/drawing/2014/main" id="{AB0ABDF4-9535-470A-8790-CABF64098E46}"/>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a:extLst>
                <a:ext uri="{FF2B5EF4-FFF2-40B4-BE49-F238E27FC236}">
                  <a16:creationId xmlns:a16="http://schemas.microsoft.com/office/drawing/2014/main" id="{36941663-3CB3-464A-A2DB-0F14A176BD4D}"/>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a:extLst>
                <a:ext uri="{FF2B5EF4-FFF2-40B4-BE49-F238E27FC236}">
                  <a16:creationId xmlns:a16="http://schemas.microsoft.com/office/drawing/2014/main" id="{CC0EDA97-8958-4EFA-87A9-F545F8BFD997}"/>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a:extLst>
                <a:ext uri="{FF2B5EF4-FFF2-40B4-BE49-F238E27FC236}">
                  <a16:creationId xmlns:a16="http://schemas.microsoft.com/office/drawing/2014/main" id="{AE43FBC5-D2FC-4FD2-8BF7-BB20907788D1}"/>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a:extLst>
                <a:ext uri="{FF2B5EF4-FFF2-40B4-BE49-F238E27FC236}">
                  <a16:creationId xmlns:a16="http://schemas.microsoft.com/office/drawing/2014/main" id="{C7514E02-CBB4-43BE-91A8-A96C8D619DF3}"/>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a:extLst>
                <a:ext uri="{FF2B5EF4-FFF2-40B4-BE49-F238E27FC236}">
                  <a16:creationId xmlns:a16="http://schemas.microsoft.com/office/drawing/2014/main" id="{6AA3BA79-490C-49B1-89E5-0AE79A3618C5}"/>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a:extLst>
                <a:ext uri="{FF2B5EF4-FFF2-40B4-BE49-F238E27FC236}">
                  <a16:creationId xmlns:a16="http://schemas.microsoft.com/office/drawing/2014/main" id="{9AAF6FBC-C640-4423-AD5C-9BE7CC5AC14A}"/>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Ellipse 129">
              <a:extLst>
                <a:ext uri="{FF2B5EF4-FFF2-40B4-BE49-F238E27FC236}">
                  <a16:creationId xmlns:a16="http://schemas.microsoft.com/office/drawing/2014/main" id="{4136F61A-38C3-45A1-8C64-FE0FB970447F}"/>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a:extLst>
                <a:ext uri="{FF2B5EF4-FFF2-40B4-BE49-F238E27FC236}">
                  <a16:creationId xmlns:a16="http://schemas.microsoft.com/office/drawing/2014/main" id="{77CBC9FC-455E-4A92-B13C-4F0362243EC6}"/>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a:extLst>
                <a:ext uri="{FF2B5EF4-FFF2-40B4-BE49-F238E27FC236}">
                  <a16:creationId xmlns:a16="http://schemas.microsoft.com/office/drawing/2014/main" id="{8AC0EB4D-B2CB-48FC-AEF4-CF918D57E26F}"/>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a:extLst>
                <a:ext uri="{FF2B5EF4-FFF2-40B4-BE49-F238E27FC236}">
                  <a16:creationId xmlns:a16="http://schemas.microsoft.com/office/drawing/2014/main" id="{F994B411-9956-4BD8-9440-D933F85EFF05}"/>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a:extLst>
                <a:ext uri="{FF2B5EF4-FFF2-40B4-BE49-F238E27FC236}">
                  <a16:creationId xmlns:a16="http://schemas.microsoft.com/office/drawing/2014/main" id="{FD136675-78B7-4768-9A4B-EFA46F3CAB47}"/>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a:extLst>
                <a:ext uri="{FF2B5EF4-FFF2-40B4-BE49-F238E27FC236}">
                  <a16:creationId xmlns:a16="http://schemas.microsoft.com/office/drawing/2014/main" id="{4A57CC6F-9B19-4E53-8A18-909ADAD93FF8}"/>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Ellipse 135">
              <a:extLst>
                <a:ext uri="{FF2B5EF4-FFF2-40B4-BE49-F238E27FC236}">
                  <a16:creationId xmlns:a16="http://schemas.microsoft.com/office/drawing/2014/main" id="{724FA47A-1064-42FA-AE1C-518C0B2B37AB}"/>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a:extLst>
                <a:ext uri="{FF2B5EF4-FFF2-40B4-BE49-F238E27FC236}">
                  <a16:creationId xmlns:a16="http://schemas.microsoft.com/office/drawing/2014/main" id="{5E1789C6-CAB9-4563-A066-7530A2BE3760}"/>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a:extLst>
                <a:ext uri="{FF2B5EF4-FFF2-40B4-BE49-F238E27FC236}">
                  <a16:creationId xmlns:a16="http://schemas.microsoft.com/office/drawing/2014/main" id="{098FF1F0-88CB-486A-8FE1-0111279012CA}"/>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9" name="Ellipse 138">
            <a:extLst>
              <a:ext uri="{FF2B5EF4-FFF2-40B4-BE49-F238E27FC236}">
                <a16:creationId xmlns:a16="http://schemas.microsoft.com/office/drawing/2014/main" id="{96FC38A7-0195-4DAA-8AA7-FEFCDB68E6EA}"/>
              </a:ext>
            </a:extLst>
          </p:cNvPr>
          <p:cNvSpPr/>
          <p:nvPr/>
        </p:nvSpPr>
        <p:spPr>
          <a:xfrm>
            <a:off x="3947864" y="2889042"/>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0" name="Image 139">
            <a:extLst>
              <a:ext uri="{FF2B5EF4-FFF2-40B4-BE49-F238E27FC236}">
                <a16:creationId xmlns:a16="http://schemas.microsoft.com/office/drawing/2014/main" id="{131AE3FE-18FE-466B-985D-185F118D63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75481" y="2916659"/>
            <a:ext cx="1254620" cy="1254620"/>
          </a:xfrm>
          <a:prstGeom prst="rect">
            <a:avLst/>
          </a:prstGeom>
        </p:spPr>
      </p:pic>
      <p:grpSp>
        <p:nvGrpSpPr>
          <p:cNvPr id="141" name="Groupe 140">
            <a:extLst>
              <a:ext uri="{FF2B5EF4-FFF2-40B4-BE49-F238E27FC236}">
                <a16:creationId xmlns:a16="http://schemas.microsoft.com/office/drawing/2014/main" id="{505386CB-F7A6-473C-AD1C-D8445B408BD2}"/>
              </a:ext>
            </a:extLst>
          </p:cNvPr>
          <p:cNvGrpSpPr/>
          <p:nvPr/>
        </p:nvGrpSpPr>
        <p:grpSpPr>
          <a:xfrm>
            <a:off x="4150289" y="3208320"/>
            <a:ext cx="227814" cy="227814"/>
            <a:chOff x="4065285" y="2692214"/>
            <a:chExt cx="227814" cy="227814"/>
          </a:xfrm>
        </p:grpSpPr>
        <p:sp>
          <p:nvSpPr>
            <p:cNvPr id="142" name="Ellipse 141">
              <a:extLst>
                <a:ext uri="{FF2B5EF4-FFF2-40B4-BE49-F238E27FC236}">
                  <a16:creationId xmlns:a16="http://schemas.microsoft.com/office/drawing/2014/main" id="{9B76D84B-642E-469E-AE2E-C48DA4550BAA}"/>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a:extLst>
                <a:ext uri="{FF2B5EF4-FFF2-40B4-BE49-F238E27FC236}">
                  <a16:creationId xmlns:a16="http://schemas.microsoft.com/office/drawing/2014/main" id="{787503DB-1AE9-4846-8E84-9F0E0221F920}"/>
                </a:ext>
              </a:extLst>
            </p:cNvPr>
            <p:cNvSpPr/>
            <p:nvPr/>
          </p:nvSpPr>
          <p:spPr>
            <a:xfrm>
              <a:off x="4088283" y="2715212"/>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44" name="Groupe 143">
            <a:extLst>
              <a:ext uri="{FF2B5EF4-FFF2-40B4-BE49-F238E27FC236}">
                <a16:creationId xmlns:a16="http://schemas.microsoft.com/office/drawing/2014/main" id="{9CC2C5EE-9AAD-404A-A92B-4A638F97CFD9}"/>
              </a:ext>
            </a:extLst>
          </p:cNvPr>
          <p:cNvGrpSpPr/>
          <p:nvPr/>
        </p:nvGrpSpPr>
        <p:grpSpPr>
          <a:xfrm>
            <a:off x="4725599" y="3215363"/>
            <a:ext cx="227814" cy="227814"/>
            <a:chOff x="4065285" y="2692214"/>
            <a:chExt cx="227814" cy="227814"/>
          </a:xfrm>
        </p:grpSpPr>
        <p:sp>
          <p:nvSpPr>
            <p:cNvPr id="145" name="Ellipse 144">
              <a:extLst>
                <a:ext uri="{FF2B5EF4-FFF2-40B4-BE49-F238E27FC236}">
                  <a16:creationId xmlns:a16="http://schemas.microsoft.com/office/drawing/2014/main" id="{01134B87-5A6F-4684-8C5B-B7F1835D72BC}"/>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a:extLst>
                <a:ext uri="{FF2B5EF4-FFF2-40B4-BE49-F238E27FC236}">
                  <a16:creationId xmlns:a16="http://schemas.microsoft.com/office/drawing/2014/main" id="{AB17B12B-78F5-4727-8B0E-4EF773CC4A57}"/>
                </a:ext>
              </a:extLst>
            </p:cNvPr>
            <p:cNvSpPr/>
            <p:nvPr/>
          </p:nvSpPr>
          <p:spPr>
            <a:xfrm>
              <a:off x="4088283" y="2715212"/>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47" name="Groupe 146">
            <a:extLst>
              <a:ext uri="{FF2B5EF4-FFF2-40B4-BE49-F238E27FC236}">
                <a16:creationId xmlns:a16="http://schemas.microsoft.com/office/drawing/2014/main" id="{C6C4D551-9893-4C2A-8524-CF3D73029B83}"/>
              </a:ext>
            </a:extLst>
          </p:cNvPr>
          <p:cNvGrpSpPr/>
          <p:nvPr/>
        </p:nvGrpSpPr>
        <p:grpSpPr>
          <a:xfrm>
            <a:off x="4436801" y="2916659"/>
            <a:ext cx="227814" cy="227814"/>
            <a:chOff x="4065285" y="2692214"/>
            <a:chExt cx="227814" cy="227814"/>
          </a:xfrm>
          <a:solidFill>
            <a:schemeClr val="accent2"/>
          </a:solidFill>
        </p:grpSpPr>
        <p:sp>
          <p:nvSpPr>
            <p:cNvPr id="148" name="Ellipse 147">
              <a:extLst>
                <a:ext uri="{FF2B5EF4-FFF2-40B4-BE49-F238E27FC236}">
                  <a16:creationId xmlns:a16="http://schemas.microsoft.com/office/drawing/2014/main" id="{C0A928F0-0E5B-4D6B-886A-E6371402E41A}"/>
                </a:ext>
              </a:extLst>
            </p:cNvPr>
            <p:cNvSpPr/>
            <p:nvPr/>
          </p:nvSpPr>
          <p:spPr>
            <a:xfrm>
              <a:off x="4065285" y="2692214"/>
              <a:ext cx="227814" cy="22781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a:extLst>
                <a:ext uri="{FF2B5EF4-FFF2-40B4-BE49-F238E27FC236}">
                  <a16:creationId xmlns:a16="http://schemas.microsoft.com/office/drawing/2014/main" id="{4CA140E5-7CB1-4CE3-8288-5CA5F0670EF2}"/>
                </a:ext>
              </a:extLst>
            </p:cNvPr>
            <p:cNvSpPr/>
            <p:nvPr/>
          </p:nvSpPr>
          <p:spPr>
            <a:xfrm>
              <a:off x="4088283" y="2715212"/>
              <a:ext cx="181818" cy="181818"/>
            </a:xfrm>
            <a:prstGeom prst="ellipse">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234" name="Groupe 233">
            <a:extLst>
              <a:ext uri="{FF2B5EF4-FFF2-40B4-BE49-F238E27FC236}">
                <a16:creationId xmlns:a16="http://schemas.microsoft.com/office/drawing/2014/main" id="{E31F09EA-2CBF-4A1C-A02D-10ADA14F7264}"/>
              </a:ext>
            </a:extLst>
          </p:cNvPr>
          <p:cNvGrpSpPr/>
          <p:nvPr/>
        </p:nvGrpSpPr>
        <p:grpSpPr>
          <a:xfrm>
            <a:off x="8187382" y="2312208"/>
            <a:ext cx="1660374" cy="1422630"/>
            <a:chOff x="2284743" y="1223034"/>
            <a:chExt cx="1660374" cy="1422630"/>
          </a:xfrm>
        </p:grpSpPr>
        <p:sp>
          <p:nvSpPr>
            <p:cNvPr id="235" name="Ellipse 234">
              <a:extLst>
                <a:ext uri="{FF2B5EF4-FFF2-40B4-BE49-F238E27FC236}">
                  <a16:creationId xmlns:a16="http://schemas.microsoft.com/office/drawing/2014/main" id="{D7F6075B-E7BF-4381-BDAC-B4671142D989}"/>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6D98D35F-2A8D-4D65-9BE7-AE77E171CEF1}"/>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22D192FC-0977-436F-AA32-E35DA3CE8FAD}"/>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050FA2BE-2ECA-4909-BE54-4DD623E8EAB2}"/>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20DE5246-CA11-4C6E-8A3B-C5EBE5D26D5B}"/>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B8F7717-F3C8-4BF7-87BB-A5AB3F92BA15}"/>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7A67F209-092D-474F-B0F5-715553F91920}"/>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8C6CD437-C6E9-4C90-9E32-440D23C27415}"/>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C755B175-B1B1-4437-A3CB-5F5850032740}"/>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1934A40E-A7DC-49AB-8D72-F201F1A11DD1}"/>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0956D953-287D-4BB5-BB3F-11CB8BD33C24}"/>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DDD397A8-0913-4317-B7F6-A17B47F45D9A}"/>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382D6F3E-35E3-4212-9BDA-AD16C69D73C3}"/>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4F07866E-659B-42FB-BD54-DAD570F68AE9}"/>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71870C29-D754-4B0A-A6F4-4CC9AB034EF5}"/>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ED5A8727-F1E1-408E-8DC4-84C669D7DEBA}"/>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4A791056-3939-42CD-870B-4F5053D4BA01}"/>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85179499-7B81-4228-B41A-1335A2EAD5C4}"/>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FAB22306-4BCE-4323-BC14-C9C3FE48449E}"/>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Ellipse 253">
              <a:extLst>
                <a:ext uri="{FF2B5EF4-FFF2-40B4-BE49-F238E27FC236}">
                  <a16:creationId xmlns:a16="http://schemas.microsoft.com/office/drawing/2014/main" id="{24EE4331-C13D-497D-985B-77814AF6E4ED}"/>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FBC00B1F-2885-47F8-97E4-1B075EF24EA4}"/>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42A77F94-960E-48F1-8E65-DD9005C5A8AE}"/>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Ellipse 256">
              <a:extLst>
                <a:ext uri="{FF2B5EF4-FFF2-40B4-BE49-F238E27FC236}">
                  <a16:creationId xmlns:a16="http://schemas.microsoft.com/office/drawing/2014/main" id="{38601D2E-1C94-4154-8A0F-C2DF2A050536}"/>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CA163CFA-6F88-42CE-B65D-4D55A6383BDC}"/>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BAC48CD8-3B7E-48A8-A5C3-B2044F495855}"/>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FE62589C-3DF6-4CD1-9E27-B1C807A01061}"/>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11325126-937B-457A-8321-10A5D2FA347F}"/>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9FFF2E4C-B4B0-4E70-B374-FB8AC1ABF395}"/>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F93BD2F6-5A9B-478A-BE14-52FC5102C9CA}"/>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0DCD26B2-BB36-4E3E-89F2-C79622957530}"/>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5" name="Ellipse 264">
            <a:extLst>
              <a:ext uri="{FF2B5EF4-FFF2-40B4-BE49-F238E27FC236}">
                <a16:creationId xmlns:a16="http://schemas.microsoft.com/office/drawing/2014/main" id="{124E90CC-66DB-463E-829B-2C1F6E3DBCB2}"/>
              </a:ext>
            </a:extLst>
          </p:cNvPr>
          <p:cNvSpPr/>
          <p:nvPr/>
        </p:nvSpPr>
        <p:spPr>
          <a:xfrm>
            <a:off x="7984957" y="2889042"/>
            <a:ext cx="1309854" cy="130985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6" name="Image 265">
            <a:extLst>
              <a:ext uri="{FF2B5EF4-FFF2-40B4-BE49-F238E27FC236}">
                <a16:creationId xmlns:a16="http://schemas.microsoft.com/office/drawing/2014/main" id="{A475509F-F997-4CD2-870F-023C206990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12574" y="2916659"/>
            <a:ext cx="1254620" cy="1254620"/>
          </a:xfrm>
          <a:prstGeom prst="rect">
            <a:avLst/>
          </a:prstGeom>
        </p:spPr>
      </p:pic>
      <p:sp>
        <p:nvSpPr>
          <p:cNvPr id="268" name="Ellipse 267">
            <a:extLst>
              <a:ext uri="{FF2B5EF4-FFF2-40B4-BE49-F238E27FC236}">
                <a16:creationId xmlns:a16="http://schemas.microsoft.com/office/drawing/2014/main" id="{0681B3B6-FAE3-4BE2-A1DA-20F72AF2FB0A}"/>
              </a:ext>
            </a:extLst>
          </p:cNvPr>
          <p:cNvSpPr/>
          <p:nvPr/>
        </p:nvSpPr>
        <p:spPr>
          <a:xfrm>
            <a:off x="8187382" y="3208320"/>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9" name="Ellipse 268">
            <a:extLst>
              <a:ext uri="{FF2B5EF4-FFF2-40B4-BE49-F238E27FC236}">
                <a16:creationId xmlns:a16="http://schemas.microsoft.com/office/drawing/2014/main" id="{7AAF7D05-C771-470E-BA85-A0B9BFEB71AA}"/>
              </a:ext>
            </a:extLst>
          </p:cNvPr>
          <p:cNvSpPr/>
          <p:nvPr/>
        </p:nvSpPr>
        <p:spPr>
          <a:xfrm>
            <a:off x="8210380" y="3231318"/>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1" name="Ellipse 270">
            <a:extLst>
              <a:ext uri="{FF2B5EF4-FFF2-40B4-BE49-F238E27FC236}">
                <a16:creationId xmlns:a16="http://schemas.microsoft.com/office/drawing/2014/main" id="{66862BF8-3131-44A4-8063-117BF90C33B8}"/>
              </a:ext>
            </a:extLst>
          </p:cNvPr>
          <p:cNvSpPr/>
          <p:nvPr/>
        </p:nvSpPr>
        <p:spPr>
          <a:xfrm>
            <a:off x="8762692" y="3215363"/>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543FFAD7-79F9-4661-A6B5-93E6100DBA88}"/>
              </a:ext>
            </a:extLst>
          </p:cNvPr>
          <p:cNvSpPr/>
          <p:nvPr/>
        </p:nvSpPr>
        <p:spPr>
          <a:xfrm>
            <a:off x="8785690" y="3238361"/>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4" name="Ellipse 273">
            <a:extLst>
              <a:ext uri="{FF2B5EF4-FFF2-40B4-BE49-F238E27FC236}">
                <a16:creationId xmlns:a16="http://schemas.microsoft.com/office/drawing/2014/main" id="{0BE39859-1940-43A5-A904-F206A9381FDD}"/>
              </a:ext>
            </a:extLst>
          </p:cNvPr>
          <p:cNvSpPr/>
          <p:nvPr/>
        </p:nvSpPr>
        <p:spPr>
          <a:xfrm>
            <a:off x="8473894" y="2916659"/>
            <a:ext cx="227814" cy="22781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5" name="Ellipse 274">
            <a:extLst>
              <a:ext uri="{FF2B5EF4-FFF2-40B4-BE49-F238E27FC236}">
                <a16:creationId xmlns:a16="http://schemas.microsoft.com/office/drawing/2014/main" id="{05EEA343-DFF2-4C25-94C3-D9C5977A4630}"/>
              </a:ext>
            </a:extLst>
          </p:cNvPr>
          <p:cNvSpPr/>
          <p:nvPr/>
        </p:nvSpPr>
        <p:spPr>
          <a:xfrm>
            <a:off x="8496892" y="2939657"/>
            <a:ext cx="181818" cy="181818"/>
          </a:xfrm>
          <a:prstGeom prst="ellipse">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18" name="Groupe 317">
            <a:extLst>
              <a:ext uri="{FF2B5EF4-FFF2-40B4-BE49-F238E27FC236}">
                <a16:creationId xmlns:a16="http://schemas.microsoft.com/office/drawing/2014/main" id="{EC9044F6-15F4-4A60-874F-CEBE6F1D2053}"/>
              </a:ext>
            </a:extLst>
          </p:cNvPr>
          <p:cNvGrpSpPr/>
          <p:nvPr/>
        </p:nvGrpSpPr>
        <p:grpSpPr>
          <a:xfrm>
            <a:off x="6155027" y="2310083"/>
            <a:ext cx="1660374" cy="1422630"/>
            <a:chOff x="2284743" y="1223034"/>
            <a:chExt cx="1660374" cy="1422630"/>
          </a:xfrm>
        </p:grpSpPr>
        <p:sp>
          <p:nvSpPr>
            <p:cNvPr id="319" name="Ellipse 318">
              <a:extLst>
                <a:ext uri="{FF2B5EF4-FFF2-40B4-BE49-F238E27FC236}">
                  <a16:creationId xmlns:a16="http://schemas.microsoft.com/office/drawing/2014/main" id="{CD790559-2103-42F3-BF4F-2C5436BAA5E3}"/>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0" name="Ellipse 319">
              <a:extLst>
                <a:ext uri="{FF2B5EF4-FFF2-40B4-BE49-F238E27FC236}">
                  <a16:creationId xmlns:a16="http://schemas.microsoft.com/office/drawing/2014/main" id="{A3176B26-3EBB-462C-867B-CFFFBA61E24C}"/>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1" name="Ellipse 320">
              <a:extLst>
                <a:ext uri="{FF2B5EF4-FFF2-40B4-BE49-F238E27FC236}">
                  <a16:creationId xmlns:a16="http://schemas.microsoft.com/office/drawing/2014/main" id="{DBB8AB3D-9A0E-4CE6-AF57-18115F0BB235}"/>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2" name="Ellipse 321">
              <a:extLst>
                <a:ext uri="{FF2B5EF4-FFF2-40B4-BE49-F238E27FC236}">
                  <a16:creationId xmlns:a16="http://schemas.microsoft.com/office/drawing/2014/main" id="{CDA36F72-9607-47E0-B946-5E7C296B21EB}"/>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3" name="Ellipse 322">
              <a:extLst>
                <a:ext uri="{FF2B5EF4-FFF2-40B4-BE49-F238E27FC236}">
                  <a16:creationId xmlns:a16="http://schemas.microsoft.com/office/drawing/2014/main" id="{7C339C2E-5F1C-4553-9745-6F0112AD3F28}"/>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4" name="Ellipse 323">
              <a:extLst>
                <a:ext uri="{FF2B5EF4-FFF2-40B4-BE49-F238E27FC236}">
                  <a16:creationId xmlns:a16="http://schemas.microsoft.com/office/drawing/2014/main" id="{9724FECF-8ADF-4106-AD8D-507893A8558B}"/>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5" name="Ellipse 324">
              <a:extLst>
                <a:ext uri="{FF2B5EF4-FFF2-40B4-BE49-F238E27FC236}">
                  <a16:creationId xmlns:a16="http://schemas.microsoft.com/office/drawing/2014/main" id="{072CF3EA-5AB1-4325-8541-431ACEF118B8}"/>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6" name="Ellipse 325">
              <a:extLst>
                <a:ext uri="{FF2B5EF4-FFF2-40B4-BE49-F238E27FC236}">
                  <a16:creationId xmlns:a16="http://schemas.microsoft.com/office/drawing/2014/main" id="{2F0B137C-A3E5-49DC-B6BF-EB285B518052}"/>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7" name="Ellipse 326">
              <a:extLst>
                <a:ext uri="{FF2B5EF4-FFF2-40B4-BE49-F238E27FC236}">
                  <a16:creationId xmlns:a16="http://schemas.microsoft.com/office/drawing/2014/main" id="{2064DA3F-0269-428F-90AB-C3685A583B81}"/>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8" name="Ellipse 327">
              <a:extLst>
                <a:ext uri="{FF2B5EF4-FFF2-40B4-BE49-F238E27FC236}">
                  <a16:creationId xmlns:a16="http://schemas.microsoft.com/office/drawing/2014/main" id="{C1706EF7-98F3-4F54-90F8-2D1B479616A4}"/>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9" name="Ellipse 328">
              <a:extLst>
                <a:ext uri="{FF2B5EF4-FFF2-40B4-BE49-F238E27FC236}">
                  <a16:creationId xmlns:a16="http://schemas.microsoft.com/office/drawing/2014/main" id="{4383A652-3F53-4E7C-BB54-63B38260EE84}"/>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0" name="Ellipse 329">
              <a:extLst>
                <a:ext uri="{FF2B5EF4-FFF2-40B4-BE49-F238E27FC236}">
                  <a16:creationId xmlns:a16="http://schemas.microsoft.com/office/drawing/2014/main" id="{00F6835D-9112-4C19-944E-C84F98168102}"/>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1" name="Ellipse 330">
              <a:extLst>
                <a:ext uri="{FF2B5EF4-FFF2-40B4-BE49-F238E27FC236}">
                  <a16:creationId xmlns:a16="http://schemas.microsoft.com/office/drawing/2014/main" id="{87D61442-F969-4514-9E94-91C2C2CF4C71}"/>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2" name="Ellipse 331">
              <a:extLst>
                <a:ext uri="{FF2B5EF4-FFF2-40B4-BE49-F238E27FC236}">
                  <a16:creationId xmlns:a16="http://schemas.microsoft.com/office/drawing/2014/main" id="{FD98EA50-2979-4B03-98B9-C002BC570DE4}"/>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3" name="Ellipse 332">
              <a:extLst>
                <a:ext uri="{FF2B5EF4-FFF2-40B4-BE49-F238E27FC236}">
                  <a16:creationId xmlns:a16="http://schemas.microsoft.com/office/drawing/2014/main" id="{E3B731C1-6F8B-4417-8851-2DC9D3C5A344}"/>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4" name="Ellipse 333">
              <a:extLst>
                <a:ext uri="{FF2B5EF4-FFF2-40B4-BE49-F238E27FC236}">
                  <a16:creationId xmlns:a16="http://schemas.microsoft.com/office/drawing/2014/main" id="{0104B35A-1515-4CF7-B208-8C3A91C09DAC}"/>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5" name="Ellipse 334">
              <a:extLst>
                <a:ext uri="{FF2B5EF4-FFF2-40B4-BE49-F238E27FC236}">
                  <a16:creationId xmlns:a16="http://schemas.microsoft.com/office/drawing/2014/main" id="{F16CB72B-0B38-4B1E-A689-00E3B55B27CA}"/>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6" name="Ellipse 335">
              <a:extLst>
                <a:ext uri="{FF2B5EF4-FFF2-40B4-BE49-F238E27FC236}">
                  <a16:creationId xmlns:a16="http://schemas.microsoft.com/office/drawing/2014/main" id="{32A4CE2E-0A64-4C2C-BEBD-FCDDB3DB0CDD}"/>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7" name="Ellipse 336">
              <a:extLst>
                <a:ext uri="{FF2B5EF4-FFF2-40B4-BE49-F238E27FC236}">
                  <a16:creationId xmlns:a16="http://schemas.microsoft.com/office/drawing/2014/main" id="{20A5DC51-2320-4B5C-A8F5-85A1C9BC0082}"/>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8" name="Ellipse 337">
              <a:extLst>
                <a:ext uri="{FF2B5EF4-FFF2-40B4-BE49-F238E27FC236}">
                  <a16:creationId xmlns:a16="http://schemas.microsoft.com/office/drawing/2014/main" id="{1C485F94-76A2-4C82-ABCA-8A58418CE1AA}"/>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Ellipse 338">
              <a:extLst>
                <a:ext uri="{FF2B5EF4-FFF2-40B4-BE49-F238E27FC236}">
                  <a16:creationId xmlns:a16="http://schemas.microsoft.com/office/drawing/2014/main" id="{4895C60E-88C5-4024-AF95-F472EA821CA7}"/>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Ellipse 339">
              <a:extLst>
                <a:ext uri="{FF2B5EF4-FFF2-40B4-BE49-F238E27FC236}">
                  <a16:creationId xmlns:a16="http://schemas.microsoft.com/office/drawing/2014/main" id="{2022E909-D7BA-4AFF-917A-10AD02C33197}"/>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Ellipse 340">
              <a:extLst>
                <a:ext uri="{FF2B5EF4-FFF2-40B4-BE49-F238E27FC236}">
                  <a16:creationId xmlns:a16="http://schemas.microsoft.com/office/drawing/2014/main" id="{6DD1E991-54DC-4BF5-BA30-905A24E6E870}"/>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2" name="Ellipse 341">
              <a:extLst>
                <a:ext uri="{FF2B5EF4-FFF2-40B4-BE49-F238E27FC236}">
                  <a16:creationId xmlns:a16="http://schemas.microsoft.com/office/drawing/2014/main" id="{C5838B6A-06A2-499D-9279-45B2376A4D21}"/>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3" name="Ellipse 342">
              <a:extLst>
                <a:ext uri="{FF2B5EF4-FFF2-40B4-BE49-F238E27FC236}">
                  <a16:creationId xmlns:a16="http://schemas.microsoft.com/office/drawing/2014/main" id="{500E52B8-5B19-4F06-AAD1-38FEC01ADAA0}"/>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4" name="Ellipse 343">
              <a:extLst>
                <a:ext uri="{FF2B5EF4-FFF2-40B4-BE49-F238E27FC236}">
                  <a16:creationId xmlns:a16="http://schemas.microsoft.com/office/drawing/2014/main" id="{3DE2BB88-52D2-4147-825B-117651F08A77}"/>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5" name="Ellipse 344">
              <a:extLst>
                <a:ext uri="{FF2B5EF4-FFF2-40B4-BE49-F238E27FC236}">
                  <a16:creationId xmlns:a16="http://schemas.microsoft.com/office/drawing/2014/main" id="{AF31F0A8-69D8-4F35-8749-95FC573E879B}"/>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6" name="Ellipse 345">
              <a:extLst>
                <a:ext uri="{FF2B5EF4-FFF2-40B4-BE49-F238E27FC236}">
                  <a16:creationId xmlns:a16="http://schemas.microsoft.com/office/drawing/2014/main" id="{0324B545-7282-49FB-87D8-53558F91B772}"/>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7" name="Ellipse 346">
              <a:extLst>
                <a:ext uri="{FF2B5EF4-FFF2-40B4-BE49-F238E27FC236}">
                  <a16:creationId xmlns:a16="http://schemas.microsoft.com/office/drawing/2014/main" id="{126E5ADF-571C-4B4D-92F6-FB5F7BD260D2}"/>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8" name="Ellipse 347">
              <a:extLst>
                <a:ext uri="{FF2B5EF4-FFF2-40B4-BE49-F238E27FC236}">
                  <a16:creationId xmlns:a16="http://schemas.microsoft.com/office/drawing/2014/main" id="{4E948EE3-7CB9-4CB2-AFA7-23801051580C}"/>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61" name="Forme libre : forme 360">
            <a:extLst>
              <a:ext uri="{FF2B5EF4-FFF2-40B4-BE49-F238E27FC236}">
                <a16:creationId xmlns:a16="http://schemas.microsoft.com/office/drawing/2014/main" id="{ECA3A551-74D6-4AC0-A038-F74FC84FD106}"/>
              </a:ext>
            </a:extLst>
          </p:cNvPr>
          <p:cNvSpPr/>
          <p:nvPr/>
        </p:nvSpPr>
        <p:spPr>
          <a:xfrm>
            <a:off x="6107114" y="2885623"/>
            <a:ext cx="896464" cy="591820"/>
          </a:xfrm>
          <a:custGeom>
            <a:avLst/>
            <a:gdLst>
              <a:gd name="connsiteX0" fmla="*/ 430530 w 887730"/>
              <a:gd name="connsiteY0" fmla="*/ 0 h 594360"/>
              <a:gd name="connsiteX1" fmla="*/ 339090 w 887730"/>
              <a:gd name="connsiteY1" fmla="*/ 20955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23877 w 881077"/>
              <a:gd name="connsiteY0" fmla="*/ 0 h 594360"/>
              <a:gd name="connsiteX1" fmla="*/ 321007 w 881077"/>
              <a:gd name="connsiteY1" fmla="*/ 41910 h 594360"/>
              <a:gd name="connsiteX2" fmla="*/ 8587 w 881077"/>
              <a:gd name="connsiteY2" fmla="*/ 358140 h 594360"/>
              <a:gd name="connsiteX3" fmla="*/ 14302 w 881077"/>
              <a:gd name="connsiteY3" fmla="*/ 527685 h 594360"/>
              <a:gd name="connsiteX4" fmla="*/ 159082 w 881077"/>
              <a:gd name="connsiteY4" fmla="*/ 590550 h 594360"/>
              <a:gd name="connsiteX5" fmla="*/ 162892 w 881077"/>
              <a:gd name="connsiteY5" fmla="*/ 590550 h 594360"/>
              <a:gd name="connsiteX6" fmla="*/ 751537 w 881077"/>
              <a:gd name="connsiteY6" fmla="*/ 594360 h 594360"/>
              <a:gd name="connsiteX7" fmla="*/ 881077 w 881077"/>
              <a:gd name="connsiteY7" fmla="*/ 542925 h 594360"/>
              <a:gd name="connsiteX8" fmla="*/ 867742 w 881077"/>
              <a:gd name="connsiteY8" fmla="*/ 379095 h 594360"/>
              <a:gd name="connsiteX9" fmla="*/ 551512 w 881077"/>
              <a:gd name="connsiteY9" fmla="*/ 36195 h 594360"/>
              <a:gd name="connsiteX10" fmla="*/ 423877 w 881077"/>
              <a:gd name="connsiteY10" fmla="*/ 0 h 594360"/>
              <a:gd name="connsiteX0" fmla="*/ 431844 w 889044"/>
              <a:gd name="connsiteY0" fmla="*/ 0 h 594360"/>
              <a:gd name="connsiteX1" fmla="*/ 328974 w 889044"/>
              <a:gd name="connsiteY1" fmla="*/ 41910 h 594360"/>
              <a:gd name="connsiteX2" fmla="*/ 16554 w 889044"/>
              <a:gd name="connsiteY2" fmla="*/ 358140 h 594360"/>
              <a:gd name="connsiteX3" fmla="*/ 22269 w 889044"/>
              <a:gd name="connsiteY3" fmla="*/ 527685 h 594360"/>
              <a:gd name="connsiteX4" fmla="*/ 167049 w 889044"/>
              <a:gd name="connsiteY4" fmla="*/ 590550 h 594360"/>
              <a:gd name="connsiteX5" fmla="*/ 170859 w 889044"/>
              <a:gd name="connsiteY5" fmla="*/ 590550 h 594360"/>
              <a:gd name="connsiteX6" fmla="*/ 759504 w 889044"/>
              <a:gd name="connsiteY6" fmla="*/ 594360 h 594360"/>
              <a:gd name="connsiteX7" fmla="*/ 889044 w 889044"/>
              <a:gd name="connsiteY7" fmla="*/ 542925 h 594360"/>
              <a:gd name="connsiteX8" fmla="*/ 875709 w 889044"/>
              <a:gd name="connsiteY8" fmla="*/ 379095 h 594360"/>
              <a:gd name="connsiteX9" fmla="*/ 559479 w 889044"/>
              <a:gd name="connsiteY9" fmla="*/ 36195 h 594360"/>
              <a:gd name="connsiteX10" fmla="*/ 431844 w 889044"/>
              <a:gd name="connsiteY10" fmla="*/ 0 h 594360"/>
              <a:gd name="connsiteX0" fmla="*/ 431844 w 889044"/>
              <a:gd name="connsiteY0" fmla="*/ 0 h 594360"/>
              <a:gd name="connsiteX1" fmla="*/ 328974 w 889044"/>
              <a:gd name="connsiteY1" fmla="*/ 41910 h 594360"/>
              <a:gd name="connsiteX2" fmla="*/ 16554 w 889044"/>
              <a:gd name="connsiteY2" fmla="*/ 358140 h 594360"/>
              <a:gd name="connsiteX3" fmla="*/ 22269 w 889044"/>
              <a:gd name="connsiteY3" fmla="*/ 527685 h 594360"/>
              <a:gd name="connsiteX4" fmla="*/ 167049 w 889044"/>
              <a:gd name="connsiteY4" fmla="*/ 590550 h 594360"/>
              <a:gd name="connsiteX5" fmla="*/ 170859 w 889044"/>
              <a:gd name="connsiteY5" fmla="*/ 590550 h 594360"/>
              <a:gd name="connsiteX6" fmla="*/ 759504 w 889044"/>
              <a:gd name="connsiteY6" fmla="*/ 594360 h 594360"/>
              <a:gd name="connsiteX7" fmla="*/ 889044 w 889044"/>
              <a:gd name="connsiteY7" fmla="*/ 542925 h 594360"/>
              <a:gd name="connsiteX8" fmla="*/ 875709 w 889044"/>
              <a:gd name="connsiteY8" fmla="*/ 379095 h 594360"/>
              <a:gd name="connsiteX9" fmla="*/ 559479 w 889044"/>
              <a:gd name="connsiteY9" fmla="*/ 36195 h 594360"/>
              <a:gd name="connsiteX10" fmla="*/ 431844 w 889044"/>
              <a:gd name="connsiteY10" fmla="*/ 0 h 594360"/>
              <a:gd name="connsiteX0" fmla="*/ 431844 w 897783"/>
              <a:gd name="connsiteY0" fmla="*/ 0 h 594360"/>
              <a:gd name="connsiteX1" fmla="*/ 328974 w 897783"/>
              <a:gd name="connsiteY1" fmla="*/ 41910 h 594360"/>
              <a:gd name="connsiteX2" fmla="*/ 16554 w 897783"/>
              <a:gd name="connsiteY2" fmla="*/ 358140 h 594360"/>
              <a:gd name="connsiteX3" fmla="*/ 22269 w 897783"/>
              <a:gd name="connsiteY3" fmla="*/ 527685 h 594360"/>
              <a:gd name="connsiteX4" fmla="*/ 167049 w 897783"/>
              <a:gd name="connsiteY4" fmla="*/ 590550 h 594360"/>
              <a:gd name="connsiteX5" fmla="*/ 170859 w 897783"/>
              <a:gd name="connsiteY5" fmla="*/ 590550 h 594360"/>
              <a:gd name="connsiteX6" fmla="*/ 759504 w 897783"/>
              <a:gd name="connsiteY6" fmla="*/ 594360 h 594360"/>
              <a:gd name="connsiteX7" fmla="*/ 889044 w 897783"/>
              <a:gd name="connsiteY7" fmla="*/ 542925 h 594360"/>
              <a:gd name="connsiteX8" fmla="*/ 875709 w 897783"/>
              <a:gd name="connsiteY8" fmla="*/ 379095 h 594360"/>
              <a:gd name="connsiteX9" fmla="*/ 559479 w 897783"/>
              <a:gd name="connsiteY9" fmla="*/ 36195 h 594360"/>
              <a:gd name="connsiteX10" fmla="*/ 431844 w 897783"/>
              <a:gd name="connsiteY10" fmla="*/ 0 h 594360"/>
              <a:gd name="connsiteX0" fmla="*/ 431844 w 897783"/>
              <a:gd name="connsiteY0" fmla="*/ 0 h 594360"/>
              <a:gd name="connsiteX1" fmla="*/ 328974 w 897783"/>
              <a:gd name="connsiteY1" fmla="*/ 41910 h 594360"/>
              <a:gd name="connsiteX2" fmla="*/ 16554 w 897783"/>
              <a:gd name="connsiteY2" fmla="*/ 358140 h 594360"/>
              <a:gd name="connsiteX3" fmla="*/ 22269 w 897783"/>
              <a:gd name="connsiteY3" fmla="*/ 527685 h 594360"/>
              <a:gd name="connsiteX4" fmla="*/ 167049 w 897783"/>
              <a:gd name="connsiteY4" fmla="*/ 590550 h 594360"/>
              <a:gd name="connsiteX5" fmla="*/ 170859 w 897783"/>
              <a:gd name="connsiteY5" fmla="*/ 590550 h 594360"/>
              <a:gd name="connsiteX6" fmla="*/ 759504 w 897783"/>
              <a:gd name="connsiteY6" fmla="*/ 594360 h 594360"/>
              <a:gd name="connsiteX7" fmla="*/ 889044 w 897783"/>
              <a:gd name="connsiteY7" fmla="*/ 542925 h 594360"/>
              <a:gd name="connsiteX8" fmla="*/ 875709 w 897783"/>
              <a:gd name="connsiteY8" fmla="*/ 379095 h 594360"/>
              <a:gd name="connsiteX9" fmla="*/ 559479 w 897783"/>
              <a:gd name="connsiteY9" fmla="*/ 36195 h 594360"/>
              <a:gd name="connsiteX10" fmla="*/ 431844 w 897783"/>
              <a:gd name="connsiteY10" fmla="*/ 0 h 594360"/>
              <a:gd name="connsiteX0" fmla="*/ 431844 w 883775"/>
              <a:gd name="connsiteY0" fmla="*/ 0 h 594360"/>
              <a:gd name="connsiteX1" fmla="*/ 328974 w 883775"/>
              <a:gd name="connsiteY1" fmla="*/ 41910 h 594360"/>
              <a:gd name="connsiteX2" fmla="*/ 16554 w 883775"/>
              <a:gd name="connsiteY2" fmla="*/ 358140 h 594360"/>
              <a:gd name="connsiteX3" fmla="*/ 22269 w 883775"/>
              <a:gd name="connsiteY3" fmla="*/ 527685 h 594360"/>
              <a:gd name="connsiteX4" fmla="*/ 167049 w 883775"/>
              <a:gd name="connsiteY4" fmla="*/ 590550 h 594360"/>
              <a:gd name="connsiteX5" fmla="*/ 170859 w 883775"/>
              <a:gd name="connsiteY5" fmla="*/ 590550 h 594360"/>
              <a:gd name="connsiteX6" fmla="*/ 759504 w 883775"/>
              <a:gd name="connsiteY6" fmla="*/ 594360 h 594360"/>
              <a:gd name="connsiteX7" fmla="*/ 869994 w 883775"/>
              <a:gd name="connsiteY7" fmla="*/ 527685 h 594360"/>
              <a:gd name="connsiteX8" fmla="*/ 875709 w 883775"/>
              <a:gd name="connsiteY8" fmla="*/ 379095 h 594360"/>
              <a:gd name="connsiteX9" fmla="*/ 559479 w 883775"/>
              <a:gd name="connsiteY9" fmla="*/ 36195 h 594360"/>
              <a:gd name="connsiteX10" fmla="*/ 431844 w 883775"/>
              <a:gd name="connsiteY10" fmla="*/ 0 h 594360"/>
              <a:gd name="connsiteX0" fmla="*/ 431844 w 894675"/>
              <a:gd name="connsiteY0" fmla="*/ 0 h 594360"/>
              <a:gd name="connsiteX1" fmla="*/ 328974 w 894675"/>
              <a:gd name="connsiteY1" fmla="*/ 41910 h 594360"/>
              <a:gd name="connsiteX2" fmla="*/ 16554 w 894675"/>
              <a:gd name="connsiteY2" fmla="*/ 358140 h 594360"/>
              <a:gd name="connsiteX3" fmla="*/ 22269 w 894675"/>
              <a:gd name="connsiteY3" fmla="*/ 527685 h 594360"/>
              <a:gd name="connsiteX4" fmla="*/ 167049 w 894675"/>
              <a:gd name="connsiteY4" fmla="*/ 590550 h 594360"/>
              <a:gd name="connsiteX5" fmla="*/ 170859 w 894675"/>
              <a:gd name="connsiteY5" fmla="*/ 590550 h 594360"/>
              <a:gd name="connsiteX6" fmla="*/ 759504 w 894675"/>
              <a:gd name="connsiteY6" fmla="*/ 594360 h 594360"/>
              <a:gd name="connsiteX7" fmla="*/ 885234 w 894675"/>
              <a:gd name="connsiteY7" fmla="*/ 533400 h 594360"/>
              <a:gd name="connsiteX8" fmla="*/ 875709 w 894675"/>
              <a:gd name="connsiteY8" fmla="*/ 379095 h 594360"/>
              <a:gd name="connsiteX9" fmla="*/ 559479 w 894675"/>
              <a:gd name="connsiteY9" fmla="*/ 36195 h 594360"/>
              <a:gd name="connsiteX10" fmla="*/ 431844 w 894675"/>
              <a:gd name="connsiteY10" fmla="*/ 0 h 594360"/>
              <a:gd name="connsiteX0" fmla="*/ 431844 w 896464"/>
              <a:gd name="connsiteY0" fmla="*/ 0 h 594360"/>
              <a:gd name="connsiteX1" fmla="*/ 328974 w 896464"/>
              <a:gd name="connsiteY1" fmla="*/ 41910 h 594360"/>
              <a:gd name="connsiteX2" fmla="*/ 16554 w 896464"/>
              <a:gd name="connsiteY2" fmla="*/ 358140 h 594360"/>
              <a:gd name="connsiteX3" fmla="*/ 22269 w 896464"/>
              <a:gd name="connsiteY3" fmla="*/ 527685 h 594360"/>
              <a:gd name="connsiteX4" fmla="*/ 167049 w 896464"/>
              <a:gd name="connsiteY4" fmla="*/ 590550 h 594360"/>
              <a:gd name="connsiteX5" fmla="*/ 170859 w 896464"/>
              <a:gd name="connsiteY5" fmla="*/ 590550 h 594360"/>
              <a:gd name="connsiteX6" fmla="*/ 759504 w 896464"/>
              <a:gd name="connsiteY6" fmla="*/ 594360 h 594360"/>
              <a:gd name="connsiteX7" fmla="*/ 885234 w 896464"/>
              <a:gd name="connsiteY7" fmla="*/ 533400 h 594360"/>
              <a:gd name="connsiteX8" fmla="*/ 883329 w 896464"/>
              <a:gd name="connsiteY8" fmla="*/ 379095 h 594360"/>
              <a:gd name="connsiteX9" fmla="*/ 559479 w 896464"/>
              <a:gd name="connsiteY9" fmla="*/ 36195 h 594360"/>
              <a:gd name="connsiteX10" fmla="*/ 431844 w 896464"/>
              <a:gd name="connsiteY10" fmla="*/ 0 h 594360"/>
              <a:gd name="connsiteX0" fmla="*/ 431844 w 896464"/>
              <a:gd name="connsiteY0" fmla="*/ 0 h 594360"/>
              <a:gd name="connsiteX1" fmla="*/ 328974 w 896464"/>
              <a:gd name="connsiteY1" fmla="*/ 41910 h 594360"/>
              <a:gd name="connsiteX2" fmla="*/ 16554 w 896464"/>
              <a:gd name="connsiteY2" fmla="*/ 358140 h 594360"/>
              <a:gd name="connsiteX3" fmla="*/ 22269 w 896464"/>
              <a:gd name="connsiteY3" fmla="*/ 527685 h 594360"/>
              <a:gd name="connsiteX4" fmla="*/ 167049 w 896464"/>
              <a:gd name="connsiteY4" fmla="*/ 590550 h 594360"/>
              <a:gd name="connsiteX5" fmla="*/ 170859 w 896464"/>
              <a:gd name="connsiteY5" fmla="*/ 590550 h 594360"/>
              <a:gd name="connsiteX6" fmla="*/ 759504 w 896464"/>
              <a:gd name="connsiteY6" fmla="*/ 594360 h 594360"/>
              <a:gd name="connsiteX7" fmla="*/ 885234 w 896464"/>
              <a:gd name="connsiteY7" fmla="*/ 533400 h 594360"/>
              <a:gd name="connsiteX8" fmla="*/ 883329 w 896464"/>
              <a:gd name="connsiteY8" fmla="*/ 379095 h 594360"/>
              <a:gd name="connsiteX9" fmla="*/ 559479 w 896464"/>
              <a:gd name="connsiteY9" fmla="*/ 36195 h 594360"/>
              <a:gd name="connsiteX10" fmla="*/ 431844 w 896464"/>
              <a:gd name="connsiteY10" fmla="*/ 0 h 59436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67049 w 896464"/>
              <a:gd name="connsiteY4" fmla="*/ 58801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801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7658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6464" h="591820">
                <a:moveTo>
                  <a:pt x="459784" y="0"/>
                </a:moveTo>
                <a:cubicBezTo>
                  <a:pt x="397554" y="13970"/>
                  <a:pt x="346119" y="21590"/>
                  <a:pt x="328974" y="39370"/>
                </a:cubicBezTo>
                <a:cubicBezTo>
                  <a:pt x="201339" y="147955"/>
                  <a:pt x="41319" y="300355"/>
                  <a:pt x="16554" y="355600"/>
                </a:cubicBezTo>
                <a:cubicBezTo>
                  <a:pt x="-7576" y="419735"/>
                  <a:pt x="-5036" y="474345"/>
                  <a:pt x="22269" y="525145"/>
                </a:cubicBezTo>
                <a:cubicBezTo>
                  <a:pt x="62909" y="576580"/>
                  <a:pt x="74974" y="582295"/>
                  <a:pt x="109899" y="584200"/>
                </a:cubicBezTo>
                <a:cubicBezTo>
                  <a:pt x="130219" y="584200"/>
                  <a:pt x="62592" y="586740"/>
                  <a:pt x="170859" y="588010"/>
                </a:cubicBezTo>
                <a:lnTo>
                  <a:pt x="759504" y="591820"/>
                </a:lnTo>
                <a:cubicBezTo>
                  <a:pt x="802684" y="574675"/>
                  <a:pt x="803954" y="599440"/>
                  <a:pt x="885234" y="530860"/>
                </a:cubicBezTo>
                <a:cubicBezTo>
                  <a:pt x="909364" y="440055"/>
                  <a:pt x="887774" y="431165"/>
                  <a:pt x="883329" y="376555"/>
                </a:cubicBezTo>
                <a:cubicBezTo>
                  <a:pt x="796334" y="241300"/>
                  <a:pt x="667429" y="147955"/>
                  <a:pt x="559479" y="33655"/>
                </a:cubicBezTo>
                <a:cubicBezTo>
                  <a:pt x="538101" y="3810"/>
                  <a:pt x="491322" y="14605"/>
                  <a:pt x="459784" y="0"/>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2" name="Ellipse 351">
            <a:extLst>
              <a:ext uri="{FF2B5EF4-FFF2-40B4-BE49-F238E27FC236}">
                <a16:creationId xmlns:a16="http://schemas.microsoft.com/office/drawing/2014/main" id="{875F55A4-37C1-4870-AE98-792E7C6E8ECE}"/>
              </a:ext>
            </a:extLst>
          </p:cNvPr>
          <p:cNvSpPr/>
          <p:nvPr/>
        </p:nvSpPr>
        <p:spPr>
          <a:xfrm>
            <a:off x="6155027" y="3206195"/>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3" name="Ellipse 352">
            <a:extLst>
              <a:ext uri="{FF2B5EF4-FFF2-40B4-BE49-F238E27FC236}">
                <a16:creationId xmlns:a16="http://schemas.microsoft.com/office/drawing/2014/main" id="{54B711E6-62DE-42D2-9606-5127DEAC7A38}"/>
              </a:ext>
            </a:extLst>
          </p:cNvPr>
          <p:cNvSpPr/>
          <p:nvPr/>
        </p:nvSpPr>
        <p:spPr>
          <a:xfrm>
            <a:off x="6178025" y="3229193"/>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5" name="Ellipse 354">
            <a:extLst>
              <a:ext uri="{FF2B5EF4-FFF2-40B4-BE49-F238E27FC236}">
                <a16:creationId xmlns:a16="http://schemas.microsoft.com/office/drawing/2014/main" id="{F6C82FA1-18B4-4A3B-8075-7F753B1602DA}"/>
              </a:ext>
            </a:extLst>
          </p:cNvPr>
          <p:cNvSpPr/>
          <p:nvPr/>
        </p:nvSpPr>
        <p:spPr>
          <a:xfrm>
            <a:off x="6730337" y="3213238"/>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6" name="Ellipse 355">
            <a:extLst>
              <a:ext uri="{FF2B5EF4-FFF2-40B4-BE49-F238E27FC236}">
                <a16:creationId xmlns:a16="http://schemas.microsoft.com/office/drawing/2014/main" id="{59AE8D7B-EAC5-4117-9D1A-925BDCB0532C}"/>
              </a:ext>
            </a:extLst>
          </p:cNvPr>
          <p:cNvSpPr/>
          <p:nvPr/>
        </p:nvSpPr>
        <p:spPr>
          <a:xfrm>
            <a:off x="6753335" y="3236236"/>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8" name="Ellipse 357">
            <a:extLst>
              <a:ext uri="{FF2B5EF4-FFF2-40B4-BE49-F238E27FC236}">
                <a16:creationId xmlns:a16="http://schemas.microsoft.com/office/drawing/2014/main" id="{8A5837EF-B6DD-4EED-8B08-8B4716AB6906}"/>
              </a:ext>
            </a:extLst>
          </p:cNvPr>
          <p:cNvSpPr/>
          <p:nvPr/>
        </p:nvSpPr>
        <p:spPr>
          <a:xfrm>
            <a:off x="6441539" y="2914534"/>
            <a:ext cx="227814" cy="22781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9" name="Ellipse 358">
            <a:extLst>
              <a:ext uri="{FF2B5EF4-FFF2-40B4-BE49-F238E27FC236}">
                <a16:creationId xmlns:a16="http://schemas.microsoft.com/office/drawing/2014/main" id="{9B37E41C-5ADB-4C90-AA79-0DCB70374800}"/>
              </a:ext>
            </a:extLst>
          </p:cNvPr>
          <p:cNvSpPr/>
          <p:nvPr/>
        </p:nvSpPr>
        <p:spPr>
          <a:xfrm>
            <a:off x="6464537" y="2937532"/>
            <a:ext cx="181818" cy="181818"/>
          </a:xfrm>
          <a:prstGeom prst="ellipse">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50" name="Image 349">
            <a:extLst>
              <a:ext uri="{FF2B5EF4-FFF2-40B4-BE49-F238E27FC236}">
                <a16:creationId xmlns:a16="http://schemas.microsoft.com/office/drawing/2014/main" id="{1C65E17D-16C5-4E51-91BC-8047EACBBD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80219" y="2914534"/>
            <a:ext cx="1254620" cy="1254620"/>
          </a:xfrm>
          <a:prstGeom prst="rect">
            <a:avLst/>
          </a:prstGeom>
        </p:spPr>
      </p:pic>
      <p:sp>
        <p:nvSpPr>
          <p:cNvPr id="349" name="Ellipse 348">
            <a:extLst>
              <a:ext uri="{FF2B5EF4-FFF2-40B4-BE49-F238E27FC236}">
                <a16:creationId xmlns:a16="http://schemas.microsoft.com/office/drawing/2014/main" id="{3F576F1A-F542-4DDF-A42C-883FBDAB18F1}"/>
              </a:ext>
            </a:extLst>
          </p:cNvPr>
          <p:cNvSpPr/>
          <p:nvPr/>
        </p:nvSpPr>
        <p:spPr>
          <a:xfrm>
            <a:off x="5952602" y="2886917"/>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4" name="Rectangle 363">
            <a:extLst>
              <a:ext uri="{FF2B5EF4-FFF2-40B4-BE49-F238E27FC236}">
                <a16:creationId xmlns:a16="http://schemas.microsoft.com/office/drawing/2014/main" id="{09DAA4AA-7B18-4E08-8B8F-60AD2B5B6C1C}"/>
              </a:ext>
            </a:extLst>
          </p:cNvPr>
          <p:cNvSpPr/>
          <p:nvPr/>
        </p:nvSpPr>
        <p:spPr>
          <a:xfrm>
            <a:off x="2103491" y="4213927"/>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Edge</a:t>
            </a:r>
          </a:p>
        </p:txBody>
      </p:sp>
      <p:sp>
        <p:nvSpPr>
          <p:cNvPr id="365" name="Rectangle 364">
            <a:extLst>
              <a:ext uri="{FF2B5EF4-FFF2-40B4-BE49-F238E27FC236}">
                <a16:creationId xmlns:a16="http://schemas.microsoft.com/office/drawing/2014/main" id="{F82BEA42-EA6A-4BC9-A8D4-519316FAD66D}"/>
              </a:ext>
            </a:extLst>
          </p:cNvPr>
          <p:cNvSpPr/>
          <p:nvPr/>
        </p:nvSpPr>
        <p:spPr>
          <a:xfrm>
            <a:off x="4184417" y="4205939"/>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Surface</a:t>
            </a:r>
          </a:p>
        </p:txBody>
      </p:sp>
      <p:sp>
        <p:nvSpPr>
          <p:cNvPr id="366" name="Rectangle 365">
            <a:extLst>
              <a:ext uri="{FF2B5EF4-FFF2-40B4-BE49-F238E27FC236}">
                <a16:creationId xmlns:a16="http://schemas.microsoft.com/office/drawing/2014/main" id="{A54C856F-973C-4CEC-9F55-EEAB7E5DAB4F}"/>
              </a:ext>
            </a:extLst>
          </p:cNvPr>
          <p:cNvSpPr/>
          <p:nvPr/>
        </p:nvSpPr>
        <p:spPr>
          <a:xfrm>
            <a:off x="6164137" y="4198896"/>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Hull</a:t>
            </a:r>
          </a:p>
        </p:txBody>
      </p:sp>
      <p:sp>
        <p:nvSpPr>
          <p:cNvPr id="367" name="Rectangle 366">
            <a:extLst>
              <a:ext uri="{FF2B5EF4-FFF2-40B4-BE49-F238E27FC236}">
                <a16:creationId xmlns:a16="http://schemas.microsoft.com/office/drawing/2014/main" id="{4BF039DC-2782-40D5-A417-F88A5595439E}"/>
              </a:ext>
            </a:extLst>
          </p:cNvPr>
          <p:cNvSpPr/>
          <p:nvPr/>
        </p:nvSpPr>
        <p:spPr>
          <a:xfrm>
            <a:off x="8181385" y="4205939"/>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Zone</a:t>
            </a:r>
          </a:p>
        </p:txBody>
      </p:sp>
      <p:cxnSp>
        <p:nvCxnSpPr>
          <p:cNvPr id="370" name="Connecteur droit avec flèche 369">
            <a:extLst>
              <a:ext uri="{FF2B5EF4-FFF2-40B4-BE49-F238E27FC236}">
                <a16:creationId xmlns:a16="http://schemas.microsoft.com/office/drawing/2014/main" id="{EF10137E-8FC1-4472-804D-2654BB57178C}"/>
              </a:ext>
            </a:extLst>
          </p:cNvPr>
          <p:cNvCxnSpPr>
            <a:cxnSpLocks/>
          </p:cNvCxnSpPr>
          <p:nvPr/>
        </p:nvCxnSpPr>
        <p:spPr>
          <a:xfrm flipV="1">
            <a:off x="2560691" y="4608508"/>
            <a:ext cx="6077894" cy="798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2" name="Rectangle 371">
            <a:extLst>
              <a:ext uri="{FF2B5EF4-FFF2-40B4-BE49-F238E27FC236}">
                <a16:creationId xmlns:a16="http://schemas.microsoft.com/office/drawing/2014/main" id="{C62C930E-6E69-4682-B081-E99A75741821}"/>
              </a:ext>
            </a:extLst>
          </p:cNvPr>
          <p:cNvSpPr/>
          <p:nvPr/>
        </p:nvSpPr>
        <p:spPr>
          <a:xfrm>
            <a:off x="3751265" y="4618391"/>
            <a:ext cx="3377205" cy="344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solidFill>
                  <a:schemeClr val="tx1"/>
                </a:solidFill>
              </a:rPr>
              <a:t>Occupancy</a:t>
            </a:r>
            <a:r>
              <a:rPr lang="fr-FR" sz="1400" b="1" dirty="0">
                <a:solidFill>
                  <a:schemeClr val="tx1"/>
                </a:solidFill>
              </a:rPr>
              <a:t> and </a:t>
            </a:r>
            <a:r>
              <a:rPr lang="fr-FR" sz="1400" b="1" dirty="0" err="1">
                <a:solidFill>
                  <a:schemeClr val="tx1"/>
                </a:solidFill>
              </a:rPr>
              <a:t>Noticeability</a:t>
            </a:r>
            <a:endParaRPr lang="fr-FR" sz="1400" b="1" dirty="0">
              <a:solidFill>
                <a:schemeClr val="tx1"/>
              </a:solidFill>
            </a:endParaRPr>
          </a:p>
        </p:txBody>
      </p:sp>
      <p:sp>
        <p:nvSpPr>
          <p:cNvPr id="376" name="ZoneTexte 375">
            <a:extLst>
              <a:ext uri="{FF2B5EF4-FFF2-40B4-BE49-F238E27FC236}">
                <a16:creationId xmlns:a16="http://schemas.microsoft.com/office/drawing/2014/main" id="{2035C15A-F7BA-47FA-80F9-AD6F9B014493}"/>
              </a:ext>
            </a:extLst>
          </p:cNvPr>
          <p:cNvSpPr txBox="1"/>
          <p:nvPr/>
        </p:nvSpPr>
        <p:spPr>
          <a:xfrm>
            <a:off x="530451" y="5195417"/>
            <a:ext cx="11539630" cy="1077218"/>
          </a:xfrm>
          <a:prstGeom prst="rect">
            <a:avLst/>
          </a:prstGeom>
          <a:noFill/>
        </p:spPr>
        <p:txBody>
          <a:bodyPr wrap="square" rtlCol="0">
            <a:spAutoFit/>
          </a:bodyPr>
          <a:lstStyle/>
          <a:p>
            <a:r>
              <a:rPr lang="fr-FR" sz="1600" b="1" dirty="0"/>
              <a:t>Question: </a:t>
            </a:r>
            <a:r>
              <a:rPr lang="fr-FR" sz="1600" dirty="0" err="1"/>
              <a:t>which</a:t>
            </a:r>
            <a:r>
              <a:rPr lang="fr-FR" sz="1600" dirty="0"/>
              <a:t> overlay </a:t>
            </a:r>
            <a:r>
              <a:rPr lang="fr-FR" sz="1600" dirty="0" err="1"/>
              <a:t>better</a:t>
            </a:r>
            <a:r>
              <a:rPr lang="fr-FR" sz="1600" dirty="0"/>
              <a:t> </a:t>
            </a:r>
            <a:r>
              <a:rPr lang="fr-FR" sz="1600" dirty="0" err="1"/>
              <a:t>minimize</a:t>
            </a:r>
            <a:r>
              <a:rPr lang="fr-FR" sz="1600" dirty="0"/>
              <a:t> </a:t>
            </a:r>
            <a:r>
              <a:rPr lang="fr-FR" sz="1600" dirty="0" err="1"/>
              <a:t>occupancy</a:t>
            </a:r>
            <a:r>
              <a:rPr lang="fr-FR" sz="1600" dirty="0"/>
              <a:t> (</a:t>
            </a:r>
            <a:r>
              <a:rPr lang="fr-FR" sz="1600" dirty="0" err="1"/>
              <a:t>context</a:t>
            </a:r>
            <a:r>
              <a:rPr lang="fr-FR" sz="1600" dirty="0"/>
              <a:t> </a:t>
            </a:r>
            <a:r>
              <a:rPr lang="fr-FR" sz="1600" dirty="0" err="1"/>
              <a:t>loss</a:t>
            </a:r>
            <a:r>
              <a:rPr lang="fr-FR" sz="1600" dirty="0"/>
              <a:t>) and </a:t>
            </a:r>
            <a:r>
              <a:rPr lang="fr-FR" sz="1600" dirty="0" err="1"/>
              <a:t>maximize</a:t>
            </a:r>
            <a:r>
              <a:rPr lang="fr-FR" sz="1600" dirty="0"/>
              <a:t> </a:t>
            </a:r>
            <a:r>
              <a:rPr lang="fr-FR" sz="1600" dirty="0" err="1"/>
              <a:t>awareness</a:t>
            </a:r>
            <a:r>
              <a:rPr lang="fr-FR" sz="1600" dirty="0"/>
              <a:t>/information (</a:t>
            </a:r>
            <a:r>
              <a:rPr lang="fr-FR" sz="1600" dirty="0" err="1"/>
              <a:t>perceived</a:t>
            </a:r>
            <a:r>
              <a:rPr lang="fr-FR" sz="1600" dirty="0"/>
              <a:t> </a:t>
            </a:r>
            <a:r>
              <a:rPr lang="fr-FR" sz="1600" dirty="0" err="1"/>
              <a:t>safety</a:t>
            </a:r>
            <a:r>
              <a:rPr lang="fr-FR" sz="1600" dirty="0"/>
              <a:t>)?</a:t>
            </a:r>
          </a:p>
          <a:p>
            <a:r>
              <a:rPr lang="fr-FR" sz="1600" b="1" dirty="0" err="1"/>
              <a:t>Hypothesis</a:t>
            </a:r>
            <a:r>
              <a:rPr lang="fr-FR" sz="1600" b="1" dirty="0"/>
              <a:t>: Hull </a:t>
            </a:r>
            <a:r>
              <a:rPr lang="fr-FR" sz="1600" b="1" dirty="0" err="1"/>
              <a:t>is</a:t>
            </a:r>
            <a:r>
              <a:rPr lang="fr-FR" sz="1600" b="1" dirty="0"/>
              <a:t> the best (</a:t>
            </a:r>
            <a:r>
              <a:rPr lang="fr-FR" sz="1600" b="1" dirty="0" err="1"/>
              <a:t>lesser</a:t>
            </a:r>
            <a:r>
              <a:rPr lang="fr-FR" sz="1600" b="1" dirty="0"/>
              <a:t> </a:t>
            </a:r>
            <a:r>
              <a:rPr lang="fr-FR" sz="1600" b="1" dirty="0" err="1"/>
              <a:t>induced</a:t>
            </a:r>
            <a:r>
              <a:rPr lang="fr-FR" sz="1600" b="1" dirty="0"/>
              <a:t> mental charge and stress)</a:t>
            </a:r>
            <a:endParaRPr lang="fr-FR" sz="1600" dirty="0"/>
          </a:p>
          <a:p>
            <a:pPr marL="342900" indent="-342900">
              <a:buFont typeface="Arial" panose="020B0604020202020204" pitchFamily="34" charset="0"/>
              <a:buChar char="•"/>
            </a:pPr>
            <a:endParaRPr lang="fr-FR" sz="1600" dirty="0"/>
          </a:p>
          <a:p>
            <a:pPr marL="342900" indent="-342900">
              <a:buFont typeface="Arial" panose="020B0604020202020204" pitchFamily="34" charset="0"/>
              <a:buChar char="•"/>
            </a:pPr>
            <a:endParaRPr lang="fr-FR" sz="1600" dirty="0"/>
          </a:p>
        </p:txBody>
      </p:sp>
      <p:sp>
        <p:nvSpPr>
          <p:cNvPr id="378" name="Ellipse 377">
            <a:extLst>
              <a:ext uri="{FF2B5EF4-FFF2-40B4-BE49-F238E27FC236}">
                <a16:creationId xmlns:a16="http://schemas.microsoft.com/office/drawing/2014/main" id="{9328B07D-213D-4860-889D-1305926FFD7F}"/>
              </a:ext>
            </a:extLst>
          </p:cNvPr>
          <p:cNvSpPr/>
          <p:nvPr/>
        </p:nvSpPr>
        <p:spPr>
          <a:xfrm>
            <a:off x="2197207" y="3259835"/>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0" name="Ellipse 379">
            <a:extLst>
              <a:ext uri="{FF2B5EF4-FFF2-40B4-BE49-F238E27FC236}">
                <a16:creationId xmlns:a16="http://schemas.microsoft.com/office/drawing/2014/main" id="{35272085-DF39-4BFF-B4D4-667C7C5BC776}"/>
              </a:ext>
            </a:extLst>
          </p:cNvPr>
          <p:cNvSpPr/>
          <p:nvPr/>
        </p:nvSpPr>
        <p:spPr>
          <a:xfrm>
            <a:off x="2483181" y="2967954"/>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Ellipse 380">
            <a:extLst>
              <a:ext uri="{FF2B5EF4-FFF2-40B4-BE49-F238E27FC236}">
                <a16:creationId xmlns:a16="http://schemas.microsoft.com/office/drawing/2014/main" id="{5A8E6A58-6C2C-4622-ABB9-FCB92BE73AC3}"/>
              </a:ext>
            </a:extLst>
          </p:cNvPr>
          <p:cNvSpPr/>
          <p:nvPr/>
        </p:nvSpPr>
        <p:spPr>
          <a:xfrm>
            <a:off x="2773117" y="3266645"/>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0526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ZoneTexte 177">
            <a:extLst>
              <a:ext uri="{FF2B5EF4-FFF2-40B4-BE49-F238E27FC236}">
                <a16:creationId xmlns:a16="http://schemas.microsoft.com/office/drawing/2014/main" id="{9EE7C203-3FFF-4CD1-A84A-1FC307E12E71}"/>
              </a:ext>
            </a:extLst>
          </p:cNvPr>
          <p:cNvSpPr txBox="1"/>
          <p:nvPr/>
        </p:nvSpPr>
        <p:spPr>
          <a:xfrm>
            <a:off x="81279" y="135791"/>
            <a:ext cx="12009121" cy="2554545"/>
          </a:xfrm>
          <a:prstGeom prst="rect">
            <a:avLst/>
          </a:prstGeom>
          <a:noFill/>
        </p:spPr>
        <p:txBody>
          <a:bodyPr wrap="square" rtlCol="0">
            <a:spAutoFit/>
          </a:bodyPr>
          <a:lstStyle/>
          <a:p>
            <a:r>
              <a:rPr lang="fr-FR" sz="1600" b="1" dirty="0" err="1"/>
              <a:t>Task</a:t>
            </a:r>
            <a:r>
              <a:rPr lang="fr-FR" sz="1600" b="1" dirty="0"/>
              <a:t>: </a:t>
            </a:r>
          </a:p>
          <a:p>
            <a:pPr marL="800100" lvl="1" indent="-342900">
              <a:buFont typeface="+mj-lt"/>
              <a:buAutoNum type="arabicPeriod"/>
            </a:pPr>
            <a:r>
              <a:rPr lang="fr-FR" sz="1600" b="1" dirty="0"/>
              <a:t>S0</a:t>
            </a:r>
            <a:r>
              <a:rPr lang="fr-FR" sz="1600" dirty="0"/>
              <a:t> </a:t>
            </a:r>
            <a:r>
              <a:rPr lang="fr-FR" sz="1600" b="1" dirty="0"/>
              <a:t>– </a:t>
            </a:r>
            <a:r>
              <a:rPr lang="fr-FR" sz="1600" dirty="0"/>
              <a:t>System moves </a:t>
            </a:r>
            <a:r>
              <a:rPr lang="fr-FR" sz="1600" dirty="0" err="1"/>
              <a:t>two</a:t>
            </a:r>
            <a:r>
              <a:rPr lang="fr-FR" sz="1600" dirty="0"/>
              <a:t> pins </a:t>
            </a:r>
            <a:r>
              <a:rPr lang="fr-FR" sz="1600" dirty="0" err="1"/>
              <a:t>with</a:t>
            </a:r>
            <a:r>
              <a:rPr lang="fr-FR" sz="1600" dirty="0"/>
              <a:t> an </a:t>
            </a:r>
            <a:r>
              <a:rPr lang="fr-FR" sz="1600" dirty="0" err="1"/>
              <a:t>icon</a:t>
            </a:r>
            <a:r>
              <a:rPr lang="fr-FR" sz="1600" dirty="0"/>
              <a:t> on </a:t>
            </a:r>
            <a:r>
              <a:rPr lang="fr-FR" sz="1600" dirty="0" err="1"/>
              <a:t>them</a:t>
            </a:r>
            <a:r>
              <a:rPr lang="fr-FR" sz="1600" dirty="0"/>
              <a:t>.</a:t>
            </a:r>
          </a:p>
          <a:p>
            <a:pPr marL="800100" lvl="1" indent="-342900">
              <a:buFont typeface="+mj-lt"/>
              <a:buAutoNum type="arabicPeriod"/>
            </a:pPr>
            <a:r>
              <a:rPr lang="fr-FR" sz="1600" b="1" dirty="0"/>
              <a:t>U0 – </a:t>
            </a:r>
            <a:r>
              <a:rPr lang="fr-FR" sz="1600" dirty="0"/>
              <a:t>User </a:t>
            </a:r>
            <a:r>
              <a:rPr lang="fr-FR" sz="1600" dirty="0" err="1"/>
              <a:t>rotates</a:t>
            </a:r>
            <a:r>
              <a:rPr lang="fr-FR" sz="1600" dirty="0"/>
              <a:t> the </a:t>
            </a:r>
            <a:r>
              <a:rPr lang="fr-FR" sz="1600" dirty="0" err="1"/>
              <a:t>highest</a:t>
            </a:r>
            <a:r>
              <a:rPr lang="fr-FR" sz="1600" dirty="0"/>
              <a:t> pin </a:t>
            </a:r>
            <a:r>
              <a:rPr lang="fr-FR" sz="1600" u="sng" dirty="0" err="1"/>
              <a:t>before</a:t>
            </a:r>
            <a:r>
              <a:rPr lang="fr-FR" sz="1600" u="sng" dirty="0"/>
              <a:t> 5 seconds (</a:t>
            </a:r>
            <a:r>
              <a:rPr lang="fr-FR" sz="1600" u="sng" dirty="0" err="1"/>
              <a:t>visual</a:t>
            </a:r>
            <a:r>
              <a:rPr lang="fr-FR" sz="1600" u="sng" dirty="0"/>
              <a:t> </a:t>
            </a:r>
            <a:r>
              <a:rPr lang="fr-FR" sz="1600" u="sng" dirty="0" err="1"/>
              <a:t>feature</a:t>
            </a:r>
            <a:r>
              <a:rPr lang="fr-FR" sz="1600" u="sng" dirty="0"/>
              <a:t> </a:t>
            </a:r>
            <a:r>
              <a:rPr lang="fr-FR" sz="1600" u="sng" dirty="0" err="1"/>
              <a:t>search</a:t>
            </a:r>
            <a:r>
              <a:rPr lang="fr-FR" sz="1600" u="sng" dirty="0"/>
              <a:t>!)</a:t>
            </a:r>
          </a:p>
          <a:p>
            <a:pPr marL="800100" lvl="1" indent="-342900">
              <a:buFont typeface="+mj-lt"/>
              <a:buAutoNum type="arabicPeriod"/>
            </a:pPr>
            <a:r>
              <a:rPr lang="fr-FR" sz="1600" u="sng" dirty="0" err="1"/>
              <a:t>Repeat</a:t>
            </a:r>
            <a:endParaRPr lang="fr-FR" sz="1600" u="sng" dirty="0"/>
          </a:p>
          <a:p>
            <a:r>
              <a:rPr lang="fr-FR" sz="1600" b="1" dirty="0" err="1"/>
              <a:t>Apparatus</a:t>
            </a:r>
            <a:r>
              <a:rPr lang="fr-FR" sz="1600" b="1" dirty="0"/>
              <a:t>:</a:t>
            </a:r>
          </a:p>
          <a:p>
            <a:pPr marL="800100" lvl="1" indent="-342900">
              <a:buFont typeface="+mj-lt"/>
              <a:buAutoNum type="arabicPeriod"/>
            </a:pPr>
            <a:r>
              <a:rPr lang="fr-FR" sz="1600" dirty="0" err="1"/>
              <a:t>Random</a:t>
            </a:r>
            <a:r>
              <a:rPr lang="fr-FR" sz="1600" dirty="0"/>
              <a:t> </a:t>
            </a:r>
            <a:r>
              <a:rPr lang="fr-FR" sz="1600" dirty="0" err="1"/>
              <a:t>color</a:t>
            </a:r>
            <a:r>
              <a:rPr lang="fr-FR" sz="1600" dirty="0"/>
              <a:t> and </a:t>
            </a:r>
            <a:r>
              <a:rPr lang="fr-FR" sz="1600" dirty="0" err="1"/>
              <a:t>icon</a:t>
            </a:r>
            <a:r>
              <a:rPr lang="fr-FR" sz="1600" dirty="0"/>
              <a:t> ?</a:t>
            </a:r>
          </a:p>
          <a:p>
            <a:r>
              <a:rPr lang="fr-FR" sz="1600" b="1" dirty="0" err="1"/>
              <a:t>Factors</a:t>
            </a:r>
            <a:r>
              <a:rPr lang="fr-FR" sz="1600" b="1" dirty="0"/>
              <a:t>: </a:t>
            </a:r>
          </a:p>
          <a:p>
            <a:pPr marL="800100" lvl="1" indent="-342900">
              <a:buFont typeface="+mj-lt"/>
              <a:buAutoNum type="arabicPeriod"/>
            </a:pPr>
            <a:r>
              <a:rPr lang="fr-FR" sz="1600" b="1" dirty="0"/>
              <a:t>Overlay – </a:t>
            </a:r>
            <a:r>
              <a:rPr lang="fr-FR" sz="1600" dirty="0"/>
              <a:t>Edge/Surface/Hull/Zone</a:t>
            </a:r>
          </a:p>
          <a:p>
            <a:pPr marL="800100" lvl="1" indent="-342900">
              <a:buFont typeface="+mj-lt"/>
              <a:buAutoNum type="arabicPeriod"/>
            </a:pPr>
            <a:r>
              <a:rPr lang="fr-FR" sz="1600" b="1" dirty="0"/>
              <a:t>Configuration – </a:t>
            </a:r>
            <a:r>
              <a:rPr lang="fr-FR" sz="1600" dirty="0"/>
              <a:t>no </a:t>
            </a:r>
            <a:r>
              <a:rPr lang="fr-FR" sz="1600" dirty="0" err="1"/>
              <a:t>icon</a:t>
            </a:r>
            <a:r>
              <a:rPr lang="fr-FR" sz="1600" dirty="0"/>
              <a:t> </a:t>
            </a:r>
            <a:r>
              <a:rPr lang="fr-FR" sz="1600" dirty="0" err="1"/>
              <a:t>under</a:t>
            </a:r>
            <a:r>
              <a:rPr lang="fr-FR" sz="1600" dirty="0"/>
              <a:t>, one </a:t>
            </a:r>
            <a:r>
              <a:rPr lang="fr-FR" sz="1600" dirty="0" err="1"/>
              <a:t>icon</a:t>
            </a:r>
            <a:r>
              <a:rPr lang="fr-FR" sz="1600" dirty="0"/>
              <a:t> </a:t>
            </a:r>
            <a:r>
              <a:rPr lang="fr-FR" sz="1600" dirty="0" err="1"/>
              <a:t>under</a:t>
            </a:r>
            <a:r>
              <a:rPr lang="fr-FR" sz="1600" dirty="0"/>
              <a:t>, </a:t>
            </a:r>
            <a:r>
              <a:rPr lang="fr-FR" sz="1600" dirty="0" err="1"/>
              <a:t>two</a:t>
            </a:r>
            <a:r>
              <a:rPr lang="fr-FR" sz="1600" dirty="0"/>
              <a:t> </a:t>
            </a:r>
            <a:r>
              <a:rPr lang="fr-FR" sz="1600" dirty="0" err="1"/>
              <a:t>icons</a:t>
            </a:r>
            <a:r>
              <a:rPr lang="fr-FR" sz="1600" dirty="0"/>
              <a:t> </a:t>
            </a:r>
            <a:r>
              <a:rPr lang="fr-FR" sz="1600" dirty="0" err="1"/>
              <a:t>under</a:t>
            </a:r>
            <a:endParaRPr lang="fr-FR" sz="1600" dirty="0"/>
          </a:p>
          <a:p>
            <a:pPr marL="800100" lvl="1" indent="-342900">
              <a:buFont typeface="+mj-lt"/>
              <a:buAutoNum type="arabicPeriod"/>
            </a:pPr>
            <a:r>
              <a:rPr lang="fr-FR" sz="1600" dirty="0" err="1"/>
              <a:t>Repeat</a:t>
            </a:r>
            <a:r>
              <a:rPr lang="fr-FR" sz="1600" dirty="0"/>
              <a:t> x 3</a:t>
            </a:r>
          </a:p>
        </p:txBody>
      </p:sp>
      <p:sp>
        <p:nvSpPr>
          <p:cNvPr id="2" name="Rectangle 1">
            <a:extLst>
              <a:ext uri="{FF2B5EF4-FFF2-40B4-BE49-F238E27FC236}">
                <a16:creationId xmlns:a16="http://schemas.microsoft.com/office/drawing/2014/main" id="{5D4DC229-B68D-48FE-A0AC-9380A9DE7751}"/>
              </a:ext>
            </a:extLst>
          </p:cNvPr>
          <p:cNvSpPr/>
          <p:nvPr/>
        </p:nvSpPr>
        <p:spPr>
          <a:xfrm>
            <a:off x="81279" y="2802731"/>
            <a:ext cx="5069840" cy="2308324"/>
          </a:xfrm>
          <a:prstGeom prst="rect">
            <a:avLst/>
          </a:prstGeom>
        </p:spPr>
        <p:txBody>
          <a:bodyPr wrap="square">
            <a:spAutoFit/>
          </a:bodyPr>
          <a:lstStyle/>
          <a:p>
            <a:pPr lvl="1"/>
            <a:r>
              <a:rPr lang="fr-FR" sz="1600" b="1" dirty="0"/>
              <a:t>Stress and Charge de travail</a:t>
            </a:r>
          </a:p>
          <a:p>
            <a:pPr marL="1257300" lvl="2" indent="-342900">
              <a:buFont typeface="+mj-lt"/>
              <a:buAutoNum type="arabicPeriod"/>
            </a:pPr>
            <a:r>
              <a:rPr lang="fr-FR" sz="1600" dirty="0"/>
              <a:t>[Quanti] </a:t>
            </a:r>
            <a:r>
              <a:rPr lang="fr-FR" sz="1600" dirty="0" err="1"/>
              <a:t>Measured</a:t>
            </a:r>
            <a:r>
              <a:rPr lang="fr-FR" sz="1600" dirty="0"/>
              <a:t> TEMP, BVP, etc.</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Avec ce claque de sécurité, je me suis senti…</a:t>
            </a:r>
          </a:p>
          <a:p>
            <a:pPr marL="1714500" lvl="3" indent="-342900">
              <a:buFont typeface="Arial" panose="020B0604020202020204" pitchFamily="34" charset="0"/>
              <a:buChar char="•"/>
            </a:pPr>
            <a:r>
              <a:rPr lang="fr-FR" sz="1600" dirty="0"/>
              <a:t>En insécurité/sécurité</a:t>
            </a:r>
          </a:p>
          <a:p>
            <a:pPr marL="1714500" lvl="3" indent="-342900">
              <a:buFont typeface="Arial" panose="020B0604020202020204" pitchFamily="34" charset="0"/>
              <a:buChar char="•"/>
            </a:pPr>
            <a:r>
              <a:rPr lang="fr-FR" sz="1600" dirty="0"/>
              <a:t>Stressé/relaxé</a:t>
            </a:r>
          </a:p>
          <a:p>
            <a:pPr marL="1714500" lvl="3" indent="-342900">
              <a:buFont typeface="Arial" panose="020B0604020202020204" pitchFamily="34" charset="0"/>
              <a:buChar char="•"/>
            </a:pPr>
            <a:r>
              <a:rPr lang="fr-FR" sz="1600" b="1" dirty="0" err="1"/>
              <a:t>Incomfortable</a:t>
            </a:r>
            <a:r>
              <a:rPr lang="fr-FR" sz="1600" b="1" dirty="0"/>
              <a:t>/</a:t>
            </a:r>
            <a:r>
              <a:rPr lang="fr-FR" sz="1600" b="1" dirty="0" err="1"/>
              <a:t>Comfortable</a:t>
            </a:r>
            <a:endParaRPr lang="fr-FR" sz="1600" b="1" dirty="0"/>
          </a:p>
          <a:p>
            <a:pPr marL="1714500" lvl="3" indent="-342900">
              <a:buFont typeface="Arial" panose="020B0604020202020204" pitchFamily="34" charset="0"/>
              <a:buChar char="•"/>
            </a:pPr>
            <a:r>
              <a:rPr lang="fr-FR" sz="1600" dirty="0"/>
              <a:t>En manque de contrôle/En contrôle</a:t>
            </a:r>
          </a:p>
        </p:txBody>
      </p:sp>
      <p:sp>
        <p:nvSpPr>
          <p:cNvPr id="3" name="Rectangle 2">
            <a:extLst>
              <a:ext uri="{FF2B5EF4-FFF2-40B4-BE49-F238E27FC236}">
                <a16:creationId xmlns:a16="http://schemas.microsoft.com/office/drawing/2014/main" id="{E343BFAF-316A-4DCE-8E1D-C32A72D5FECD}"/>
              </a:ext>
            </a:extLst>
          </p:cNvPr>
          <p:cNvSpPr/>
          <p:nvPr/>
        </p:nvSpPr>
        <p:spPr>
          <a:xfrm>
            <a:off x="0" y="5111055"/>
            <a:ext cx="5994400" cy="1077218"/>
          </a:xfrm>
          <a:prstGeom prst="rect">
            <a:avLst/>
          </a:prstGeom>
        </p:spPr>
        <p:txBody>
          <a:bodyPr wrap="square">
            <a:spAutoFit/>
          </a:bodyPr>
          <a:lstStyle/>
          <a:p>
            <a:pPr lvl="1"/>
            <a:r>
              <a:rPr lang="fr-FR" sz="1600" b="1" dirty="0"/>
              <a:t>Performance </a:t>
            </a:r>
            <a:endParaRPr lang="fr-FR" sz="1600" dirty="0"/>
          </a:p>
          <a:p>
            <a:pPr marL="1257300" lvl="2" indent="-342900">
              <a:buFont typeface="+mj-lt"/>
              <a:buAutoNum type="arabicPeriod"/>
            </a:pPr>
            <a:r>
              <a:rPr lang="fr-FR" sz="1600" dirty="0"/>
              <a:t>[Quanti] </a:t>
            </a:r>
            <a:r>
              <a:rPr lang="fr-FR" sz="1600" dirty="0" err="1"/>
              <a:t>Task</a:t>
            </a:r>
            <a:r>
              <a:rPr lang="fr-FR" sz="1600" dirty="0"/>
              <a:t> </a:t>
            </a:r>
            <a:r>
              <a:rPr lang="fr-FR" sz="1600" dirty="0" err="1"/>
              <a:t>Completion</a:t>
            </a:r>
            <a:r>
              <a:rPr lang="fr-FR" sz="1600" dirty="0"/>
              <a:t> Time and </a:t>
            </a:r>
            <a:r>
              <a:rPr lang="fr-FR" sz="1600" dirty="0" err="1"/>
              <a:t>Task</a:t>
            </a:r>
            <a:r>
              <a:rPr lang="fr-FR" sz="1600" dirty="0"/>
              <a:t> </a:t>
            </a:r>
            <a:r>
              <a:rPr lang="fr-FR" sz="1600" dirty="0" err="1"/>
              <a:t>Error</a:t>
            </a:r>
            <a:r>
              <a:rPr lang="fr-FR" sz="1600" dirty="0"/>
              <a:t> Rate </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Questionnaire</a:t>
            </a:r>
          </a:p>
        </p:txBody>
      </p:sp>
      <p:sp>
        <p:nvSpPr>
          <p:cNvPr id="9" name="Rectangle 8">
            <a:extLst>
              <a:ext uri="{FF2B5EF4-FFF2-40B4-BE49-F238E27FC236}">
                <a16:creationId xmlns:a16="http://schemas.microsoft.com/office/drawing/2014/main" id="{4760A414-4504-4351-A862-2A22C930ABBF}"/>
              </a:ext>
            </a:extLst>
          </p:cNvPr>
          <p:cNvSpPr/>
          <p:nvPr/>
        </p:nvSpPr>
        <p:spPr>
          <a:xfrm>
            <a:off x="6085840" y="248186"/>
            <a:ext cx="6096000" cy="2554545"/>
          </a:xfrm>
          <a:prstGeom prst="rect">
            <a:avLst/>
          </a:prstGeom>
        </p:spPr>
        <p:txBody>
          <a:bodyPr>
            <a:spAutoFit/>
          </a:bodyPr>
          <a:lstStyle/>
          <a:p>
            <a:r>
              <a:rPr lang="fr-FR" sz="1600" b="1" dirty="0"/>
              <a:t>Visibilité et Occupation de l’espace</a:t>
            </a:r>
          </a:p>
          <a:p>
            <a:pPr marL="342900" indent="-342900">
              <a:buFont typeface="Arial" panose="020B0604020202020204" pitchFamily="34" charset="0"/>
              <a:buChar char="•"/>
            </a:pPr>
            <a:r>
              <a:rPr lang="fr-FR" sz="1600" dirty="0"/>
              <a:t>Ce claque de sécurité était facile à détecter/voir.</a:t>
            </a:r>
          </a:p>
          <a:p>
            <a:pPr marL="342900" indent="-342900">
              <a:buFont typeface="Arial" panose="020B0604020202020204" pitchFamily="34" charset="0"/>
              <a:buChar char="•"/>
            </a:pPr>
            <a:r>
              <a:rPr lang="fr-FR" sz="1600" dirty="0"/>
              <a:t>Ce claque de sécurité était difficile à détecter/voir.</a:t>
            </a:r>
          </a:p>
          <a:p>
            <a:pPr marL="342900" indent="-342900">
              <a:buFont typeface="Arial" panose="020B0604020202020204" pitchFamily="34" charset="0"/>
              <a:buChar char="•"/>
            </a:pPr>
            <a:r>
              <a:rPr lang="fr-FR" sz="1600" dirty="0"/>
              <a:t>Ce claque de sécurité était trop visible (trop imposant, trop de place prise).</a:t>
            </a:r>
          </a:p>
          <a:p>
            <a:pPr marL="342900" indent="-342900">
              <a:buFont typeface="Arial" panose="020B0604020202020204" pitchFamily="34" charset="0"/>
              <a:buChar char="•"/>
            </a:pPr>
            <a:r>
              <a:rPr lang="fr-FR" sz="1600" dirty="0"/>
              <a:t>Ce claque de sécurité n’était pas assez visible  (pas assez imposant, pas assez de place prise).</a:t>
            </a:r>
          </a:p>
          <a:p>
            <a:pPr marL="342900" indent="-342900">
              <a:buFont typeface="Arial" panose="020B0604020202020204" pitchFamily="34" charset="0"/>
              <a:buChar char="•"/>
            </a:pPr>
            <a:r>
              <a:rPr lang="fr-FR" sz="1600" dirty="0"/>
              <a:t>Ce calque de sécurité m’a ralenti dans ma tâche</a:t>
            </a:r>
          </a:p>
          <a:p>
            <a:pPr marL="342900" indent="-342900">
              <a:buFont typeface="Arial" panose="020B0604020202020204" pitchFamily="34" charset="0"/>
              <a:buChar char="•"/>
            </a:pPr>
            <a:r>
              <a:rPr lang="fr-FR" sz="1600" dirty="0"/>
              <a:t>Ce calque de sécurité m’a fait commettre des erreurs dans ma tâche</a:t>
            </a:r>
          </a:p>
        </p:txBody>
      </p:sp>
      <p:sp>
        <p:nvSpPr>
          <p:cNvPr id="11" name="Rectangle 10">
            <a:extLst>
              <a:ext uri="{FF2B5EF4-FFF2-40B4-BE49-F238E27FC236}">
                <a16:creationId xmlns:a16="http://schemas.microsoft.com/office/drawing/2014/main" id="{8DB08471-42F9-4D70-9F11-CA8FDC1A933F}"/>
              </a:ext>
            </a:extLst>
          </p:cNvPr>
          <p:cNvSpPr/>
          <p:nvPr/>
        </p:nvSpPr>
        <p:spPr>
          <a:xfrm>
            <a:off x="6096000" y="2802731"/>
            <a:ext cx="6096000" cy="2800767"/>
          </a:xfrm>
          <a:prstGeom prst="rect">
            <a:avLst/>
          </a:prstGeom>
        </p:spPr>
        <p:txBody>
          <a:bodyPr>
            <a:spAutoFit/>
          </a:bodyPr>
          <a:lstStyle/>
          <a:p>
            <a:r>
              <a:rPr lang="fr-FR" sz="1600" b="1" dirty="0"/>
              <a:t>Compréhension</a:t>
            </a:r>
          </a:p>
          <a:p>
            <a:pPr marL="342900" indent="-342900">
              <a:buFont typeface="Arial" panose="020B0604020202020204" pitchFamily="34" charset="0"/>
              <a:buChar char="•"/>
            </a:pPr>
            <a:r>
              <a:rPr lang="fr-FR" sz="1600" dirty="0"/>
              <a:t>Avec ce calque de sécurité, le mouvement des cylindres étaient prévisibles</a:t>
            </a:r>
          </a:p>
          <a:p>
            <a:pPr marL="342900" indent="-342900">
              <a:buFont typeface="Arial" panose="020B0604020202020204" pitchFamily="34" charset="0"/>
              <a:buChar char="•"/>
            </a:pPr>
            <a:r>
              <a:rPr lang="fr-FR" sz="1600" dirty="0"/>
              <a:t>Avec ce claque de sécurité, j'avais conscience des cylindres mis en pause.</a:t>
            </a:r>
          </a:p>
          <a:p>
            <a:pPr marL="342900" indent="-342900">
              <a:buFont typeface="Arial" panose="020B0604020202020204" pitchFamily="34" charset="0"/>
              <a:buChar char="•"/>
            </a:pPr>
            <a:r>
              <a:rPr lang="fr-FR" sz="1600" dirty="0"/>
              <a:t>Avec ce claque de sécurité, j'avais conscience des cylindres mis en pause et de la direction qu'ils aillaient suivre (p.ex., tel cylindre va monter, tel autre cylindre va descendre).</a:t>
            </a:r>
          </a:p>
          <a:p>
            <a:pPr marL="342900" indent="-342900">
              <a:buFont typeface="Arial" panose="020B0604020202020204" pitchFamily="34" charset="0"/>
              <a:buChar char="•"/>
            </a:pPr>
            <a:r>
              <a:rPr lang="fr-FR" sz="1600" dirty="0"/>
              <a:t>Avec ce claque de sécurité, j'avais conscience des cylindres mis en pause et de la direction et de l'amplitude qu'ils aillaient suivre (p.ex., tel cylindre va monter plus haut que tel autre cylindre).</a:t>
            </a:r>
          </a:p>
        </p:txBody>
      </p:sp>
    </p:spTree>
    <p:extLst>
      <p:ext uri="{BB962C8B-B14F-4D97-AF65-F5344CB8AC3E}">
        <p14:creationId xmlns:p14="http://schemas.microsoft.com/office/powerpoint/2010/main" val="339642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ZoneTexte 177">
            <a:extLst>
              <a:ext uri="{FF2B5EF4-FFF2-40B4-BE49-F238E27FC236}">
                <a16:creationId xmlns:a16="http://schemas.microsoft.com/office/drawing/2014/main" id="{9EE7C203-3FFF-4CD1-A84A-1FC307E12E71}"/>
              </a:ext>
            </a:extLst>
          </p:cNvPr>
          <p:cNvSpPr txBox="1"/>
          <p:nvPr/>
        </p:nvSpPr>
        <p:spPr>
          <a:xfrm>
            <a:off x="81279" y="135791"/>
            <a:ext cx="12009121" cy="2554545"/>
          </a:xfrm>
          <a:prstGeom prst="rect">
            <a:avLst/>
          </a:prstGeom>
          <a:noFill/>
        </p:spPr>
        <p:txBody>
          <a:bodyPr wrap="square" rtlCol="0">
            <a:spAutoFit/>
          </a:bodyPr>
          <a:lstStyle/>
          <a:p>
            <a:r>
              <a:rPr lang="fr-FR" sz="1600" b="1" dirty="0"/>
              <a:t>Latin: </a:t>
            </a:r>
          </a:p>
          <a:p>
            <a:pPr marL="800100" lvl="1" indent="-342900">
              <a:buFont typeface="+mj-lt"/>
              <a:buAutoNum type="arabicPeriod"/>
            </a:pPr>
            <a:r>
              <a:rPr lang="fr-FR" sz="1600" b="1" dirty="0"/>
              <a:t>S0</a:t>
            </a:r>
            <a:r>
              <a:rPr lang="fr-FR" sz="1600" dirty="0"/>
              <a:t> </a:t>
            </a:r>
            <a:r>
              <a:rPr lang="fr-FR" sz="1600" b="1" dirty="0"/>
              <a:t>– </a:t>
            </a:r>
            <a:r>
              <a:rPr lang="fr-FR" sz="1600" dirty="0"/>
              <a:t>System moves </a:t>
            </a:r>
            <a:r>
              <a:rPr lang="fr-FR" sz="1600" dirty="0" err="1"/>
              <a:t>two</a:t>
            </a:r>
            <a:r>
              <a:rPr lang="fr-FR" sz="1600" dirty="0"/>
              <a:t> pins </a:t>
            </a:r>
            <a:r>
              <a:rPr lang="fr-FR" sz="1600" dirty="0" err="1"/>
              <a:t>with</a:t>
            </a:r>
            <a:r>
              <a:rPr lang="fr-FR" sz="1600" dirty="0"/>
              <a:t> an </a:t>
            </a:r>
            <a:r>
              <a:rPr lang="fr-FR" sz="1600" dirty="0" err="1"/>
              <a:t>icon</a:t>
            </a:r>
            <a:r>
              <a:rPr lang="fr-FR" sz="1600" dirty="0"/>
              <a:t> on </a:t>
            </a:r>
            <a:r>
              <a:rPr lang="fr-FR" sz="1600" dirty="0" err="1"/>
              <a:t>them</a:t>
            </a:r>
            <a:r>
              <a:rPr lang="fr-FR" sz="1600" dirty="0"/>
              <a:t>.</a:t>
            </a:r>
          </a:p>
          <a:p>
            <a:pPr marL="800100" lvl="1" indent="-342900">
              <a:buFont typeface="+mj-lt"/>
              <a:buAutoNum type="arabicPeriod"/>
            </a:pPr>
            <a:r>
              <a:rPr lang="fr-FR" sz="1600" b="1" dirty="0"/>
              <a:t>U0 – </a:t>
            </a:r>
            <a:r>
              <a:rPr lang="fr-FR" sz="1600" dirty="0"/>
              <a:t>User </a:t>
            </a:r>
            <a:r>
              <a:rPr lang="fr-FR" sz="1600" dirty="0" err="1"/>
              <a:t>rotates</a:t>
            </a:r>
            <a:r>
              <a:rPr lang="fr-FR" sz="1600" dirty="0"/>
              <a:t> the </a:t>
            </a:r>
            <a:r>
              <a:rPr lang="fr-FR" sz="1600" dirty="0" err="1"/>
              <a:t>highest</a:t>
            </a:r>
            <a:r>
              <a:rPr lang="fr-FR" sz="1600" dirty="0"/>
              <a:t> pin </a:t>
            </a:r>
            <a:r>
              <a:rPr lang="fr-FR" sz="1600" u="sng" dirty="0" err="1"/>
              <a:t>before</a:t>
            </a:r>
            <a:r>
              <a:rPr lang="fr-FR" sz="1600" u="sng" dirty="0"/>
              <a:t> 5 seconds (</a:t>
            </a:r>
            <a:r>
              <a:rPr lang="fr-FR" sz="1600" u="sng" dirty="0" err="1"/>
              <a:t>visual</a:t>
            </a:r>
            <a:r>
              <a:rPr lang="fr-FR" sz="1600" u="sng" dirty="0"/>
              <a:t> </a:t>
            </a:r>
            <a:r>
              <a:rPr lang="fr-FR" sz="1600" u="sng" dirty="0" err="1"/>
              <a:t>feature</a:t>
            </a:r>
            <a:r>
              <a:rPr lang="fr-FR" sz="1600" u="sng" dirty="0"/>
              <a:t> </a:t>
            </a:r>
            <a:r>
              <a:rPr lang="fr-FR" sz="1600" u="sng" dirty="0" err="1"/>
              <a:t>search</a:t>
            </a:r>
            <a:r>
              <a:rPr lang="fr-FR" sz="1600" u="sng" dirty="0"/>
              <a:t>!)</a:t>
            </a:r>
          </a:p>
          <a:p>
            <a:pPr marL="800100" lvl="1" indent="-342900">
              <a:buFont typeface="+mj-lt"/>
              <a:buAutoNum type="arabicPeriod"/>
            </a:pPr>
            <a:r>
              <a:rPr lang="fr-FR" sz="1600" u="sng" dirty="0" err="1"/>
              <a:t>Repeat</a:t>
            </a:r>
            <a:endParaRPr lang="fr-FR" sz="1600" u="sng" dirty="0"/>
          </a:p>
          <a:p>
            <a:r>
              <a:rPr lang="fr-FR" sz="1600" b="1" dirty="0" err="1"/>
              <a:t>Apparatus</a:t>
            </a:r>
            <a:r>
              <a:rPr lang="fr-FR" sz="1600" b="1" dirty="0"/>
              <a:t>:</a:t>
            </a:r>
          </a:p>
          <a:p>
            <a:pPr marL="800100" lvl="1" indent="-342900">
              <a:buFont typeface="+mj-lt"/>
              <a:buAutoNum type="arabicPeriod"/>
            </a:pPr>
            <a:r>
              <a:rPr lang="fr-FR" sz="1600" dirty="0" err="1"/>
              <a:t>Random</a:t>
            </a:r>
            <a:r>
              <a:rPr lang="fr-FR" sz="1600" dirty="0"/>
              <a:t> </a:t>
            </a:r>
            <a:r>
              <a:rPr lang="fr-FR" sz="1600" dirty="0" err="1"/>
              <a:t>color</a:t>
            </a:r>
            <a:r>
              <a:rPr lang="fr-FR" sz="1600" dirty="0"/>
              <a:t> and </a:t>
            </a:r>
            <a:r>
              <a:rPr lang="fr-FR" sz="1600" dirty="0" err="1"/>
              <a:t>icon</a:t>
            </a:r>
            <a:r>
              <a:rPr lang="fr-FR" sz="1600" dirty="0"/>
              <a:t> ?</a:t>
            </a:r>
          </a:p>
          <a:p>
            <a:r>
              <a:rPr lang="fr-FR" sz="1600" b="1" dirty="0" err="1"/>
              <a:t>Factors</a:t>
            </a:r>
            <a:r>
              <a:rPr lang="fr-FR" sz="1600" b="1" dirty="0"/>
              <a:t>: </a:t>
            </a:r>
          </a:p>
          <a:p>
            <a:pPr marL="800100" lvl="1" indent="-342900">
              <a:buFont typeface="+mj-lt"/>
              <a:buAutoNum type="arabicPeriod"/>
            </a:pPr>
            <a:r>
              <a:rPr lang="fr-FR" sz="1600" b="1" dirty="0"/>
              <a:t>Overlay – </a:t>
            </a:r>
            <a:r>
              <a:rPr lang="fr-FR" sz="1600" dirty="0"/>
              <a:t>Edge/Surface/Hull/Zone</a:t>
            </a:r>
          </a:p>
          <a:p>
            <a:pPr marL="800100" lvl="1" indent="-342900">
              <a:buFont typeface="+mj-lt"/>
              <a:buAutoNum type="arabicPeriod"/>
            </a:pPr>
            <a:r>
              <a:rPr lang="fr-FR" sz="1600" b="1" dirty="0"/>
              <a:t>Configuration – </a:t>
            </a:r>
            <a:r>
              <a:rPr lang="fr-FR" sz="1600" dirty="0"/>
              <a:t>no </a:t>
            </a:r>
            <a:r>
              <a:rPr lang="fr-FR" sz="1600" dirty="0" err="1"/>
              <a:t>icon</a:t>
            </a:r>
            <a:r>
              <a:rPr lang="fr-FR" sz="1600" dirty="0"/>
              <a:t> </a:t>
            </a:r>
            <a:r>
              <a:rPr lang="fr-FR" sz="1600" dirty="0" err="1"/>
              <a:t>under</a:t>
            </a:r>
            <a:r>
              <a:rPr lang="fr-FR" sz="1600" dirty="0"/>
              <a:t>, one </a:t>
            </a:r>
            <a:r>
              <a:rPr lang="fr-FR" sz="1600" dirty="0" err="1"/>
              <a:t>icon</a:t>
            </a:r>
            <a:r>
              <a:rPr lang="fr-FR" sz="1600" dirty="0"/>
              <a:t> </a:t>
            </a:r>
            <a:r>
              <a:rPr lang="fr-FR" sz="1600" dirty="0" err="1"/>
              <a:t>under</a:t>
            </a:r>
            <a:r>
              <a:rPr lang="fr-FR" sz="1600" dirty="0"/>
              <a:t>, </a:t>
            </a:r>
            <a:r>
              <a:rPr lang="fr-FR" sz="1600" dirty="0" err="1"/>
              <a:t>two</a:t>
            </a:r>
            <a:r>
              <a:rPr lang="fr-FR" sz="1600" dirty="0"/>
              <a:t> </a:t>
            </a:r>
            <a:r>
              <a:rPr lang="fr-FR" sz="1600" dirty="0" err="1"/>
              <a:t>icons</a:t>
            </a:r>
            <a:r>
              <a:rPr lang="fr-FR" sz="1600" dirty="0"/>
              <a:t> </a:t>
            </a:r>
            <a:r>
              <a:rPr lang="fr-FR" sz="1600" dirty="0" err="1"/>
              <a:t>under</a:t>
            </a:r>
            <a:endParaRPr lang="fr-FR" sz="1600" dirty="0"/>
          </a:p>
          <a:p>
            <a:pPr marL="800100" lvl="1" indent="-342900">
              <a:buFont typeface="+mj-lt"/>
              <a:buAutoNum type="arabicPeriod"/>
            </a:pPr>
            <a:r>
              <a:rPr lang="fr-FR" sz="1600" dirty="0" err="1"/>
              <a:t>Repeat</a:t>
            </a:r>
            <a:r>
              <a:rPr lang="fr-FR" sz="1600" dirty="0"/>
              <a:t> x 3</a:t>
            </a:r>
          </a:p>
        </p:txBody>
      </p:sp>
      <p:sp>
        <p:nvSpPr>
          <p:cNvPr id="2" name="Rectangle 1">
            <a:extLst>
              <a:ext uri="{FF2B5EF4-FFF2-40B4-BE49-F238E27FC236}">
                <a16:creationId xmlns:a16="http://schemas.microsoft.com/office/drawing/2014/main" id="{5D4DC229-B68D-48FE-A0AC-9380A9DE7751}"/>
              </a:ext>
            </a:extLst>
          </p:cNvPr>
          <p:cNvSpPr/>
          <p:nvPr/>
        </p:nvSpPr>
        <p:spPr>
          <a:xfrm>
            <a:off x="81279" y="2802731"/>
            <a:ext cx="5069840" cy="2308324"/>
          </a:xfrm>
          <a:prstGeom prst="rect">
            <a:avLst/>
          </a:prstGeom>
        </p:spPr>
        <p:txBody>
          <a:bodyPr wrap="square">
            <a:spAutoFit/>
          </a:bodyPr>
          <a:lstStyle/>
          <a:p>
            <a:pPr lvl="1"/>
            <a:r>
              <a:rPr lang="fr-FR" sz="1600" b="1" dirty="0"/>
              <a:t>Stress and Charge de travail</a:t>
            </a:r>
          </a:p>
          <a:p>
            <a:pPr marL="1257300" lvl="2" indent="-342900">
              <a:buFont typeface="+mj-lt"/>
              <a:buAutoNum type="arabicPeriod"/>
            </a:pPr>
            <a:r>
              <a:rPr lang="fr-FR" sz="1600" dirty="0"/>
              <a:t>[Quanti] </a:t>
            </a:r>
            <a:r>
              <a:rPr lang="fr-FR" sz="1600" dirty="0" err="1"/>
              <a:t>Measured</a:t>
            </a:r>
            <a:r>
              <a:rPr lang="fr-FR" sz="1600" dirty="0"/>
              <a:t> TEMP, BVP, etc.</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Avec ce claque de sécurité, je me suis senti…</a:t>
            </a:r>
          </a:p>
          <a:p>
            <a:pPr marL="1714500" lvl="3" indent="-342900">
              <a:buFont typeface="Arial" panose="020B0604020202020204" pitchFamily="34" charset="0"/>
              <a:buChar char="•"/>
            </a:pPr>
            <a:r>
              <a:rPr lang="fr-FR" sz="1600" dirty="0"/>
              <a:t>En insécurité/sécurité</a:t>
            </a:r>
          </a:p>
          <a:p>
            <a:pPr marL="1714500" lvl="3" indent="-342900">
              <a:buFont typeface="Arial" panose="020B0604020202020204" pitchFamily="34" charset="0"/>
              <a:buChar char="•"/>
            </a:pPr>
            <a:r>
              <a:rPr lang="fr-FR" sz="1600" dirty="0"/>
              <a:t>Stressé/relaxé</a:t>
            </a:r>
          </a:p>
          <a:p>
            <a:pPr marL="1714500" lvl="3" indent="-342900">
              <a:buFont typeface="Arial" panose="020B0604020202020204" pitchFamily="34" charset="0"/>
              <a:buChar char="•"/>
            </a:pPr>
            <a:r>
              <a:rPr lang="fr-FR" sz="1600" b="1" dirty="0" err="1"/>
              <a:t>Incomfortable</a:t>
            </a:r>
            <a:r>
              <a:rPr lang="fr-FR" sz="1600" b="1" dirty="0"/>
              <a:t>/</a:t>
            </a:r>
            <a:r>
              <a:rPr lang="fr-FR" sz="1600" b="1" dirty="0" err="1"/>
              <a:t>Comfortable</a:t>
            </a:r>
            <a:endParaRPr lang="fr-FR" sz="1600" b="1" dirty="0"/>
          </a:p>
          <a:p>
            <a:pPr marL="1714500" lvl="3" indent="-342900">
              <a:buFont typeface="Arial" panose="020B0604020202020204" pitchFamily="34" charset="0"/>
              <a:buChar char="•"/>
            </a:pPr>
            <a:r>
              <a:rPr lang="fr-FR" sz="1600" dirty="0"/>
              <a:t>En manque de contrôle/En contrôle</a:t>
            </a:r>
          </a:p>
        </p:txBody>
      </p:sp>
      <p:sp>
        <p:nvSpPr>
          <p:cNvPr id="3" name="Rectangle 2">
            <a:extLst>
              <a:ext uri="{FF2B5EF4-FFF2-40B4-BE49-F238E27FC236}">
                <a16:creationId xmlns:a16="http://schemas.microsoft.com/office/drawing/2014/main" id="{E343BFAF-316A-4DCE-8E1D-C32A72D5FECD}"/>
              </a:ext>
            </a:extLst>
          </p:cNvPr>
          <p:cNvSpPr/>
          <p:nvPr/>
        </p:nvSpPr>
        <p:spPr>
          <a:xfrm>
            <a:off x="0" y="5111055"/>
            <a:ext cx="5994400" cy="1077218"/>
          </a:xfrm>
          <a:prstGeom prst="rect">
            <a:avLst/>
          </a:prstGeom>
        </p:spPr>
        <p:txBody>
          <a:bodyPr wrap="square">
            <a:spAutoFit/>
          </a:bodyPr>
          <a:lstStyle/>
          <a:p>
            <a:pPr lvl="1"/>
            <a:r>
              <a:rPr lang="fr-FR" sz="1600" b="1" dirty="0"/>
              <a:t>Performance </a:t>
            </a:r>
            <a:endParaRPr lang="fr-FR" sz="1600" dirty="0"/>
          </a:p>
          <a:p>
            <a:pPr marL="1257300" lvl="2" indent="-342900">
              <a:buFont typeface="+mj-lt"/>
              <a:buAutoNum type="arabicPeriod"/>
            </a:pPr>
            <a:r>
              <a:rPr lang="fr-FR" sz="1600" dirty="0"/>
              <a:t>[Quanti] </a:t>
            </a:r>
            <a:r>
              <a:rPr lang="fr-FR" sz="1600" dirty="0" err="1"/>
              <a:t>Task</a:t>
            </a:r>
            <a:r>
              <a:rPr lang="fr-FR" sz="1600" dirty="0"/>
              <a:t> </a:t>
            </a:r>
            <a:r>
              <a:rPr lang="fr-FR" sz="1600" dirty="0" err="1"/>
              <a:t>Completion</a:t>
            </a:r>
            <a:r>
              <a:rPr lang="fr-FR" sz="1600" dirty="0"/>
              <a:t> Time and </a:t>
            </a:r>
            <a:r>
              <a:rPr lang="fr-FR" sz="1600" dirty="0" err="1"/>
              <a:t>Task</a:t>
            </a:r>
            <a:r>
              <a:rPr lang="fr-FR" sz="1600" dirty="0"/>
              <a:t> </a:t>
            </a:r>
            <a:r>
              <a:rPr lang="fr-FR" sz="1600" dirty="0" err="1"/>
              <a:t>Error</a:t>
            </a:r>
            <a:r>
              <a:rPr lang="fr-FR" sz="1600" dirty="0"/>
              <a:t> Rate </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Questionnaire</a:t>
            </a:r>
          </a:p>
        </p:txBody>
      </p:sp>
      <p:sp>
        <p:nvSpPr>
          <p:cNvPr id="9" name="Rectangle 8">
            <a:extLst>
              <a:ext uri="{FF2B5EF4-FFF2-40B4-BE49-F238E27FC236}">
                <a16:creationId xmlns:a16="http://schemas.microsoft.com/office/drawing/2014/main" id="{4760A414-4504-4351-A862-2A22C930ABBF}"/>
              </a:ext>
            </a:extLst>
          </p:cNvPr>
          <p:cNvSpPr/>
          <p:nvPr/>
        </p:nvSpPr>
        <p:spPr>
          <a:xfrm>
            <a:off x="6085840" y="248186"/>
            <a:ext cx="6096000" cy="2554545"/>
          </a:xfrm>
          <a:prstGeom prst="rect">
            <a:avLst/>
          </a:prstGeom>
        </p:spPr>
        <p:txBody>
          <a:bodyPr>
            <a:spAutoFit/>
          </a:bodyPr>
          <a:lstStyle/>
          <a:p>
            <a:r>
              <a:rPr lang="fr-FR" sz="1600" b="1" dirty="0"/>
              <a:t>Visibilité et Occupation de l’espace</a:t>
            </a:r>
          </a:p>
          <a:p>
            <a:pPr marL="342900" indent="-342900">
              <a:buFont typeface="Arial" panose="020B0604020202020204" pitchFamily="34" charset="0"/>
              <a:buChar char="•"/>
            </a:pPr>
            <a:r>
              <a:rPr lang="fr-FR" sz="1600" dirty="0"/>
              <a:t>Ce claque de sécurité était facile à détecter/voir.</a:t>
            </a:r>
          </a:p>
          <a:p>
            <a:pPr marL="342900" indent="-342900">
              <a:buFont typeface="Arial" panose="020B0604020202020204" pitchFamily="34" charset="0"/>
              <a:buChar char="•"/>
            </a:pPr>
            <a:r>
              <a:rPr lang="fr-FR" sz="1600" dirty="0"/>
              <a:t>Ce claque de sécurité était difficile à détecter/voir.</a:t>
            </a:r>
          </a:p>
          <a:p>
            <a:pPr marL="342900" indent="-342900">
              <a:buFont typeface="Arial" panose="020B0604020202020204" pitchFamily="34" charset="0"/>
              <a:buChar char="•"/>
            </a:pPr>
            <a:r>
              <a:rPr lang="fr-FR" sz="1600" dirty="0"/>
              <a:t>Ce claque de sécurité était trop visible (trop imposant, trop de place prise).</a:t>
            </a:r>
          </a:p>
          <a:p>
            <a:pPr marL="342900" indent="-342900">
              <a:buFont typeface="Arial" panose="020B0604020202020204" pitchFamily="34" charset="0"/>
              <a:buChar char="•"/>
            </a:pPr>
            <a:r>
              <a:rPr lang="fr-FR" sz="1600" dirty="0"/>
              <a:t>Ce claque de sécurité n’était pas assez visible  (pas assez imposant, pas assez de place prise).</a:t>
            </a:r>
          </a:p>
          <a:p>
            <a:pPr marL="342900" indent="-342900">
              <a:buFont typeface="Arial" panose="020B0604020202020204" pitchFamily="34" charset="0"/>
              <a:buChar char="•"/>
            </a:pPr>
            <a:r>
              <a:rPr lang="fr-FR" sz="1600" dirty="0"/>
              <a:t>Ce calque de sécurité m’a ralenti dans ma tâche</a:t>
            </a:r>
          </a:p>
          <a:p>
            <a:pPr marL="342900" indent="-342900">
              <a:buFont typeface="Arial" panose="020B0604020202020204" pitchFamily="34" charset="0"/>
              <a:buChar char="•"/>
            </a:pPr>
            <a:r>
              <a:rPr lang="fr-FR" sz="1600" dirty="0"/>
              <a:t>Ce calque de sécurité m’a fait commettre des erreurs dans ma tâche</a:t>
            </a:r>
          </a:p>
        </p:txBody>
      </p:sp>
      <p:sp>
        <p:nvSpPr>
          <p:cNvPr id="11" name="Rectangle 10">
            <a:extLst>
              <a:ext uri="{FF2B5EF4-FFF2-40B4-BE49-F238E27FC236}">
                <a16:creationId xmlns:a16="http://schemas.microsoft.com/office/drawing/2014/main" id="{8DB08471-42F9-4D70-9F11-CA8FDC1A933F}"/>
              </a:ext>
            </a:extLst>
          </p:cNvPr>
          <p:cNvSpPr/>
          <p:nvPr/>
        </p:nvSpPr>
        <p:spPr>
          <a:xfrm>
            <a:off x="6096000" y="2802731"/>
            <a:ext cx="6096000" cy="2800767"/>
          </a:xfrm>
          <a:prstGeom prst="rect">
            <a:avLst/>
          </a:prstGeom>
        </p:spPr>
        <p:txBody>
          <a:bodyPr>
            <a:spAutoFit/>
          </a:bodyPr>
          <a:lstStyle/>
          <a:p>
            <a:r>
              <a:rPr lang="fr-FR" sz="1600" b="1" dirty="0"/>
              <a:t>Compréhension</a:t>
            </a:r>
          </a:p>
          <a:p>
            <a:pPr marL="342900" indent="-342900">
              <a:buFont typeface="Arial" panose="020B0604020202020204" pitchFamily="34" charset="0"/>
              <a:buChar char="•"/>
            </a:pPr>
            <a:r>
              <a:rPr lang="fr-FR" sz="1600" dirty="0"/>
              <a:t>Avec ce calque de sécurité, le mouvement des cylindres étaient prévisibles</a:t>
            </a:r>
          </a:p>
          <a:p>
            <a:pPr marL="342900" indent="-342900">
              <a:buFont typeface="Arial" panose="020B0604020202020204" pitchFamily="34" charset="0"/>
              <a:buChar char="•"/>
            </a:pPr>
            <a:r>
              <a:rPr lang="fr-FR" sz="1600" dirty="0"/>
              <a:t>Avec ce claque de sécurité, j'avais conscience des cylindres mis en pause.</a:t>
            </a:r>
          </a:p>
          <a:p>
            <a:pPr marL="342900" indent="-342900">
              <a:buFont typeface="Arial" panose="020B0604020202020204" pitchFamily="34" charset="0"/>
              <a:buChar char="•"/>
            </a:pPr>
            <a:r>
              <a:rPr lang="fr-FR" sz="1600" dirty="0"/>
              <a:t>Avec ce claque de sécurité, j'avais conscience des cylindres mis en pause et de la direction qu'ils aillaient suivre (p.ex., tel cylindre va monter, tel autre cylindre va descendre).</a:t>
            </a:r>
          </a:p>
          <a:p>
            <a:pPr marL="342900" indent="-342900">
              <a:buFont typeface="Arial" panose="020B0604020202020204" pitchFamily="34" charset="0"/>
              <a:buChar char="•"/>
            </a:pPr>
            <a:r>
              <a:rPr lang="fr-FR" sz="1600" dirty="0"/>
              <a:t>Avec ce claque de sécurité, j'avais conscience des cylindres mis en pause et de la direction et de l'amplitude qu'ils aillaient suivre (p.ex., tel cylindre va monter plus haut que tel autre cylindre).</a:t>
            </a:r>
          </a:p>
        </p:txBody>
      </p:sp>
    </p:spTree>
    <p:extLst>
      <p:ext uri="{BB962C8B-B14F-4D97-AF65-F5344CB8AC3E}">
        <p14:creationId xmlns:p14="http://schemas.microsoft.com/office/powerpoint/2010/main" val="88607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485336B-0C14-421F-A64A-AC47CEB15E26}"/>
              </a:ext>
            </a:extLst>
          </p:cNvPr>
          <p:cNvSpPr txBox="1"/>
          <p:nvPr/>
        </p:nvSpPr>
        <p:spPr>
          <a:xfrm>
            <a:off x="81280" y="586740"/>
            <a:ext cx="12009121" cy="6740307"/>
          </a:xfrm>
          <a:prstGeom prst="rect">
            <a:avLst/>
          </a:prstGeom>
          <a:noFill/>
        </p:spPr>
        <p:txBody>
          <a:bodyPr wrap="square" rtlCol="0">
            <a:spAutoFit/>
          </a:bodyPr>
          <a:lstStyle/>
          <a:p>
            <a:r>
              <a:rPr lang="fr-FR" sz="1600" b="1" dirty="0"/>
              <a:t>Charge mentale, physique et temporelle</a:t>
            </a:r>
          </a:p>
          <a:p>
            <a:pPr marL="342900" indent="-342900">
              <a:buFont typeface="Arial" panose="020B0604020202020204" pitchFamily="34" charset="0"/>
              <a:buChar char="•"/>
            </a:pPr>
            <a:r>
              <a:rPr lang="fr-FR" sz="1600" dirty="0"/>
              <a:t>NASA-TLX</a:t>
            </a:r>
            <a:endParaRPr lang="fr-FR" sz="1600" b="1" dirty="0"/>
          </a:p>
          <a:p>
            <a:endParaRPr lang="fr-FR" sz="1600" b="1" dirty="0"/>
          </a:p>
          <a:p>
            <a:r>
              <a:rPr lang="fr-FR" sz="1600" b="1" dirty="0"/>
              <a:t>Stress et Sécurité</a:t>
            </a:r>
          </a:p>
          <a:p>
            <a:pPr marL="342900" indent="-342900">
              <a:buFont typeface="Arial" panose="020B0604020202020204" pitchFamily="34" charset="0"/>
              <a:buChar char="•"/>
            </a:pPr>
            <a:r>
              <a:rPr lang="fr-FR" sz="1600" dirty="0"/>
              <a:t>Avec ce claque de sécurité, je me suis senti…</a:t>
            </a:r>
          </a:p>
          <a:p>
            <a:pPr marL="800100" lvl="1" indent="-342900">
              <a:buFont typeface="Arial" panose="020B0604020202020204" pitchFamily="34" charset="0"/>
              <a:buChar char="•"/>
            </a:pPr>
            <a:r>
              <a:rPr lang="fr-FR" sz="1600" dirty="0"/>
              <a:t>En insécurité/sécurité</a:t>
            </a:r>
          </a:p>
          <a:p>
            <a:pPr marL="800100" lvl="1" indent="-342900">
              <a:buFont typeface="Arial" panose="020B0604020202020204" pitchFamily="34" charset="0"/>
              <a:buChar char="•"/>
            </a:pPr>
            <a:r>
              <a:rPr lang="fr-FR" sz="1600" dirty="0"/>
              <a:t>Stressé/relaxé</a:t>
            </a:r>
          </a:p>
          <a:p>
            <a:pPr marL="800100" lvl="1" indent="-342900">
              <a:buFont typeface="Arial" panose="020B0604020202020204" pitchFamily="34" charset="0"/>
              <a:buChar char="•"/>
            </a:pPr>
            <a:r>
              <a:rPr lang="fr-FR" sz="1600" dirty="0" err="1"/>
              <a:t>Incomfortable</a:t>
            </a:r>
            <a:r>
              <a:rPr lang="fr-FR" sz="1600" dirty="0"/>
              <a:t>/</a:t>
            </a:r>
            <a:r>
              <a:rPr lang="fr-FR" sz="1600" dirty="0" err="1"/>
              <a:t>Comfortable</a:t>
            </a:r>
            <a:endParaRPr lang="fr-FR" sz="1600" dirty="0"/>
          </a:p>
          <a:p>
            <a:pPr marL="800100" lvl="1" indent="-342900">
              <a:buFont typeface="Arial" panose="020B0604020202020204" pitchFamily="34" charset="0"/>
              <a:buChar char="•"/>
            </a:pPr>
            <a:r>
              <a:rPr lang="fr-FR" sz="1600" dirty="0"/>
              <a:t>En manque de contrôle/En contrôle</a:t>
            </a:r>
          </a:p>
          <a:p>
            <a:r>
              <a:rPr lang="fr-FR" sz="1600" b="1" dirty="0"/>
              <a:t>Visibilité et Occupation de l’espace</a:t>
            </a:r>
          </a:p>
          <a:p>
            <a:pPr marL="342900" indent="-342900">
              <a:buFont typeface="Arial" panose="020B0604020202020204" pitchFamily="34" charset="0"/>
              <a:buChar char="•"/>
            </a:pPr>
            <a:r>
              <a:rPr lang="fr-FR" sz="1600" dirty="0"/>
              <a:t>Ce claque de sécurité était facile à détecter/voir.</a:t>
            </a:r>
          </a:p>
          <a:p>
            <a:pPr marL="342900" indent="-342900">
              <a:buFont typeface="Arial" panose="020B0604020202020204" pitchFamily="34" charset="0"/>
              <a:buChar char="•"/>
            </a:pPr>
            <a:r>
              <a:rPr lang="fr-FR" sz="1600" dirty="0"/>
              <a:t>Ce claque de sécurité était difficile à détecter/voir.</a:t>
            </a:r>
          </a:p>
          <a:p>
            <a:pPr marL="342900" indent="-342900">
              <a:buFont typeface="Arial" panose="020B0604020202020204" pitchFamily="34" charset="0"/>
              <a:buChar char="•"/>
            </a:pPr>
            <a:r>
              <a:rPr lang="fr-FR" sz="1600" dirty="0"/>
              <a:t>Ce claque de sécurité était trop visible (trop imposant, trop de place prise).</a:t>
            </a:r>
          </a:p>
          <a:p>
            <a:pPr marL="342900" indent="-342900">
              <a:buFont typeface="Arial" panose="020B0604020202020204" pitchFamily="34" charset="0"/>
              <a:buChar char="•"/>
            </a:pPr>
            <a:r>
              <a:rPr lang="fr-FR" sz="1600" dirty="0"/>
              <a:t>Ce claque de sécurité n’était pas assez visible  (pas assez imposant, pas assez de place prise).</a:t>
            </a:r>
          </a:p>
          <a:p>
            <a:pPr marL="342900" indent="-342900">
              <a:buFont typeface="Arial" panose="020B0604020202020204" pitchFamily="34" charset="0"/>
              <a:buChar char="•"/>
            </a:pPr>
            <a:r>
              <a:rPr lang="fr-FR" sz="1600" dirty="0"/>
              <a:t>Ce calque de sécurité m’a ralenti dans ma tâche</a:t>
            </a:r>
          </a:p>
          <a:p>
            <a:pPr marL="342900" indent="-342900">
              <a:buFont typeface="Arial" panose="020B0604020202020204" pitchFamily="34" charset="0"/>
              <a:buChar char="•"/>
            </a:pPr>
            <a:r>
              <a:rPr lang="fr-FR" sz="1600" dirty="0"/>
              <a:t>Ce calque de sécurité m’a fait commettre des erreurs dans ma tâche</a:t>
            </a:r>
          </a:p>
          <a:p>
            <a:r>
              <a:rPr lang="fr-FR" sz="1600" b="1" dirty="0"/>
              <a:t>Compréhension</a:t>
            </a:r>
          </a:p>
          <a:p>
            <a:pPr marL="342900" indent="-342900">
              <a:buFont typeface="Arial" panose="020B0604020202020204" pitchFamily="34" charset="0"/>
              <a:buChar char="•"/>
            </a:pPr>
            <a:r>
              <a:rPr lang="fr-FR" sz="1600" dirty="0"/>
              <a:t>Avec ce calque de sécurité, le mouvement des cylindres étaient prévisibles</a:t>
            </a:r>
          </a:p>
          <a:p>
            <a:pPr marL="342900" indent="-342900">
              <a:buFont typeface="Arial" panose="020B0604020202020204" pitchFamily="34" charset="0"/>
              <a:buChar char="•"/>
            </a:pPr>
            <a:r>
              <a:rPr lang="fr-FR" sz="1600" dirty="0"/>
              <a:t>Avec ce claque de sécurité, j'avais conscience des cylindres mis en pause.</a:t>
            </a:r>
          </a:p>
          <a:p>
            <a:pPr marL="342900" indent="-342900">
              <a:buFont typeface="Arial" panose="020B0604020202020204" pitchFamily="34" charset="0"/>
              <a:buChar char="•"/>
            </a:pPr>
            <a:r>
              <a:rPr lang="fr-FR" sz="1600" dirty="0"/>
              <a:t>Avec ce claque de sécurité, j'avais conscience des cylindres mis en pause et de la direction qu'ils aillaient suivre (p.ex., tel cylindre va monter, tel autre cylindre va descendre).</a:t>
            </a:r>
          </a:p>
          <a:p>
            <a:pPr marL="342900" indent="-342900">
              <a:buFont typeface="Arial" panose="020B0604020202020204" pitchFamily="34" charset="0"/>
              <a:buChar char="•"/>
            </a:pPr>
            <a:r>
              <a:rPr lang="fr-FR" sz="1600" dirty="0"/>
              <a:t>Avec ce claque de sécurité, j'avais conscience des cylindres mis en pause et de la direction et de l'amplitude qu'ils aillaient suivre (p.ex., tel cylindre va monter plus haut que tel autre cylindre).</a:t>
            </a:r>
          </a:p>
          <a:p>
            <a:pPr marL="342900" indent="-342900">
              <a:buFont typeface="Arial" panose="020B0604020202020204" pitchFamily="34" charset="0"/>
              <a:buChar char="•"/>
            </a:pPr>
            <a:endParaRPr lang="fr-FR" sz="1600" dirty="0"/>
          </a:p>
          <a:p>
            <a:pPr marL="342900" indent="-342900">
              <a:buFont typeface="Arial" panose="020B0604020202020204" pitchFamily="34" charset="0"/>
              <a:buChar char="•"/>
            </a:pPr>
            <a:endParaRPr lang="fr-FR" sz="1600" dirty="0"/>
          </a:p>
          <a:p>
            <a:pPr marL="342900" indent="-342900">
              <a:buFont typeface="Arial" panose="020B0604020202020204" pitchFamily="34" charset="0"/>
              <a:buChar char="•"/>
            </a:pPr>
            <a:endParaRPr lang="fr-FR" sz="1600" dirty="0"/>
          </a:p>
        </p:txBody>
      </p:sp>
    </p:spTree>
    <p:extLst>
      <p:ext uri="{BB962C8B-B14F-4D97-AF65-F5344CB8AC3E}">
        <p14:creationId xmlns:p14="http://schemas.microsoft.com/office/powerpoint/2010/main" val="23681829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888</Words>
  <Application>Microsoft Office PowerPoint</Application>
  <PresentationFormat>Grand écran</PresentationFormat>
  <Paragraphs>97</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DANIEL</dc:creator>
  <cp:lastModifiedBy>Maxime DANIEL</cp:lastModifiedBy>
  <cp:revision>21</cp:revision>
  <dcterms:created xsi:type="dcterms:W3CDTF">2021-12-17T07:48:39Z</dcterms:created>
  <dcterms:modified xsi:type="dcterms:W3CDTF">2021-12-17T15:56:07Z</dcterms:modified>
</cp:coreProperties>
</file>