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344" r:id="rId4"/>
    <p:sldId id="347" r:id="rId5"/>
    <p:sldId id="354" r:id="rId6"/>
    <p:sldId id="353" r:id="rId7"/>
    <p:sldId id="307" r:id="rId8"/>
    <p:sldId id="352" r:id="rId9"/>
    <p:sldId id="361" r:id="rId10"/>
    <p:sldId id="363" r:id="rId11"/>
    <p:sldId id="364" r:id="rId12"/>
    <p:sldId id="359" r:id="rId13"/>
    <p:sldId id="356" r:id="rId14"/>
    <p:sldId id="298" r:id="rId15"/>
    <p:sldId id="362" r:id="rId16"/>
    <p:sldId id="365" r:id="rId17"/>
    <p:sldId id="366" r:id="rId18"/>
    <p:sldId id="358" r:id="rId19"/>
    <p:sldId id="357" r:id="rId20"/>
    <p:sldId id="34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921" autoAdjust="0"/>
  </p:normalViewPr>
  <p:slideViewPr>
    <p:cSldViewPr snapToGrid="0" showGuides="1">
      <p:cViewPr varScale="1">
        <p:scale>
          <a:sx n="87" d="100"/>
          <a:sy n="87" d="100"/>
        </p:scale>
        <p:origin x="2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01/08/2024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Spring Boot (Spring Boot) est un outil qui accélère et simplifie le développement d'applications Web et de microservices avec Spring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60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xmlns="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xmlns="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xmlns="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xmlns="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xmlns="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xmlns="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xmlns="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xmlns="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xmlns="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xmlns="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xmlns="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xmlns="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xmlns="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xmlns="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xmlns="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xmlns="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xmlns="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xmlns="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xmlns="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xmlns="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xmlns="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tart.spring.io/;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tart.spring.io/;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8080/api/hello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localhost:8080/api/hello/;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xmlns="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7" y="2335576"/>
            <a:ext cx="10162674" cy="4030057"/>
          </a:xfrm>
          <a:prstGeom prst="rect">
            <a:avLst/>
          </a:prstGeom>
        </p:spPr>
      </p:pic>
      <p:sp>
        <p:nvSpPr>
          <p:cNvPr id="8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3559165" y="1644188"/>
            <a:ext cx="4186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1– creation d’un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869324" y="214584"/>
            <a:ext cx="9112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Creation, 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structure, 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compilation et </a:t>
            </a:r>
            <a:r>
              <a:rPr lang="en-US" altLang="ko-KR" sz="3200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lencement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32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d’un </a:t>
            </a:r>
            <a:r>
              <a:rPr lang="en-US" altLang="ko-KR" sz="32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endParaRPr lang="ko-KR" altLang="en-US" sz="32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18">
            <a:extLst>
              <a:ext uri="{FF2B5EF4-FFF2-40B4-BE49-F238E27FC236}">
                <a16:creationId xmlns:a16="http://schemas.microsoft.com/office/drawing/2014/main" xmlns="" id="{2106AE42-381B-4181-99FF-C01ED1B820A7}"/>
              </a:ext>
            </a:extLst>
          </p:cNvPr>
          <p:cNvSpPr txBox="1"/>
          <p:nvPr/>
        </p:nvSpPr>
        <p:spPr>
          <a:xfrm>
            <a:off x="7288288" y="1727651"/>
            <a:ext cx="915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  <a:hlinkClick r:id="rId4"/>
              </a:rPr>
              <a:t>Demo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581488" y="460707"/>
            <a:ext cx="539544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2-Structure d’un project </a:t>
            </a:r>
            <a:endParaRPr lang="ko-KR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3" y="1500181"/>
            <a:ext cx="7348250" cy="46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500634" y="984690"/>
            <a:ext cx="6388975" cy="60933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dirty="0" smtClean="0"/>
              <a:t>3-Comment compiler un project </a:t>
            </a:r>
            <a:endParaRPr lang="en-US" sz="3600" b="1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37" y="2649543"/>
            <a:ext cx="9369474" cy="258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63" y="1666267"/>
            <a:ext cx="6257581" cy="28499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0" y="4757404"/>
            <a:ext cx="9144000" cy="88846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600774" y="717232"/>
            <a:ext cx="438819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Suite de la Compilation</a:t>
            </a:r>
            <a:endParaRPr lang="ko-KR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2598959" y="577188"/>
            <a:ext cx="5907367" cy="7242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M" sz="3600" dirty="0" smtClean="0">
                <a:solidFill>
                  <a:schemeClr val="tx1"/>
                </a:solidFill>
              </a:rPr>
              <a:t>4-Lancement de l’application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165683" y="1628778"/>
            <a:ext cx="692253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Lancement d’une application web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8152377" y="1782666"/>
            <a:ext cx="18298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  <a:hlinkClick r:id="rId2"/>
              </a:rPr>
              <a:t>Demo</a:t>
            </a:r>
            <a:r>
              <a:rPr lang="fr-CM" altLang="ko-KR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  <a:hlinkClick r:id="rId2"/>
              </a:rPr>
              <a:t> site web</a:t>
            </a:r>
            <a:endParaRPr lang="ko-KR" altLang="en-US" sz="1600" u="sng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19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634914" y="799902"/>
            <a:ext cx="502920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B. Lancement d’une API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050793" y="1898308"/>
            <a:ext cx="251059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</a:t>
            </a:r>
            <a:r>
              <a:rPr lang="fr-CM" altLang="ko-KR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POSTMAN 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0792" y="4628066"/>
            <a:ext cx="809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Entrer L</a:t>
            </a:r>
            <a:r>
              <a:rPr lang="fr-CM" dirty="0" smtClean="0"/>
              <a:t>’</a:t>
            </a:r>
            <a:r>
              <a:rPr lang="en-US" dirty="0" smtClean="0"/>
              <a:t>url suivant 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localhost:8080/api/hello </a:t>
            </a:r>
            <a:r>
              <a:rPr lang="en-US" dirty="0" smtClean="0"/>
              <a:t>dans la barre de recherche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50792" y="2644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Créez une nouvelle requête</a:t>
            </a:r>
            <a:r>
              <a:rPr lang="fr-FR" dirty="0"/>
              <a:t> en cliquant sur "New" puis sur "Request"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050792" y="363607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Sélectionnez le type de requête</a:t>
            </a:r>
            <a:r>
              <a:rPr lang="fr-FR" dirty="0"/>
              <a:t> (GET, POST, PUT, DELETE, etc.) selon votre besoin</a:t>
            </a:r>
            <a:endParaRPr lang="en-US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099368" y="1875656"/>
            <a:ext cx="1633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hlinkClick r:id="rId4"/>
              </a:rPr>
              <a:t>example </a:t>
            </a:r>
            <a:r>
              <a:rPr lang="en-US" dirty="0" err="1" smtClean="0">
                <a:hlinkClick r:id="rId4"/>
              </a:rPr>
              <a:t>d’Api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552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398018" y="768699"/>
            <a:ext cx="67333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Avantage d’utilisé spring boot</a:t>
            </a:r>
            <a:endParaRPr lang="ko-KR" altLang="en-US" sz="40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xmlns="" id="{9BA1A5E1-4F83-4597-B6E4-2686A4E8F143}"/>
              </a:ext>
            </a:extLst>
          </p:cNvPr>
          <p:cNvSpPr txBox="1"/>
          <p:nvPr/>
        </p:nvSpPr>
        <p:spPr>
          <a:xfrm>
            <a:off x="2986851" y="4639142"/>
            <a:ext cx="758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gestion de la sécurité en utilisent le SPRING SECURITE 6, qui gére authentification et autorisation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xmlns="" id="{FA563111-B830-4678-8F3E-6B87DF37F6AF}"/>
              </a:ext>
            </a:extLst>
          </p:cNvPr>
          <p:cNvSpPr txBox="1"/>
          <p:nvPr/>
        </p:nvSpPr>
        <p:spPr>
          <a:xfrm>
            <a:off x="2986852" y="3463032"/>
            <a:ext cx="697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3"/>
                </a:solidFill>
              </a:rPr>
              <a:t>Spring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xmlns="" id="{9BA1A5E1-4F83-4597-B6E4-2686A4E8F143}"/>
              </a:ext>
            </a:extLst>
          </p:cNvPr>
          <p:cNvSpPr txBox="1"/>
          <p:nvPr/>
        </p:nvSpPr>
        <p:spPr>
          <a:xfrm>
            <a:off x="2986851" y="2614809"/>
            <a:ext cx="509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simplicité de la configuration d’un projet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34186" y="4827471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34186" y="2721162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34186" y="3714093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xmlns="" id="{FA563111-B830-4678-8F3E-6B87DF37F6AF}"/>
              </a:ext>
            </a:extLst>
          </p:cNvPr>
          <p:cNvSpPr txBox="1"/>
          <p:nvPr/>
        </p:nvSpPr>
        <p:spPr>
          <a:xfrm>
            <a:off x="3110556" y="1881343"/>
            <a:ext cx="6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20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2000" b="1" dirty="0" smtClean="0">
                <a:solidFill>
                  <a:schemeClr val="accent4"/>
                </a:solidFill>
              </a:rPr>
              <a:t>.</a:t>
            </a:r>
            <a:endParaRPr lang="fr-FR" sz="20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14D2D8FE-0FE0-4478-ACF8-0943BAA7EB88}"/>
              </a:ext>
            </a:extLst>
          </p:cNvPr>
          <p:cNvSpPr/>
          <p:nvPr/>
        </p:nvSpPr>
        <p:spPr>
          <a:xfrm>
            <a:off x="1634186" y="1978516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40" grpId="0"/>
      <p:bldP spid="42" grpId="0" animBg="1"/>
      <p:bldP spid="43" grpId="0" animBg="1"/>
      <p:bldP spid="44" grpId="0" animBg="1"/>
      <p:bldP spid="45" grpId="0"/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retient que Spring boot est un framework base sur le spring framework de java et qui permet de developer des applications web autonome et des microservice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18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xmlns="" id="{1DF8EF26-7AD5-4E7F-95B3-9A57CF80C483}"/>
              </a:ext>
            </a:extLst>
          </p:cNvPr>
          <p:cNvSpPr txBox="1"/>
          <p:nvPr/>
        </p:nvSpPr>
        <p:spPr>
          <a:xfrm>
            <a:off x="1399141" y="4235159"/>
            <a:ext cx="917083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Merci pour votre émmable attention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270235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9380" y="602169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https://github.com/scbushan05?tab=repositories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98761" y="6233391"/>
            <a:ext cx="69863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https://autourducode.net/spring-boot-security-api-rest-securisee/</a:t>
            </a:r>
          </a:p>
        </p:txBody>
      </p:sp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1025923" y="609578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967228" y="1446588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474050" y="2721381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outils nécessaires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0189558-D3E9-45E5-8373-2A6E17C0C54B}"/>
              </a:ext>
            </a:extLst>
          </p:cNvPr>
          <p:cNvSpPr txBox="1"/>
          <p:nvPr/>
        </p:nvSpPr>
        <p:spPr>
          <a:xfrm>
            <a:off x="649752" y="2675215"/>
            <a:ext cx="55891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18E633C-C5FB-4D08-A4DB-8F3E9577A72E}"/>
              </a:ext>
            </a:extLst>
          </p:cNvPr>
          <p:cNvSpPr txBox="1"/>
          <p:nvPr/>
        </p:nvSpPr>
        <p:spPr>
          <a:xfrm>
            <a:off x="1474050" y="4213745"/>
            <a:ext cx="5007543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reation, structure, 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compilation et lancement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d’un project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6115B1EE-FC1C-460C-8ED3-983AEC8275F2}"/>
              </a:ext>
            </a:extLst>
          </p:cNvPr>
          <p:cNvSpPr txBox="1"/>
          <p:nvPr/>
        </p:nvSpPr>
        <p:spPr>
          <a:xfrm>
            <a:off x="646274" y="4262108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828E1A24-BAD6-4EDF-ABEB-029F5E5FD934}"/>
              </a:ext>
            </a:extLst>
          </p:cNvPr>
          <p:cNvSpPr txBox="1"/>
          <p:nvPr/>
        </p:nvSpPr>
        <p:spPr>
          <a:xfrm>
            <a:off x="1457667" y="3387160"/>
            <a:ext cx="5292577" cy="615553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Structure fonctionnelle, </a:t>
            </a:r>
            <a:r>
              <a:rPr lang="fr-FR" b="1" dirty="0" smtClean="0">
                <a:solidFill>
                  <a:schemeClr val="accent4"/>
                </a:solidFill>
              </a:rPr>
              <a:t>architecture et les </a:t>
            </a:r>
            <a:r>
              <a:rPr lang="fr-FR" sz="1600" b="1" dirty="0" smtClean="0">
                <a:solidFill>
                  <a:schemeClr val="accent4"/>
                </a:solidFill>
              </a:rPr>
              <a:t>dépendances de projet</a:t>
            </a:r>
            <a:endParaRPr lang="ko-KR" altLang="en-US" sz="16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7DC8A90-E6E2-412C-A109-930F530FDFAE}"/>
              </a:ext>
            </a:extLst>
          </p:cNvPr>
          <p:cNvSpPr txBox="1"/>
          <p:nvPr/>
        </p:nvSpPr>
        <p:spPr>
          <a:xfrm>
            <a:off x="626945" y="3359655"/>
            <a:ext cx="55007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474050" y="5101886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 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49752" y="5147853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xmlns="" id="{AC53B904-CB74-4663-9900-63BB6CC8384D}"/>
              </a:ext>
            </a:extLst>
          </p:cNvPr>
          <p:cNvSpPr txBox="1"/>
          <p:nvPr/>
        </p:nvSpPr>
        <p:spPr>
          <a:xfrm>
            <a:off x="1975806" y="5779973"/>
            <a:ext cx="158249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xmlns="" id="{3244FF3C-3C21-45F4-A24E-520682D6B409}"/>
              </a:ext>
            </a:extLst>
          </p:cNvPr>
          <p:cNvSpPr txBox="1"/>
          <p:nvPr/>
        </p:nvSpPr>
        <p:spPr>
          <a:xfrm>
            <a:off x="1457667" y="2047108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663974" y="1958748"/>
            <a:ext cx="544695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8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3320446" y="1035765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0481" y="2792117"/>
            <a:ext cx="7174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Spring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Boot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est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un outil qui accélère et simplifie le développement d'applications Web et de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micro services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avec Spring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Framework.</a:t>
            </a:r>
            <a:endParaRPr lang="fr-FR" sz="2800" dirty="0">
              <a:solidFill>
                <a:srgbClr val="161616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xmlns="" id="{5CF5BDA4-10C7-46A6-AC30-523A3FC438AC}"/>
              </a:ext>
            </a:extLst>
          </p:cNvPr>
          <p:cNvSpPr txBox="1"/>
          <p:nvPr/>
        </p:nvSpPr>
        <p:spPr>
          <a:xfrm>
            <a:off x="7061435" y="328187"/>
            <a:ext cx="343726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sz="4800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D0FDF8F-D25E-4CB0-8E60-C13C20A472F5}"/>
              </a:ext>
            </a:extLst>
          </p:cNvPr>
          <p:cNvSpPr/>
          <p:nvPr/>
        </p:nvSpPr>
        <p:spPr>
          <a:xfrm>
            <a:off x="5673083" y="3729817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3" y="3729817"/>
            <a:ext cx="5535273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3" y="4653566"/>
            <a:ext cx="5535273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6413334" y="3824655"/>
            <a:ext cx="291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automatique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xmlns="" id="{3D68DC4F-6C57-4033-AD85-E705874ADB27}"/>
              </a:ext>
            </a:extLst>
          </p:cNvPr>
          <p:cNvSpPr txBox="1"/>
          <p:nvPr/>
        </p:nvSpPr>
        <p:spPr>
          <a:xfrm>
            <a:off x="6413334" y="4778152"/>
            <a:ext cx="4525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15096" y="3859776"/>
            <a:ext cx="63636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06861" y="4762763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xmlns="" id="{8D0EAD2F-CF67-4591-BB34-B59CCA0D3581}"/>
              </a:ext>
            </a:extLst>
          </p:cNvPr>
          <p:cNvSpPr/>
          <p:nvPr/>
        </p:nvSpPr>
        <p:spPr>
          <a:xfrm>
            <a:off x="5781082" y="5594005"/>
            <a:ext cx="5997969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</a:t>
            </a:r>
            <a:r>
              <a:rPr lang="fr-FR" dirty="0" smtClean="0">
                <a:solidFill>
                  <a:srgbClr val="161616"/>
                </a:solidFill>
                <a:latin typeface="inherit"/>
              </a:rPr>
              <a:t>Possibilité </a:t>
            </a:r>
            <a:r>
              <a:rPr lang="fr-FR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xmlns="" id="{CD4C4ACE-3F27-4618-8225-64966A7DFEEF}"/>
              </a:ext>
            </a:extLst>
          </p:cNvPr>
          <p:cNvSpPr txBox="1"/>
          <p:nvPr/>
        </p:nvSpPr>
        <p:spPr>
          <a:xfrm>
            <a:off x="5906861" y="5630841"/>
            <a:ext cx="6528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98961" y="450161"/>
            <a:ext cx="6212424" cy="724247"/>
          </a:xfrm>
        </p:spPr>
        <p:txBody>
          <a:bodyPr/>
          <a:lstStyle/>
          <a:p>
            <a:r>
              <a:rPr lang="en-US" sz="4400" dirty="0" smtClean="0">
                <a:solidFill>
                  <a:schemeClr val="accent1"/>
                </a:solidFill>
              </a:rPr>
              <a:t>outies necessaires </a:t>
            </a:r>
            <a:endParaRPr lang="en-US" sz="4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43997AA-366C-4002-B0FD-967BCBDAA30B}"/>
              </a:ext>
            </a:extLst>
          </p:cNvPr>
          <p:cNvSpPr txBox="1"/>
          <p:nvPr/>
        </p:nvSpPr>
        <p:spPr>
          <a:xfrm>
            <a:off x="6938341" y="1619136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AF125DDF-54C0-44F1-9312-CC567147E6D6}"/>
              </a:ext>
            </a:extLst>
          </p:cNvPr>
          <p:cNvGrpSpPr/>
          <p:nvPr/>
        </p:nvGrpSpPr>
        <p:grpSpPr>
          <a:xfrm rot="10800000" flipH="1">
            <a:off x="-70975" y="267484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9F42F8BA-36EB-4CDA-9C34-2FBFA3D0D547}"/>
              </a:ext>
            </a:extLst>
          </p:cNvPr>
          <p:cNvSpPr/>
          <p:nvPr/>
        </p:nvSpPr>
        <p:spPr>
          <a:xfrm>
            <a:off x="5975525" y="437593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0270141-EAEF-4DB8-BE02-068A9E67E9FC}"/>
              </a:ext>
            </a:extLst>
          </p:cNvPr>
          <p:cNvSpPr/>
          <p:nvPr/>
        </p:nvSpPr>
        <p:spPr>
          <a:xfrm>
            <a:off x="5975525" y="345308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B8E337CC-A763-4D05-9509-C4A9D2828580}"/>
              </a:ext>
            </a:extLst>
          </p:cNvPr>
          <p:cNvSpPr/>
          <p:nvPr/>
        </p:nvSpPr>
        <p:spPr>
          <a:xfrm>
            <a:off x="5975525" y="253023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xmlns="" id="{3BE05377-4603-403A-A13B-77D1DF41A42C}"/>
              </a:ext>
            </a:extLst>
          </p:cNvPr>
          <p:cNvSpPr/>
          <p:nvPr/>
        </p:nvSpPr>
        <p:spPr>
          <a:xfrm rot="10800000">
            <a:off x="2933981" y="348057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1B20DF86-2CE8-449A-9346-3AA4C54078C2}"/>
              </a:ext>
            </a:extLst>
          </p:cNvPr>
          <p:cNvSpPr/>
          <p:nvPr/>
        </p:nvSpPr>
        <p:spPr>
          <a:xfrm>
            <a:off x="5934149" y="526598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AD4AE32-2565-486C-BF53-0B038014A932}"/>
              </a:ext>
            </a:extLst>
          </p:cNvPr>
          <p:cNvSpPr/>
          <p:nvPr/>
        </p:nvSpPr>
        <p:spPr>
          <a:xfrm>
            <a:off x="5975525" y="160737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E84459F8-5881-4DEB-8A81-B89DA92F1CB7}"/>
              </a:ext>
            </a:extLst>
          </p:cNvPr>
          <p:cNvSpPr/>
          <p:nvPr/>
        </p:nvSpPr>
        <p:spPr>
          <a:xfrm>
            <a:off x="3807589" y="356818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49C4E87-AE40-4F8D-B76D-0F3FE3C5E753}"/>
              </a:ext>
            </a:extLst>
          </p:cNvPr>
          <p:cNvSpPr/>
          <p:nvPr/>
        </p:nvSpPr>
        <p:spPr>
          <a:xfrm>
            <a:off x="3807589" y="364543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DCEBC72B-82D4-4B5A-9E29-9A6C7DF9679D}"/>
              </a:ext>
            </a:extLst>
          </p:cNvPr>
          <p:cNvSpPr/>
          <p:nvPr/>
        </p:nvSpPr>
        <p:spPr>
          <a:xfrm>
            <a:off x="3807589" y="372268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8F5405A9-7AFD-4CD6-895B-4CC9E600198B}"/>
              </a:ext>
            </a:extLst>
          </p:cNvPr>
          <p:cNvSpPr/>
          <p:nvPr/>
        </p:nvSpPr>
        <p:spPr>
          <a:xfrm>
            <a:off x="3807589" y="379993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E68A8935-BBBB-4065-80B9-2A9DD8DE3D40}"/>
              </a:ext>
            </a:extLst>
          </p:cNvPr>
          <p:cNvSpPr/>
          <p:nvPr/>
        </p:nvSpPr>
        <p:spPr>
          <a:xfrm>
            <a:off x="3807589" y="387719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33B169F-B6F7-48B5-B5C3-3FAAAF1B142C}"/>
              </a:ext>
            </a:extLst>
          </p:cNvPr>
          <p:cNvGrpSpPr/>
          <p:nvPr/>
        </p:nvGrpSpPr>
        <p:grpSpPr>
          <a:xfrm>
            <a:off x="992790" y="308853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xmlns="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xmlns="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xmlns="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xmlns="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xmlns="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xmlns="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xmlns="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xmlns="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xmlns="" id="{643D6B73-DCC6-4A78-BDBC-0C65DE1E5B09}"/>
              </a:ext>
            </a:extLst>
          </p:cNvPr>
          <p:cNvSpPr/>
          <p:nvPr/>
        </p:nvSpPr>
        <p:spPr>
          <a:xfrm>
            <a:off x="4772615" y="160738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xmlns="" id="{57802457-5DD1-4216-8401-316524397E6E}"/>
              </a:ext>
            </a:extLst>
          </p:cNvPr>
          <p:cNvSpPr/>
          <p:nvPr/>
        </p:nvSpPr>
        <p:spPr>
          <a:xfrm>
            <a:off x="4772712" y="253023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xmlns="" id="{FC68CD52-4B81-4454-BCA7-8BFFCA054C31}"/>
              </a:ext>
            </a:extLst>
          </p:cNvPr>
          <p:cNvSpPr/>
          <p:nvPr/>
        </p:nvSpPr>
        <p:spPr>
          <a:xfrm>
            <a:off x="4772654" y="345296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xmlns="" id="{AD71E514-6F35-43AD-8232-E968ACC620EA}"/>
              </a:ext>
            </a:extLst>
          </p:cNvPr>
          <p:cNvSpPr/>
          <p:nvPr/>
        </p:nvSpPr>
        <p:spPr>
          <a:xfrm flipV="1">
            <a:off x="4774798" y="387633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xmlns="" id="{2CAE076D-7406-4897-B4DC-790DECC79ACC}"/>
              </a:ext>
            </a:extLst>
          </p:cNvPr>
          <p:cNvSpPr/>
          <p:nvPr/>
        </p:nvSpPr>
        <p:spPr>
          <a:xfrm flipV="1">
            <a:off x="4772712" y="379993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6913569" y="5248931"/>
            <a:ext cx="25192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Maven        </a:t>
            </a:r>
            <a:r>
              <a:rPr lang="fr-FR" sz="1400" b="1" cap="all" dirty="0" smtClean="0">
                <a:solidFill>
                  <a:srgbClr val="5DAA25"/>
                </a:solidFill>
                <a:latin typeface="Roboto"/>
              </a:rPr>
              <a:t>ou</a:t>
            </a:r>
            <a:endParaRPr lang="fr-FR" sz="14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6938341" y="34403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2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chemeClr val="accent2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913" y="1639791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693" y="3553043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62" y="5298790"/>
            <a:ext cx="552038" cy="50033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7004101" y="2494825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>
                <a:solidFill>
                  <a:srgbClr val="00ACD8"/>
                </a:solidFill>
                <a:latin typeface="var( --e-global-typography-primary-font-family )"/>
              </a:rPr>
              <a:t>postgresql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944" y="2597659"/>
            <a:ext cx="477434" cy="460009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9777870" y="5248931"/>
            <a:ext cx="181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6"/>
                </a:solidFill>
                <a:latin typeface="var( --e-global-typography-primary-font-family )"/>
              </a:rPr>
              <a:t>Gradle</a:t>
            </a:r>
            <a:endParaRPr lang="fr-FR" sz="2800" b="1" i="0" cap="all" dirty="0">
              <a:solidFill>
                <a:schemeClr val="accent6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326" y="4463554"/>
            <a:ext cx="471790" cy="42116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6938340" y="4316081"/>
            <a:ext cx="32741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POSTMAN    </a:t>
            </a:r>
            <a:r>
              <a:rPr lang="fr-CM" sz="14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ou</a:t>
            </a:r>
            <a:endParaRPr lang="fr-FR" sz="14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9660946" y="4244746"/>
            <a:ext cx="20488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google</a:t>
            </a:r>
            <a:endParaRPr lang="fr-FR" sz="28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101" grpId="0"/>
      <p:bldP spid="58" grpId="0"/>
      <p:bldP spid="60" grpId="0"/>
      <p:bldP spid="54" grpId="0"/>
      <p:bldP spid="5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989922" y="484704"/>
            <a:ext cx="6909194" cy="1147763"/>
          </a:xfrm>
        </p:spPr>
        <p:txBody>
          <a:bodyPr/>
          <a:lstStyle/>
          <a:p>
            <a:r>
              <a:rPr lang="fr-FR" sz="4400" dirty="0" smtClean="0">
                <a:solidFill>
                  <a:schemeClr val="accent1"/>
                </a:solidFill>
              </a:rPr>
              <a:t>structure fonctionnelle et l</a:t>
            </a:r>
            <a:r>
              <a:rPr lang="fr-CM" sz="4400" dirty="0" smtClean="0">
                <a:solidFill>
                  <a:schemeClr val="accent1"/>
                </a:solidFill>
              </a:rPr>
              <a:t>’architecture</a:t>
            </a:r>
            <a:r>
              <a:rPr lang="fr-FR" sz="4400" dirty="0" smtClean="0">
                <a:solidFill>
                  <a:schemeClr val="accent1"/>
                </a:solidFill>
              </a:rPr>
              <a:t> </a:t>
            </a:r>
            <a:endParaRPr lang="fr-FR" sz="4400" dirty="0">
              <a:solidFill>
                <a:schemeClr val="accent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927" y="2887580"/>
            <a:ext cx="6047874" cy="30415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05330"/>
            <a:ext cx="3501189" cy="2929987"/>
          </a:xfrm>
          <a:prstGeom prst="rect">
            <a:avLst/>
          </a:prstGeom>
        </p:spPr>
      </p:pic>
      <p:sp>
        <p:nvSpPr>
          <p:cNvPr id="7" name="Espace réservé du texte 1"/>
          <p:cNvSpPr txBox="1">
            <a:spLocks/>
          </p:cNvSpPr>
          <p:nvPr/>
        </p:nvSpPr>
        <p:spPr>
          <a:xfrm>
            <a:off x="2559175" y="1884477"/>
            <a:ext cx="5770689" cy="6174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800" b="1" dirty="0" smtClean="0"/>
              <a:t>1. </a:t>
            </a:r>
            <a:r>
              <a:rPr lang="fr-FR" sz="3600" b="1" dirty="0" smtClean="0"/>
              <a:t> structure fonctionnelle</a:t>
            </a:r>
            <a:endParaRPr lang="fr-FR" sz="3600" b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91" y="1942892"/>
            <a:ext cx="4963218" cy="297221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125" y="475838"/>
            <a:ext cx="9497750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2906820" y="497928"/>
            <a:ext cx="5864201" cy="429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3600" dirty="0" smtClean="0">
                <a:solidFill>
                  <a:schemeClr val="tx1"/>
                </a:solidFill>
              </a:rPr>
              <a:t>2. architecture mono service</a:t>
            </a:r>
            <a:r>
              <a:rPr lang="fr-FR" sz="3600" dirty="0" smtClean="0"/>
              <a:t> </a:t>
            </a:r>
            <a:endParaRPr lang="fr-FR" sz="3600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702591"/>
              </p:ext>
            </p:extLst>
          </p:nvPr>
        </p:nvGraphicFramePr>
        <p:xfrm>
          <a:off x="693008" y="1425031"/>
          <a:ext cx="10680033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5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642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02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972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2873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Repository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Controller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30388">
                <a:tc>
                  <a:txBody>
                    <a:bodyPr/>
                    <a:lstStyle/>
                    <a:p>
                      <a:r>
                        <a:rPr lang="fr-FR" dirty="0" smtClean="0"/>
                        <a:t>Définition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instance d’une classe qui sera </a:t>
                      </a:r>
                      <a:r>
                        <a:rPr lang="fr-FR" i="1" dirty="0" smtClean="0"/>
                        <a:t>persistante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interface Java qui étend JpaRepository dans le cadre de Spring Data.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une classe Java qui contient la logique métier de votre 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classe Java qui gère les requêtes HTTP et définit les endpoints de votre API REST. 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22420">
                <a:tc>
                  <a:txBody>
                    <a:bodyPr/>
                    <a:lstStyle/>
                    <a:p>
                      <a:r>
                        <a:rPr lang="fr-FR" dirty="0" smtClean="0"/>
                        <a:t>Annotation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@Entity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@Repository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@Service</a:t>
                      </a:r>
                      <a:endParaRPr lang="fr-FR" dirty="0" smtClean="0">
                        <a:solidFill>
                          <a:srgbClr val="271A38"/>
                        </a:solidFill>
                        <a:latin typeface="Inter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@RestController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@Controller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6178"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Notre entité du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modélisée, et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@Entity 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 l’annotation obligatoire !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communication aux données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s’effectue via une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@Repository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 charge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traitements métiers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Nos controllers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@RestController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nous permettent de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définir des URL et le code à exécuter 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quand ces dernières sont requêtées.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15A4BDA0-C270-4764-9C18-A593BCE2C965}"/>
              </a:ext>
            </a:extLst>
          </p:cNvPr>
          <p:cNvSpPr txBox="1"/>
          <p:nvPr/>
        </p:nvSpPr>
        <p:spPr>
          <a:xfrm>
            <a:off x="2484845" y="573707"/>
            <a:ext cx="58466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3. Les dependences de projet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83791" y="3249901"/>
            <a:ext cx="363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2. </a:t>
            </a:r>
            <a:r>
              <a:rPr lang="fr-FR" b="1" dirty="0"/>
              <a:t>Spring Boot Starter Data JPA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983791" y="3971942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4. </a:t>
            </a:r>
            <a:r>
              <a:rPr lang="fr-FR" b="1" dirty="0"/>
              <a:t>Spring Boot Starter Thymeleaf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83791" y="4708627"/>
            <a:ext cx="3544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3. </a:t>
            </a:r>
            <a:r>
              <a:rPr lang="en-US" b="1" dirty="0"/>
              <a:t>Spring Boot Starter Security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983791" y="5551248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5. </a:t>
            </a:r>
            <a:r>
              <a:rPr lang="fr-FR" b="1" dirty="0"/>
              <a:t>Spring Boot Starter Validation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438406" y="2499428"/>
            <a:ext cx="354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6. </a:t>
            </a:r>
            <a:r>
              <a:rPr lang="fr-FR" b="1" dirty="0"/>
              <a:t>Spring Boot Starter Actuator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1983791" y="2565980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1. </a:t>
            </a:r>
            <a:r>
              <a:rPr lang="fr-FR" b="1" dirty="0"/>
              <a:t>Spring Boot Starter Web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495045" y="3218480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/>
              <a:t>Spring Boot Starter 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495045" y="3945887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/>
              <a:t>Spring Boot Starter Data MongoDB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547501" y="4758485"/>
            <a:ext cx="3091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 </a:t>
            </a:r>
            <a:r>
              <a:rPr lang="en-US" b="1" dirty="0"/>
              <a:t>Spring Boot Starter Test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495045" y="555124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10. </a:t>
            </a:r>
            <a:r>
              <a:rPr lang="fr-FR" b="1" dirty="0"/>
              <a:t>H2 Database (pour les tests)</a:t>
            </a:r>
            <a:endParaRPr lang="fr-FR" dirty="0"/>
          </a:p>
        </p:txBody>
      </p:sp>
      <p:sp>
        <p:nvSpPr>
          <p:cNvPr id="8" name="Rectangle 7"/>
          <p:cNvSpPr/>
          <p:nvPr/>
        </p:nvSpPr>
        <p:spPr>
          <a:xfrm>
            <a:off x="3398313" y="1466834"/>
            <a:ext cx="4431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Pour une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application web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201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>
          <a:xfrm>
            <a:off x="8610600" y="6594908"/>
            <a:ext cx="2743200" cy="2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8292" y="2246778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1. </a:t>
            </a:r>
            <a:r>
              <a:rPr lang="fr-FR" b="1" dirty="0"/>
              <a:t>Spring Boot Starter Web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8292" y="2952284"/>
            <a:ext cx="3810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2. </a:t>
            </a:r>
            <a:r>
              <a:rPr lang="fr-FR" b="1" dirty="0"/>
              <a:t>Spring Boot Starter Data JPA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8292" y="3665515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3. </a:t>
            </a:r>
            <a:r>
              <a:rPr lang="fr-FR" b="1" dirty="0"/>
              <a:t>Spring Boot Starter Validation</a:t>
            </a:r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8292" y="4363296"/>
            <a:ext cx="360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4. </a:t>
            </a:r>
            <a:r>
              <a:rPr lang="en-US" b="1" dirty="0"/>
              <a:t>Spring Boot Starter Security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48292" y="4994469"/>
            <a:ext cx="357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dirty="0"/>
              <a:t>5. </a:t>
            </a:r>
            <a:r>
              <a:rPr lang="fr-FR" b="1" dirty="0"/>
              <a:t>Spring Boot Starter Actuator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34708" y="2428643"/>
            <a:ext cx="357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en-US" b="1" dirty="0"/>
              <a:t>Spring Boot Starter Test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034708" y="316921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/>
              <a:t>H2 Database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34708" y="3932134"/>
            <a:ext cx="352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/>
              <a:t>Spring Boot Starter Webflux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34708" y="458746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9. </a:t>
            </a:r>
            <a:r>
              <a:rPr lang="fr-FR" b="1" dirty="0"/>
              <a:t>Spring Data MongoDB</a:t>
            </a: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989556" y="989748"/>
            <a:ext cx="55386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A. Pour une </a:t>
            </a:r>
            <a:r>
              <a:rPr lang="en-US" altLang="ko-KR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application </a:t>
            </a:r>
            <a:r>
              <a:rPr lang="fr-FR" sz="2800" dirty="0">
                <a:latin typeface="Candara" panose="020E0502030303020204" pitchFamily="34" charset="0"/>
              </a:rPr>
              <a:t>API </a:t>
            </a:r>
            <a:r>
              <a:rPr lang="fr-FR" sz="2800" dirty="0" smtClean="0">
                <a:latin typeface="Candara" panose="020E0502030303020204" pitchFamily="34" charset="0"/>
              </a:rPr>
              <a:t>RESTful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8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8780</TotalTime>
  <Words>563</Words>
  <Application>Microsoft Office PowerPoint</Application>
  <PresentationFormat>Grand écran</PresentationFormat>
  <Paragraphs>135</Paragraphs>
  <Slides>18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18</vt:i4>
      </vt:variant>
    </vt:vector>
  </HeadingPairs>
  <TitlesOfParts>
    <vt:vector size="31" baseType="lpstr">
      <vt:lpstr>Arial Unicode MS</vt:lpstr>
      <vt:lpstr>Arial</vt:lpstr>
      <vt:lpstr>Calibri</vt:lpstr>
      <vt:lpstr>Cambria</vt:lpstr>
      <vt:lpstr>Candara</vt:lpstr>
      <vt:lpstr>IBM Plex Sans</vt:lpstr>
      <vt:lpstr>inherit</vt:lpstr>
      <vt:lpstr>Inter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Dorlin KOUAMOU</cp:lastModifiedBy>
  <cp:revision>366</cp:revision>
  <dcterms:created xsi:type="dcterms:W3CDTF">2020-01-20T05:08:25Z</dcterms:created>
  <dcterms:modified xsi:type="dcterms:W3CDTF">2024-08-01T16:27:13Z</dcterms:modified>
</cp:coreProperties>
</file>