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344" r:id="rId4"/>
    <p:sldId id="347" r:id="rId5"/>
    <p:sldId id="354" r:id="rId6"/>
    <p:sldId id="353" r:id="rId7"/>
    <p:sldId id="307" r:id="rId8"/>
    <p:sldId id="351" r:id="rId9"/>
    <p:sldId id="259" r:id="rId10"/>
    <p:sldId id="359" r:id="rId11"/>
    <p:sldId id="356" r:id="rId12"/>
    <p:sldId id="298" r:id="rId13"/>
    <p:sldId id="360" r:id="rId14"/>
    <p:sldId id="352" r:id="rId15"/>
    <p:sldId id="361" r:id="rId16"/>
    <p:sldId id="362" r:id="rId17"/>
    <p:sldId id="358" r:id="rId18"/>
    <p:sldId id="357" r:id="rId19"/>
    <p:sldId id="349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921" autoAdjust="0"/>
  </p:normalViewPr>
  <p:slideViewPr>
    <p:cSldViewPr snapToGrid="0" showGuides="1">
      <p:cViewPr varScale="1">
        <p:scale>
          <a:sx n="87" d="100"/>
          <a:sy n="87" d="100"/>
        </p:scale>
        <p:origin x="2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xmlns="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xmlns="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xmlns="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xmlns="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xmlns="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ee.github.io/javaee-spec/javadocs/javax/persistence/Entity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javaee.github.io/javaee-spec/javadocs/javax/persistence/EntityManager.html" TargetMode="External"/><Relationship Id="rId4" Type="http://schemas.openxmlformats.org/officeDocument/2006/relationships/hyperlink" Target="https://javaee.github.io/javaee-spec/javadocs/javax/persistence/Id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pring-projects/spring-cli/relea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cli/releases/download/v0.9.0/spring-cli-installer-0.9.0-windows-x86_64.msi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63470" y="694902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</a:t>
            </a:r>
            <a:r>
              <a:rPr lang="en-US" dirty="0" smtClean="0"/>
              <a:t>compiler et executer </a:t>
            </a:r>
            <a:r>
              <a:rPr lang="en-US" dirty="0" smtClean="0"/>
              <a:t>un project 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" y="3310851"/>
            <a:ext cx="6264063" cy="1182146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108461" y="2046727"/>
            <a:ext cx="47373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Compiler un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72" y="3130921"/>
            <a:ext cx="3667637" cy="25435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3" y="5070205"/>
            <a:ext cx="695422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013660" y="936461"/>
            <a:ext cx="65820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 executer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328778" y="2565121"/>
            <a:ext cx="81152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navigateur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entrer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fr-FR" sz="2800" dirty="0">
                <a:hlinkClick r:id="rId2"/>
              </a:rPr>
              <a:t>localhost:8080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1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260247" y="477727"/>
            <a:ext cx="9113463" cy="1813528"/>
          </a:xfrm>
        </p:spPr>
        <p:txBody>
          <a:bodyPr/>
          <a:lstStyle/>
          <a:p>
            <a:r>
              <a:rPr lang="fr-FR" sz="4400" dirty="0"/>
              <a:t>STRUCTURE FONCTIONNELLE ET LES COMPOSENTES SUR </a:t>
            </a:r>
            <a:r>
              <a:rPr lang="fr-FR" sz="4400" dirty="0" smtClean="0"/>
              <a:t>SPRING </a:t>
            </a:r>
            <a:r>
              <a:rPr lang="fr-FR" sz="4400" dirty="0" smtClean="0"/>
              <a:t>BOOT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2410480"/>
            <a:ext cx="6095998" cy="35186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22" y="3693101"/>
            <a:ext cx="2213920" cy="2058313"/>
          </a:xfrm>
          <a:prstGeom prst="rect">
            <a:avLst/>
          </a:prstGeom>
        </p:spPr>
      </p:pic>
      <p:sp>
        <p:nvSpPr>
          <p:cNvPr id="7" name="Espace réservé du texte 1"/>
          <p:cNvSpPr txBox="1">
            <a:spLocks/>
          </p:cNvSpPr>
          <p:nvPr/>
        </p:nvSpPr>
        <p:spPr>
          <a:xfrm>
            <a:off x="546834" y="2522609"/>
            <a:ext cx="5016685" cy="6174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STRUCTURE FONCTIONNELLE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2613486" y="786237"/>
            <a:ext cx="6761868" cy="429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LES COMPOSENTES SUR SPRING BOOT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1711"/>
              </p:ext>
            </p:extLst>
          </p:nvPr>
        </p:nvGraphicFramePr>
        <p:xfrm>
          <a:off x="760163" y="1648734"/>
          <a:ext cx="10972800" cy="46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076"/>
                <a:gridCol w="2644048"/>
                <a:gridCol w="2584556"/>
                <a:gridCol w="1447617"/>
                <a:gridCol w="2941503"/>
              </a:tblGrid>
              <a:tr h="54477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repository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controlier</a:t>
                      </a:r>
                      <a:endParaRPr lang="fr-FR" dirty="0"/>
                    </a:p>
                  </a:txBody>
                  <a:tcPr/>
                </a:tc>
              </a:tr>
              <a:tr h="54477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instance d’une classe qui sera </a:t>
                      </a:r>
                      <a:r>
                        <a:rPr lang="fr-FR" i="1" dirty="0" smtClean="0"/>
                        <a:t>persistante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544772">
                <a:tc>
                  <a:txBody>
                    <a:bodyPr/>
                    <a:lstStyle/>
                    <a:p>
                      <a:r>
                        <a:rPr lang="fr-FR" dirty="0" smtClean="0"/>
                        <a:t>notation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Entity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Repository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Repository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RestController</a:t>
                      </a:r>
                      <a:endParaRPr lang="fr-FR" dirty="0"/>
                    </a:p>
                  </a:txBody>
                  <a:tcPr/>
                </a:tc>
              </a:tr>
              <a:tr h="544772"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Notre entité du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modélisée, et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 l’annotation obligatoire !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communication aux données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s’effectue via une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 charge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traitements métiers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Nos </a:t>
                      </a:r>
                      <a:r>
                        <a:rPr lang="fr-FR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controllers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RestController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nous permettent de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définir des URL et le code à exécuter 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quand ces dernières sont requêtées.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3349126" y="400962"/>
            <a:ext cx="4450815" cy="3524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0" dirty="0" smtClean="0">
                <a:solidFill>
                  <a:schemeClr val="tx1"/>
                </a:solidFill>
              </a:rPr>
              <a:t>ENTITÉS SUR SPRINT BOOT</a:t>
            </a:r>
            <a:endParaRPr lang="fr-FR" sz="2800" b="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7376" y="2138414"/>
            <a:ext cx="41423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Lato"/>
              </a:rPr>
              <a:t>JPA permet de définir des entités (</a:t>
            </a:r>
            <a:r>
              <a:rPr lang="fr-FR" i="1" dirty="0" err="1">
                <a:solidFill>
                  <a:srgbClr val="404040"/>
                </a:solidFill>
                <a:latin typeface="Lato"/>
              </a:rPr>
              <a:t>entities</a:t>
            </a:r>
            <a:r>
              <a:rPr lang="fr-FR" dirty="0">
                <a:solidFill>
                  <a:srgbClr val="404040"/>
                </a:solidFill>
                <a:latin typeface="Lato"/>
              </a:rPr>
              <a:t>). Une entité est simplement une instance d’une classe qui sera </a:t>
            </a:r>
            <a:r>
              <a:rPr lang="fr-FR" i="1" dirty="0" smtClean="0">
                <a:solidFill>
                  <a:srgbClr val="404040"/>
                </a:solidFill>
                <a:latin typeface="Lato"/>
              </a:rPr>
              <a:t>persistante. </a:t>
            </a:r>
            <a:r>
              <a:rPr lang="fr-FR" dirty="0" smtClean="0">
                <a:solidFill>
                  <a:srgbClr val="404040"/>
                </a:solidFill>
                <a:latin typeface="Lato"/>
              </a:rPr>
              <a:t>Une </a:t>
            </a:r>
            <a:r>
              <a:rPr lang="fr-FR" dirty="0">
                <a:solidFill>
                  <a:srgbClr val="404040"/>
                </a:solidFill>
                <a:latin typeface="Lato"/>
              </a:rPr>
              <a:t>entité est signalée par l’annotation </a:t>
            </a:r>
            <a:r>
              <a:rPr lang="fr-FR" dirty="0">
                <a:solidFill>
                  <a:srgbClr val="2980B9"/>
                </a:solidFill>
                <a:latin typeface="Lato"/>
                <a:hlinkClick r:id="rId3"/>
              </a:rPr>
              <a:t>@</a:t>
            </a:r>
            <a:r>
              <a:rPr lang="fr-FR" dirty="0" err="1">
                <a:solidFill>
                  <a:srgbClr val="2980B9"/>
                </a:solidFill>
                <a:latin typeface="Lato"/>
                <a:hlinkClick r:id="rId3"/>
              </a:rPr>
              <a:t>Entity</a:t>
            </a:r>
            <a:r>
              <a:rPr lang="fr-FR" dirty="0">
                <a:solidFill>
                  <a:srgbClr val="404040"/>
                </a:solidFill>
                <a:latin typeface="Lato"/>
              </a:rPr>
              <a:t> sur la classe. </a:t>
            </a:r>
            <a:endParaRPr lang="fr-FR" dirty="0" smtClean="0">
              <a:solidFill>
                <a:srgbClr val="404040"/>
              </a:solidFill>
              <a:latin typeface="Lato"/>
            </a:endParaRPr>
          </a:p>
          <a:p>
            <a:r>
              <a:rPr lang="fr-FR" dirty="0" smtClean="0">
                <a:solidFill>
                  <a:srgbClr val="2980B9"/>
                </a:solidFill>
                <a:latin typeface="Lato"/>
                <a:hlinkClick r:id="rId4"/>
              </a:rPr>
              <a:t>@Id</a:t>
            </a:r>
            <a:r>
              <a:rPr lang="fr-FR" dirty="0" smtClean="0">
                <a:solidFill>
                  <a:srgbClr val="2980B9"/>
                </a:solidFill>
                <a:latin typeface="Lato"/>
              </a:rPr>
              <a:t>;</a:t>
            </a:r>
          </a:p>
          <a:p>
            <a:r>
              <a:rPr lang="fr-FR" dirty="0">
                <a:solidFill>
                  <a:srgbClr val="404040"/>
                </a:solidFill>
                <a:latin typeface="Lato"/>
              </a:rPr>
              <a:t>@</a:t>
            </a:r>
            <a:r>
              <a:rPr lang="fr-FR" dirty="0" err="1" smtClean="0">
                <a:solidFill>
                  <a:srgbClr val="404040"/>
                </a:solidFill>
                <a:latin typeface="Lato"/>
              </a:rPr>
              <a:t>Column</a:t>
            </a:r>
            <a:r>
              <a:rPr lang="fr-FR" dirty="0" smtClean="0">
                <a:solidFill>
                  <a:srgbClr val="404040"/>
                </a:solidFill>
                <a:latin typeface="Lato"/>
              </a:rPr>
              <a:t>.</a:t>
            </a:r>
          </a:p>
          <a:p>
            <a:r>
              <a:rPr lang="fr-FR" altLang="fr-FR" dirty="0">
                <a:solidFill>
                  <a:srgbClr val="287088"/>
                </a:solidFill>
                <a:latin typeface="SFMono-Regular"/>
              </a:rPr>
              <a:t>@</a:t>
            </a:r>
            <a:r>
              <a:rPr lang="fr-FR" altLang="fr-FR" dirty="0" err="1">
                <a:solidFill>
                  <a:srgbClr val="287088"/>
                </a:solidFill>
                <a:latin typeface="SFMono-Regular"/>
              </a:rPr>
              <a:t>Transient</a:t>
            </a:r>
            <a:r>
              <a:rPr lang="fr-FR" altLang="fr-FR" sz="2000" dirty="0"/>
              <a:t> </a:t>
            </a:r>
            <a:endParaRPr lang="fr-FR" altLang="fr-FR" sz="4400" dirty="0">
              <a:latin typeface="Arial" panose="020B0604020202020204" pitchFamily="34" charset="0"/>
            </a:endParaRPr>
          </a:p>
          <a:p>
            <a:r>
              <a:rPr lang="fr-FR" altLang="fr-FR" dirty="0">
                <a:solidFill>
                  <a:srgbClr val="287088"/>
                </a:solidFill>
                <a:latin typeface="SFMono-Regular"/>
              </a:rPr>
              <a:t>@Temporal</a:t>
            </a:r>
            <a:r>
              <a:rPr lang="fr-FR" altLang="fr-FR" sz="2000" dirty="0"/>
              <a:t> </a:t>
            </a:r>
            <a:endParaRPr lang="fr-FR" altLang="fr-FR" sz="4400" dirty="0">
              <a:latin typeface="Arial" panose="020B0604020202020204" pitchFamily="34" charset="0"/>
            </a:endParaRPr>
          </a:p>
          <a:p>
            <a:r>
              <a:rPr lang="fr-FR" altLang="fr-FR" dirty="0">
                <a:solidFill>
                  <a:srgbClr val="287088"/>
                </a:solidFill>
                <a:latin typeface="SFMono-Regular"/>
              </a:rPr>
              <a:t>@Basic</a:t>
            </a:r>
            <a:r>
              <a:rPr lang="fr-FR" altLang="fr-FR" sz="2000" dirty="0"/>
              <a:t> </a:t>
            </a:r>
            <a:endParaRPr lang="fr-FR" altLang="fr-FR" sz="4400" dirty="0">
              <a:latin typeface="Arial" panose="020B0604020202020204" pitchFamily="34" charset="0"/>
            </a:endParaRPr>
          </a:p>
          <a:p>
            <a:r>
              <a:rPr lang="fr-FR" dirty="0" smtClean="0">
                <a:solidFill>
                  <a:srgbClr val="404040"/>
                </a:solidFill>
                <a:latin typeface="Lato"/>
              </a:rPr>
              <a:t>.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562600" y="21384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404040"/>
                </a:solidFill>
                <a:latin typeface="Lato"/>
              </a:rPr>
              <a:t>À partir d’une instance </a:t>
            </a:r>
            <a:r>
              <a:rPr lang="fr-FR" dirty="0" err="1">
                <a:solidFill>
                  <a:srgbClr val="404040"/>
                </a:solidFill>
                <a:latin typeface="Lato"/>
              </a:rPr>
              <a:t>d”</a:t>
            </a:r>
            <a:r>
              <a:rPr lang="fr-FR" dirty="0" err="1">
                <a:solidFill>
                  <a:srgbClr val="2980B9"/>
                </a:solidFill>
                <a:latin typeface="Lato"/>
                <a:hlinkClick r:id="rId5"/>
              </a:rPr>
              <a:t>EntityManager</a:t>
            </a:r>
            <a:r>
              <a:rPr lang="fr-FR" dirty="0">
                <a:solidFill>
                  <a:srgbClr val="404040"/>
                </a:solidFill>
                <a:latin typeface="Lato"/>
              </a:rPr>
              <a:t>, nous allons pouvoir manipuler les entités afin de les créer, les modifier, les charger ou les supprimer. Pour cela, nous disposons de six méthodes 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find</a:t>
            </a:r>
            <a:endParaRPr lang="fr-FR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persist</a:t>
            </a:r>
            <a:endParaRPr lang="fr-FR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merge</a:t>
            </a:r>
            <a:endParaRPr lang="fr-FR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detach</a:t>
            </a:r>
            <a:endParaRPr lang="fr-FR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refresh</a:t>
            </a:r>
            <a:endParaRPr lang="fr-FR" dirty="0">
              <a:solidFill>
                <a:srgbClr val="404040"/>
              </a:solidFill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404040"/>
                </a:solidFill>
                <a:latin typeface="Lato"/>
              </a:rPr>
              <a:t>remove</a:t>
            </a:r>
            <a:endParaRPr lang="fr-FR" b="0" i="0" dirty="0">
              <a:solidFill>
                <a:srgbClr val="40404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6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879836" y="1122055"/>
            <a:ext cx="63166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Avantage d’utilisé spring boot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9BA1A5E1-4F83-4597-B6E4-2686A4E8F143}"/>
              </a:ext>
            </a:extLst>
          </p:cNvPr>
          <p:cNvSpPr txBox="1"/>
          <p:nvPr/>
        </p:nvSpPr>
        <p:spPr>
          <a:xfrm>
            <a:off x="3011784" y="2547206"/>
            <a:ext cx="758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gestion de la sécurité en utilisent le SPRING SECURITE 6, qui gére authentification et autorisation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xmlns="" id="{FA563111-B830-4678-8F3E-6B87DF37F6AF}"/>
              </a:ext>
            </a:extLst>
          </p:cNvPr>
          <p:cNvSpPr txBox="1"/>
          <p:nvPr/>
        </p:nvSpPr>
        <p:spPr>
          <a:xfrm>
            <a:off x="3011785" y="4197814"/>
            <a:ext cx="697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3"/>
                </a:solidFill>
              </a:rPr>
              <a:t>Spring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9BA1A5E1-4F83-4597-B6E4-2686A4E8F143}"/>
              </a:ext>
            </a:extLst>
          </p:cNvPr>
          <p:cNvSpPr txBox="1"/>
          <p:nvPr/>
        </p:nvSpPr>
        <p:spPr>
          <a:xfrm>
            <a:off x="3011784" y="3485852"/>
            <a:ext cx="509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simplicité de la configuration d’un projet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59119" y="2735535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59119" y="3592205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59119" y="4448875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xmlns="" id="{FA563111-B830-4678-8F3E-6B87DF37F6AF}"/>
              </a:ext>
            </a:extLst>
          </p:cNvPr>
          <p:cNvSpPr txBox="1"/>
          <p:nvPr/>
        </p:nvSpPr>
        <p:spPr>
          <a:xfrm>
            <a:off x="3135489" y="5224796"/>
            <a:ext cx="6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20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2000" b="1" dirty="0" smtClean="0">
                <a:solidFill>
                  <a:schemeClr val="accent4"/>
                </a:solidFill>
              </a:rPr>
              <a:t>.</a:t>
            </a:r>
            <a:endParaRPr lang="fr-FR" sz="20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59119" y="5321969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40" grpId="0"/>
      <p:bldP spid="42" grpId="0" animBg="1"/>
      <p:bldP spid="43" grpId="0" animBg="1"/>
      <p:bldP spid="44" grpId="0" animBg="1"/>
      <p:bldP spid="45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retient que Spring boot est un framework base sur le spring framework de java et qui permet de developer des applications web autonome et des microservice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249116" y="4258707"/>
            <a:ext cx="1116916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6000" dirty="0" err="1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6000" dirty="0" err="1">
                <a:latin typeface="Candara" panose="020E0502030303020204" pitchFamily="34" charset="0"/>
                <a:cs typeface="Arial" pitchFamily="34" charset="0"/>
              </a:rPr>
              <a:t>émmable</a:t>
            </a:r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attention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269222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68942" y="1600199"/>
            <a:ext cx="88248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https://objis.com/votre-premiere-application-spring-avec-spring-boot/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856" y="604330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0387" y="5390215"/>
            <a:ext cx="8483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github.com/spring-projects/spring-cli/releases</a:t>
            </a:r>
            <a:endParaRPr lang="en-US" sz="2800" dirty="0" smtClean="0"/>
          </a:p>
          <a:p>
            <a:r>
              <a:rPr lang="en-US" sz="2800" dirty="0" smtClean="0"/>
              <a:t>spring-boot-cli-3.3.2.RELEASE-bin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33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24100" y="319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2003323" y="1295885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553913" y="2385957"/>
            <a:ext cx="356568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 nécessaire pour utiliser Springs boot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729915" y="2484616"/>
            <a:ext cx="55891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8E633C-C5FB-4D08-A4DB-8F3E9577A72E}"/>
              </a:ext>
            </a:extLst>
          </p:cNvPr>
          <p:cNvSpPr txBox="1"/>
          <p:nvPr/>
        </p:nvSpPr>
        <p:spPr>
          <a:xfrm>
            <a:off x="1501666" y="3309029"/>
            <a:ext cx="418963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Installation, 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creation, 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structure et 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execution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d’un project sprint boot</a:t>
            </a:r>
            <a:endParaRPr lang="ko-KR" altLang="en-US" sz="20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15B1EE-FC1C-460C-8ED3-983AEC8275F2}"/>
              </a:ext>
            </a:extLst>
          </p:cNvPr>
          <p:cNvSpPr txBox="1"/>
          <p:nvPr/>
        </p:nvSpPr>
        <p:spPr>
          <a:xfrm>
            <a:off x="729915" y="3309029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8E1A24-BAD6-4EDF-ABEB-029F5E5FD934}"/>
              </a:ext>
            </a:extLst>
          </p:cNvPr>
          <p:cNvSpPr txBox="1"/>
          <p:nvPr/>
        </p:nvSpPr>
        <p:spPr>
          <a:xfrm>
            <a:off x="1541593" y="4268283"/>
            <a:ext cx="39732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 fonctionnelle de spring boot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DC8A90-E6E2-412C-A109-930F530FDFAE}"/>
              </a:ext>
            </a:extLst>
          </p:cNvPr>
          <p:cNvSpPr txBox="1"/>
          <p:nvPr/>
        </p:nvSpPr>
        <p:spPr>
          <a:xfrm>
            <a:off x="813890" y="4175950"/>
            <a:ext cx="55007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626904" y="4891348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d’utilisé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813890" y="4799015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2262393" y="5686818"/>
            <a:ext cx="158249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579481" y="1878286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759370" y="1827746"/>
            <a:ext cx="52946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8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924319" y="690246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79477" y="2426167"/>
            <a:ext cx="946018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boot est une extension du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Framework qui permet de mettre en place rapidement des applications web en utilisent langage de programmation java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4693186" y="398652"/>
            <a:ext cx="7085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ng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0FDF8F-D25E-4CB0-8E60-C13C20A472F5}"/>
              </a:ext>
            </a:extLst>
          </p:cNvPr>
          <p:cNvSpPr/>
          <p:nvPr/>
        </p:nvSpPr>
        <p:spPr>
          <a:xfrm>
            <a:off x="5673083" y="3729817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3" y="3729817"/>
            <a:ext cx="5535273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3" y="4653566"/>
            <a:ext cx="5535273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6531066" y="3830837"/>
            <a:ext cx="291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automatique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6509587" y="4689110"/>
            <a:ext cx="40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15096" y="3859776"/>
            <a:ext cx="63636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06861" y="4762763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2" y="5594005"/>
            <a:ext cx="5997969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</a:t>
            </a:r>
            <a:r>
              <a:rPr lang="fr-FR" dirty="0" smtClean="0">
                <a:solidFill>
                  <a:srgbClr val="161616"/>
                </a:solidFill>
                <a:latin typeface="inherit"/>
              </a:rPr>
              <a:t>Possibilité </a:t>
            </a:r>
            <a:r>
              <a:rPr lang="fr-FR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06861" y="5630841"/>
            <a:ext cx="6528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outies necessaires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3997AA-366C-4002-B0FD-967BCBDAA30B}"/>
              </a:ext>
            </a:extLst>
          </p:cNvPr>
          <p:cNvSpPr txBox="1"/>
          <p:nvPr/>
        </p:nvSpPr>
        <p:spPr>
          <a:xfrm>
            <a:off x="7592927" y="1730964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xmlns="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xmlns="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xmlns="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xmlns="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xmlns="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xmlns="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xmlns="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xmlns="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xmlns="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592927" y="3552220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2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chemeClr val="accent2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6" y="1707651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96" y="3620903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5" y="5366650"/>
            <a:ext cx="552038" cy="50033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7658687" y="2606653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>
                <a:solidFill>
                  <a:srgbClr val="00ACD8"/>
                </a:solidFill>
                <a:latin typeface="var( --e-global-typography-primary-font-family )"/>
              </a:rPr>
              <a:t>postgresql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47" y="2665519"/>
            <a:ext cx="477434" cy="4600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99" y="4533632"/>
            <a:ext cx="506921" cy="415193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658687" y="446964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chemeClr val="accent1"/>
                </a:solidFill>
                <a:latin typeface="var( --e-global-typography-primary-font-family )"/>
              </a:rPr>
              <a:t>Gradle</a:t>
            </a:r>
            <a:endParaRPr lang="fr-FR" sz="28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101" grpId="0"/>
      <p:bldP spid="58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935446" y="805958"/>
            <a:ext cx="7726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INSTALLER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9" y="2460966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2172058" y="2480117"/>
            <a:ext cx="938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D’aller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 un navigateur et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entrer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lien : </a:t>
            </a:r>
            <a:r>
              <a:rPr lang="en-US" sz="2000" dirty="0" smtClean="0"/>
              <a:t>spring-boot-cli-3.3.2.RELEASE-bin</a:t>
            </a:r>
            <a:endParaRPr lang="en-US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978" y="665564"/>
            <a:ext cx="1733792" cy="8478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72058" y="3417888"/>
            <a:ext cx="3942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sur le premier lien de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github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2058" y="4884777"/>
            <a:ext cx="7592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invite de commande et entré la commande suivant 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 --version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15442" y="335658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75587" y="4021361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560637" y="484113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72058" y="4156046"/>
            <a:ext cx="89990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Télèchagé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 </a:t>
            </a:r>
            <a:r>
              <a:rPr kumimoji="0" lang="fr-FR" altLang="fr-FR" sz="1800" b="0" i="0" strike="noStrike" cap="none" normalizeH="0" baseline="0" dirty="0" smtClean="0">
                <a:ln>
                  <a:noFill/>
                </a:ln>
                <a:latin typeface="-apple-system"/>
                <a:hlinkClick r:id="rId3"/>
              </a:rPr>
              <a:t>spring-cli-installer-0.9.0-windows-x86_64.msi</a:t>
            </a:r>
            <a:r>
              <a:rPr lang="fr-FR" altLang="fr-FR" dirty="0" smtClean="0">
                <a:solidFill>
                  <a:schemeClr val="accent1"/>
                </a:solidFill>
                <a:latin typeface="-apple-system"/>
              </a:rPr>
              <a:t> 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767944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11" grpId="0"/>
      <p:bldP spid="12" grpId="0"/>
      <p:bldP spid="15" grpId="0"/>
      <p:bldP spid="16" grpId="0"/>
      <p:bldP spid="1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2743" y="712823"/>
            <a:ext cx="8519457" cy="765779"/>
          </a:xfrm>
        </p:spPr>
        <p:txBody>
          <a:bodyPr/>
          <a:lstStyle/>
          <a:p>
            <a:r>
              <a:rPr lang="en-US" sz="4400" dirty="0" smtClean="0"/>
              <a:t>Creation projet spring boot</a:t>
            </a:r>
            <a:endParaRPr lang="en-US" sz="44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652455" y="6594908"/>
            <a:ext cx="29117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849409" y="2487846"/>
            <a:ext cx="774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invite de commande et entré dans l’ordre les commandes 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694447" y="1676038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 a partie de spring boot CLI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3257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spring init</a:t>
            </a:r>
            <a:r>
              <a:rPr lang="fr-FR" b="1" dirty="0" smtClean="0"/>
              <a:t>;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37826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spring init -</a:t>
            </a:r>
            <a:r>
              <a:rPr lang="fr-FR" b="1" dirty="0" smtClean="0"/>
              <a:t>dweb,jpa,security;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2414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init -dweb,jpa,security –build maven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38400" y="47428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init -dweb,jpa,security –build gradle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38400" y="52066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init -dweb,jpa,security –build maven -p war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5668863"/>
            <a:ext cx="699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spring init -dweb,jpa,security –build maven -p </a:t>
            </a:r>
            <a:r>
              <a:rPr lang="en-US" b="1" dirty="0" smtClean="0"/>
              <a:t>war crud.</a:t>
            </a:r>
            <a:endParaRPr lang="fr-FR" b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8" y="3213468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7" y="373645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7" y="414552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6" y="465618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5" y="508448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1844416" y="566842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961190" y="1185506"/>
            <a:ext cx="545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un navigateur et entrée (Spring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731276" y="359097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 et le téléchager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projet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07" y="1585616"/>
            <a:ext cx="10137893" cy="4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256635" y="329174"/>
            <a:ext cx="6862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Structure d’un project spring boot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88" y="1476102"/>
            <a:ext cx="4087258" cy="47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522</Words>
  <Application>Microsoft Office PowerPoint</Application>
  <PresentationFormat>Grand écran</PresentationFormat>
  <Paragraphs>139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4" baseType="lpstr">
      <vt:lpstr>Arial Unicode MS</vt:lpstr>
      <vt:lpstr>-apple-system</vt:lpstr>
      <vt:lpstr>Arial</vt:lpstr>
      <vt:lpstr>Calibri</vt:lpstr>
      <vt:lpstr>Cambria</vt:lpstr>
      <vt:lpstr>Candara</vt:lpstr>
      <vt:lpstr>IBM Plex Sans</vt:lpstr>
      <vt:lpstr>inherit</vt:lpstr>
      <vt:lpstr>Inter</vt:lpstr>
      <vt:lpstr>Lato</vt:lpstr>
      <vt:lpstr>Roboto</vt:lpstr>
      <vt:lpstr>SFMono-Regular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Dorlin KOUAMOU</cp:lastModifiedBy>
  <cp:revision>320</cp:revision>
  <dcterms:created xsi:type="dcterms:W3CDTF">2020-01-20T05:08:25Z</dcterms:created>
  <dcterms:modified xsi:type="dcterms:W3CDTF">2024-07-30T16:37:13Z</dcterms:modified>
</cp:coreProperties>
</file>