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handoutMasterIdLst>
    <p:handoutMasterId r:id="rId21"/>
  </p:handoutMasterIdLst>
  <p:sldIdLst>
    <p:sldId id="344" r:id="rId4"/>
    <p:sldId id="347" r:id="rId5"/>
    <p:sldId id="354" r:id="rId6"/>
    <p:sldId id="348" r:id="rId7"/>
    <p:sldId id="353" r:id="rId8"/>
    <p:sldId id="307" r:id="rId9"/>
    <p:sldId id="351" r:id="rId10"/>
    <p:sldId id="259" r:id="rId11"/>
    <p:sldId id="359" r:id="rId12"/>
    <p:sldId id="356" r:id="rId13"/>
    <p:sldId id="298" r:id="rId14"/>
    <p:sldId id="352" r:id="rId15"/>
    <p:sldId id="358" r:id="rId16"/>
    <p:sldId id="357" r:id="rId17"/>
    <p:sldId id="349" r:id="rId18"/>
    <p:sldId id="35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25"/>
    <a:srgbClr val="224A90"/>
    <a:srgbClr val="00ACD8"/>
    <a:srgbClr val="F6D106"/>
    <a:srgbClr val="B99D05"/>
    <a:srgbClr val="0081A2"/>
    <a:srgbClr val="AFAFB0"/>
    <a:srgbClr val="D77400"/>
    <a:srgbClr val="27568A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714" autoAdjust="0"/>
  </p:normalViewPr>
  <p:slideViewPr>
    <p:cSldViewPr snapToGrid="0" showGuides="1">
      <p:cViewPr varScale="1">
        <p:scale>
          <a:sx n="91" d="100"/>
          <a:sy n="91" d="100"/>
        </p:scale>
        <p:origin x="8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notesViewPr>
    <p:cSldViewPr snapToGrid="0">
      <p:cViewPr varScale="1">
        <p:scale>
          <a:sx n="92" d="100"/>
          <a:sy n="92" d="100"/>
        </p:scale>
        <p:origin x="299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717B2-72F6-489A-9A68-CB4CDD37CF53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3E7A5-C04B-4C9A-BF53-54F5AB9EB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401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Bonsoir </a:t>
            </a:r>
            <a:r>
              <a:rPr lang="fr-FR" dirty="0" err="1" smtClean="0"/>
              <a:t>mr</a:t>
            </a:r>
            <a:r>
              <a:rPr lang="fr-FR" dirty="0" smtClean="0"/>
              <a:t> et madame.</a:t>
            </a:r>
            <a:r>
              <a:rPr lang="fr-FR" baseline="0" dirty="0" smtClean="0"/>
              <a:t> Il était question pour moi de faire une présentation de la structure Afreetech Cameroun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161616"/>
                </a:solidFill>
                <a:latin typeface="IBM Plex Sans"/>
              </a:rPr>
              <a:t>Java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Boot (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Boot) est un outil qui accélère et simplifie le développement d'applications Web et de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microservices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avec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Framework grâce à trois fonctionnalités principales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7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2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terra.com/fr/symbole-copyright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Acceu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32" y="-61831"/>
            <a:ext cx="12328640" cy="69432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406825" y="282570"/>
            <a:ext cx="2447925" cy="88582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 flipH="1">
            <a:off x="6926775" y="5368969"/>
            <a:ext cx="5311140" cy="762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" y="-1350"/>
            <a:ext cx="12191360" cy="6867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s d'images double dans supports électroniques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Candara" panose="020E0502030303020204" pitchFamily="34" charset="0"/>
            </a:endParaRP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xmlns="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xmlns="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xmlns="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xmlns="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Candara" panose="020E0502030303020204" pitchFamily="34" charset="0"/>
              </a:endParaRPr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xmlns="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xmlns="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xmlns="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xmlns="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xmlns="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ZoneTexte 3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8610600" y="6600092"/>
            <a:ext cx="2743200" cy="25685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dans une bulle d'info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xmlns="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position gauche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-28576" y="-19050"/>
            <a:ext cx="12915901" cy="7276193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-1" y="6994525"/>
            <a:ext cx="12887325" cy="254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98543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99061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985433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990647" y="14371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3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ormes P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r="261"/>
          <a:stretch/>
        </p:blipFill>
        <p:spPr>
          <a:xfrm>
            <a:off x="-119269" y="-64320"/>
            <a:ext cx="12332474" cy="69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Icones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Candara" panose="020E0502030303020204" pitchFamily="34" charset="0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3" y="2235185"/>
            <a:ext cx="23458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11952" y="5845544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u="sng" dirty="0" smtClean="0">
                <a:solidFill>
                  <a:schemeClr val="bg1"/>
                </a:solidFill>
                <a:latin typeface="Candara" panose="020E0502030303020204" pitchFamily="34" charset="0"/>
                <a:ea typeface="Cambria" panose="02040503050406030204" pitchFamily="18" charset="0"/>
                <a:cs typeface="Arial" pitchFamily="34" charset="0"/>
              </a:rPr>
              <a:t>www.afreetech.com</a:t>
            </a:r>
            <a:endParaRPr lang="ko-KR" altLang="en-US" sz="1000" u="sng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685801" y="5168435"/>
            <a:ext cx="2564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Copyright</a:t>
            </a:r>
            <a:r>
              <a:rPr lang="en-US" altLang="ko-KR" sz="1800" b="1" baseline="0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© 2023</a:t>
            </a:r>
            <a:r>
              <a:rPr lang="fr-FR" sz="1800" b="1" i="0" u="none" strike="noStrike" kern="1200" baseline="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AFREETECH</a:t>
            </a:r>
            <a:endParaRPr lang="fr-FR" sz="1800" b="1" i="0" u="none" strike="noStrike" kern="1200" dirty="0" smtClean="0">
              <a:solidFill>
                <a:schemeClr val="bg1"/>
              </a:solidFill>
              <a:effectLst/>
              <a:latin typeface="Candara" panose="020E0502030303020204" pitchFamily="34" charset="0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dirty="0">
              <a:solidFill>
                <a:schemeClr val="bg1"/>
              </a:solidFill>
              <a:latin typeface="Candara" panose="020E0502030303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2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86319" y="1496176"/>
            <a:ext cx="5471581" cy="673100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6319" y="2222500"/>
            <a:ext cx="5471581" cy="568325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6319" y="2850875"/>
            <a:ext cx="5471581" cy="3589299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134101" y="1496176"/>
            <a:ext cx="5472087" cy="673100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4101" y="2230315"/>
            <a:ext cx="5472087" cy="568325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4101" y="2859375"/>
            <a:ext cx="5472087" cy="3580799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40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38693" y="1496176"/>
            <a:ext cx="3598332" cy="673100"/>
          </a:xfrm>
          <a:prstGeom prst="rect">
            <a:avLst/>
          </a:prstGeom>
          <a:solidFill>
            <a:srgbClr val="224A90"/>
          </a:solidFill>
        </p:spPr>
        <p:txBody>
          <a:bodyPr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693" y="2214562"/>
            <a:ext cx="3598332" cy="636314"/>
          </a:xfrm>
          <a:prstGeom prst="rect">
            <a:avLst/>
          </a:prstGeom>
          <a:solidFill>
            <a:srgbClr val="224A90"/>
          </a:solidFill>
        </p:spPr>
        <p:txBody>
          <a:bodyPr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693" y="2896161"/>
            <a:ext cx="3598332" cy="3544013"/>
          </a:xfrm>
          <a:prstGeom prst="rect">
            <a:avLst/>
          </a:prstGeom>
          <a:solidFill>
            <a:srgbClr val="224A90"/>
          </a:solidFill>
        </p:spPr>
        <p:txBody>
          <a:bodyPr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222750" y="1496176"/>
            <a:ext cx="3746500" cy="673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22750" y="2214562"/>
            <a:ext cx="3746500" cy="636314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222750" y="2896161"/>
            <a:ext cx="3746500" cy="3544013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064501" y="1496176"/>
            <a:ext cx="3598333" cy="673100"/>
          </a:xfrm>
          <a:prstGeom prst="rect">
            <a:avLst/>
          </a:prstGeom>
          <a:solidFill>
            <a:srgbClr val="D77400"/>
          </a:solidFill>
        </p:spPr>
        <p:txBody>
          <a:bodyPr l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064501" y="2205038"/>
            <a:ext cx="3598333" cy="645838"/>
          </a:xfrm>
          <a:prstGeom prst="rect">
            <a:avLst/>
          </a:prstGeom>
          <a:solidFill>
            <a:srgbClr val="D77400"/>
          </a:solidFill>
        </p:spPr>
        <p:txBody>
          <a:bodyPr l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8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064501" y="2886637"/>
            <a:ext cx="3598333" cy="3553538"/>
          </a:xfrm>
          <a:prstGeom prst="rect">
            <a:avLst/>
          </a:prstGeom>
          <a:solidFill>
            <a:srgbClr val="D77400"/>
          </a:solidFill>
        </p:spPr>
        <p:txBody>
          <a:bodyPr l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4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78195" y="2008522"/>
            <a:ext cx="5471501" cy="485645"/>
          </a:xfrm>
          <a:prstGeom prst="rect">
            <a:avLst/>
          </a:prstGeom>
          <a:solidFill>
            <a:schemeClr val="accent1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78699" y="2496611"/>
            <a:ext cx="5470996" cy="528000"/>
          </a:xfrm>
          <a:prstGeom prst="rect">
            <a:avLst/>
          </a:prstGeom>
          <a:solidFill>
            <a:schemeClr val="accent1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78701" y="3027710"/>
            <a:ext cx="5471581" cy="1043569"/>
          </a:xfrm>
          <a:prstGeom prst="rect">
            <a:avLst/>
          </a:prstGeom>
          <a:solidFill>
            <a:schemeClr val="accent1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672392"/>
            <a:ext cx="0" cy="4944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4420" y="4144392"/>
            <a:ext cx="10943167" cy="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41804" y="2008521"/>
            <a:ext cx="5471503" cy="485645"/>
          </a:xfrm>
          <a:prstGeom prst="rect">
            <a:avLst/>
          </a:prstGeom>
          <a:solidFill>
            <a:srgbClr val="00ACD8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141803" y="2496611"/>
            <a:ext cx="5471503" cy="528000"/>
          </a:xfrm>
          <a:prstGeom prst="rect">
            <a:avLst/>
          </a:prstGeom>
          <a:solidFill>
            <a:srgbClr val="00ACD8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141722" y="3027710"/>
            <a:ext cx="5472088" cy="1041057"/>
          </a:xfrm>
          <a:prstGeom prst="rect">
            <a:avLst/>
          </a:prstGeom>
          <a:solidFill>
            <a:srgbClr val="00ACD8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78113" y="4222181"/>
            <a:ext cx="5470997" cy="481100"/>
          </a:xfrm>
          <a:prstGeom prst="rect">
            <a:avLst/>
          </a:prstGeom>
          <a:solidFill>
            <a:srgbClr val="D77400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9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78113" y="4705793"/>
            <a:ext cx="5470997" cy="528000"/>
          </a:xfrm>
          <a:prstGeom prst="rect">
            <a:avLst/>
          </a:prstGeom>
          <a:solidFill>
            <a:srgbClr val="D77400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78112" y="5244512"/>
            <a:ext cx="5471583" cy="1035881"/>
          </a:xfrm>
          <a:prstGeom prst="rect">
            <a:avLst/>
          </a:prstGeom>
          <a:solidFill>
            <a:srgbClr val="D77400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31" name="Espace réservé du texte 3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41301" y="4217157"/>
            <a:ext cx="5471503" cy="483611"/>
          </a:xfrm>
          <a:prstGeom prst="rect">
            <a:avLst/>
          </a:prstGeom>
          <a:solidFill>
            <a:srgbClr val="5DAA25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32" name="Espace réservé du texte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41301" y="4703281"/>
            <a:ext cx="5471503" cy="528000"/>
          </a:xfrm>
          <a:prstGeom prst="rect">
            <a:avLst/>
          </a:prstGeom>
          <a:solidFill>
            <a:srgbClr val="5DAA25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41218" y="5242000"/>
            <a:ext cx="5472088" cy="1038393"/>
          </a:xfrm>
          <a:prstGeom prst="rect">
            <a:avLst/>
          </a:prstGeom>
          <a:solidFill>
            <a:srgbClr val="5DAA25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48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s et un large bloc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266092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itre 7"/>
          <p:cNvSpPr>
            <a:spLocks noGrp="1"/>
          </p:cNvSpPr>
          <p:nvPr>
            <p:ph type="title"/>
          </p:nvPr>
        </p:nvSpPr>
        <p:spPr>
          <a:xfrm>
            <a:off x="1340301" y="377469"/>
            <a:ext cx="9358378" cy="511156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20" name="Espace réservé du contenu 24"/>
          <p:cNvSpPr>
            <a:spLocks noGrp="1"/>
          </p:cNvSpPr>
          <p:nvPr>
            <p:ph sz="quarter" idx="36"/>
          </p:nvPr>
        </p:nvSpPr>
        <p:spPr>
          <a:xfrm>
            <a:off x="1328437" y="1425459"/>
            <a:ext cx="3071813" cy="3000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1" name="Espace réservé du contenu 24"/>
          <p:cNvSpPr>
            <a:spLocks noGrp="1"/>
          </p:cNvSpPr>
          <p:nvPr>
            <p:ph sz="quarter" idx="37"/>
          </p:nvPr>
        </p:nvSpPr>
        <p:spPr>
          <a:xfrm>
            <a:off x="7638731" y="1425459"/>
            <a:ext cx="3071813" cy="3000375"/>
          </a:xfrm>
          <a:prstGeom prst="rect">
            <a:avLst/>
          </a:prstGeom>
          <a:solidFill>
            <a:srgbClr val="D77400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2" name="Espace réservé du contenu 24"/>
          <p:cNvSpPr>
            <a:spLocks noGrp="1"/>
          </p:cNvSpPr>
          <p:nvPr>
            <p:ph sz="quarter" idx="38"/>
          </p:nvPr>
        </p:nvSpPr>
        <p:spPr>
          <a:xfrm>
            <a:off x="4483584" y="1425459"/>
            <a:ext cx="3071813" cy="3000375"/>
          </a:xfrm>
          <a:prstGeom prst="rect">
            <a:avLst/>
          </a:prstGeom>
          <a:solidFill>
            <a:srgbClr val="00ACD8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3" name="Espace réservé du texte 25"/>
          <p:cNvSpPr>
            <a:spLocks noGrp="1"/>
          </p:cNvSpPr>
          <p:nvPr>
            <p:ph type="body" sz="quarter" idx="29"/>
          </p:nvPr>
        </p:nvSpPr>
        <p:spPr>
          <a:xfrm>
            <a:off x="1323331" y="4525109"/>
            <a:ext cx="9394031" cy="1692332"/>
          </a:xfrm>
          <a:prstGeom prst="rect">
            <a:avLst/>
          </a:prstGeom>
          <a:solidFill>
            <a:srgbClr val="5DAA2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9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1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2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54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40209" y="1448550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5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157351"/>
            <a:ext cx="547158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56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448550"/>
            <a:ext cx="0" cy="4944000"/>
          </a:xfrm>
          <a:prstGeom prst="rect">
            <a:avLst/>
          </a:prstGeom>
          <a:solidFill>
            <a:schemeClr val="accent1"/>
          </a:solidFill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5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103134" y="1448550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8" name="Espace réservé du texte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96002" y="3157351"/>
            <a:ext cx="5454264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42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3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03585" y="14961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204976"/>
            <a:ext cx="359833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227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76000" y="14961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222751" y="3204976"/>
            <a:ext cx="3746500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79692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9048418" y="14961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969252" y="3204976"/>
            <a:ext cx="3598333" cy="3237100"/>
          </a:xfrm>
          <a:prstGeom prst="rect">
            <a:avLst/>
          </a:prstGeom>
          <a:solidFill>
            <a:srgbClr val="D77400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60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41921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4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224160" y="14199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8" y="3128776"/>
            <a:ext cx="2639484" cy="32371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639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959952" y="14199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263902" y="3128776"/>
            <a:ext cx="2832100" cy="3237100"/>
          </a:xfrm>
          <a:prstGeom prst="rect">
            <a:avLst/>
          </a:prstGeom>
          <a:solidFill>
            <a:srgbClr val="00ACD8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96001" y="14199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792049" y="14199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96000" y="3128776"/>
            <a:ext cx="2832100" cy="3237100"/>
          </a:xfrm>
          <a:prstGeom prst="rect">
            <a:avLst/>
          </a:prstGeom>
          <a:solidFill>
            <a:srgbClr val="D77400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9281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9527841" y="1419975"/>
            <a:ext cx="1440000" cy="1440000"/>
          </a:xfrm>
          <a:prstGeom prst="ellipse">
            <a:avLst/>
          </a:prstGeom>
          <a:solidFill>
            <a:srgbClr val="5DAA25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28100" y="3128776"/>
            <a:ext cx="2639484" cy="3237100"/>
          </a:xfrm>
          <a:prstGeom prst="rect">
            <a:avLst/>
          </a:prstGeom>
          <a:solidFill>
            <a:srgbClr val="5DAA25"/>
          </a:solidFill>
        </p:spPr>
        <p:txBody>
          <a:bodyPr lIns="108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33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s d'images et descrip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41"/>
          <p:cNvSpPr>
            <a:spLocks noGrp="1"/>
          </p:cNvSpPr>
          <p:nvPr>
            <p:ph type="body" sz="quarter" idx="30" hasCustomPrompt="1"/>
          </p:nvPr>
        </p:nvSpPr>
        <p:spPr>
          <a:xfrm>
            <a:off x="8815024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24" name="Espace réservé pour une image  40"/>
          <p:cNvSpPr>
            <a:spLocks noGrp="1"/>
          </p:cNvSpPr>
          <p:nvPr>
            <p:ph type="pic" sz="quarter" idx="14"/>
          </p:nvPr>
        </p:nvSpPr>
        <p:spPr>
          <a:xfrm>
            <a:off x="3278043" y="1111723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5" name="Espace réservé pour une image  43"/>
          <p:cNvSpPr>
            <a:spLocks noGrp="1"/>
          </p:cNvSpPr>
          <p:nvPr>
            <p:ph type="pic" sz="quarter" idx="26"/>
          </p:nvPr>
        </p:nvSpPr>
        <p:spPr>
          <a:xfrm>
            <a:off x="3278043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6" name="Espace réservé pour une image  42"/>
          <p:cNvSpPr>
            <a:spLocks noGrp="1"/>
          </p:cNvSpPr>
          <p:nvPr>
            <p:ph type="pic" sz="quarter" idx="25"/>
          </p:nvPr>
        </p:nvSpPr>
        <p:spPr>
          <a:xfrm>
            <a:off x="6134481" y="1111723"/>
            <a:ext cx="267295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7" name="Espace réservé pour une image  44"/>
          <p:cNvSpPr>
            <a:spLocks noGrp="1"/>
          </p:cNvSpPr>
          <p:nvPr>
            <p:ph type="pic" sz="quarter" idx="27"/>
          </p:nvPr>
        </p:nvSpPr>
        <p:spPr>
          <a:xfrm>
            <a:off x="6129194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8" name="Espace réservé du texte 41"/>
          <p:cNvSpPr>
            <a:spLocks noGrp="1"/>
          </p:cNvSpPr>
          <p:nvPr>
            <p:ph type="body" sz="quarter" idx="16" hasCustomPrompt="1"/>
          </p:nvPr>
        </p:nvSpPr>
        <p:spPr>
          <a:xfrm>
            <a:off x="1323697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0" name="Espace réservé du texte 41"/>
          <p:cNvSpPr>
            <a:spLocks noGrp="1"/>
          </p:cNvSpPr>
          <p:nvPr>
            <p:ph type="body" sz="quarter" idx="28" hasCustomPrompt="1"/>
          </p:nvPr>
        </p:nvSpPr>
        <p:spPr>
          <a:xfrm>
            <a:off x="8815024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1" name="Espace réservé du texte 41"/>
          <p:cNvSpPr>
            <a:spLocks noGrp="1"/>
          </p:cNvSpPr>
          <p:nvPr>
            <p:ph type="body" sz="quarter" idx="29" hasCustomPrompt="1"/>
          </p:nvPr>
        </p:nvSpPr>
        <p:spPr>
          <a:xfrm>
            <a:off x="1323697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deux section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9"/>
          <p:cNvSpPr>
            <a:spLocks noGrp="1"/>
          </p:cNvSpPr>
          <p:nvPr>
            <p:ph type="body" sz="quarter" idx="17"/>
          </p:nvPr>
        </p:nvSpPr>
        <p:spPr>
          <a:xfrm>
            <a:off x="1302116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3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6088430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rgbClr val="00ACD8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4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6088430" y="1613663"/>
            <a:ext cx="4500594" cy="4786346"/>
          </a:xfrm>
          <a:prstGeom prst="rect">
            <a:avLst/>
          </a:prstGeom>
          <a:solidFill>
            <a:srgbClr val="00ACD8"/>
          </a:solidFill>
          <a:ln w="28575"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25"/>
          </p:nvPr>
        </p:nvSpPr>
        <p:spPr>
          <a:xfrm>
            <a:off x="1302084" y="1613663"/>
            <a:ext cx="4500594" cy="4786346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  <a:lvl9pPr>
              <a:defRPr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Cliquez pour modifier les styles du texte du masque</a:t>
            </a:r>
          </a:p>
          <a:p>
            <a:pPr lvl="0"/>
            <a:endParaRPr lang="fr-FR" dirty="0" smtClean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6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seul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décrivant une imag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>
          <a:xfrm>
            <a:off x="5151921" y="983500"/>
            <a:ext cx="5429288" cy="54292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24A9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Candara" panose="020E0502030303020204" pitchFamily="34" charset="0"/>
              <a:cs typeface="Arial" pitchFamily="34" charset="0"/>
            </a:endParaRPr>
          </a:p>
        </p:txBody>
      </p:sp>
      <p:cxnSp>
        <p:nvCxnSpPr>
          <p:cNvPr id="7" name="Connecteur en angle 6"/>
          <p:cNvCxnSpPr>
            <a:stCxn id="12" idx="3"/>
          </p:cNvCxnSpPr>
          <p:nvPr userDrawn="1"/>
        </p:nvCxnSpPr>
        <p:spPr>
          <a:xfrm>
            <a:off x="3651723" y="1447847"/>
            <a:ext cx="1714512" cy="964413"/>
          </a:xfrm>
          <a:prstGeom prst="bentConnector3">
            <a:avLst>
              <a:gd name="adj1" fmla="val 62579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/>
          <p:nvPr userDrawn="1"/>
        </p:nvCxnSpPr>
        <p:spPr>
          <a:xfrm>
            <a:off x="3651723" y="2447979"/>
            <a:ext cx="1428760" cy="892975"/>
          </a:xfrm>
          <a:prstGeom prst="bentConnector3">
            <a:avLst>
              <a:gd name="adj1" fmla="val 71132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/>
          <p:nvPr userDrawn="1"/>
        </p:nvCxnSpPr>
        <p:spPr>
          <a:xfrm>
            <a:off x="3651723" y="3483830"/>
            <a:ext cx="1428760" cy="857256"/>
          </a:xfrm>
          <a:prstGeom prst="bentConnector3">
            <a:avLst>
              <a:gd name="adj1" fmla="val 66302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/>
          <p:nvPr userDrawn="1"/>
        </p:nvCxnSpPr>
        <p:spPr>
          <a:xfrm>
            <a:off x="3651723" y="4483962"/>
            <a:ext cx="1928826" cy="785818"/>
          </a:xfrm>
          <a:prstGeom prst="bentConnector3">
            <a:avLst>
              <a:gd name="adj1" fmla="val 4552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>
            <a:off x="3651723" y="5412656"/>
            <a:ext cx="2786082" cy="642942"/>
          </a:xfrm>
          <a:prstGeom prst="bentConnector3">
            <a:avLst>
              <a:gd name="adj1" fmla="val 28636"/>
            </a:avLst>
          </a:prstGeom>
          <a:ln w="28575">
            <a:solidFill>
              <a:srgbClr val="AFA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40"/>
          <p:cNvSpPr>
            <a:spLocks noGrp="1"/>
          </p:cNvSpPr>
          <p:nvPr>
            <p:ph type="body" sz="quarter" idx="12"/>
          </p:nvPr>
        </p:nvSpPr>
        <p:spPr>
          <a:xfrm>
            <a:off x="1294269" y="1054938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3" name="Espace réservé pour une image  48"/>
          <p:cNvSpPr>
            <a:spLocks noGrp="1"/>
          </p:cNvSpPr>
          <p:nvPr>
            <p:ph type="pic" sz="quarter" idx="17"/>
          </p:nvPr>
        </p:nvSpPr>
        <p:spPr>
          <a:xfrm>
            <a:off x="5937739" y="1840756"/>
            <a:ext cx="3786188" cy="378618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40"/>
          <p:cNvSpPr>
            <a:spLocks noGrp="1"/>
          </p:cNvSpPr>
          <p:nvPr>
            <p:ph type="body" sz="quarter" idx="18"/>
          </p:nvPr>
        </p:nvSpPr>
        <p:spPr>
          <a:xfrm>
            <a:off x="1294269" y="2074120"/>
            <a:ext cx="2357454" cy="785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6" name="Espace réservé du texte 40"/>
          <p:cNvSpPr>
            <a:spLocks noGrp="1"/>
          </p:cNvSpPr>
          <p:nvPr>
            <p:ph type="body" sz="quarter" idx="19"/>
          </p:nvPr>
        </p:nvSpPr>
        <p:spPr>
          <a:xfrm>
            <a:off x="1294269" y="3088540"/>
            <a:ext cx="2357454" cy="7858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7" name="Espace réservé du texte 40"/>
          <p:cNvSpPr>
            <a:spLocks noGrp="1"/>
          </p:cNvSpPr>
          <p:nvPr>
            <p:ph type="body" sz="quarter" idx="20"/>
          </p:nvPr>
        </p:nvSpPr>
        <p:spPr>
          <a:xfrm>
            <a:off x="1294269" y="4126772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8" name="Espace réservé du texte 40"/>
          <p:cNvSpPr>
            <a:spLocks noGrp="1"/>
          </p:cNvSpPr>
          <p:nvPr>
            <p:ph type="body" sz="quarter" idx="21"/>
          </p:nvPr>
        </p:nvSpPr>
        <p:spPr>
          <a:xfrm>
            <a:off x="1294269" y="5126904"/>
            <a:ext cx="2357454" cy="785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28" name="Rectangle 2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contenu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2666374" y="1453660"/>
            <a:ext cx="7010450" cy="483615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47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gauche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4557132" y="1430214"/>
            <a:ext cx="7010450" cy="483772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 hasCustomPrompt="1"/>
          </p:nvPr>
        </p:nvSpPr>
        <p:spPr>
          <a:xfrm>
            <a:off x="1226342" y="1272843"/>
            <a:ext cx="9739313" cy="5286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224A9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06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centré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4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19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légen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378039" y="1299373"/>
            <a:ext cx="3008313" cy="1162050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800" b="1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 hasCustomPrompt="1"/>
          </p:nvPr>
        </p:nvSpPr>
        <p:spPr>
          <a:xfrm>
            <a:off x="4449873" y="1299374"/>
            <a:ext cx="6429420" cy="4844252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378039" y="2461424"/>
            <a:ext cx="3008313" cy="3682201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7pPr>
          </a:lstStyle>
          <a:p>
            <a:endParaRPr lang="fr-FR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89658"/>
            <a:ext cx="2743200" cy="26516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1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question / repons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3098036" y="210415"/>
            <a:ext cx="5995927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ajouter une question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0" y="2294481"/>
            <a:ext cx="2696061" cy="44137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4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sec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2008337" y="3690713"/>
            <a:ext cx="7772400" cy="1362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858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idx="1"/>
          </p:nvPr>
        </p:nvSpPr>
        <p:spPr>
          <a:xfrm>
            <a:off x="2008337" y="2190526"/>
            <a:ext cx="7772400" cy="150018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/>
            </a:lvl6pPr>
            <a:lvl7pPr>
              <a:buFontTx/>
              <a:buBlip>
                <a:blip r:embed="rId3"/>
              </a:buBlip>
              <a:defRPr/>
            </a:lvl7pPr>
          </a:lstStyle>
          <a:p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8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EEDE65BD-EB93-4D42-8B7F-BC51D00113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age v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résentation d'équip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9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 d'image uniqu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 d'imag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1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8DDB-A902-48C8-9CD3-58F7F0DA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  <p:sldLayoutId id="2147483691" r:id="rId19"/>
    <p:sldLayoutId id="2147483699" r:id="rId20"/>
    <p:sldLayoutId id="2147483700" r:id="rId21"/>
    <p:sldLayoutId id="2147483706" r:id="rId22"/>
    <p:sldLayoutId id="2147483694" r:id="rId23"/>
    <p:sldLayoutId id="2147483695" r:id="rId24"/>
    <p:sldLayoutId id="2147483696" r:id="rId25"/>
    <p:sldLayoutId id="2147483707" r:id="rId26"/>
    <p:sldLayoutId id="2147483692" r:id="rId27"/>
    <p:sldLayoutId id="2147483704" r:id="rId28"/>
    <p:sldLayoutId id="2147483697" r:id="rId29"/>
    <p:sldLayoutId id="2147483705" r:id="rId30"/>
    <p:sldLayoutId id="2147483703" r:id="rId31"/>
    <p:sldLayoutId id="2147483708" r:id="rId32"/>
    <p:sldLayoutId id="2147483711" r:id="rId33"/>
    <p:sldLayoutId id="2147483709" r:id="rId34"/>
    <p:sldLayoutId id="214748371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65BD-EB93-4D42-8B7F-BC51D0011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freetech.com/clien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150126" y="5576075"/>
            <a:ext cx="115106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PRÉSENTATION DE </a:t>
            </a:r>
            <a:r>
              <a:rPr lang="fr-FR" sz="4400" b="1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SPRING BOOT DE JAVA </a:t>
            </a:r>
            <a:endParaRPr lang="fr-FR" sz="4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256635" y="329174"/>
            <a:ext cx="68627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Structure d’un project spring boot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20" y="1283382"/>
            <a:ext cx="4987080" cy="47390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863" y="652339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27"/>
          <p:cNvSpPr>
            <a:spLocks noGrp="1"/>
          </p:cNvSpPr>
          <p:nvPr>
            <p:ph type="sldNum" sz="quarter" idx="11"/>
          </p:nvPr>
        </p:nvSpPr>
        <p:spPr>
          <a:xfrm>
            <a:off x="8737209" y="7129489"/>
            <a:ext cx="2743200" cy="262037"/>
          </a:xfrm>
        </p:spPr>
        <p:txBody>
          <a:bodyPr/>
          <a:lstStyle/>
          <a:p>
            <a:fld id="{4B598DDB-A902-48C8-9CD3-58F7F0DA2EE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65070" y="1087157"/>
            <a:ext cx="10409129" cy="13337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Comment executer un project spring boot</a:t>
            </a:r>
            <a:endParaRPr lang="en-US" dirty="0"/>
          </a:p>
        </p:txBody>
      </p:sp>
      <p:sp>
        <p:nvSpPr>
          <p:cNvPr id="61" name="Espace réservé du numéro de diapositive 37"/>
          <p:cNvSpPr txBox="1">
            <a:spLocks/>
          </p:cNvSpPr>
          <p:nvPr/>
        </p:nvSpPr>
        <p:spPr>
          <a:xfrm>
            <a:off x="8889609" y="7281889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1211060937" y="42212"/>
            <a:ext cx="178435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3958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  </a:t>
            </a:r>
            <a:r>
              <a:rPr kumimoji="0" lang="fr-FR" sz="7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</a:t>
            </a: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   Fr</a:t>
            </a: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ançais</a:t>
            </a:r>
            <a:endParaRPr kumimoji="0" lang="fr-F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/>
            </a:r>
            <a:b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</a:br>
            <a:endParaRPr kumimoji="0" lang="fr-FR" sz="900" b="0" i="0" u="none" strike="noStrike" cap="none" normalizeH="0" baseline="0" smtClean="0">
              <a:ln>
                <a:noFill/>
              </a:ln>
              <a:solidFill>
                <a:srgbClr val="BDBDBD"/>
              </a:solidFill>
              <a:effectLst/>
              <a:latin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36" y="3579896"/>
            <a:ext cx="5087746" cy="20896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7" y="4087001"/>
            <a:ext cx="520137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260247" y="477727"/>
            <a:ext cx="9113463" cy="1813528"/>
          </a:xfrm>
        </p:spPr>
        <p:txBody>
          <a:bodyPr/>
          <a:lstStyle/>
          <a:p>
            <a:r>
              <a:rPr lang="fr-FR" sz="4400" dirty="0" smtClean="0"/>
              <a:t>STRUCTURE FONCTIONNELLE DE SPRING BOOT</a:t>
            </a:r>
            <a:endParaRPr lang="fr-FR" sz="4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2" y="2410480"/>
            <a:ext cx="6095998" cy="35186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84" y="3333494"/>
            <a:ext cx="2213920" cy="20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879836" y="1122055"/>
            <a:ext cx="63166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Avantage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d’utilisé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spring boot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A1A5E1-4F83-4597-B6E4-2686A4E8F143}"/>
              </a:ext>
            </a:extLst>
          </p:cNvPr>
          <p:cNvSpPr txBox="1"/>
          <p:nvPr/>
        </p:nvSpPr>
        <p:spPr>
          <a:xfrm>
            <a:off x="2751654" y="2648912"/>
            <a:ext cx="7586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La </a:t>
            </a:r>
            <a:r>
              <a:rPr lang="en-US" altLang="ko-KR" sz="1600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possibilite</a:t>
            </a:r>
            <a:r>
              <a:rPr lang="en-US" altLang="ko-KR" sz="1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de </a:t>
            </a:r>
            <a:r>
              <a:rPr lang="en-US" altLang="ko-KR" sz="1600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securisé</a:t>
            </a:r>
            <a:r>
              <a:rPr lang="en-US" altLang="ko-KR" sz="1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en</a:t>
            </a:r>
            <a:r>
              <a:rPr lang="en-US" altLang="ko-KR" sz="1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utilisent</a:t>
            </a:r>
            <a:r>
              <a:rPr lang="en-US" altLang="ko-KR" sz="1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le SPRING SECURITE 6, qui </a:t>
            </a:r>
            <a:r>
              <a:rPr lang="en-US" altLang="ko-KR" sz="1600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gére</a:t>
            </a:r>
            <a:r>
              <a:rPr lang="en-US" altLang="ko-KR" sz="1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authentification</a:t>
            </a:r>
            <a:r>
              <a:rPr lang="en-US" altLang="ko-KR" sz="1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et </a:t>
            </a:r>
            <a:r>
              <a:rPr lang="en-US" altLang="ko-KR" sz="1600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autorisation</a:t>
            </a:r>
            <a:endParaRPr lang="ko-KR" altLang="en-US" sz="16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5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563111-B830-4678-8F3E-6B87DF37F6AF}"/>
              </a:ext>
            </a:extLst>
          </p:cNvPr>
          <p:cNvSpPr txBox="1"/>
          <p:nvPr/>
        </p:nvSpPr>
        <p:spPr>
          <a:xfrm>
            <a:off x="3011785" y="3801277"/>
            <a:ext cx="697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err="1">
                <a:solidFill>
                  <a:schemeClr val="accent3"/>
                </a:solidFill>
              </a:rPr>
              <a:t>Spring</a:t>
            </a:r>
            <a:r>
              <a:rPr lang="fr-FR" sz="1600" b="1" dirty="0">
                <a:solidFill>
                  <a:schemeClr val="accent3"/>
                </a:solidFill>
              </a:rPr>
              <a:t> Boot s'intègre particulièrement bien dans une architecture orientée micro services.</a:t>
            </a:r>
          </a:p>
        </p:txBody>
      </p:sp>
      <p:sp>
        <p:nvSpPr>
          <p:cNvPr id="29" name="Espace réservé du numéro de diapositive 37"/>
          <p:cNvSpPr>
            <a:spLocks noGrp="1"/>
          </p:cNvSpPr>
          <p:nvPr/>
        </p:nvSpPr>
        <p:spPr>
          <a:xfrm>
            <a:off x="8110930" y="6332871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A1A5E1-4F83-4597-B6E4-2686A4E8F143}"/>
              </a:ext>
            </a:extLst>
          </p:cNvPr>
          <p:cNvSpPr txBox="1"/>
          <p:nvPr/>
        </p:nvSpPr>
        <p:spPr>
          <a:xfrm>
            <a:off x="2879836" y="3244747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La 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simplicité</a:t>
            </a:r>
            <a:r>
              <a:rPr lang="en-US" altLang="ko-KR" sz="16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de la configuration d’un 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endParaRPr lang="ko-KR" altLang="en-US" sz="16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904" y="665125"/>
            <a:ext cx="1733792" cy="84784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D2D8FE-0FE0-4478-ACF8-0943BAA7EB88}"/>
              </a:ext>
            </a:extLst>
          </p:cNvPr>
          <p:cNvSpPr/>
          <p:nvPr/>
        </p:nvSpPr>
        <p:spPr>
          <a:xfrm>
            <a:off x="1659119" y="2735535"/>
            <a:ext cx="642646" cy="205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D2D8FE-0FE0-4478-ACF8-0943BAA7EB88}"/>
              </a:ext>
            </a:extLst>
          </p:cNvPr>
          <p:cNvSpPr/>
          <p:nvPr/>
        </p:nvSpPr>
        <p:spPr>
          <a:xfrm>
            <a:off x="1659119" y="3262268"/>
            <a:ext cx="642646" cy="205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D2D8FE-0FE0-4478-ACF8-0943BAA7EB88}"/>
              </a:ext>
            </a:extLst>
          </p:cNvPr>
          <p:cNvSpPr/>
          <p:nvPr/>
        </p:nvSpPr>
        <p:spPr>
          <a:xfrm>
            <a:off x="1659119" y="3944057"/>
            <a:ext cx="642646" cy="205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563111-B830-4678-8F3E-6B87DF37F6AF}"/>
              </a:ext>
            </a:extLst>
          </p:cNvPr>
          <p:cNvSpPr txBox="1"/>
          <p:nvPr/>
        </p:nvSpPr>
        <p:spPr>
          <a:xfrm>
            <a:off x="3011784" y="4632521"/>
            <a:ext cx="6970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accent4"/>
                </a:solidFill>
                <a:latin typeface="inherit"/>
              </a:rPr>
              <a:t>Approche directive de la </a:t>
            </a:r>
            <a:r>
              <a:rPr lang="fr-FR" sz="1600" dirty="0" smtClean="0">
                <a:solidFill>
                  <a:schemeClr val="accent4"/>
                </a:solidFill>
                <a:latin typeface="inherit"/>
              </a:rPr>
              <a:t>configuration</a:t>
            </a:r>
            <a:r>
              <a:rPr lang="fr-FR" sz="1600" b="1" dirty="0" smtClean="0">
                <a:solidFill>
                  <a:schemeClr val="accent4"/>
                </a:solidFill>
              </a:rPr>
              <a:t>.</a:t>
            </a:r>
            <a:endParaRPr lang="fr-FR" sz="1600" b="1" dirty="0">
              <a:solidFill>
                <a:schemeClr val="accent4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D2D8FE-0FE0-4478-ACF8-0943BAA7EB88}"/>
              </a:ext>
            </a:extLst>
          </p:cNvPr>
          <p:cNvSpPr/>
          <p:nvPr/>
        </p:nvSpPr>
        <p:spPr>
          <a:xfrm>
            <a:off x="1659119" y="4655779"/>
            <a:ext cx="642646" cy="2057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1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4306153" y="1296126"/>
            <a:ext cx="23574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3063304" y="2655783"/>
            <a:ext cx="6051792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On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retient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que Spring boot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est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un framework base sur le spring framework de java et qui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permet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de developer des applications web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autonome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des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microservice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0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0" name="Espace réservé du numéro de diapositive 38"/>
          <p:cNvSpPr txBox="1">
            <a:spLocks/>
          </p:cNvSpPr>
          <p:nvPr/>
        </p:nvSpPr>
        <p:spPr>
          <a:xfrm>
            <a:off x="8610600" y="6594908"/>
            <a:ext cx="2743200" cy="262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2925595" y="4720371"/>
            <a:ext cx="60712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latin typeface="Candara" panose="020E0502030303020204" pitchFamily="34" charset="0"/>
                <a:cs typeface="Arial" pitchFamily="34" charset="0"/>
              </a:rPr>
              <a:t>THANK YOU</a:t>
            </a:r>
            <a:endParaRPr lang="ko-KR" altLang="en-US" sz="60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1" name="TextBox 4">
            <a:extLst>
              <a:ext uri="{FF2B5EF4-FFF2-40B4-BE49-F238E27FC236}">
                <a16:creationId xmlns:a16="http://schemas.microsoft.com/office/drawing/2014/main" xmlns="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Merci pour </a:t>
            </a:r>
            <a:r>
              <a:rPr lang="en-US" altLang="ko-KR" sz="1867" dirty="0" err="1" smtClean="0">
                <a:latin typeface="Candara" panose="020E0502030303020204" pitchFamily="34" charset="0"/>
                <a:cs typeface="Arial" pitchFamily="34" charset="0"/>
              </a:rPr>
              <a:t>votre</a:t>
            </a:r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867" dirty="0" err="1" smtClean="0">
                <a:latin typeface="Candara" panose="020E0502030303020204" pitchFamily="34" charset="0"/>
                <a:cs typeface="Arial" pitchFamily="34" charset="0"/>
              </a:rPr>
              <a:t>amable</a:t>
            </a:r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 attention</a:t>
            </a:r>
            <a:endParaRPr lang="ko-KR" altLang="en-US" sz="1867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1605846" y="6576643"/>
            <a:ext cx="37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45</a:t>
            </a:r>
            <a:endParaRPr lang="fr-F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49115" y="660272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269632" y="660790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5" y="844666"/>
            <a:ext cx="10602970" cy="398563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193" y="270235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68942" y="1600199"/>
            <a:ext cx="882482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https://objis.com/votre-premiere-application-spring-avec-spring-boot/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856" y="604330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8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1079477" y="623463"/>
            <a:ext cx="4494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Plan de presentation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44FF3C-3C21-45F4-A24E-520682D6B409}"/>
              </a:ext>
            </a:extLst>
          </p:cNvPr>
          <p:cNvSpPr txBox="1"/>
          <p:nvPr/>
        </p:nvSpPr>
        <p:spPr>
          <a:xfrm>
            <a:off x="1570030" y="1526929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588924" y="1449264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53B904-CB74-4663-9900-63BB6CC8384D}"/>
              </a:ext>
            </a:extLst>
          </p:cNvPr>
          <p:cNvSpPr txBox="1"/>
          <p:nvPr/>
        </p:nvSpPr>
        <p:spPr>
          <a:xfrm>
            <a:off x="1553913" y="2385957"/>
            <a:ext cx="356568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Les outil nécessaire pour utiliser Springs boot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0189558-D3E9-45E5-8373-2A6E17C0C54B}"/>
              </a:ext>
            </a:extLst>
          </p:cNvPr>
          <p:cNvSpPr txBox="1"/>
          <p:nvPr/>
        </p:nvSpPr>
        <p:spPr>
          <a:xfrm>
            <a:off x="520560" y="2308282"/>
            <a:ext cx="98110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8E633C-C5FB-4D08-A4DB-8F3E9577A72E}"/>
              </a:ext>
            </a:extLst>
          </p:cNvPr>
          <p:cNvSpPr txBox="1"/>
          <p:nvPr/>
        </p:nvSpPr>
        <p:spPr>
          <a:xfrm>
            <a:off x="1570029" y="3099603"/>
            <a:ext cx="4189639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Installation, creation structure et </a:t>
            </a:r>
            <a:r>
              <a:rPr lang="en-US" altLang="ko-KR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execution</a:t>
            </a:r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 d’un project sprint boot</a:t>
            </a:r>
            <a:endParaRPr lang="ko-KR" altLang="en-US" sz="20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15B1EE-FC1C-460C-8ED3-983AEC8275F2}"/>
              </a:ext>
            </a:extLst>
          </p:cNvPr>
          <p:cNvSpPr txBox="1"/>
          <p:nvPr/>
        </p:nvSpPr>
        <p:spPr>
          <a:xfrm>
            <a:off x="573942" y="3227500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8E1A24-BAD6-4EDF-ABEB-029F5E5FD934}"/>
              </a:ext>
            </a:extLst>
          </p:cNvPr>
          <p:cNvSpPr txBox="1"/>
          <p:nvPr/>
        </p:nvSpPr>
        <p:spPr>
          <a:xfrm>
            <a:off x="1541593" y="4268283"/>
            <a:ext cx="397324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Structure </a:t>
            </a:r>
            <a:r>
              <a:rPr lang="en-US" altLang="ko-KR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fonctionnelle</a:t>
            </a:r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de spring boot</a:t>
            </a:r>
            <a:endParaRPr lang="ko-KR" altLang="en-US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7DC8A90-E6E2-412C-A109-930F530FDFAE}"/>
              </a:ext>
            </a:extLst>
          </p:cNvPr>
          <p:cNvSpPr txBox="1"/>
          <p:nvPr/>
        </p:nvSpPr>
        <p:spPr>
          <a:xfrm>
            <a:off x="560487" y="4141012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xmlns="" id="{3244FF3C-3C21-45F4-A24E-520682D6B409}"/>
              </a:ext>
            </a:extLst>
          </p:cNvPr>
          <p:cNvSpPr txBox="1"/>
          <p:nvPr/>
        </p:nvSpPr>
        <p:spPr>
          <a:xfrm>
            <a:off x="1626904" y="4891348"/>
            <a:ext cx="384866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Avantage</a:t>
            </a:r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d’utiliser</a:t>
            </a:r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spring boot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572807" y="4807809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xmlns="" id="{AC53B904-CB74-4663-9900-63BB6CC8384D}"/>
              </a:ext>
            </a:extLst>
          </p:cNvPr>
          <p:cNvSpPr txBox="1"/>
          <p:nvPr/>
        </p:nvSpPr>
        <p:spPr>
          <a:xfrm>
            <a:off x="1543935" y="5615540"/>
            <a:ext cx="35656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40189558-D3E9-45E5-8373-2A6E17C0C54B}"/>
              </a:ext>
            </a:extLst>
          </p:cNvPr>
          <p:cNvSpPr txBox="1"/>
          <p:nvPr/>
        </p:nvSpPr>
        <p:spPr>
          <a:xfrm>
            <a:off x="645798" y="5548225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xmlns="" id="{3244FF3C-3C21-45F4-A24E-520682D6B409}"/>
              </a:ext>
            </a:extLst>
          </p:cNvPr>
          <p:cNvSpPr txBox="1"/>
          <p:nvPr/>
        </p:nvSpPr>
        <p:spPr>
          <a:xfrm>
            <a:off x="1579481" y="1878286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598375" y="1905441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924319" y="690246"/>
            <a:ext cx="449460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1079477" y="2426167"/>
            <a:ext cx="946018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boot est une </a:t>
            </a:r>
            <a:r>
              <a:rPr lang="fr-FR" altLang="ko-K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extention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du </a:t>
            </a:r>
            <a:r>
              <a:rPr lang="fr-FR" altLang="ko-K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fr-FR" altLang="ko-K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framework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qui permet de mettre en place </a:t>
            </a:r>
            <a:r>
              <a:rPr lang="fr-FR" altLang="ko-K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repidement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des applications web en utilisent langage de programmation java 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925" y="611844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>
            <a:extLst>
              <a:ext uri="{FF2B5EF4-FFF2-40B4-BE49-F238E27FC236}">
                <a16:creationId xmlns:a16="http://schemas.microsoft.com/office/drawing/2014/main" xmlns="" id="{C062103B-F514-4BE9-B5B2-C13878D2FE7C}"/>
              </a:ext>
            </a:extLst>
          </p:cNvPr>
          <p:cNvSpPr txBox="1"/>
          <p:nvPr/>
        </p:nvSpPr>
        <p:spPr>
          <a:xfrm>
            <a:off x="6388275" y="3292494"/>
            <a:ext cx="512055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000" b="1" dirty="0" smtClean="0"/>
              <a:t>SPRING</a:t>
            </a:r>
            <a:r>
              <a:rPr lang="fr-FR" altLang="ko-KR" sz="2000" dirty="0" smtClean="0"/>
              <a:t> est </a:t>
            </a:r>
            <a:r>
              <a:rPr lang="fr-FR" altLang="ko-KR" sz="2000" dirty="0" smtClean="0"/>
              <a:t>un </a:t>
            </a:r>
            <a:r>
              <a:rPr lang="fr-FR" altLang="ko-KR" sz="2000" b="1" dirty="0" err="1" smtClean="0"/>
              <a:t>framework</a:t>
            </a:r>
            <a:r>
              <a:rPr lang="fr-FR" altLang="ko-KR" sz="2000" dirty="0" smtClean="0"/>
              <a:t> java </a:t>
            </a:r>
            <a:r>
              <a:rPr lang="fr-FR" altLang="ko-KR" sz="2000" dirty="0" smtClean="0"/>
              <a:t>développe </a:t>
            </a:r>
            <a:r>
              <a:rPr lang="fr-FR" altLang="ko-KR" sz="2000" dirty="0" smtClean="0"/>
              <a:t>par </a:t>
            </a:r>
            <a:r>
              <a:rPr lang="fr-FR" sz="2000" b="1" dirty="0" smtClean="0"/>
              <a:t>Rod Johnson </a:t>
            </a:r>
            <a:r>
              <a:rPr lang="fr-FR" sz="2000" dirty="0" smtClean="0"/>
              <a:t>en </a:t>
            </a:r>
            <a:r>
              <a:rPr lang="fr-FR" sz="2000" b="1" dirty="0" smtClean="0"/>
              <a:t>2000</a:t>
            </a:r>
            <a:r>
              <a:rPr lang="fr-FR" sz="2000" dirty="0" smtClean="0"/>
              <a:t> et qui permet de </a:t>
            </a:r>
            <a:r>
              <a:rPr lang="fr-FR" sz="2000" dirty="0" smtClean="0"/>
              <a:t>crée </a:t>
            </a:r>
            <a:r>
              <a:rPr lang="fr-FR" sz="2000" dirty="0" smtClean="0"/>
              <a:t>des </a:t>
            </a:r>
            <a:r>
              <a:rPr lang="fr-FR" sz="2000" b="1" dirty="0" smtClean="0"/>
              <a:t>projets </a:t>
            </a:r>
            <a:r>
              <a:rPr lang="fr-FR" sz="2000" b="1" dirty="0" err="1" smtClean="0"/>
              <a:t>spring</a:t>
            </a:r>
            <a:r>
              <a:rPr lang="fr-FR" sz="2000" b="1" dirty="0" smtClean="0"/>
              <a:t> </a:t>
            </a:r>
            <a:r>
              <a:rPr lang="fr-FR" sz="2000" dirty="0" smtClean="0"/>
              <a:t>tel que </a:t>
            </a:r>
            <a:r>
              <a:rPr lang="fr-FR" sz="2000" dirty="0" smtClean="0"/>
              <a:t>:</a:t>
            </a:r>
            <a:endParaRPr lang="fr-FR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65BD-EB93-4D42-8B7F-BC51D001135F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383379" y="303342"/>
            <a:ext cx="479473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de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sprint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framework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89" y="2025060"/>
            <a:ext cx="3807912" cy="10193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79241" y="4712868"/>
            <a:ext cx="2131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smtClean="0"/>
              <a:t>Boot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8445998" y="5288688"/>
            <a:ext cx="2238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smtClean="0"/>
              <a:t>Cloud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6563062" y="5693969"/>
            <a:ext cx="2217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smtClean="0"/>
              <a:t>Data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8418786" y="4699311"/>
            <a:ext cx="2091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smtClean="0"/>
              <a:t>Security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6521283" y="5154303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Spring</a:t>
            </a:r>
            <a:r>
              <a:rPr lang="fr-FR" b="1" dirty="0"/>
              <a:t> MVC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65BD-EB93-4D42-8B7F-BC51D001135F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34" y="1523925"/>
            <a:ext cx="4377764" cy="1806803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4845269" y="398652"/>
            <a:ext cx="69337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de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spr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nt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boot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D0FDF8F-D25E-4CB0-8E60-C13C20A472F5}"/>
              </a:ext>
            </a:extLst>
          </p:cNvPr>
          <p:cNvSpPr/>
          <p:nvPr/>
        </p:nvSpPr>
        <p:spPr>
          <a:xfrm>
            <a:off x="6453034" y="3753522"/>
            <a:ext cx="108000" cy="2466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7" name="Pentagon 14">
            <a:extLst>
              <a:ext uri="{FF2B5EF4-FFF2-40B4-BE49-F238E27FC236}">
                <a16:creationId xmlns:a16="http://schemas.microsoft.com/office/drawing/2014/main" xmlns="" id="{8D0EAD2F-CF67-4591-BB34-B59CCA0D3581}"/>
              </a:ext>
            </a:extLst>
          </p:cNvPr>
          <p:cNvSpPr/>
          <p:nvPr/>
        </p:nvSpPr>
        <p:spPr>
          <a:xfrm>
            <a:off x="6552259" y="3777246"/>
            <a:ext cx="4984212" cy="559008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8" name="Pentagon 14">
            <a:extLst>
              <a:ext uri="{FF2B5EF4-FFF2-40B4-BE49-F238E27FC236}">
                <a16:creationId xmlns:a16="http://schemas.microsoft.com/office/drawing/2014/main" xmlns="" id="{8D0EAD2F-CF67-4591-BB34-B59CCA0D3581}"/>
              </a:ext>
            </a:extLst>
          </p:cNvPr>
          <p:cNvSpPr/>
          <p:nvPr/>
        </p:nvSpPr>
        <p:spPr>
          <a:xfrm>
            <a:off x="6552259" y="4700995"/>
            <a:ext cx="4984212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6910071" y="3970424"/>
            <a:ext cx="299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Configuration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automatique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7228037" y="4799883"/>
            <a:ext cx="407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1400" dirty="0">
                <a:solidFill>
                  <a:srgbClr val="161616"/>
                </a:solidFill>
                <a:latin typeface="inherit"/>
              </a:rPr>
              <a:t>Approche directive de la configuration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6622745" y="3941736"/>
            <a:ext cx="574653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6603832" y="4719304"/>
            <a:ext cx="62420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Pentagon 14">
            <a:extLst>
              <a:ext uri="{FF2B5EF4-FFF2-40B4-BE49-F238E27FC236}">
                <a16:creationId xmlns:a16="http://schemas.microsoft.com/office/drawing/2014/main" xmlns="" id="{8D0EAD2F-CF67-4591-BB34-B59CCA0D3581}"/>
              </a:ext>
            </a:extLst>
          </p:cNvPr>
          <p:cNvSpPr/>
          <p:nvPr/>
        </p:nvSpPr>
        <p:spPr>
          <a:xfrm>
            <a:off x="6561034" y="5641434"/>
            <a:ext cx="4984212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fr-FR" sz="1400" dirty="0" smtClean="0">
                <a:solidFill>
                  <a:srgbClr val="161616"/>
                </a:solidFill>
                <a:latin typeface="inherit"/>
              </a:rPr>
              <a:t>             Possibilité </a:t>
            </a:r>
            <a:r>
              <a:rPr lang="fr-FR" sz="1400" dirty="0">
                <a:solidFill>
                  <a:srgbClr val="161616"/>
                </a:solidFill>
                <a:latin typeface="inherit"/>
              </a:rPr>
              <a:t>de créer des applications autonomes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6575203" y="5641434"/>
            <a:ext cx="62420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0 3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outies necessaires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3997AA-366C-4002-B0FD-967BCBDAA30B}"/>
              </a:ext>
            </a:extLst>
          </p:cNvPr>
          <p:cNvSpPr txBox="1"/>
          <p:nvPr/>
        </p:nvSpPr>
        <p:spPr>
          <a:xfrm>
            <a:off x="7592927" y="1675239"/>
            <a:ext cx="425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Visual studio </a:t>
            </a:r>
            <a:r>
              <a:rPr lang="fr-FR" sz="280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endParaRPr lang="fr-FR" sz="2800" b="1" cap="al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F125DDF-54C0-44F1-9312-CC567147E6D6}"/>
              </a:ext>
            </a:extLst>
          </p:cNvPr>
          <p:cNvGrpSpPr/>
          <p:nvPr/>
        </p:nvGrpSpPr>
        <p:grpSpPr>
          <a:xfrm rot="10800000" flipH="1">
            <a:off x="471428" y="2742700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4F344A5-D92C-4603-A473-E966BA62A68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C3D9F7C8-DFDE-4FE7-9999-7B888487F58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D964D23-0A44-4C3A-8202-130EAAE3655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F42F8BA-36EB-4CDA-9C34-2FBFA3D0D547}"/>
              </a:ext>
            </a:extLst>
          </p:cNvPr>
          <p:cNvSpPr/>
          <p:nvPr/>
        </p:nvSpPr>
        <p:spPr>
          <a:xfrm>
            <a:off x="6517928" y="4443797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0270141-EAEF-4DB8-BE02-068A9E67E9FC}"/>
              </a:ext>
            </a:extLst>
          </p:cNvPr>
          <p:cNvSpPr/>
          <p:nvPr/>
        </p:nvSpPr>
        <p:spPr>
          <a:xfrm>
            <a:off x="6517928" y="3520944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8E337CC-A763-4D05-9509-C4A9D2828580}"/>
              </a:ext>
            </a:extLst>
          </p:cNvPr>
          <p:cNvSpPr/>
          <p:nvPr/>
        </p:nvSpPr>
        <p:spPr>
          <a:xfrm>
            <a:off x="6517928" y="2598092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3BE05377-4603-403A-A13B-77D1DF41A42C}"/>
              </a:ext>
            </a:extLst>
          </p:cNvPr>
          <p:cNvSpPr/>
          <p:nvPr/>
        </p:nvSpPr>
        <p:spPr>
          <a:xfrm rot="10800000">
            <a:off x="3476384" y="3548437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B20DF86-2CE8-449A-9346-3AA4C54078C2}"/>
              </a:ext>
            </a:extLst>
          </p:cNvPr>
          <p:cNvSpPr/>
          <p:nvPr/>
        </p:nvSpPr>
        <p:spPr>
          <a:xfrm>
            <a:off x="6476552" y="5333845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AD4AE32-2565-486C-BF53-0B038014A932}"/>
              </a:ext>
            </a:extLst>
          </p:cNvPr>
          <p:cNvSpPr/>
          <p:nvPr/>
        </p:nvSpPr>
        <p:spPr>
          <a:xfrm>
            <a:off x="6517928" y="1675239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84459F8-5881-4DEB-8A81-B89DA92F1CB7}"/>
              </a:ext>
            </a:extLst>
          </p:cNvPr>
          <p:cNvSpPr/>
          <p:nvPr/>
        </p:nvSpPr>
        <p:spPr>
          <a:xfrm>
            <a:off x="4349992" y="3636043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49C4E87-AE40-4F8D-B76D-0F3FE3C5E753}"/>
              </a:ext>
            </a:extLst>
          </p:cNvPr>
          <p:cNvSpPr/>
          <p:nvPr/>
        </p:nvSpPr>
        <p:spPr>
          <a:xfrm>
            <a:off x="4349992" y="3713295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CEBC72B-82D4-4B5A-9E29-9A6C7DF9679D}"/>
              </a:ext>
            </a:extLst>
          </p:cNvPr>
          <p:cNvSpPr/>
          <p:nvPr/>
        </p:nvSpPr>
        <p:spPr>
          <a:xfrm>
            <a:off x="4349992" y="3790547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F5405A9-7AFD-4CD6-895B-4CC9E600198B}"/>
              </a:ext>
            </a:extLst>
          </p:cNvPr>
          <p:cNvSpPr/>
          <p:nvPr/>
        </p:nvSpPr>
        <p:spPr>
          <a:xfrm>
            <a:off x="4349992" y="3867799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68A8935-BBBB-4065-80B9-2A9DD8DE3D40}"/>
              </a:ext>
            </a:extLst>
          </p:cNvPr>
          <p:cNvSpPr/>
          <p:nvPr/>
        </p:nvSpPr>
        <p:spPr>
          <a:xfrm>
            <a:off x="4349992" y="3945050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33B169F-B6F7-48B5-B5C3-3FAAAF1B142C}"/>
              </a:ext>
            </a:extLst>
          </p:cNvPr>
          <p:cNvGrpSpPr/>
          <p:nvPr/>
        </p:nvGrpSpPr>
        <p:grpSpPr>
          <a:xfrm>
            <a:off x="1535193" y="3156397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xmlns="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C5EDA7E-EAC2-42DC-BA31-82F98D89F64F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xmlns="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xmlns="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xmlns="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xmlns="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xmlns="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xmlns="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xmlns="" id="{643D6B73-DCC6-4A78-BDBC-0C65DE1E5B09}"/>
              </a:ext>
            </a:extLst>
          </p:cNvPr>
          <p:cNvSpPr/>
          <p:nvPr/>
        </p:nvSpPr>
        <p:spPr>
          <a:xfrm>
            <a:off x="5315018" y="1675242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xmlns="" id="{57802457-5DD1-4216-8401-316524397E6E}"/>
              </a:ext>
            </a:extLst>
          </p:cNvPr>
          <p:cNvSpPr/>
          <p:nvPr/>
        </p:nvSpPr>
        <p:spPr>
          <a:xfrm>
            <a:off x="5315115" y="2598092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xmlns="" id="{FC68CD52-4B81-4454-BCA7-8BFFCA054C31}"/>
              </a:ext>
            </a:extLst>
          </p:cNvPr>
          <p:cNvSpPr/>
          <p:nvPr/>
        </p:nvSpPr>
        <p:spPr>
          <a:xfrm>
            <a:off x="5315057" y="3520822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AD71E514-6F35-43AD-8232-E968ACC620EA}"/>
              </a:ext>
            </a:extLst>
          </p:cNvPr>
          <p:cNvSpPr/>
          <p:nvPr/>
        </p:nvSpPr>
        <p:spPr>
          <a:xfrm flipV="1">
            <a:off x="5317201" y="3944197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xmlns="" id="{2CAE076D-7406-4897-B4DC-790DECC79ACC}"/>
              </a:ext>
            </a:extLst>
          </p:cNvPr>
          <p:cNvSpPr/>
          <p:nvPr/>
        </p:nvSpPr>
        <p:spPr>
          <a:xfrm flipV="1">
            <a:off x="5315115" y="3867799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3" name="Espace réservé du numéro de diapositive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7592927" y="3563710"/>
            <a:ext cx="3632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err="1" smtClean="0">
                <a:solidFill>
                  <a:srgbClr val="F6D106"/>
                </a:solidFill>
                <a:latin typeface="Roboto"/>
              </a:rPr>
              <a:t>Spring</a:t>
            </a:r>
            <a:r>
              <a:rPr lang="fr-FR" sz="2800" b="1" cap="all" dirty="0" smtClean="0">
                <a:solidFill>
                  <a:srgbClr val="F6D106"/>
                </a:solidFill>
                <a:latin typeface="Roboto"/>
              </a:rPr>
              <a:t> boot cli</a:t>
            </a:r>
            <a:endParaRPr lang="fr-FR" sz="2800" b="1" i="0" cap="all" dirty="0">
              <a:solidFill>
                <a:srgbClr val="F6D106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120843" y="5423894"/>
            <a:ext cx="2251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err="1" smtClean="0">
                <a:solidFill>
                  <a:srgbClr val="224A90"/>
                </a:solidFill>
                <a:latin typeface="Roboto"/>
              </a:rPr>
              <a:t>gradle</a:t>
            </a:r>
            <a:endParaRPr lang="fr-FR" sz="2800" b="1" i="0" cap="all" dirty="0">
              <a:solidFill>
                <a:srgbClr val="224A90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92927" y="5423894"/>
            <a:ext cx="1454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err="1" smtClean="0">
                <a:solidFill>
                  <a:srgbClr val="5DAA25"/>
                </a:solidFill>
                <a:latin typeface="Roboto"/>
              </a:rPr>
              <a:t>maven</a:t>
            </a:r>
            <a:endParaRPr lang="fr-FR" sz="2800" b="1" i="0" cap="all" dirty="0">
              <a:solidFill>
                <a:srgbClr val="5DAA25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606658" y="2598092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err="1" smtClean="0">
                <a:solidFill>
                  <a:srgbClr val="00ACD8"/>
                </a:solidFill>
                <a:latin typeface="Roboto"/>
              </a:rPr>
              <a:t>jdk</a:t>
            </a:r>
            <a:endParaRPr lang="fr-FR" sz="2800" b="1" i="0" cap="all" dirty="0">
              <a:solidFill>
                <a:srgbClr val="00ACD8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69" y="1730964"/>
            <a:ext cx="475214" cy="4675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0" y="2663394"/>
            <a:ext cx="534528" cy="43638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52" y="5412943"/>
            <a:ext cx="552038" cy="5003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937" y="5525348"/>
            <a:ext cx="473633" cy="387928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7592927" y="4444827"/>
            <a:ext cx="2251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rgbClr val="224A90"/>
                </a:solidFill>
                <a:latin typeface="Roboto"/>
              </a:rPr>
              <a:t>SDKMAN</a:t>
            </a:r>
            <a:endParaRPr lang="fr-FR" sz="2800" b="1" i="0" cap="all" dirty="0">
              <a:solidFill>
                <a:srgbClr val="224A90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0" y="4484996"/>
            <a:ext cx="495369" cy="5144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0" y="3578638"/>
            <a:ext cx="527495" cy="4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1935446" y="805958"/>
            <a:ext cx="772686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COMMENT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INSTALLER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560639" y="2460966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2172058" y="2480117"/>
            <a:ext cx="8178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D’allé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dans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un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navigateur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entré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le lien :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download spring boot CLI 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978" y="665564"/>
            <a:ext cx="1733792" cy="847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2058" y="3186574"/>
            <a:ext cx="2589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télèchager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le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fichier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zip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72058" y="3821298"/>
            <a:ext cx="170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extait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dosier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2058" y="43107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mettre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chemin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d’acer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dans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les variable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d’envirronnement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72058" y="4877469"/>
            <a:ext cx="7592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invite de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commande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entré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commande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suivant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: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 --version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560638" y="3152023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560638" y="3720700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560638" y="4252194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8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560637" y="4916361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9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2743" y="712823"/>
            <a:ext cx="8519457" cy="765779"/>
          </a:xfrm>
        </p:spPr>
        <p:txBody>
          <a:bodyPr/>
          <a:lstStyle/>
          <a:p>
            <a:r>
              <a:rPr lang="en-US" sz="4400" dirty="0" smtClean="0"/>
              <a:t>Creation </a:t>
            </a:r>
            <a:r>
              <a:rPr lang="en-US" sz="4400" dirty="0" err="1" smtClean="0"/>
              <a:t>projet</a:t>
            </a:r>
            <a:r>
              <a:rPr lang="en-US" sz="4400" dirty="0" smtClean="0"/>
              <a:t> spring boot</a:t>
            </a:r>
            <a:endParaRPr lang="en-US" sz="4400" dirty="0"/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7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1652455" y="6594908"/>
            <a:ext cx="29117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1849409" y="2487846"/>
            <a:ext cx="774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invite de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commande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entrer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dans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l’ordre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les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commandes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2694447" y="1676038"/>
            <a:ext cx="605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Configuré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a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partie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de spring boot CLI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0" y="32573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init</a:t>
            </a:r>
            <a:r>
              <a:rPr lang="fr-FR" b="1" dirty="0" smtClean="0"/>
              <a:t>;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2438400" y="37826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init</a:t>
            </a:r>
            <a:r>
              <a:rPr lang="fr-FR" b="1" dirty="0"/>
              <a:t> -</a:t>
            </a:r>
            <a:r>
              <a:rPr lang="fr-FR" b="1" dirty="0" err="1" smtClean="0"/>
              <a:t>dweb,jpa,security</a:t>
            </a:r>
            <a:r>
              <a:rPr lang="fr-FR" b="1" dirty="0" smtClean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42414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spring </a:t>
            </a:r>
            <a:r>
              <a:rPr lang="en-US" b="1" dirty="0" err="1"/>
              <a:t>init</a:t>
            </a:r>
            <a:r>
              <a:rPr lang="en-US" b="1" dirty="0"/>
              <a:t> -</a:t>
            </a:r>
            <a:r>
              <a:rPr lang="en-US" b="1" dirty="0" err="1"/>
              <a:t>dweb,jpa,security</a:t>
            </a:r>
            <a:r>
              <a:rPr lang="en-US" b="1" dirty="0"/>
              <a:t> –build maven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438400" y="47428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spring </a:t>
            </a:r>
            <a:r>
              <a:rPr lang="en-US" b="1" dirty="0" err="1"/>
              <a:t>init</a:t>
            </a:r>
            <a:r>
              <a:rPr lang="en-US" b="1" dirty="0"/>
              <a:t> -</a:t>
            </a:r>
            <a:r>
              <a:rPr lang="en-US" b="1" dirty="0" err="1"/>
              <a:t>dweb,jpa,security</a:t>
            </a:r>
            <a:r>
              <a:rPr lang="en-US" b="1" dirty="0"/>
              <a:t> –build </a:t>
            </a:r>
            <a:r>
              <a:rPr lang="en-US" b="1" dirty="0" err="1"/>
              <a:t>gradle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438400" y="52066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spring </a:t>
            </a:r>
            <a:r>
              <a:rPr lang="en-US" b="1" dirty="0" err="1"/>
              <a:t>init</a:t>
            </a:r>
            <a:r>
              <a:rPr lang="en-US" b="1" dirty="0"/>
              <a:t> -</a:t>
            </a:r>
            <a:r>
              <a:rPr lang="en-US" b="1" dirty="0" err="1"/>
              <a:t>dweb,jpa,security</a:t>
            </a:r>
            <a:r>
              <a:rPr lang="en-US" b="1" dirty="0"/>
              <a:t> –build maven -p war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438400" y="5668863"/>
            <a:ext cx="699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spring </a:t>
            </a:r>
            <a:r>
              <a:rPr lang="en-US" b="1" dirty="0" err="1"/>
              <a:t>init</a:t>
            </a:r>
            <a:r>
              <a:rPr lang="en-US" b="1" dirty="0"/>
              <a:t> -</a:t>
            </a:r>
            <a:r>
              <a:rPr lang="en-US" b="1" dirty="0" err="1"/>
              <a:t>dweb,jpa,security</a:t>
            </a:r>
            <a:r>
              <a:rPr lang="en-US" b="1" dirty="0"/>
              <a:t> –build maven -p war </a:t>
            </a:r>
            <a:r>
              <a:rPr lang="en-US" b="1" dirty="0" err="1"/>
              <a:t>monappli</a:t>
            </a:r>
            <a:r>
              <a:rPr lang="en-US" b="1" dirty="0"/>
              <a:t>.</a:t>
            </a:r>
            <a:endParaRPr lang="fr-FR" b="1" dirty="0"/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844418" y="3213468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844417" y="3736457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844417" y="4145524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844416" y="4656184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844415" y="5084487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8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844416" y="5668420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2961190" y="1185506"/>
            <a:ext cx="5175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un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navigateur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entré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(Spring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Initialzr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)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2731276" y="359097"/>
            <a:ext cx="605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Configuré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le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téléchagé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un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97269"/>
            <a:ext cx="9806152" cy="43859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456" y="629413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042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6863</TotalTime>
  <Words>467</Words>
  <Application>Microsoft Office PowerPoint</Application>
  <PresentationFormat>Grand écran</PresentationFormat>
  <Paragraphs>113</Paragraphs>
  <Slides>16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8" baseType="lpstr">
      <vt:lpstr>Arial Unicode MS</vt:lpstr>
      <vt:lpstr>Arial</vt:lpstr>
      <vt:lpstr>Calibri</vt:lpstr>
      <vt:lpstr>Cambria</vt:lpstr>
      <vt:lpstr>Candara</vt:lpstr>
      <vt:lpstr>IBM Plex Sans</vt:lpstr>
      <vt:lpstr>inherit</vt:lpstr>
      <vt:lpstr>Roboto</vt:lpstr>
      <vt:lpstr>var( --e-global-typography-primary-font-family )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MBELLA</dc:creator>
  <cp:lastModifiedBy>Dorlin KOUAMOU</cp:lastModifiedBy>
  <cp:revision>288</cp:revision>
  <dcterms:created xsi:type="dcterms:W3CDTF">2020-01-20T05:08:25Z</dcterms:created>
  <dcterms:modified xsi:type="dcterms:W3CDTF">2024-07-29T14:37:36Z</dcterms:modified>
</cp:coreProperties>
</file>