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4"/>
    <p:sldMasterId id="2147483865" r:id="rId5"/>
  </p:sldMasterIdLst>
  <p:sldIdLst>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1" r:id="rId19"/>
    <p:sldId id="270" r:id="rId20"/>
    <p:sldId id="274"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BA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CA4498-E967-4179-96A7-EA76DB4A7C1C}" v="5" dt="2020-06-24T09:20:01.010"/>
    <p1510:client id="{12D654B7-4C48-453D-96C7-7941BA0AB3F4}" v="2" dt="2020-06-23T16:24:41.047"/>
    <p1510:client id="{5BD79342-D4AC-4281-BCD5-406184346C65}" v="54" dt="2020-06-24T09:28:45.174"/>
    <p1510:client id="{7BA8F1E2-DC2D-493C-9A13-DB7CAECC7CD9}" v="8" dt="2020-06-23T17:16:47.407"/>
    <p1510:client id="{7BF53AD9-B6D4-4041-B23A-80243698C80D}" v="5" dt="2020-06-22T11:23:29.564"/>
    <p1510:client id="{9357C75A-B374-49B2-A678-91F77D5BAF4C}" v="16" dt="2020-06-22T11:23:20.357"/>
    <p1510:client id="{EBF690DB-9582-4C00-8274-32702722DF35}" v="125" dt="2020-06-24T09:24:18.689"/>
    <p1510:client id="{F1451DC6-F178-42B7-92A8-F424BC38EFF1}" v="70" dt="2020-06-23T10:24:01.5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orian NUNES" userId="S::florian.nunes@efrei.net::9e81d6e4-8114-4981-be44-574fe9ff2587" providerId="AD" clId="Web-{9357C75A-B374-49B2-A678-91F77D5BAF4C}"/>
    <pc:docChg chg="modSld">
      <pc:chgData name="Florian NUNES" userId="S::florian.nunes@efrei.net::9e81d6e4-8114-4981-be44-574fe9ff2587" providerId="AD" clId="Web-{9357C75A-B374-49B2-A678-91F77D5BAF4C}" dt="2020-06-22T11:23:20.170" v="13" actId="20577"/>
      <pc:docMkLst>
        <pc:docMk/>
      </pc:docMkLst>
      <pc:sldChg chg="modSp">
        <pc:chgData name="Florian NUNES" userId="S::florian.nunes@efrei.net::9e81d6e4-8114-4981-be44-574fe9ff2587" providerId="AD" clId="Web-{9357C75A-B374-49B2-A678-91F77D5BAF4C}" dt="2020-06-22T11:22:43.026" v="4" actId="20577"/>
        <pc:sldMkLst>
          <pc:docMk/>
          <pc:sldMk cId="102822856" sldId="262"/>
        </pc:sldMkLst>
        <pc:spChg chg="mod">
          <ac:chgData name="Florian NUNES" userId="S::florian.nunes@efrei.net::9e81d6e4-8114-4981-be44-574fe9ff2587" providerId="AD" clId="Web-{9357C75A-B374-49B2-A678-91F77D5BAF4C}" dt="2020-06-22T11:22:43.026" v="4" actId="20577"/>
          <ac:spMkLst>
            <pc:docMk/>
            <pc:sldMk cId="102822856" sldId="262"/>
            <ac:spMk id="4" creationId="{F8A58946-701B-43B6-A3D8-A252468FE999}"/>
          </ac:spMkLst>
        </pc:spChg>
      </pc:sldChg>
      <pc:sldChg chg="modSp">
        <pc:chgData name="Florian NUNES" userId="S::florian.nunes@efrei.net::9e81d6e4-8114-4981-be44-574fe9ff2587" providerId="AD" clId="Web-{9357C75A-B374-49B2-A678-91F77D5BAF4C}" dt="2020-06-22T11:22:50.574" v="6" actId="20577"/>
        <pc:sldMkLst>
          <pc:docMk/>
          <pc:sldMk cId="2515228521" sldId="263"/>
        </pc:sldMkLst>
        <pc:spChg chg="mod">
          <ac:chgData name="Florian NUNES" userId="S::florian.nunes@efrei.net::9e81d6e4-8114-4981-be44-574fe9ff2587" providerId="AD" clId="Web-{9357C75A-B374-49B2-A678-91F77D5BAF4C}" dt="2020-06-22T11:22:50.574" v="6" actId="20577"/>
          <ac:spMkLst>
            <pc:docMk/>
            <pc:sldMk cId="2515228521" sldId="263"/>
            <ac:spMk id="4" creationId="{F8A58946-701B-43B6-A3D8-A252468FE999}"/>
          </ac:spMkLst>
        </pc:spChg>
      </pc:sldChg>
      <pc:sldChg chg="modSp">
        <pc:chgData name="Florian NUNES" userId="S::florian.nunes@efrei.net::9e81d6e4-8114-4981-be44-574fe9ff2587" providerId="AD" clId="Web-{9357C75A-B374-49B2-A678-91F77D5BAF4C}" dt="2020-06-22T11:23:17.826" v="11" actId="20577"/>
        <pc:sldMkLst>
          <pc:docMk/>
          <pc:sldMk cId="1562074794" sldId="268"/>
        </pc:sldMkLst>
        <pc:spChg chg="mod">
          <ac:chgData name="Florian NUNES" userId="S::florian.nunes@efrei.net::9e81d6e4-8114-4981-be44-574fe9ff2587" providerId="AD" clId="Web-{9357C75A-B374-49B2-A678-91F77D5BAF4C}" dt="2020-06-22T11:23:17.826" v="11" actId="20577"/>
          <ac:spMkLst>
            <pc:docMk/>
            <pc:sldMk cId="1562074794" sldId="268"/>
            <ac:spMk id="5" creationId="{823483BE-52E9-4E09-A112-ECA788D878AA}"/>
          </ac:spMkLst>
        </pc:spChg>
      </pc:sldChg>
    </pc:docChg>
  </pc:docChgLst>
  <pc:docChgLst>
    <pc:chgData name="Florian NUNES" userId="S::florian.nunes@efrei.net::9e81d6e4-8114-4981-be44-574fe9ff2587" providerId="AD" clId="Web-{7BA8F1E2-DC2D-493C-9A13-DB7CAECC7CD9}"/>
    <pc:docChg chg="modSld">
      <pc:chgData name="Florian NUNES" userId="S::florian.nunes@efrei.net::9e81d6e4-8114-4981-be44-574fe9ff2587" providerId="AD" clId="Web-{7BA8F1E2-DC2D-493C-9A13-DB7CAECC7CD9}" dt="2020-06-23T17:16:47.407" v="7" actId="20577"/>
      <pc:docMkLst>
        <pc:docMk/>
      </pc:docMkLst>
      <pc:sldChg chg="modSp">
        <pc:chgData name="Florian NUNES" userId="S::florian.nunes@efrei.net::9e81d6e4-8114-4981-be44-574fe9ff2587" providerId="AD" clId="Web-{7BA8F1E2-DC2D-493C-9A13-DB7CAECC7CD9}" dt="2020-06-23T17:16:47.407" v="6" actId="20577"/>
        <pc:sldMkLst>
          <pc:docMk/>
          <pc:sldMk cId="1754597477" sldId="270"/>
        </pc:sldMkLst>
        <pc:spChg chg="mod">
          <ac:chgData name="Florian NUNES" userId="S::florian.nunes@efrei.net::9e81d6e4-8114-4981-be44-574fe9ff2587" providerId="AD" clId="Web-{7BA8F1E2-DC2D-493C-9A13-DB7CAECC7CD9}" dt="2020-06-23T17:16:47.407" v="6" actId="20577"/>
          <ac:spMkLst>
            <pc:docMk/>
            <pc:sldMk cId="1754597477" sldId="270"/>
            <ac:spMk id="4" creationId="{7025CA79-2171-426D-A731-A66D372C557D}"/>
          </ac:spMkLst>
        </pc:spChg>
      </pc:sldChg>
    </pc:docChg>
  </pc:docChgLst>
  <pc:docChgLst>
    <pc:chgData name="Florian NUNES" userId="S::florian.nunes@efrei.net::9e81d6e4-8114-4981-be44-574fe9ff2587" providerId="AD" clId="Web-{5BD79342-D4AC-4281-BCD5-406184346C65}"/>
    <pc:docChg chg="addSld delSld modSld">
      <pc:chgData name="Florian NUNES" userId="S::florian.nunes@efrei.net::9e81d6e4-8114-4981-be44-574fe9ff2587" providerId="AD" clId="Web-{5BD79342-D4AC-4281-BCD5-406184346C65}" dt="2020-06-24T09:28:45.174" v="50" actId="1076"/>
      <pc:docMkLst>
        <pc:docMk/>
      </pc:docMkLst>
      <pc:sldChg chg="delSp modSp">
        <pc:chgData name="Florian NUNES" userId="S::florian.nunes@efrei.net::9e81d6e4-8114-4981-be44-574fe9ff2587" providerId="AD" clId="Web-{5BD79342-D4AC-4281-BCD5-406184346C65}" dt="2020-06-24T09:28:45.174" v="50" actId="1076"/>
        <pc:sldMkLst>
          <pc:docMk/>
          <pc:sldMk cId="1754597477" sldId="270"/>
        </pc:sldMkLst>
        <pc:spChg chg="mod">
          <ac:chgData name="Florian NUNES" userId="S::florian.nunes@efrei.net::9e81d6e4-8114-4981-be44-574fe9ff2587" providerId="AD" clId="Web-{5BD79342-D4AC-4281-BCD5-406184346C65}" dt="2020-06-24T09:28:36.814" v="46" actId="20577"/>
          <ac:spMkLst>
            <pc:docMk/>
            <pc:sldMk cId="1754597477" sldId="270"/>
            <ac:spMk id="4" creationId="{7025CA79-2171-426D-A731-A66D372C557D}"/>
          </ac:spMkLst>
        </pc:spChg>
        <pc:picChg chg="del mod">
          <ac:chgData name="Florian NUNES" userId="S::florian.nunes@efrei.net::9e81d6e4-8114-4981-be44-574fe9ff2587" providerId="AD" clId="Web-{5BD79342-D4AC-4281-BCD5-406184346C65}" dt="2020-06-24T09:26:33.898" v="10"/>
          <ac:picMkLst>
            <pc:docMk/>
            <pc:sldMk cId="1754597477" sldId="270"/>
            <ac:picMk id="10" creationId="{DD751DAB-15EC-4B27-A85B-4C1C2140630A}"/>
          </ac:picMkLst>
        </pc:picChg>
        <pc:picChg chg="mod">
          <ac:chgData name="Florian NUNES" userId="S::florian.nunes@efrei.net::9e81d6e4-8114-4981-be44-574fe9ff2587" providerId="AD" clId="Web-{5BD79342-D4AC-4281-BCD5-406184346C65}" dt="2020-06-24T09:28:45.174" v="50" actId="1076"/>
          <ac:picMkLst>
            <pc:docMk/>
            <pc:sldMk cId="1754597477" sldId="270"/>
            <ac:picMk id="11" creationId="{F0368235-72EB-4A3F-B982-5EF53606CB7C}"/>
          </ac:picMkLst>
        </pc:picChg>
        <pc:cxnChg chg="del">
          <ac:chgData name="Florian NUNES" userId="S::florian.nunes@efrei.net::9e81d6e4-8114-4981-be44-574fe9ff2587" providerId="AD" clId="Web-{5BD79342-D4AC-4281-BCD5-406184346C65}" dt="2020-06-24T09:28:12.078" v="39"/>
          <ac:cxnSpMkLst>
            <pc:docMk/>
            <pc:sldMk cId="1754597477" sldId="270"/>
            <ac:cxnSpMk id="13" creationId="{E3AC6F04-F983-4B15-8C63-9BDF4F64A915}"/>
          </ac:cxnSpMkLst>
        </pc:cxnChg>
      </pc:sldChg>
      <pc:sldChg chg="addSp delSp modSp new del">
        <pc:chgData name="Florian NUNES" userId="S::florian.nunes@efrei.net::9e81d6e4-8114-4981-be44-574fe9ff2587" providerId="AD" clId="Web-{5BD79342-D4AC-4281-BCD5-406184346C65}" dt="2020-06-24T09:28:08.765" v="38"/>
        <pc:sldMkLst>
          <pc:docMk/>
          <pc:sldMk cId="1701584566" sldId="273"/>
        </pc:sldMkLst>
        <pc:spChg chg="add mod">
          <ac:chgData name="Florian NUNES" userId="S::florian.nunes@efrei.net::9e81d6e4-8114-4981-be44-574fe9ff2587" providerId="AD" clId="Web-{5BD79342-D4AC-4281-BCD5-406184346C65}" dt="2020-06-24T09:27:07.448" v="21" actId="20577"/>
          <ac:spMkLst>
            <pc:docMk/>
            <pc:sldMk cId="1701584566" sldId="273"/>
            <ac:spMk id="4" creationId="{B6191ED7-A2BA-48A7-B1A1-8C18069EB973}"/>
          </ac:spMkLst>
        </pc:spChg>
        <pc:picChg chg="add del mod">
          <ac:chgData name="Florian NUNES" userId="S::florian.nunes@efrei.net::9e81d6e4-8114-4981-be44-574fe9ff2587" providerId="AD" clId="Web-{5BD79342-D4AC-4281-BCD5-406184346C65}" dt="2020-06-24T09:27:36.091" v="30"/>
          <ac:picMkLst>
            <pc:docMk/>
            <pc:sldMk cId="1701584566" sldId="273"/>
            <ac:picMk id="3" creationId="{C13C0E2F-C263-4345-965D-B12A46CC5A84}"/>
          </ac:picMkLst>
        </pc:picChg>
      </pc:sldChg>
      <pc:sldChg chg="addSp delSp modSp add replId">
        <pc:chgData name="Florian NUNES" userId="S::florian.nunes@efrei.net::9e81d6e4-8114-4981-be44-574fe9ff2587" providerId="AD" clId="Web-{5BD79342-D4AC-4281-BCD5-406184346C65}" dt="2020-06-24T09:27:57.358" v="37" actId="1076"/>
        <pc:sldMkLst>
          <pc:docMk/>
          <pc:sldMk cId="1686996297" sldId="274"/>
        </pc:sldMkLst>
        <pc:spChg chg="mod">
          <ac:chgData name="Florian NUNES" userId="S::florian.nunes@efrei.net::9e81d6e4-8114-4981-be44-574fe9ff2587" providerId="AD" clId="Web-{5BD79342-D4AC-4281-BCD5-406184346C65}" dt="2020-06-24T09:27:57.358" v="37" actId="1076"/>
          <ac:spMkLst>
            <pc:docMk/>
            <pc:sldMk cId="1686996297" sldId="274"/>
            <ac:spMk id="4" creationId="{7025CA79-2171-426D-A731-A66D372C557D}"/>
          </ac:spMkLst>
        </pc:spChg>
        <pc:picChg chg="add mod">
          <ac:chgData name="Florian NUNES" userId="S::florian.nunes@efrei.net::9e81d6e4-8114-4981-be44-574fe9ff2587" providerId="AD" clId="Web-{5BD79342-D4AC-4281-BCD5-406184346C65}" dt="2020-06-24T09:27:51.498" v="36" actId="1076"/>
          <ac:picMkLst>
            <pc:docMk/>
            <pc:sldMk cId="1686996297" sldId="274"/>
            <ac:picMk id="5" creationId="{906CEA56-78EF-40D1-8EC8-1B9A1CCE707F}"/>
          </ac:picMkLst>
        </pc:picChg>
        <pc:picChg chg="del">
          <ac:chgData name="Florian NUNES" userId="S::florian.nunes@efrei.net::9e81d6e4-8114-4981-be44-574fe9ff2587" providerId="AD" clId="Web-{5BD79342-D4AC-4281-BCD5-406184346C65}" dt="2020-06-24T09:27:20.589" v="24"/>
          <ac:picMkLst>
            <pc:docMk/>
            <pc:sldMk cId="1686996297" sldId="274"/>
            <ac:picMk id="11" creationId="{F0368235-72EB-4A3F-B982-5EF53606CB7C}"/>
          </ac:picMkLst>
        </pc:picChg>
        <pc:cxnChg chg="del">
          <ac:chgData name="Florian NUNES" userId="S::florian.nunes@efrei.net::9e81d6e4-8114-4981-be44-574fe9ff2587" providerId="AD" clId="Web-{5BD79342-D4AC-4281-BCD5-406184346C65}" dt="2020-06-24T09:27:33.215" v="29"/>
          <ac:cxnSpMkLst>
            <pc:docMk/>
            <pc:sldMk cId="1686996297" sldId="274"/>
            <ac:cxnSpMk id="13" creationId="{E3AC6F04-F983-4B15-8C63-9BDF4F64A915}"/>
          </ac:cxnSpMkLst>
        </pc:cxnChg>
      </pc:sldChg>
    </pc:docChg>
  </pc:docChgLst>
  <pc:docChgLst>
    <pc:chgData name="Florian NUNES" userId="S::florian.nunes@efrei.net::9e81d6e4-8114-4981-be44-574fe9ff2587" providerId="AD" clId="Web-{10CA4498-E967-4179-96A7-EA76DB4A7C1C}"/>
    <pc:docChg chg="modSld">
      <pc:chgData name="Florian NUNES" userId="S::florian.nunes@efrei.net::9e81d6e4-8114-4981-be44-574fe9ff2587" providerId="AD" clId="Web-{10CA4498-E967-4179-96A7-EA76DB4A7C1C}" dt="2020-06-24T09:20:01.010" v="5" actId="14100"/>
      <pc:docMkLst>
        <pc:docMk/>
      </pc:docMkLst>
      <pc:sldChg chg="modSp">
        <pc:chgData name="Florian NUNES" userId="S::florian.nunes@efrei.net::9e81d6e4-8114-4981-be44-574fe9ff2587" providerId="AD" clId="Web-{10CA4498-E967-4179-96A7-EA76DB4A7C1C}" dt="2020-06-24T09:20:01.010" v="5" actId="14100"/>
        <pc:sldMkLst>
          <pc:docMk/>
          <pc:sldMk cId="1754597477" sldId="270"/>
        </pc:sldMkLst>
        <pc:spChg chg="mod">
          <ac:chgData name="Florian NUNES" userId="S::florian.nunes@efrei.net::9e81d6e4-8114-4981-be44-574fe9ff2587" providerId="AD" clId="Web-{10CA4498-E967-4179-96A7-EA76DB4A7C1C}" dt="2020-06-24T09:20:01.010" v="5" actId="14100"/>
          <ac:spMkLst>
            <pc:docMk/>
            <pc:sldMk cId="1754597477" sldId="270"/>
            <ac:spMk id="4" creationId="{7025CA79-2171-426D-A731-A66D372C557D}"/>
          </ac:spMkLst>
        </pc:spChg>
      </pc:sldChg>
    </pc:docChg>
  </pc:docChgLst>
  <pc:docChgLst>
    <pc:chgData name="Florian NUNES" userId="S::florian.nunes@efrei.net::9e81d6e4-8114-4981-be44-574fe9ff2587" providerId="AD" clId="Web-{EBF690DB-9582-4C00-8274-32702722DF35}"/>
    <pc:docChg chg="modSld">
      <pc:chgData name="Florian NUNES" userId="S::florian.nunes@efrei.net::9e81d6e4-8114-4981-be44-574fe9ff2587" providerId="AD" clId="Web-{EBF690DB-9582-4C00-8274-32702722DF35}" dt="2020-06-24T09:24:18.689" v="124" actId="1076"/>
      <pc:docMkLst>
        <pc:docMk/>
      </pc:docMkLst>
      <pc:sldChg chg="modSp">
        <pc:chgData name="Florian NUNES" userId="S::florian.nunes@efrei.net::9e81d6e4-8114-4981-be44-574fe9ff2587" providerId="AD" clId="Web-{EBF690DB-9582-4C00-8274-32702722DF35}" dt="2020-06-24T09:24:18.689" v="124" actId="1076"/>
        <pc:sldMkLst>
          <pc:docMk/>
          <pc:sldMk cId="1754597477" sldId="270"/>
        </pc:sldMkLst>
        <pc:spChg chg="mod">
          <ac:chgData name="Florian NUNES" userId="S::florian.nunes@efrei.net::9e81d6e4-8114-4981-be44-574fe9ff2587" providerId="AD" clId="Web-{EBF690DB-9582-4C00-8274-32702722DF35}" dt="2020-06-24T09:23:49.596" v="122" actId="20577"/>
          <ac:spMkLst>
            <pc:docMk/>
            <pc:sldMk cId="1754597477" sldId="270"/>
            <ac:spMk id="4" creationId="{7025CA79-2171-426D-A731-A66D372C557D}"/>
          </ac:spMkLst>
        </pc:spChg>
        <pc:picChg chg="mod">
          <ac:chgData name="Florian NUNES" userId="S::florian.nunes@efrei.net::9e81d6e4-8114-4981-be44-574fe9ff2587" providerId="AD" clId="Web-{EBF690DB-9582-4C00-8274-32702722DF35}" dt="2020-06-24T09:24:18.689" v="124" actId="1076"/>
          <ac:picMkLst>
            <pc:docMk/>
            <pc:sldMk cId="1754597477" sldId="270"/>
            <ac:picMk id="10" creationId="{DD751DAB-15EC-4B27-A85B-4C1C2140630A}"/>
          </ac:picMkLst>
        </pc:picChg>
      </pc:sldChg>
    </pc:docChg>
  </pc:docChgLst>
  <pc:docChgLst>
    <pc:chgData name="Florian NUNES" userId="S::florian.nunes@efrei.net::9e81d6e4-8114-4981-be44-574fe9ff2587" providerId="AD" clId="Web-{F1451DC6-F178-42B7-92A8-F424BC38EFF1}"/>
    <pc:docChg chg="modSld">
      <pc:chgData name="Florian NUNES" userId="S::florian.nunes@efrei.net::9e81d6e4-8114-4981-be44-574fe9ff2587" providerId="AD" clId="Web-{F1451DC6-F178-42B7-92A8-F424BC38EFF1}" dt="2020-06-23T10:24:01.286" v="68" actId="20577"/>
      <pc:docMkLst>
        <pc:docMk/>
      </pc:docMkLst>
      <pc:sldChg chg="modSp">
        <pc:chgData name="Florian NUNES" userId="S::florian.nunes@efrei.net::9e81d6e4-8114-4981-be44-574fe9ff2587" providerId="AD" clId="Web-{F1451DC6-F178-42B7-92A8-F424BC38EFF1}" dt="2020-06-23T10:23:58.348" v="66" actId="20577"/>
        <pc:sldMkLst>
          <pc:docMk/>
          <pc:sldMk cId="2332112987" sldId="265"/>
        </pc:sldMkLst>
        <pc:spChg chg="mod">
          <ac:chgData name="Florian NUNES" userId="S::florian.nunes@efrei.net::9e81d6e4-8114-4981-be44-574fe9ff2587" providerId="AD" clId="Web-{F1451DC6-F178-42B7-92A8-F424BC38EFF1}" dt="2020-06-23T10:23:58.348" v="66" actId="20577"/>
          <ac:spMkLst>
            <pc:docMk/>
            <pc:sldMk cId="2332112987" sldId="265"/>
            <ac:spMk id="5" creationId="{823483BE-52E9-4E09-A112-ECA788D878AA}"/>
          </ac:spMkLst>
        </pc:spChg>
      </pc:sldChg>
    </pc:docChg>
  </pc:docChgLst>
  <pc:docChgLst>
    <pc:chgData name="Florian NUNES" userId="S::florian.nunes@efrei.net::9e81d6e4-8114-4981-be44-574fe9ff2587" providerId="AD" clId="Web-{12D654B7-4C48-453D-96C7-7941BA0AB3F4}"/>
    <pc:docChg chg="modSld">
      <pc:chgData name="Florian NUNES" userId="S::florian.nunes@efrei.net::9e81d6e4-8114-4981-be44-574fe9ff2587" providerId="AD" clId="Web-{12D654B7-4C48-453D-96C7-7941BA0AB3F4}" dt="2020-06-23T16:24:41.047" v="1" actId="20577"/>
      <pc:docMkLst>
        <pc:docMk/>
      </pc:docMkLst>
      <pc:sldChg chg="modSp">
        <pc:chgData name="Florian NUNES" userId="S::florian.nunes@efrei.net::9e81d6e4-8114-4981-be44-574fe9ff2587" providerId="AD" clId="Web-{12D654B7-4C48-453D-96C7-7941BA0AB3F4}" dt="2020-06-23T16:24:41.032" v="0" actId="20577"/>
        <pc:sldMkLst>
          <pc:docMk/>
          <pc:sldMk cId="3572897978" sldId="269"/>
        </pc:sldMkLst>
        <pc:spChg chg="mod">
          <ac:chgData name="Florian NUNES" userId="S::florian.nunes@efrei.net::9e81d6e4-8114-4981-be44-574fe9ff2587" providerId="AD" clId="Web-{12D654B7-4C48-453D-96C7-7941BA0AB3F4}" dt="2020-06-23T16:24:41.032" v="0" actId="20577"/>
          <ac:spMkLst>
            <pc:docMk/>
            <pc:sldMk cId="3572897978" sldId="269"/>
            <ac:spMk id="5" creationId="{823483BE-52E9-4E09-A112-ECA788D878AA}"/>
          </ac:spMkLst>
        </pc:spChg>
      </pc:sldChg>
    </pc:docChg>
  </pc:docChgLst>
  <pc:docChgLst>
    <pc:chgData name="Maxime ELYAIS" userId="S::maxime.elyais@efrei.net::a5dbf8d1-ffb4-4f86-a46a-c921350ce627" providerId="AD" clId="Web-{7BF53AD9-B6D4-4041-B23A-80243698C80D}"/>
    <pc:docChg chg="modSld">
      <pc:chgData name="Maxime ELYAIS" userId="S::maxime.elyais@efrei.net::a5dbf8d1-ffb4-4f86-a46a-c921350ce627" providerId="AD" clId="Web-{7BF53AD9-B6D4-4041-B23A-80243698C80D}" dt="2020-06-22T11:23:29.298" v="3" actId="20577"/>
      <pc:docMkLst>
        <pc:docMk/>
      </pc:docMkLst>
      <pc:sldChg chg="modSp">
        <pc:chgData name="Maxime ELYAIS" userId="S::maxime.elyais@efrei.net::a5dbf8d1-ffb4-4f86-a46a-c921350ce627" providerId="AD" clId="Web-{7BF53AD9-B6D4-4041-B23A-80243698C80D}" dt="2020-06-22T11:23:29.282" v="2" actId="20577"/>
        <pc:sldMkLst>
          <pc:docMk/>
          <pc:sldMk cId="2332112987" sldId="265"/>
        </pc:sldMkLst>
        <pc:spChg chg="mod">
          <ac:chgData name="Maxime ELYAIS" userId="S::maxime.elyais@efrei.net::a5dbf8d1-ffb4-4f86-a46a-c921350ce627" providerId="AD" clId="Web-{7BF53AD9-B6D4-4041-B23A-80243698C80D}" dt="2020-06-22T11:23:29.282" v="2" actId="20577"/>
          <ac:spMkLst>
            <pc:docMk/>
            <pc:sldMk cId="2332112987" sldId="265"/>
            <ac:spMk id="5" creationId="{823483BE-52E9-4E09-A112-ECA788D878A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fr-FR"/>
              <a:t>Modifiez le style du titre</a:t>
            </a:r>
            <a:endParaRPr lang="en-US"/>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a:p>
        </p:txBody>
      </p:sp>
      <p:sp>
        <p:nvSpPr>
          <p:cNvPr id="4" name="Date Placeholder 3"/>
          <p:cNvSpPr>
            <a:spLocks noGrp="1"/>
          </p:cNvSpPr>
          <p:nvPr>
            <p:ph type="dt" sz="half" idx="10"/>
          </p:nvPr>
        </p:nvSpPr>
        <p:spPr/>
        <p:txBody>
          <a:bodyPr/>
          <a:lstStyle/>
          <a:p>
            <a:fld id="{5586B75A-687E-405C-8A0B-8D00578BA2C3}" type="datetimeFigureOut">
              <a:rPr lang="en-US" dirty="0"/>
              <a:pPr/>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5586B75A-687E-405C-8A0B-8D00578BA2C3}" type="datetimeFigureOut">
              <a:rPr lang="en-US" dirty="0"/>
              <a:pPr/>
              <a:t>6/24/2020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fr-FR"/>
              <a:t>Modifiez le style du titre</a:t>
            </a:r>
            <a:endParaRPr lang="en-US"/>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5586B75A-687E-405C-8A0B-8D00578BA2C3}" type="datetimeFigureOut">
              <a:rPr lang="en-US" dirty="0"/>
              <a:pPr/>
              <a:t>6/24/2020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6/24/2020</a:t>
            </a:fld>
            <a:endParaRPr lang="en-US"/>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622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5586B75A-687E-405C-8A0B-8D00578BA2C3}" type="datetimeFigureOut">
              <a:rPr lang="en-US" dirty="0"/>
              <a:pPr/>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fr-FR"/>
              <a:t>Modifiez le style du titre</a:t>
            </a:r>
            <a:endParaRPr lang="en-US"/>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586B75A-687E-405C-8A0B-8D00578BA2C3}" type="datetimeFigureOut">
              <a:rPr lang="en-US" dirty="0"/>
              <a:pPr/>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8" name="Date Placeholder 7"/>
          <p:cNvSpPr>
            <a:spLocks noGrp="1"/>
          </p:cNvSpPr>
          <p:nvPr>
            <p:ph type="dt" sz="half" idx="10"/>
          </p:nvPr>
        </p:nvSpPr>
        <p:spPr/>
        <p:txBody>
          <a:bodyPr/>
          <a:lstStyle/>
          <a:p>
            <a:fld id="{5586B75A-687E-405C-8A0B-8D00578BA2C3}" type="datetimeFigureOut">
              <a:rPr lang="en-US" dirty="0"/>
              <a:pPr/>
              <a:t>6/24/2020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2" name="Date Placeholder 1"/>
          <p:cNvSpPr>
            <a:spLocks noGrp="1"/>
          </p:cNvSpPr>
          <p:nvPr>
            <p:ph type="dt" sz="half" idx="10"/>
          </p:nvPr>
        </p:nvSpPr>
        <p:spPr/>
        <p:txBody>
          <a:bodyPr/>
          <a:lstStyle/>
          <a:p>
            <a:fld id="{5586B75A-687E-405C-8A0B-8D00578BA2C3}" type="datetimeFigureOut">
              <a:rPr lang="en-US" dirty="0"/>
              <a:pPr/>
              <a:t>6/24/2020</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a:p>
        </p:txBody>
      </p:sp>
      <p:sp>
        <p:nvSpPr>
          <p:cNvPr id="2" name="Date Placeholder 1"/>
          <p:cNvSpPr>
            <a:spLocks noGrp="1"/>
          </p:cNvSpPr>
          <p:nvPr>
            <p:ph type="dt" sz="half" idx="10"/>
          </p:nvPr>
        </p:nvSpPr>
        <p:spPr/>
        <p:txBody>
          <a:bodyPr/>
          <a:lstStyle/>
          <a:p>
            <a:fld id="{5586B75A-687E-405C-8A0B-8D00578BA2C3}" type="datetimeFigureOut">
              <a:rPr lang="en-US" dirty="0"/>
              <a:pPr/>
              <a:t>6/24/2020</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6/24/2020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fr-FR"/>
              <a:t>Modifiez le style du titre</a:t>
            </a:r>
            <a:endParaRPr lang="en-US"/>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p>
            <a:fld id="{5586B75A-687E-405C-8A0B-8D00578BA2C3}" type="datetimeFigureOut">
              <a:rPr lang="en-US" dirty="0"/>
              <a:pPr/>
              <a:t>6/24/2020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fr-FR"/>
              <a:t>Modifiez le style du titre</a:t>
            </a:r>
            <a:endParaRPr lang="en-US"/>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p>
            <a:fld id="{5586B75A-687E-405C-8A0B-8D00578BA2C3}" type="datetimeFigureOut">
              <a:rPr lang="en-US" dirty="0"/>
              <a:pPr/>
              <a:t>6/24/2020</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fr-FR"/>
              <a:t>Modifiez le style du titre</a:t>
            </a:r>
            <a:endParaRPr lang="en-US"/>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6/24/2020</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6/24/2020</a:t>
            </a:fld>
            <a:endParaRPr lang="en-US"/>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1337843"/>
      </p:ext>
    </p:extLst>
  </p:cSld>
  <p:clrMap bg1="lt1" tx1="dk1" bg2="lt2" tx2="dk2" accent1="accent1" accent2="accent2" accent3="accent3" accent4="accent4" accent5="accent5" accent6="accent6" hlink="hlink" folHlink="folHlink"/>
  <p:sldLayoutIdLst>
    <p:sldLayoutId id="214748386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Hôtel de Senlis Paris | Hôtel 2 étoiles à Paris | SITE OFFICIEL">
            <a:extLst>
              <a:ext uri="{FF2B5EF4-FFF2-40B4-BE49-F238E27FC236}">
                <a16:creationId xmlns:a16="http://schemas.microsoft.com/office/drawing/2014/main" id="{BA01A6F1-9058-4F19-985B-C027B5BC082E}"/>
              </a:ext>
            </a:extLst>
          </p:cNvPr>
          <p:cNvPicPr>
            <a:picLocks noChangeAspect="1" noChangeArrowheads="1"/>
          </p:cNvPicPr>
          <p:nvPr/>
        </p:nvPicPr>
        <p:blipFill rotWithShape="1">
          <a:blip r:embed="rId2">
            <a:alphaModFix amt="55000"/>
            <a:extLst>
              <a:ext uri="{28A0092B-C50C-407E-A947-70E740481C1C}">
                <a14:useLocalDpi xmlns:a14="http://schemas.microsoft.com/office/drawing/2010/main" val="0"/>
              </a:ext>
            </a:extLst>
          </a:blip>
          <a:srcRect r="3112"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Oval 72">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AD1CF0A6-CEC8-44E2-83D2-EF2F1A74B4F1}"/>
              </a:ext>
            </a:extLst>
          </p:cNvPr>
          <p:cNvSpPr>
            <a:spLocks noGrp="1"/>
          </p:cNvSpPr>
          <p:nvPr>
            <p:ph type="ctrTitle"/>
          </p:nvPr>
        </p:nvSpPr>
        <p:spPr>
          <a:xfrm>
            <a:off x="3577192" y="1032483"/>
            <a:ext cx="5037616" cy="2982360"/>
          </a:xfrm>
        </p:spPr>
        <p:txBody>
          <a:bodyPr>
            <a:normAutofit/>
          </a:bodyPr>
          <a:lstStyle/>
          <a:p>
            <a:r>
              <a:rPr lang="fr-FR"/>
              <a:t>PRESENTATION PROJET BDD </a:t>
            </a:r>
          </a:p>
        </p:txBody>
      </p:sp>
      <p:sp>
        <p:nvSpPr>
          <p:cNvPr id="3" name="Sous-titre 2">
            <a:extLst>
              <a:ext uri="{FF2B5EF4-FFF2-40B4-BE49-F238E27FC236}">
                <a16:creationId xmlns:a16="http://schemas.microsoft.com/office/drawing/2014/main" id="{FF9450A3-BB72-4B0C-80E3-648F27B095F9}"/>
              </a:ext>
            </a:extLst>
          </p:cNvPr>
          <p:cNvSpPr>
            <a:spLocks noGrp="1"/>
          </p:cNvSpPr>
          <p:nvPr>
            <p:ph type="subTitle" idx="1"/>
          </p:nvPr>
        </p:nvSpPr>
        <p:spPr>
          <a:xfrm>
            <a:off x="3872392" y="4206654"/>
            <a:ext cx="4576208" cy="1655762"/>
          </a:xfrm>
        </p:spPr>
        <p:txBody>
          <a:bodyPr>
            <a:normAutofit/>
          </a:bodyPr>
          <a:lstStyle/>
          <a:p>
            <a:r>
              <a:rPr lang="fr-FR" sz="1400"/>
              <a:t>Equipe : ABDUL, Murad - BABAYA, Sara - CAROUNAGARANE, </a:t>
            </a:r>
            <a:r>
              <a:rPr lang="fr-FR" sz="1400" err="1"/>
              <a:t>Moguech</a:t>
            </a:r>
            <a:r>
              <a:rPr lang="fr-FR" sz="1400"/>
              <a:t> - ELYAIS, Maxime- EZZINE, Rida - MADI, Romain - NUNES, Florian</a:t>
            </a:r>
          </a:p>
        </p:txBody>
      </p:sp>
      <p:sp>
        <p:nvSpPr>
          <p:cNvPr id="75" name="Arc 74">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Oval 76">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1314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FB9053-E619-478E-BF8E-0D9F038BD0A5}"/>
              </a:ext>
            </a:extLst>
          </p:cNvPr>
          <p:cNvSpPr/>
          <p:nvPr/>
        </p:nvSpPr>
        <p:spPr>
          <a:xfrm>
            <a:off x="0" y="124691"/>
            <a:ext cx="12192000" cy="964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C89E8E5E-48A5-4B31-B677-2DAC9178B98E}"/>
              </a:ext>
            </a:extLst>
          </p:cNvPr>
          <p:cNvSpPr txBox="1"/>
          <p:nvPr/>
        </p:nvSpPr>
        <p:spPr>
          <a:xfrm>
            <a:off x="83128" y="245398"/>
            <a:ext cx="12108872" cy="800219"/>
          </a:xfrm>
          <a:prstGeom prst="rect">
            <a:avLst/>
          </a:prstGeom>
          <a:noFill/>
        </p:spPr>
        <p:txBody>
          <a:bodyPr wrap="square" rtlCol="0">
            <a:spAutoFit/>
          </a:bodyPr>
          <a:lstStyle/>
          <a:p>
            <a:pPr algn="just"/>
            <a:r>
              <a:rPr lang="fr-FR" b="1">
                <a:solidFill>
                  <a:schemeClr val="bg1"/>
                </a:solidFill>
              </a:rPr>
              <a:t>Partie 5 - Résultats : présentation de requêtes (en utilisant plusieurs opérateurs SQL de cette liste : JOIN, GROUP BY avec COUNT/SUM/AVG, et WHERE…) et explication de ces résultats.</a:t>
            </a:r>
          </a:p>
          <a:p>
            <a:endParaRPr lang="fr-FR" sz="1000">
              <a:solidFill>
                <a:schemeClr val="bg1"/>
              </a:solidFill>
            </a:endParaRPr>
          </a:p>
        </p:txBody>
      </p:sp>
      <p:sp>
        <p:nvSpPr>
          <p:cNvPr id="5" name="Rectangle 4">
            <a:extLst>
              <a:ext uri="{FF2B5EF4-FFF2-40B4-BE49-F238E27FC236}">
                <a16:creationId xmlns:a16="http://schemas.microsoft.com/office/drawing/2014/main" id="{823483BE-52E9-4E09-A112-ECA788D878AA}"/>
              </a:ext>
            </a:extLst>
          </p:cNvPr>
          <p:cNvSpPr/>
          <p:nvPr/>
        </p:nvSpPr>
        <p:spPr>
          <a:xfrm>
            <a:off x="274319" y="1209674"/>
            <a:ext cx="11280371" cy="5416868"/>
          </a:xfrm>
          <a:prstGeom prst="rect">
            <a:avLst/>
          </a:prstGeom>
        </p:spPr>
        <p:txBody>
          <a:bodyPr wrap="square">
            <a:spAutoFit/>
          </a:bodyPr>
          <a:lstStyle/>
          <a:p>
            <a:r>
              <a:rPr lang="fr-FR" b="1">
                <a:solidFill>
                  <a:srgbClr val="212529"/>
                </a:solidFill>
                <a:latin typeface="-apple-system"/>
              </a:rPr>
              <a:t>REQUETE 3  : Trouver des hôtels le plus proche des chez vous </a:t>
            </a:r>
          </a:p>
          <a:p>
            <a:endParaRPr lang="fr-FR">
              <a:solidFill>
                <a:srgbClr val="212529"/>
              </a:solidFill>
              <a:latin typeface="-apple-system"/>
            </a:endParaRPr>
          </a:p>
          <a:p>
            <a:r>
              <a:rPr lang="fr-FR" b="1">
                <a:solidFill>
                  <a:srgbClr val="212529"/>
                </a:solidFill>
                <a:latin typeface="-apple-system"/>
              </a:rPr>
              <a:t>SAISI : Rayon en KM (exemple : 250KM)</a:t>
            </a:r>
          </a:p>
          <a:p>
            <a:endParaRPr lang="fr-FR">
              <a:solidFill>
                <a:srgbClr val="212529"/>
              </a:solidFill>
              <a:latin typeface="-apple-system"/>
            </a:endParaRPr>
          </a:p>
          <a:p>
            <a:r>
              <a:rPr lang="fr-FR" sz="1600"/>
              <a:t>$test=$</a:t>
            </a:r>
            <a:r>
              <a:rPr lang="fr-FR" sz="1600" err="1"/>
              <a:t>dist</a:t>
            </a:r>
            <a:r>
              <a:rPr lang="fr-FR" sz="1600"/>
              <a:t>*1000;	 </a:t>
            </a:r>
          </a:p>
          <a:p>
            <a:r>
              <a:rPr lang="fr-FR" sz="1600"/>
              <a:t>$requete1 = $</a:t>
            </a:r>
            <a:r>
              <a:rPr lang="fr-FR" sz="1600" err="1"/>
              <a:t>co</a:t>
            </a:r>
            <a:r>
              <a:rPr lang="fr-FR" sz="1600"/>
              <a:t>-&gt;</a:t>
            </a:r>
            <a:r>
              <a:rPr lang="fr-FR" sz="1600" err="1"/>
              <a:t>query</a:t>
            </a:r>
            <a:r>
              <a:rPr lang="fr-FR" sz="1600"/>
              <a:t>("SELECT HOTEL.NUMHOTEL,HOTEL.NOM,LOCALISATION.LATITUDE,LOCALISATION.LONGITUDE,LOCALISATION.VILLE,LOCALISATION.CODE_POSTAL, </a:t>
            </a:r>
            <a:r>
              <a:rPr lang="fr-FR" sz="1600" err="1"/>
              <a:t>preprod_hotels.get_distance_metres</a:t>
            </a:r>
            <a:r>
              <a:rPr lang="fr-FR" sz="1600"/>
              <a:t>('$</a:t>
            </a:r>
            <a:r>
              <a:rPr lang="fr-FR" sz="1600" err="1"/>
              <a:t>origLat</a:t>
            </a:r>
            <a:r>
              <a:rPr lang="fr-FR" sz="1600"/>
              <a:t>', '$</a:t>
            </a:r>
            <a:r>
              <a:rPr lang="fr-FR" sz="1600" err="1"/>
              <a:t>origLon</a:t>
            </a:r>
            <a:r>
              <a:rPr lang="fr-FR" sz="1600"/>
              <a:t>', LOCALISATION.LATITUDE, LOCALISATION.LONGITUDE)</a:t>
            </a:r>
          </a:p>
          <a:p>
            <a:r>
              <a:rPr lang="fr-FR" sz="1600"/>
              <a:t>AS </a:t>
            </a:r>
            <a:r>
              <a:rPr lang="fr-FR" sz="1600" err="1"/>
              <a:t>proximite</a:t>
            </a:r>
            <a:endParaRPr lang="fr-FR" sz="1600"/>
          </a:p>
          <a:p>
            <a:r>
              <a:rPr lang="fr-FR" sz="1600"/>
              <a:t>FROM </a:t>
            </a:r>
            <a:r>
              <a:rPr lang="fr-FR" sz="1600" err="1"/>
              <a:t>preprod_hotels.LOCALISATION,preprod_hotels.HOTEL</a:t>
            </a:r>
            <a:endParaRPr lang="fr-FR" sz="1600"/>
          </a:p>
          <a:p>
            <a:r>
              <a:rPr lang="fr-FR" sz="1600"/>
              <a:t>WHERE HOTEL.NUM_LOCA=LOCALISATION.NUM_LOCA</a:t>
            </a:r>
          </a:p>
          <a:p>
            <a:r>
              <a:rPr lang="fr-FR" sz="1600"/>
              <a:t>HAVING  </a:t>
            </a:r>
            <a:r>
              <a:rPr lang="fr-FR" sz="1600" err="1"/>
              <a:t>proximite</a:t>
            </a:r>
            <a:r>
              <a:rPr lang="fr-FR" sz="1600"/>
              <a:t> &lt; $test ORDER BY </a:t>
            </a:r>
            <a:r>
              <a:rPr lang="fr-FR" sz="1600" err="1"/>
              <a:t>proximite</a:t>
            </a:r>
            <a:r>
              <a:rPr lang="fr-FR" sz="1600"/>
              <a:t> ASC");</a:t>
            </a:r>
          </a:p>
          <a:p>
            <a:r>
              <a:rPr lang="fr-FR" sz="1600"/>
              <a:t>	</a:t>
            </a:r>
            <a:r>
              <a:rPr lang="fr-FR" sz="1600" err="1"/>
              <a:t>while</a:t>
            </a:r>
            <a:r>
              <a:rPr lang="fr-FR" sz="1600"/>
              <a:t> ($</a:t>
            </a:r>
            <a:r>
              <a:rPr lang="fr-FR" sz="1600" err="1"/>
              <a:t>row</a:t>
            </a:r>
            <a:r>
              <a:rPr lang="fr-FR" sz="1600"/>
              <a:t> = $requete1-&gt;</a:t>
            </a:r>
            <a:r>
              <a:rPr lang="fr-FR" sz="1600" err="1"/>
              <a:t>fetch_assoc</a:t>
            </a:r>
            <a:r>
              <a:rPr lang="fr-FR" sz="1600"/>
              <a:t>()){</a:t>
            </a:r>
          </a:p>
          <a:p>
            <a:r>
              <a:rPr lang="fr-FR" sz="1600"/>
              <a:t>          $test=$</a:t>
            </a:r>
            <a:r>
              <a:rPr lang="fr-FR" sz="1600" err="1"/>
              <a:t>row</a:t>
            </a:r>
            <a:r>
              <a:rPr lang="fr-FR" sz="1600"/>
              <a:t>['</a:t>
            </a:r>
            <a:r>
              <a:rPr lang="fr-FR" sz="1600" err="1"/>
              <a:t>proximite</a:t>
            </a:r>
            <a:r>
              <a:rPr lang="fr-FR" sz="1600"/>
              <a:t>']/1000;</a:t>
            </a:r>
          </a:p>
          <a:p>
            <a:r>
              <a:rPr lang="fr-FR" sz="1600"/>
              <a:t>        $requete2 = ("SELECT MIN(</a:t>
            </a:r>
            <a:r>
              <a:rPr lang="fr-FR" sz="1600" err="1"/>
              <a:t>PROPOSE.tarif</a:t>
            </a:r>
            <a:r>
              <a:rPr lang="fr-FR" sz="1600"/>
              <a:t>),</a:t>
            </a:r>
            <a:r>
              <a:rPr lang="fr-FR" sz="1600" err="1"/>
              <a:t>PROPOSE.tarif</a:t>
            </a:r>
            <a:endParaRPr lang="fr-FR" sz="1600"/>
          </a:p>
          <a:p>
            <a:r>
              <a:rPr lang="fr-FR" sz="1600"/>
              <a:t>                    FROM </a:t>
            </a:r>
            <a:r>
              <a:rPr lang="fr-FR" sz="1600" err="1"/>
              <a:t>preprod_hotels.PROPOSE,preprod_hotels.HOTEL</a:t>
            </a:r>
            <a:endParaRPr lang="fr-FR" sz="1600"/>
          </a:p>
          <a:p>
            <a:r>
              <a:rPr lang="fr-FR" sz="1600"/>
              <a:t>                    WHERE PROPOSE.NUMHOTEL = </a:t>
            </a:r>
            <a:r>
              <a:rPr lang="fr-FR" sz="1600" err="1"/>
              <a:t>idhotel</a:t>
            </a:r>
            <a:endParaRPr lang="fr-FR" sz="1600"/>
          </a:p>
          <a:p>
            <a:r>
              <a:rPr lang="fr-FR" sz="1600"/>
              <a:t>                    AND </a:t>
            </a:r>
            <a:r>
              <a:rPr lang="fr-FR" sz="1600" err="1"/>
              <a:t>PROPOSE.tarif</a:t>
            </a:r>
            <a:r>
              <a:rPr lang="fr-FR" sz="1600"/>
              <a:t> &lt;&gt; 0 "</a:t>
            </a:r>
          </a:p>
          <a:p>
            <a:r>
              <a:rPr lang="fr-FR" sz="1600"/>
              <a:t>                );</a:t>
            </a:r>
          </a:p>
          <a:p>
            <a:r>
              <a:rPr lang="fr-FR" sz="1600"/>
              <a:t>                $requete2 = $</a:t>
            </a:r>
            <a:r>
              <a:rPr lang="fr-FR" sz="1600" err="1"/>
              <a:t>co</a:t>
            </a:r>
            <a:r>
              <a:rPr lang="fr-FR" sz="1600"/>
              <a:t>-&gt;</a:t>
            </a:r>
            <a:r>
              <a:rPr lang="fr-FR" sz="1600" err="1"/>
              <a:t>query</a:t>
            </a:r>
            <a:r>
              <a:rPr lang="fr-FR" sz="1600"/>
              <a:t>(</a:t>
            </a:r>
            <a:r>
              <a:rPr lang="fr-FR" sz="1600" err="1"/>
              <a:t>str_replace</a:t>
            </a:r>
            <a:r>
              <a:rPr lang="fr-FR" sz="1600"/>
              <a:t>("</a:t>
            </a:r>
            <a:r>
              <a:rPr lang="fr-FR" sz="1600" err="1"/>
              <a:t>idhotel</a:t>
            </a:r>
            <a:r>
              <a:rPr lang="fr-FR" sz="1600"/>
              <a:t>",$</a:t>
            </a:r>
            <a:r>
              <a:rPr lang="fr-FR" sz="1600" err="1"/>
              <a:t>row</a:t>
            </a:r>
            <a:r>
              <a:rPr lang="fr-FR" sz="1600"/>
              <a:t>['NUMHOTEL'],$requete2));</a:t>
            </a:r>
          </a:p>
        </p:txBody>
      </p:sp>
      <p:pic>
        <p:nvPicPr>
          <p:cNvPr id="6" name="Image 5">
            <a:extLst>
              <a:ext uri="{FF2B5EF4-FFF2-40B4-BE49-F238E27FC236}">
                <a16:creationId xmlns:a16="http://schemas.microsoft.com/office/drawing/2014/main" id="{E7313729-7BCB-4AF7-8EC0-F6F1E69FE664}"/>
              </a:ext>
            </a:extLst>
          </p:cNvPr>
          <p:cNvPicPr>
            <a:picLocks noChangeAspect="1"/>
          </p:cNvPicPr>
          <p:nvPr/>
        </p:nvPicPr>
        <p:blipFill>
          <a:blip r:embed="rId2"/>
          <a:stretch>
            <a:fillRect/>
          </a:stretch>
        </p:blipFill>
        <p:spPr>
          <a:xfrm>
            <a:off x="7672642" y="3354185"/>
            <a:ext cx="4519357" cy="3276817"/>
          </a:xfrm>
          <a:prstGeom prst="rect">
            <a:avLst/>
          </a:prstGeom>
        </p:spPr>
      </p:pic>
    </p:spTree>
    <p:extLst>
      <p:ext uri="{BB962C8B-B14F-4D97-AF65-F5344CB8AC3E}">
        <p14:creationId xmlns:p14="http://schemas.microsoft.com/office/powerpoint/2010/main" val="909992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FB9053-E619-478E-BF8E-0D9F038BD0A5}"/>
              </a:ext>
            </a:extLst>
          </p:cNvPr>
          <p:cNvSpPr/>
          <p:nvPr/>
        </p:nvSpPr>
        <p:spPr>
          <a:xfrm>
            <a:off x="0" y="124691"/>
            <a:ext cx="12192000" cy="964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C89E8E5E-48A5-4B31-B677-2DAC9178B98E}"/>
              </a:ext>
            </a:extLst>
          </p:cNvPr>
          <p:cNvSpPr txBox="1"/>
          <p:nvPr/>
        </p:nvSpPr>
        <p:spPr>
          <a:xfrm>
            <a:off x="83128" y="245398"/>
            <a:ext cx="12108872" cy="800219"/>
          </a:xfrm>
          <a:prstGeom prst="rect">
            <a:avLst/>
          </a:prstGeom>
          <a:noFill/>
        </p:spPr>
        <p:txBody>
          <a:bodyPr wrap="square" rtlCol="0">
            <a:spAutoFit/>
          </a:bodyPr>
          <a:lstStyle/>
          <a:p>
            <a:pPr algn="just"/>
            <a:r>
              <a:rPr lang="fr-FR" b="1">
                <a:solidFill>
                  <a:schemeClr val="bg1"/>
                </a:solidFill>
              </a:rPr>
              <a:t>Partie 5 - Résultats : présentation de requêtes (en utilisant plusieurs opérateurs SQL de cette liste : JOIN, GROUP BY avec COUNT/SUM/AVG, et WHERE…) et explication de ces résultats.</a:t>
            </a:r>
          </a:p>
          <a:p>
            <a:endParaRPr lang="fr-FR" sz="1000">
              <a:solidFill>
                <a:schemeClr val="bg1"/>
              </a:solidFill>
            </a:endParaRPr>
          </a:p>
        </p:txBody>
      </p:sp>
      <p:sp>
        <p:nvSpPr>
          <p:cNvPr id="5" name="Rectangle 4">
            <a:extLst>
              <a:ext uri="{FF2B5EF4-FFF2-40B4-BE49-F238E27FC236}">
                <a16:creationId xmlns:a16="http://schemas.microsoft.com/office/drawing/2014/main" id="{823483BE-52E9-4E09-A112-ECA788D878AA}"/>
              </a:ext>
            </a:extLst>
          </p:cNvPr>
          <p:cNvSpPr/>
          <p:nvPr/>
        </p:nvSpPr>
        <p:spPr>
          <a:xfrm>
            <a:off x="241069" y="1541573"/>
            <a:ext cx="11205556" cy="4524315"/>
          </a:xfrm>
          <a:prstGeom prst="rect">
            <a:avLst/>
          </a:prstGeom>
        </p:spPr>
        <p:txBody>
          <a:bodyPr wrap="square">
            <a:spAutoFit/>
          </a:bodyPr>
          <a:lstStyle/>
          <a:p>
            <a:r>
              <a:rPr lang="fr-FR" b="1">
                <a:solidFill>
                  <a:srgbClr val="212529"/>
                </a:solidFill>
                <a:latin typeface="-apple-system"/>
              </a:rPr>
              <a:t>REQUETE 4  : Affiche le nombre de chambre disponible, par hôtel dans une ville donnée et les classe par ordre décroissant</a:t>
            </a:r>
          </a:p>
          <a:p>
            <a:endParaRPr lang="fr-FR" b="1">
              <a:solidFill>
                <a:srgbClr val="212529"/>
              </a:solidFill>
              <a:latin typeface="-apple-system"/>
            </a:endParaRPr>
          </a:p>
          <a:p>
            <a:r>
              <a:rPr lang="fr-FR" b="1">
                <a:solidFill>
                  <a:srgbClr val="212529"/>
                </a:solidFill>
                <a:latin typeface="-apple-system"/>
              </a:rPr>
              <a:t>SAISI : Ville (Tournus)</a:t>
            </a:r>
          </a:p>
          <a:p>
            <a:endParaRPr lang="fr-FR">
              <a:solidFill>
                <a:srgbClr val="212529"/>
              </a:solidFill>
              <a:latin typeface="-apple-system"/>
            </a:endParaRPr>
          </a:p>
          <a:p>
            <a:r>
              <a:rPr lang="fr-FR"/>
              <a:t>SELECT HOTEL.NOM,DISPOSE.nombre,LOCALISATION.LATITUDE,LOCALISATION.LONGITUDE</a:t>
            </a:r>
          </a:p>
          <a:p>
            <a:r>
              <a:rPr lang="fr-FR"/>
              <a:t>FROM preprod_hotels.HOTEL,preprod_hotels.LOCALISATION,preprod_hotels.DISPOSE, </a:t>
            </a:r>
            <a:r>
              <a:rPr lang="fr-FR" err="1"/>
              <a:t>preprod_hotels.ORGANISATION</a:t>
            </a:r>
            <a:endParaRPr lang="fr-FR"/>
          </a:p>
          <a:p>
            <a:r>
              <a:rPr lang="fr-FR"/>
              <a:t>WHERE HOTEL.NUMHOTEL = DISPOSE.NUMHOTEL</a:t>
            </a:r>
          </a:p>
          <a:p>
            <a:r>
              <a:rPr lang="fr-FR"/>
              <a:t>AND HOTEL.NUM_LOCA = LOCALISATION.NUM_LOCA</a:t>
            </a:r>
          </a:p>
          <a:p>
            <a:r>
              <a:rPr lang="fr-FR"/>
              <a:t>AND DISPOSE.NUM_ORGA = ORGANISATION.NUM_ORGA</a:t>
            </a:r>
          </a:p>
          <a:p>
            <a:r>
              <a:rPr lang="fr-FR"/>
              <a:t>AND LOCALISATION.VILLE= '$ville'</a:t>
            </a:r>
          </a:p>
          <a:p>
            <a:r>
              <a:rPr lang="fr-FR"/>
              <a:t>AND ORGANISATION.DESCRIPTION = '</a:t>
            </a:r>
            <a:r>
              <a:rPr lang="fr-FR" err="1"/>
              <a:t>nb_chambre_dispo_location</a:t>
            </a:r>
            <a:r>
              <a:rPr lang="fr-FR"/>
              <a:t>'</a:t>
            </a:r>
          </a:p>
          <a:p>
            <a:r>
              <a:rPr lang="fr-FR"/>
              <a:t>AND DISPOSE.NOMBRE &lt;&gt; 0</a:t>
            </a:r>
          </a:p>
          <a:p>
            <a:r>
              <a:rPr lang="fr-FR"/>
              <a:t>ORDER BY </a:t>
            </a:r>
            <a:r>
              <a:rPr lang="fr-FR" err="1"/>
              <a:t>DISPOSE.nombre</a:t>
            </a:r>
            <a:r>
              <a:rPr lang="fr-FR"/>
              <a:t> DESC</a:t>
            </a:r>
            <a:br>
              <a:rPr lang="fr-FR"/>
            </a:br>
            <a:endParaRPr lang="fr-FR"/>
          </a:p>
        </p:txBody>
      </p:sp>
      <p:pic>
        <p:nvPicPr>
          <p:cNvPr id="6" name="Image 5">
            <a:extLst>
              <a:ext uri="{FF2B5EF4-FFF2-40B4-BE49-F238E27FC236}">
                <a16:creationId xmlns:a16="http://schemas.microsoft.com/office/drawing/2014/main" id="{12AFE72B-0622-4E88-B54F-BDFAAFCDB3BC}"/>
              </a:ext>
            </a:extLst>
          </p:cNvPr>
          <p:cNvPicPr>
            <a:picLocks noChangeAspect="1"/>
          </p:cNvPicPr>
          <p:nvPr/>
        </p:nvPicPr>
        <p:blipFill>
          <a:blip r:embed="rId2"/>
          <a:stretch>
            <a:fillRect/>
          </a:stretch>
        </p:blipFill>
        <p:spPr>
          <a:xfrm>
            <a:off x="7277383" y="3534340"/>
            <a:ext cx="4804229" cy="3240532"/>
          </a:xfrm>
          <a:prstGeom prst="rect">
            <a:avLst/>
          </a:prstGeom>
        </p:spPr>
      </p:pic>
    </p:spTree>
    <p:extLst>
      <p:ext uri="{BB962C8B-B14F-4D97-AF65-F5344CB8AC3E}">
        <p14:creationId xmlns:p14="http://schemas.microsoft.com/office/powerpoint/2010/main" val="2497404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FB9053-E619-478E-BF8E-0D9F038BD0A5}"/>
              </a:ext>
            </a:extLst>
          </p:cNvPr>
          <p:cNvSpPr/>
          <p:nvPr/>
        </p:nvSpPr>
        <p:spPr>
          <a:xfrm>
            <a:off x="0" y="124691"/>
            <a:ext cx="12192000" cy="964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C89E8E5E-48A5-4B31-B677-2DAC9178B98E}"/>
              </a:ext>
            </a:extLst>
          </p:cNvPr>
          <p:cNvSpPr txBox="1"/>
          <p:nvPr/>
        </p:nvSpPr>
        <p:spPr>
          <a:xfrm>
            <a:off x="83128" y="245398"/>
            <a:ext cx="12108872" cy="800219"/>
          </a:xfrm>
          <a:prstGeom prst="rect">
            <a:avLst/>
          </a:prstGeom>
          <a:noFill/>
        </p:spPr>
        <p:txBody>
          <a:bodyPr wrap="square" rtlCol="0">
            <a:spAutoFit/>
          </a:bodyPr>
          <a:lstStyle/>
          <a:p>
            <a:pPr algn="just"/>
            <a:r>
              <a:rPr lang="fr-FR" b="1">
                <a:solidFill>
                  <a:schemeClr val="bg1"/>
                </a:solidFill>
              </a:rPr>
              <a:t>Partie 5 - Résultats : présentation de requêtes (en utilisant plusieurs opérateurs SQL de cette liste : JOIN, GROUP BY avec COUNT/SUM/AVG, et WHERE…) et explication de ces résultats.</a:t>
            </a:r>
          </a:p>
          <a:p>
            <a:endParaRPr lang="fr-FR" sz="1000">
              <a:solidFill>
                <a:schemeClr val="bg1"/>
              </a:solidFill>
            </a:endParaRPr>
          </a:p>
        </p:txBody>
      </p:sp>
      <p:sp>
        <p:nvSpPr>
          <p:cNvPr id="5" name="Rectangle 4">
            <a:extLst>
              <a:ext uri="{FF2B5EF4-FFF2-40B4-BE49-F238E27FC236}">
                <a16:creationId xmlns:a16="http://schemas.microsoft.com/office/drawing/2014/main" id="{823483BE-52E9-4E09-A112-ECA788D878AA}"/>
              </a:ext>
            </a:extLst>
          </p:cNvPr>
          <p:cNvSpPr/>
          <p:nvPr/>
        </p:nvSpPr>
        <p:spPr>
          <a:xfrm>
            <a:off x="241069" y="1541573"/>
            <a:ext cx="11205556" cy="3139321"/>
          </a:xfrm>
          <a:prstGeom prst="rect">
            <a:avLst/>
          </a:prstGeom>
        </p:spPr>
        <p:txBody>
          <a:bodyPr wrap="square" anchor="t">
            <a:spAutoFit/>
          </a:bodyPr>
          <a:lstStyle/>
          <a:p>
            <a:r>
              <a:rPr lang="fr-FR" b="1">
                <a:solidFill>
                  <a:srgbClr val="212529"/>
                </a:solidFill>
                <a:latin typeface="-apple-system"/>
              </a:rPr>
              <a:t>REQUETE 5  : Affiche la moyenne du nombre d'étoiles des hôtels pour une ville donnée </a:t>
            </a:r>
          </a:p>
          <a:p>
            <a:endParaRPr lang="fr-FR" b="1">
              <a:solidFill>
                <a:srgbClr val="212529"/>
              </a:solidFill>
              <a:latin typeface="-apple-system"/>
            </a:endParaRPr>
          </a:p>
          <a:p>
            <a:endParaRPr lang="fr-FR" b="1">
              <a:solidFill>
                <a:srgbClr val="212529"/>
              </a:solidFill>
              <a:latin typeface="-apple-system"/>
            </a:endParaRPr>
          </a:p>
          <a:p>
            <a:r>
              <a:rPr lang="fr-FR" b="1">
                <a:solidFill>
                  <a:srgbClr val="212529"/>
                </a:solidFill>
                <a:latin typeface="-apple-system"/>
              </a:rPr>
              <a:t>SAISI : Ville (Tournus)</a:t>
            </a:r>
          </a:p>
          <a:p>
            <a:endParaRPr lang="fr-FR">
              <a:solidFill>
                <a:srgbClr val="212529"/>
              </a:solidFill>
              <a:latin typeface="-apple-system"/>
            </a:endParaRPr>
          </a:p>
          <a:p>
            <a:r>
              <a:rPr lang="fr-FR"/>
              <a:t>SELECT AVG(</a:t>
            </a:r>
            <a:r>
              <a:rPr lang="fr-FR" err="1"/>
              <a:t>ExtractNumber</a:t>
            </a:r>
            <a:r>
              <a:rPr lang="fr-FR"/>
              <a:t>(NBREETOILES))  as NBREETOILE </a:t>
            </a:r>
          </a:p>
          <a:p>
            <a:r>
              <a:rPr lang="fr-FR"/>
              <a:t>                    FROM preprod_hotels.HOTEL,preprod_hotels.LOCALISATION,preprod_hotels.CLASSES</a:t>
            </a:r>
          </a:p>
          <a:p>
            <a:r>
              <a:rPr lang="fr-FR"/>
              <a:t>                    WHERE  HOTEL.NUM_LOCA = LOCALISATION.NUM_LOCA</a:t>
            </a:r>
          </a:p>
          <a:p>
            <a:r>
              <a:rPr lang="fr-FR"/>
              <a:t>                    AND CLASSES.NUM_CLASSE =  HOTEL.NUM_CLASSE</a:t>
            </a:r>
          </a:p>
          <a:p>
            <a:r>
              <a:rPr lang="fr-FR"/>
              <a:t>                    AND LOCALISATION.VILLE= '$ville1'</a:t>
            </a:r>
            <a:br>
              <a:rPr lang="fr-FR"/>
            </a:br>
            <a:endParaRPr lang="fr-FR"/>
          </a:p>
        </p:txBody>
      </p:sp>
      <p:pic>
        <p:nvPicPr>
          <p:cNvPr id="4" name="Image 3">
            <a:extLst>
              <a:ext uri="{FF2B5EF4-FFF2-40B4-BE49-F238E27FC236}">
                <a16:creationId xmlns:a16="http://schemas.microsoft.com/office/drawing/2014/main" id="{657DB85A-A699-4C50-8732-CDF06F5C3CBC}"/>
              </a:ext>
            </a:extLst>
          </p:cNvPr>
          <p:cNvPicPr>
            <a:picLocks noChangeAspect="1"/>
          </p:cNvPicPr>
          <p:nvPr/>
        </p:nvPicPr>
        <p:blipFill>
          <a:blip r:embed="rId2"/>
          <a:stretch>
            <a:fillRect/>
          </a:stretch>
        </p:blipFill>
        <p:spPr>
          <a:xfrm>
            <a:off x="5471106" y="4298831"/>
            <a:ext cx="6367596" cy="2192255"/>
          </a:xfrm>
          <a:prstGeom prst="rect">
            <a:avLst/>
          </a:prstGeom>
        </p:spPr>
      </p:pic>
    </p:spTree>
    <p:extLst>
      <p:ext uri="{BB962C8B-B14F-4D97-AF65-F5344CB8AC3E}">
        <p14:creationId xmlns:p14="http://schemas.microsoft.com/office/powerpoint/2010/main" val="1562074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FB9053-E619-478E-BF8E-0D9F038BD0A5}"/>
              </a:ext>
            </a:extLst>
          </p:cNvPr>
          <p:cNvSpPr/>
          <p:nvPr/>
        </p:nvSpPr>
        <p:spPr>
          <a:xfrm>
            <a:off x="0" y="124691"/>
            <a:ext cx="12192000" cy="964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C89E8E5E-48A5-4B31-B677-2DAC9178B98E}"/>
              </a:ext>
            </a:extLst>
          </p:cNvPr>
          <p:cNvSpPr txBox="1"/>
          <p:nvPr/>
        </p:nvSpPr>
        <p:spPr>
          <a:xfrm>
            <a:off x="83128" y="245398"/>
            <a:ext cx="12108872" cy="800219"/>
          </a:xfrm>
          <a:prstGeom prst="rect">
            <a:avLst/>
          </a:prstGeom>
          <a:noFill/>
        </p:spPr>
        <p:txBody>
          <a:bodyPr wrap="square" rtlCol="0">
            <a:spAutoFit/>
          </a:bodyPr>
          <a:lstStyle/>
          <a:p>
            <a:pPr algn="just"/>
            <a:r>
              <a:rPr lang="fr-FR" b="1">
                <a:solidFill>
                  <a:schemeClr val="bg1"/>
                </a:solidFill>
              </a:rPr>
              <a:t>Partie 5 - Résultats : présentation de requêtes (en utilisant plusieurs opérateurs SQL de cette liste : JOIN, GROUP BY avec COUNT/SUM/AVG, et WHERE…) et explication de ces résultats.</a:t>
            </a:r>
          </a:p>
          <a:p>
            <a:endParaRPr lang="fr-FR" sz="1000">
              <a:solidFill>
                <a:schemeClr val="bg1"/>
              </a:solidFill>
            </a:endParaRPr>
          </a:p>
        </p:txBody>
      </p:sp>
      <p:sp>
        <p:nvSpPr>
          <p:cNvPr id="5" name="Rectangle 4">
            <a:extLst>
              <a:ext uri="{FF2B5EF4-FFF2-40B4-BE49-F238E27FC236}">
                <a16:creationId xmlns:a16="http://schemas.microsoft.com/office/drawing/2014/main" id="{823483BE-52E9-4E09-A112-ECA788D878AA}"/>
              </a:ext>
            </a:extLst>
          </p:cNvPr>
          <p:cNvSpPr/>
          <p:nvPr/>
        </p:nvSpPr>
        <p:spPr>
          <a:xfrm>
            <a:off x="241069" y="1209674"/>
            <a:ext cx="11205556" cy="5770811"/>
          </a:xfrm>
          <a:prstGeom prst="rect">
            <a:avLst/>
          </a:prstGeom>
        </p:spPr>
        <p:txBody>
          <a:bodyPr wrap="square" anchor="t">
            <a:spAutoFit/>
          </a:bodyPr>
          <a:lstStyle/>
          <a:p>
            <a:r>
              <a:rPr lang="fr-FR" b="1">
                <a:solidFill>
                  <a:srgbClr val="212529"/>
                </a:solidFill>
                <a:latin typeface="-apple-system"/>
              </a:rPr>
              <a:t>REQUETE 6  : Afficher tous les hôtel de plusieurs villes qui ont le plus d'étoiles et qui sont ouvert toute l'année et qui propose au moins une activité</a:t>
            </a:r>
          </a:p>
          <a:p>
            <a:endParaRPr lang="fr-FR" b="1">
              <a:solidFill>
                <a:srgbClr val="212529"/>
              </a:solidFill>
              <a:latin typeface="-apple-system"/>
            </a:endParaRPr>
          </a:p>
          <a:p>
            <a:r>
              <a:rPr lang="fr-FR" b="1">
                <a:solidFill>
                  <a:srgbClr val="212529"/>
                </a:solidFill>
                <a:latin typeface="-apple-system"/>
              </a:rPr>
              <a:t>SAISI : Villes (</a:t>
            </a:r>
            <a:r>
              <a:rPr lang="fr-FR" b="1" err="1">
                <a:solidFill>
                  <a:srgbClr val="212529"/>
                </a:solidFill>
                <a:latin typeface="-apple-system"/>
              </a:rPr>
              <a:t>Viré,Tournus,Chalon</a:t>
            </a:r>
            <a:r>
              <a:rPr lang="fr-FR" b="1">
                <a:solidFill>
                  <a:srgbClr val="212529"/>
                </a:solidFill>
                <a:latin typeface="-apple-system"/>
              </a:rPr>
              <a:t>-sur-</a:t>
            </a:r>
            <a:r>
              <a:rPr lang="fr-FR" b="1" err="1">
                <a:solidFill>
                  <a:srgbClr val="212529"/>
                </a:solidFill>
                <a:latin typeface="-apple-system"/>
              </a:rPr>
              <a:t>Saône,Sennecé</a:t>
            </a:r>
            <a:r>
              <a:rPr lang="fr-FR" b="1">
                <a:solidFill>
                  <a:srgbClr val="212529"/>
                </a:solidFill>
                <a:latin typeface="-apple-system"/>
              </a:rPr>
              <a:t>-les-Mâcon)</a:t>
            </a:r>
          </a:p>
          <a:p>
            <a:endParaRPr lang="fr-FR">
              <a:solidFill>
                <a:srgbClr val="212529"/>
              </a:solidFill>
              <a:latin typeface="-apple-system"/>
            </a:endParaRPr>
          </a:p>
          <a:p>
            <a:r>
              <a:rPr lang="fr-FR" sz="900"/>
              <a:t>SELECT HOTEL.NUMHOTEL,HOTEL.NOM,LOCALISATION.VILLE,LOCALISATION.VILLE,LOCALISATION.CODE_POSTAL</a:t>
            </a:r>
          </a:p>
          <a:p>
            <a:r>
              <a:rPr lang="fr-FR" sz="900"/>
              <a:t>FROM </a:t>
            </a:r>
            <a:r>
              <a:rPr lang="fr-FR" sz="900" err="1"/>
              <a:t>preprod_hotels.HOTEL,preprod_hotels.LOCALISATION</a:t>
            </a:r>
            <a:endParaRPr lang="fr-FR" sz="900"/>
          </a:p>
          <a:p>
            <a:r>
              <a:rPr lang="fr-FR" sz="900"/>
              <a:t>WHERE HOTEL.NUM_LOCA=LOCALISATION.NUM_LOCA</a:t>
            </a:r>
          </a:p>
          <a:p>
            <a:r>
              <a:rPr lang="fr-FR" sz="900"/>
              <a:t>AND HOTEL.OUVERTURE ="</a:t>
            </a:r>
            <a:r>
              <a:rPr lang="fr-FR" sz="900" err="1"/>
              <a:t>to_replace</a:t>
            </a:r>
            <a:r>
              <a:rPr lang="fr-FR" sz="900"/>
              <a:t>" </a:t>
            </a:r>
          </a:p>
          <a:p>
            <a:r>
              <a:rPr lang="fr-FR" sz="900"/>
              <a:t>AND </a:t>
            </a:r>
            <a:r>
              <a:rPr lang="fr-FR" sz="900" err="1"/>
              <a:t>lower</a:t>
            </a:r>
            <a:r>
              <a:rPr lang="fr-FR" sz="900"/>
              <a:t>(LOCALISATION.VILLE) in (';</a:t>
            </a:r>
          </a:p>
          <a:p>
            <a:r>
              <a:rPr lang="fr-FR" sz="900"/>
              <a:t>for($i=0;$i&lt;$max;$i++)</a:t>
            </a:r>
          </a:p>
          <a:p>
            <a:r>
              <a:rPr lang="fr-FR" sz="900"/>
              <a:t>{</a:t>
            </a:r>
          </a:p>
          <a:p>
            <a:r>
              <a:rPr lang="fr-FR" sz="900"/>
              <a:t>    if ($i == $max-1){</a:t>
            </a:r>
          </a:p>
          <a:p>
            <a:r>
              <a:rPr lang="fr-FR" sz="900"/>
              <a:t>        $requete1.="'vi'";</a:t>
            </a:r>
          </a:p>
          <a:p>
            <a:r>
              <a:rPr lang="fr-FR" sz="900"/>
              <a:t>        $requete1=</a:t>
            </a:r>
            <a:r>
              <a:rPr lang="fr-FR" sz="900" err="1"/>
              <a:t>str_replace</a:t>
            </a:r>
            <a:r>
              <a:rPr lang="fr-FR" sz="900"/>
              <a:t>("</a:t>
            </a:r>
            <a:r>
              <a:rPr lang="fr-FR" sz="900" err="1"/>
              <a:t>vi",$villes</a:t>
            </a:r>
            <a:r>
              <a:rPr lang="fr-FR" sz="900"/>
              <a:t>[$i],$requete1);</a:t>
            </a:r>
          </a:p>
          <a:p>
            <a:r>
              <a:rPr lang="fr-FR" sz="900"/>
              <a:t>        </a:t>
            </a:r>
          </a:p>
          <a:p>
            <a:r>
              <a:rPr lang="fr-FR" sz="900"/>
              <a:t>    }</a:t>
            </a:r>
            <a:r>
              <a:rPr lang="fr-FR" sz="900" err="1"/>
              <a:t>else</a:t>
            </a:r>
            <a:r>
              <a:rPr lang="fr-FR" sz="900"/>
              <a:t>{</a:t>
            </a:r>
          </a:p>
          <a:p>
            <a:r>
              <a:rPr lang="fr-FR" sz="900"/>
              <a:t>        $requete1.="'vi',";</a:t>
            </a:r>
          </a:p>
          <a:p>
            <a:r>
              <a:rPr lang="fr-FR" sz="900"/>
              <a:t>        $requete1=</a:t>
            </a:r>
            <a:r>
              <a:rPr lang="fr-FR" sz="900" err="1"/>
              <a:t>str_replace</a:t>
            </a:r>
            <a:r>
              <a:rPr lang="fr-FR" sz="900"/>
              <a:t>("</a:t>
            </a:r>
            <a:r>
              <a:rPr lang="fr-FR" sz="900" err="1"/>
              <a:t>vi",$villes</a:t>
            </a:r>
            <a:r>
              <a:rPr lang="fr-FR" sz="900"/>
              <a:t>[$i],$requete1);</a:t>
            </a:r>
          </a:p>
          <a:p>
            <a:r>
              <a:rPr lang="fr-FR" sz="900"/>
              <a:t>    }</a:t>
            </a:r>
          </a:p>
          <a:p>
            <a:r>
              <a:rPr lang="fr-FR" sz="900"/>
              <a:t>  </a:t>
            </a:r>
          </a:p>
          <a:p>
            <a:r>
              <a:rPr lang="fr-FR" sz="900"/>
              <a:t>}</a:t>
            </a:r>
          </a:p>
          <a:p>
            <a:r>
              <a:rPr lang="fr-FR" sz="900"/>
              <a:t>$requete1.=")</a:t>
            </a:r>
          </a:p>
          <a:p>
            <a:r>
              <a:rPr lang="fr-FR" sz="900"/>
              <a:t>AND </a:t>
            </a:r>
            <a:r>
              <a:rPr lang="fr-FR" sz="900" err="1"/>
              <a:t>HOTEL.num_classe</a:t>
            </a:r>
            <a:r>
              <a:rPr lang="fr-FR" sz="900"/>
              <a:t> = (</a:t>
            </a:r>
          </a:p>
          <a:p>
            <a:r>
              <a:rPr lang="fr-FR" sz="900"/>
              <a:t>    Select MAX(HOTEL.NUM_CLASSE)</a:t>
            </a:r>
          </a:p>
          <a:p>
            <a:r>
              <a:rPr lang="fr-FR" sz="900"/>
              <a:t>    </a:t>
            </a:r>
            <a:r>
              <a:rPr lang="fr-FR" sz="900" err="1"/>
              <a:t>From</a:t>
            </a:r>
            <a:r>
              <a:rPr lang="fr-FR" sz="900"/>
              <a:t> </a:t>
            </a:r>
            <a:r>
              <a:rPr lang="fr-FR" sz="900" err="1"/>
              <a:t>preprod_hotels.HOTEL</a:t>
            </a:r>
            <a:endParaRPr lang="fr-FR" sz="900"/>
          </a:p>
          <a:p>
            <a:r>
              <a:rPr lang="fr-FR" sz="900"/>
              <a:t>)</a:t>
            </a:r>
          </a:p>
          <a:p>
            <a:r>
              <a:rPr lang="fr-FR" sz="900"/>
              <a:t>AND HOTEL.NUMHOTEL IN (</a:t>
            </a:r>
          </a:p>
          <a:p>
            <a:r>
              <a:rPr lang="fr-FR" sz="900"/>
              <a:t>    Select REALISE.NUMHOTEL</a:t>
            </a:r>
          </a:p>
          <a:p>
            <a:r>
              <a:rPr lang="fr-FR" sz="900"/>
              <a:t>    FROM </a:t>
            </a:r>
            <a:r>
              <a:rPr lang="fr-FR" sz="900" err="1"/>
              <a:t>preprod_hotels.REALISE</a:t>
            </a:r>
            <a:endParaRPr lang="fr-FR" sz="900"/>
          </a:p>
          <a:p>
            <a:r>
              <a:rPr lang="fr-FR" sz="900"/>
              <a:t>)";</a:t>
            </a:r>
          </a:p>
          <a:p>
            <a:endParaRPr lang="fr-FR" sz="900"/>
          </a:p>
          <a:p>
            <a:r>
              <a:rPr lang="fr-FR" sz="900"/>
              <a:t>$requete1=</a:t>
            </a:r>
            <a:r>
              <a:rPr lang="fr-FR" sz="900" err="1"/>
              <a:t>str_replace</a:t>
            </a:r>
            <a:r>
              <a:rPr lang="fr-FR" sz="900"/>
              <a:t>("</a:t>
            </a:r>
            <a:r>
              <a:rPr lang="fr-FR" sz="900" err="1"/>
              <a:t>to_replace","Ouvert</a:t>
            </a:r>
            <a:r>
              <a:rPr lang="fr-FR" sz="900"/>
              <a:t> toute l'année.",$requete1);</a:t>
            </a:r>
          </a:p>
          <a:p>
            <a:r>
              <a:rPr lang="fr-FR" sz="900"/>
              <a:t>// $requete2 = $</a:t>
            </a:r>
            <a:r>
              <a:rPr lang="fr-FR" sz="900" err="1"/>
              <a:t>co</a:t>
            </a:r>
            <a:r>
              <a:rPr lang="fr-FR" sz="900"/>
              <a:t>-&gt;</a:t>
            </a:r>
            <a:r>
              <a:rPr lang="fr-FR" sz="900" err="1"/>
              <a:t>query</a:t>
            </a:r>
            <a:r>
              <a:rPr lang="fr-FR" sz="900"/>
              <a:t>(</a:t>
            </a:r>
            <a:r>
              <a:rPr lang="fr-FR" sz="900" err="1"/>
              <a:t>str_replace</a:t>
            </a:r>
            <a:r>
              <a:rPr lang="fr-FR" sz="900"/>
              <a:t>("</a:t>
            </a:r>
            <a:r>
              <a:rPr lang="fr-FR" sz="900" err="1"/>
              <a:t>idhotel</a:t>
            </a:r>
            <a:r>
              <a:rPr lang="fr-FR" sz="900"/>
              <a:t>",$</a:t>
            </a:r>
            <a:r>
              <a:rPr lang="fr-FR" sz="900" err="1"/>
              <a:t>row</a:t>
            </a:r>
            <a:r>
              <a:rPr lang="fr-FR" sz="900"/>
              <a:t>['NUMHOTEL'],$requete2));</a:t>
            </a:r>
            <a:br>
              <a:rPr lang="fr-FR" sz="900"/>
            </a:br>
            <a:endParaRPr lang="fr-FR"/>
          </a:p>
        </p:txBody>
      </p:sp>
      <p:pic>
        <p:nvPicPr>
          <p:cNvPr id="7" name="Image 6">
            <a:extLst>
              <a:ext uri="{FF2B5EF4-FFF2-40B4-BE49-F238E27FC236}">
                <a16:creationId xmlns:a16="http://schemas.microsoft.com/office/drawing/2014/main" id="{F2DB8F08-8A7F-4483-9329-ED0B8D999316}"/>
              </a:ext>
            </a:extLst>
          </p:cNvPr>
          <p:cNvPicPr>
            <a:picLocks noChangeAspect="1"/>
          </p:cNvPicPr>
          <p:nvPr/>
        </p:nvPicPr>
        <p:blipFill>
          <a:blip r:embed="rId2"/>
          <a:stretch>
            <a:fillRect/>
          </a:stretch>
        </p:blipFill>
        <p:spPr>
          <a:xfrm>
            <a:off x="4657897" y="3429000"/>
            <a:ext cx="7051131" cy="1840217"/>
          </a:xfrm>
          <a:prstGeom prst="rect">
            <a:avLst/>
          </a:prstGeom>
        </p:spPr>
      </p:pic>
    </p:spTree>
    <p:extLst>
      <p:ext uri="{BB962C8B-B14F-4D97-AF65-F5344CB8AC3E}">
        <p14:creationId xmlns:p14="http://schemas.microsoft.com/office/powerpoint/2010/main" val="3572897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FB9053-E619-478E-BF8E-0D9F038BD0A5}"/>
              </a:ext>
            </a:extLst>
          </p:cNvPr>
          <p:cNvSpPr/>
          <p:nvPr/>
        </p:nvSpPr>
        <p:spPr>
          <a:xfrm>
            <a:off x="0" y="124691"/>
            <a:ext cx="12192000" cy="964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C89E8E5E-48A5-4B31-B677-2DAC9178B98E}"/>
              </a:ext>
            </a:extLst>
          </p:cNvPr>
          <p:cNvSpPr txBox="1"/>
          <p:nvPr/>
        </p:nvSpPr>
        <p:spPr>
          <a:xfrm>
            <a:off x="83128" y="245398"/>
            <a:ext cx="12108872" cy="800219"/>
          </a:xfrm>
          <a:prstGeom prst="rect">
            <a:avLst/>
          </a:prstGeom>
          <a:noFill/>
        </p:spPr>
        <p:txBody>
          <a:bodyPr wrap="square" rtlCol="0">
            <a:spAutoFit/>
          </a:bodyPr>
          <a:lstStyle/>
          <a:p>
            <a:pPr algn="just"/>
            <a:r>
              <a:rPr lang="fr-FR" b="1">
                <a:solidFill>
                  <a:schemeClr val="bg1"/>
                </a:solidFill>
              </a:rPr>
              <a:t>Partie 5 - Résultats : présentation de requêtes (en utilisant plusieurs opérateurs SQL de cette liste : JOIN, GROUP BY avec COUNT/SUM/AVG, et WHERE…) et explication de ces résultats.</a:t>
            </a:r>
          </a:p>
          <a:p>
            <a:endParaRPr lang="fr-FR" sz="1000">
              <a:solidFill>
                <a:schemeClr val="bg1"/>
              </a:solidFill>
            </a:endParaRPr>
          </a:p>
        </p:txBody>
      </p:sp>
      <p:sp>
        <p:nvSpPr>
          <p:cNvPr id="5" name="Rectangle 4">
            <a:extLst>
              <a:ext uri="{FF2B5EF4-FFF2-40B4-BE49-F238E27FC236}">
                <a16:creationId xmlns:a16="http://schemas.microsoft.com/office/drawing/2014/main" id="{823483BE-52E9-4E09-A112-ECA788D878AA}"/>
              </a:ext>
            </a:extLst>
          </p:cNvPr>
          <p:cNvSpPr/>
          <p:nvPr/>
        </p:nvSpPr>
        <p:spPr>
          <a:xfrm>
            <a:off x="241069" y="1209674"/>
            <a:ext cx="11205556" cy="3693319"/>
          </a:xfrm>
          <a:prstGeom prst="rect">
            <a:avLst/>
          </a:prstGeom>
        </p:spPr>
        <p:txBody>
          <a:bodyPr wrap="square">
            <a:spAutoFit/>
          </a:bodyPr>
          <a:lstStyle/>
          <a:p>
            <a:r>
              <a:rPr lang="fr-FR" b="1">
                <a:solidFill>
                  <a:srgbClr val="212529"/>
                </a:solidFill>
                <a:latin typeface="-apple-system"/>
              </a:rPr>
              <a:t>REQUETE 7  : Affichage des informations d’un hôtel précis.</a:t>
            </a:r>
          </a:p>
          <a:p>
            <a:endParaRPr lang="fr-FR" b="1">
              <a:solidFill>
                <a:srgbClr val="212529"/>
              </a:solidFill>
              <a:latin typeface="-apple-system"/>
            </a:endParaRPr>
          </a:p>
          <a:p>
            <a:r>
              <a:rPr lang="fr-FR" b="1">
                <a:solidFill>
                  <a:srgbClr val="212529"/>
                </a:solidFill>
                <a:latin typeface="-apple-system"/>
              </a:rPr>
              <a:t>SAISI : NUMHOTEL(141)</a:t>
            </a:r>
          </a:p>
          <a:p>
            <a:endParaRPr lang="fr-FR">
              <a:solidFill>
                <a:srgbClr val="212529"/>
              </a:solidFill>
              <a:latin typeface="-apple-system"/>
            </a:endParaRPr>
          </a:p>
          <a:p>
            <a:r>
              <a:rPr lang="fr-FR"/>
              <a:t>SELECT DISTINCT EQUIPEMENTS.DESCRIPTION AS DESCRIE, SERVICES.DESCRIPTION AS DESCRIS, CONFORT.DESCRIPTION AS DESCRISC</a:t>
            </a:r>
          </a:p>
          <a:p>
            <a:r>
              <a:rPr lang="fr-FR"/>
              <a:t>FROM preprod_hotels.EQUIPEMENTS,preprod_hotels.LESPLUS,preprod_hotels.SERVICES,preprod_hotels.HOTEL,preprod_hotels.CONFORT </a:t>
            </a:r>
          </a:p>
          <a:p>
            <a:r>
              <a:rPr lang="fr-FR"/>
              <a:t>WHERE HOTEL.ID_EQUIPEMENT = EQUIPEMENTS.ID_EQUIPEMENT </a:t>
            </a:r>
          </a:p>
          <a:p>
            <a:r>
              <a:rPr lang="fr-FR"/>
              <a:t>AND SERVICES.ID_SERVICE = HOTEL.ID_SERVICE </a:t>
            </a:r>
          </a:p>
          <a:p>
            <a:r>
              <a:rPr lang="fr-FR"/>
              <a:t>AND CONFORT.ID_CONFORT = HOTEL.ID_CONFORT</a:t>
            </a:r>
          </a:p>
          <a:p>
            <a:r>
              <a:rPr lang="fr-FR"/>
              <a:t>AND HOTEL.NUMHOTEL= ' $</a:t>
            </a:r>
            <a:r>
              <a:rPr lang="fr-FR" err="1"/>
              <a:t>num_hotel</a:t>
            </a:r>
            <a:r>
              <a:rPr lang="fr-FR"/>
              <a:t>'</a:t>
            </a:r>
            <a:endParaRPr lang="fr-FR" sz="4400"/>
          </a:p>
        </p:txBody>
      </p:sp>
      <p:pic>
        <p:nvPicPr>
          <p:cNvPr id="6" name="Image 5">
            <a:extLst>
              <a:ext uri="{FF2B5EF4-FFF2-40B4-BE49-F238E27FC236}">
                <a16:creationId xmlns:a16="http://schemas.microsoft.com/office/drawing/2014/main" id="{BF2380F0-ADA5-4390-9767-C99BEAA496E8}"/>
              </a:ext>
            </a:extLst>
          </p:cNvPr>
          <p:cNvPicPr>
            <a:picLocks noChangeAspect="1"/>
          </p:cNvPicPr>
          <p:nvPr/>
        </p:nvPicPr>
        <p:blipFill>
          <a:blip r:embed="rId2"/>
          <a:stretch>
            <a:fillRect/>
          </a:stretch>
        </p:blipFill>
        <p:spPr>
          <a:xfrm>
            <a:off x="7232072" y="3560474"/>
            <a:ext cx="4461417" cy="3031346"/>
          </a:xfrm>
          <a:prstGeom prst="rect">
            <a:avLst/>
          </a:prstGeom>
        </p:spPr>
      </p:pic>
    </p:spTree>
    <p:extLst>
      <p:ext uri="{BB962C8B-B14F-4D97-AF65-F5344CB8AC3E}">
        <p14:creationId xmlns:p14="http://schemas.microsoft.com/office/powerpoint/2010/main" val="2442589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FB9053-E619-478E-BF8E-0D9F038BD0A5}"/>
              </a:ext>
            </a:extLst>
          </p:cNvPr>
          <p:cNvSpPr/>
          <p:nvPr/>
        </p:nvSpPr>
        <p:spPr>
          <a:xfrm>
            <a:off x="0" y="124691"/>
            <a:ext cx="12192000" cy="964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C89E8E5E-48A5-4B31-B677-2DAC9178B98E}"/>
              </a:ext>
            </a:extLst>
          </p:cNvPr>
          <p:cNvSpPr txBox="1"/>
          <p:nvPr/>
        </p:nvSpPr>
        <p:spPr>
          <a:xfrm>
            <a:off x="83128" y="245398"/>
            <a:ext cx="12108872" cy="800219"/>
          </a:xfrm>
          <a:prstGeom prst="rect">
            <a:avLst/>
          </a:prstGeom>
          <a:noFill/>
        </p:spPr>
        <p:txBody>
          <a:bodyPr wrap="square" rtlCol="0">
            <a:spAutoFit/>
          </a:bodyPr>
          <a:lstStyle/>
          <a:p>
            <a:pPr algn="just"/>
            <a:r>
              <a:rPr lang="fr-FR" b="1">
                <a:solidFill>
                  <a:schemeClr val="bg1"/>
                </a:solidFill>
              </a:rPr>
              <a:t>Partie 5 - Résultats : présentation de requêtes (en utilisant plusieurs opérateurs SQL de cette liste : JOIN, GROUP BY avec COUNT/SUM/AVG, et WHERE…) et explication de ces résultats.</a:t>
            </a:r>
          </a:p>
          <a:p>
            <a:endParaRPr lang="fr-FR" sz="1000">
              <a:solidFill>
                <a:schemeClr val="bg1"/>
              </a:solidFill>
            </a:endParaRPr>
          </a:p>
        </p:txBody>
      </p:sp>
      <p:sp>
        <p:nvSpPr>
          <p:cNvPr id="4" name="Rectangle 3">
            <a:extLst>
              <a:ext uri="{FF2B5EF4-FFF2-40B4-BE49-F238E27FC236}">
                <a16:creationId xmlns:a16="http://schemas.microsoft.com/office/drawing/2014/main" id="{7025CA79-2171-426D-A731-A66D372C557D}"/>
              </a:ext>
            </a:extLst>
          </p:cNvPr>
          <p:cNvSpPr/>
          <p:nvPr/>
        </p:nvSpPr>
        <p:spPr>
          <a:xfrm>
            <a:off x="449030" y="1165107"/>
            <a:ext cx="10616869" cy="3354765"/>
          </a:xfrm>
          <a:prstGeom prst="rect">
            <a:avLst/>
          </a:prstGeom>
        </p:spPr>
        <p:txBody>
          <a:bodyPr wrap="square" anchor="t">
            <a:spAutoFit/>
          </a:bodyPr>
          <a:lstStyle/>
          <a:p>
            <a:pPr algn="just"/>
            <a:r>
              <a:rPr lang="fr-FR" sz="1600">
                <a:ea typeface="+mn-lt"/>
                <a:cs typeface="+mn-lt"/>
              </a:rPr>
              <a:t>Nous avons également créé deux fonctions qui sont utilisées dans les requêtes SQL</a:t>
            </a:r>
            <a:r>
              <a:rPr lang="en-US" sz="1600">
                <a:ea typeface="+mn-lt"/>
                <a:cs typeface="+mn-lt"/>
              </a:rPr>
              <a:t> </a:t>
            </a:r>
            <a:r>
              <a:rPr lang="fr-FR" sz="1600">
                <a:ea typeface="+mn-lt"/>
                <a:cs typeface="+mn-lt"/>
              </a:rPr>
              <a:t> </a:t>
            </a:r>
            <a:endParaRPr lang="fr-FR" sz="1600"/>
          </a:p>
          <a:p>
            <a:pPr algn="just"/>
            <a:r>
              <a:rPr lang="fr-FR" sz="1600">
                <a:ea typeface="+mn-lt"/>
                <a:cs typeface="+mn-lt"/>
              </a:rPr>
              <a:t>  </a:t>
            </a:r>
            <a:endParaRPr lang="fr-FR" sz="1600"/>
          </a:p>
          <a:p>
            <a:pPr algn="just"/>
            <a:r>
              <a:rPr lang="fr-FR" sz="1600">
                <a:ea typeface="+mn-lt"/>
                <a:cs typeface="+mn-lt"/>
              </a:rPr>
              <a:t>La première se nomme </a:t>
            </a:r>
            <a:r>
              <a:rPr lang="fr-FR" sz="1600" b="1" err="1">
                <a:ea typeface="+mn-lt"/>
                <a:cs typeface="+mn-lt"/>
              </a:rPr>
              <a:t>ExtractNumber</a:t>
            </a:r>
            <a:r>
              <a:rPr lang="fr-FR" sz="1600">
                <a:ea typeface="+mn-lt"/>
                <a:cs typeface="+mn-lt"/>
              </a:rPr>
              <a:t>,</a:t>
            </a:r>
            <a:r>
              <a:rPr lang="fr-FR" sz="1600" b="1">
                <a:ea typeface="+mn-lt"/>
                <a:cs typeface="+mn-lt"/>
              </a:rPr>
              <a:t> </a:t>
            </a:r>
            <a:r>
              <a:rPr lang="fr-FR" sz="1600">
                <a:ea typeface="+mn-lt"/>
                <a:cs typeface="+mn-lt"/>
              </a:rPr>
              <a:t>elle permet de récupérer un VARCHAR qui contient des chiffres et d'afficher seulement les chiffres dans la requête. Cette fonction nous est utile pour calculer la moyenne, en effet lorsque nous allons chercher des informations dans la table « classes » afin de faire la moyenne du nombre d'étoiles nous avions constaté un problème, nous ne pouvions faire de AVG (moyenne) avec un VARCHAR. </a:t>
            </a:r>
          </a:p>
          <a:p>
            <a:pPr algn="just"/>
            <a:endParaRPr lang="fr-FR" sz="1600">
              <a:ea typeface="+mn-lt"/>
              <a:cs typeface="+mn-lt"/>
            </a:endParaRPr>
          </a:p>
          <a:p>
            <a:pPr algn="just"/>
            <a:r>
              <a:rPr lang="fr-FR" sz="1600" u="sng">
                <a:ea typeface="+mn-lt"/>
                <a:cs typeface="+mn-lt"/>
              </a:rPr>
              <a:t>Exemple</a:t>
            </a:r>
            <a:r>
              <a:rPr lang="fr-FR" sz="1600">
                <a:ea typeface="+mn-lt"/>
                <a:cs typeface="+mn-lt"/>
              </a:rPr>
              <a:t> : Si l’information dans la table classes est « 3 étoiles » la fonction nous permettra de récupérer le chiffre 3 sans le mot étoile.</a:t>
            </a:r>
            <a:endParaRPr lang="fr-FR" sz="1600"/>
          </a:p>
          <a:p>
            <a:pPr algn="just"/>
            <a:r>
              <a:rPr lang="fr-FR" sz="1600">
                <a:ea typeface="+mn-lt"/>
                <a:cs typeface="+mn-lt"/>
              </a:rPr>
              <a:t>Nous vérifions également si l’information dans la table « classes » contient un INT ; si un INT est contenu il n’y a pas de problème en revanche s’il n’y a pas de INT alors la méthode retourne zéro.</a:t>
            </a:r>
            <a:r>
              <a:rPr lang="en-US" sz="1600">
                <a:ea typeface="+mn-lt"/>
                <a:cs typeface="+mn-lt"/>
              </a:rPr>
              <a:t> </a:t>
            </a:r>
            <a:endParaRPr lang="fr-FR" sz="1600"/>
          </a:p>
          <a:p>
            <a:pPr algn="just"/>
            <a:r>
              <a:rPr lang="fr-FR">
                <a:ea typeface="+mn-lt"/>
                <a:cs typeface="+mn-lt"/>
              </a:rPr>
              <a:t>  </a:t>
            </a:r>
            <a:endParaRPr lang="fr-FR"/>
          </a:p>
          <a:p>
            <a:endParaRPr lang="fr-FR"/>
          </a:p>
        </p:txBody>
      </p:sp>
      <p:pic>
        <p:nvPicPr>
          <p:cNvPr id="11" name="Image 10">
            <a:extLst>
              <a:ext uri="{FF2B5EF4-FFF2-40B4-BE49-F238E27FC236}">
                <a16:creationId xmlns:a16="http://schemas.microsoft.com/office/drawing/2014/main" id="{F0368235-72EB-4A3F-B982-5EF53606CB7C}"/>
              </a:ext>
            </a:extLst>
          </p:cNvPr>
          <p:cNvPicPr>
            <a:picLocks noChangeAspect="1"/>
          </p:cNvPicPr>
          <p:nvPr/>
        </p:nvPicPr>
        <p:blipFill>
          <a:blip r:embed="rId2"/>
          <a:stretch>
            <a:fillRect/>
          </a:stretch>
        </p:blipFill>
        <p:spPr>
          <a:xfrm>
            <a:off x="3310200" y="4210674"/>
            <a:ext cx="5645220" cy="2216049"/>
          </a:xfrm>
          <a:prstGeom prst="rect">
            <a:avLst/>
          </a:prstGeom>
        </p:spPr>
      </p:pic>
    </p:spTree>
    <p:extLst>
      <p:ext uri="{BB962C8B-B14F-4D97-AF65-F5344CB8AC3E}">
        <p14:creationId xmlns:p14="http://schemas.microsoft.com/office/powerpoint/2010/main" val="1754597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FB9053-E619-478E-BF8E-0D9F038BD0A5}"/>
              </a:ext>
            </a:extLst>
          </p:cNvPr>
          <p:cNvSpPr/>
          <p:nvPr/>
        </p:nvSpPr>
        <p:spPr>
          <a:xfrm>
            <a:off x="0" y="124691"/>
            <a:ext cx="12192000" cy="964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C89E8E5E-48A5-4B31-B677-2DAC9178B98E}"/>
              </a:ext>
            </a:extLst>
          </p:cNvPr>
          <p:cNvSpPr txBox="1"/>
          <p:nvPr/>
        </p:nvSpPr>
        <p:spPr>
          <a:xfrm>
            <a:off x="83128" y="245398"/>
            <a:ext cx="12108872" cy="800219"/>
          </a:xfrm>
          <a:prstGeom prst="rect">
            <a:avLst/>
          </a:prstGeom>
          <a:noFill/>
        </p:spPr>
        <p:txBody>
          <a:bodyPr wrap="square" rtlCol="0">
            <a:spAutoFit/>
          </a:bodyPr>
          <a:lstStyle/>
          <a:p>
            <a:pPr algn="just"/>
            <a:r>
              <a:rPr lang="fr-FR" b="1">
                <a:solidFill>
                  <a:schemeClr val="bg1"/>
                </a:solidFill>
              </a:rPr>
              <a:t>Partie 5 - Résultats : présentation de requêtes (en utilisant plusieurs opérateurs SQL de cette liste : JOIN, GROUP BY avec COUNT/SUM/AVG, et WHERE…) et explication de ces résultats.</a:t>
            </a:r>
          </a:p>
          <a:p>
            <a:endParaRPr lang="fr-FR" sz="1000">
              <a:solidFill>
                <a:schemeClr val="bg1"/>
              </a:solidFill>
            </a:endParaRPr>
          </a:p>
        </p:txBody>
      </p:sp>
      <p:sp>
        <p:nvSpPr>
          <p:cNvPr id="4" name="Rectangle 3">
            <a:extLst>
              <a:ext uri="{FF2B5EF4-FFF2-40B4-BE49-F238E27FC236}">
                <a16:creationId xmlns:a16="http://schemas.microsoft.com/office/drawing/2014/main" id="{7025CA79-2171-426D-A731-A66D372C557D}"/>
              </a:ext>
            </a:extLst>
          </p:cNvPr>
          <p:cNvSpPr/>
          <p:nvPr/>
        </p:nvSpPr>
        <p:spPr>
          <a:xfrm>
            <a:off x="615106" y="1712184"/>
            <a:ext cx="10616869" cy="923330"/>
          </a:xfrm>
          <a:prstGeom prst="rect">
            <a:avLst/>
          </a:prstGeom>
        </p:spPr>
        <p:txBody>
          <a:bodyPr wrap="square" anchor="t">
            <a:spAutoFit/>
          </a:bodyPr>
          <a:lstStyle/>
          <a:p>
            <a:pPr algn="just"/>
            <a:r>
              <a:rPr lang="fr-FR">
                <a:latin typeface="Corbel"/>
              </a:rPr>
              <a:t>La deuxième se nomme </a:t>
            </a:r>
            <a:r>
              <a:rPr lang="fr-FR" b="1">
                <a:latin typeface="Corbel"/>
              </a:rPr>
              <a:t>get_distance_metres </a:t>
            </a:r>
            <a:r>
              <a:rPr lang="fr-FR">
                <a:latin typeface="Corbel"/>
              </a:rPr>
              <a:t>et permet de faire le calcul entre la localisation de l'utilisateur et celle de la ville saisie dans le site, elle retourne la valeur en mètres qui sera par la suite convertie en kilomètres.</a:t>
            </a:r>
            <a:endParaRPr lang="fr-FR"/>
          </a:p>
        </p:txBody>
      </p:sp>
      <p:pic>
        <p:nvPicPr>
          <p:cNvPr id="5" name="Image 5" descr="Une image contenant capture d’écran, oiseau&#10;&#10;Description générée avec un niveau de confiance très élevé">
            <a:extLst>
              <a:ext uri="{FF2B5EF4-FFF2-40B4-BE49-F238E27FC236}">
                <a16:creationId xmlns:a16="http://schemas.microsoft.com/office/drawing/2014/main" id="{906CEA56-78EF-40D1-8EC8-1B9A1CCE707F}"/>
              </a:ext>
            </a:extLst>
          </p:cNvPr>
          <p:cNvPicPr>
            <a:picLocks noChangeAspect="1"/>
          </p:cNvPicPr>
          <p:nvPr/>
        </p:nvPicPr>
        <p:blipFill>
          <a:blip r:embed="rId2"/>
          <a:stretch>
            <a:fillRect/>
          </a:stretch>
        </p:blipFill>
        <p:spPr>
          <a:xfrm>
            <a:off x="1686169" y="3372534"/>
            <a:ext cx="8116276" cy="2369625"/>
          </a:xfrm>
          <a:prstGeom prst="rect">
            <a:avLst/>
          </a:prstGeom>
        </p:spPr>
      </p:pic>
    </p:spTree>
    <p:extLst>
      <p:ext uri="{BB962C8B-B14F-4D97-AF65-F5344CB8AC3E}">
        <p14:creationId xmlns:p14="http://schemas.microsoft.com/office/powerpoint/2010/main" val="1686996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ôtel de Senlis Paris | Hôtel 2 étoiles à Paris | SITE OFFICIEL">
            <a:extLst>
              <a:ext uri="{FF2B5EF4-FFF2-40B4-BE49-F238E27FC236}">
                <a16:creationId xmlns:a16="http://schemas.microsoft.com/office/drawing/2014/main" id="{BA01A6F1-9058-4F19-985B-C027B5BC082E}"/>
              </a:ext>
            </a:extLst>
          </p:cNvPr>
          <p:cNvPicPr>
            <a:picLocks noChangeAspect="1" noChangeArrowheads="1"/>
          </p:cNvPicPr>
          <p:nvPr/>
        </p:nvPicPr>
        <p:blipFill rotWithShape="1">
          <a:blip r:embed="rId2">
            <a:alphaModFix amt="55000"/>
            <a:extLst>
              <a:ext uri="{28A0092B-C50C-407E-A947-70E740481C1C}">
                <a14:useLocalDpi xmlns:a14="http://schemas.microsoft.com/office/drawing/2010/main" val="0"/>
              </a:ext>
            </a:extLst>
          </a:blip>
          <a:srcRect r="3112"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AD1CF0A6-CEC8-44E2-83D2-EF2F1A74B4F1}"/>
              </a:ext>
            </a:extLst>
          </p:cNvPr>
          <p:cNvSpPr>
            <a:spLocks noGrp="1"/>
          </p:cNvSpPr>
          <p:nvPr>
            <p:ph type="ctrTitle"/>
          </p:nvPr>
        </p:nvSpPr>
        <p:spPr>
          <a:xfrm>
            <a:off x="3577192" y="1032483"/>
            <a:ext cx="5037616" cy="2982360"/>
          </a:xfrm>
        </p:spPr>
        <p:txBody>
          <a:bodyPr>
            <a:normAutofit fontScale="90000"/>
          </a:bodyPr>
          <a:lstStyle/>
          <a:p>
            <a:br>
              <a:rPr lang="fr-FR" sz="19900"/>
            </a:br>
            <a:br>
              <a:rPr lang="fr-FR" sz="19900"/>
            </a:br>
            <a:r>
              <a:rPr lang="fr-FR" sz="19900"/>
              <a:t>FIN </a:t>
            </a:r>
          </a:p>
        </p:txBody>
      </p:sp>
      <p:sp>
        <p:nvSpPr>
          <p:cNvPr id="3" name="Sous-titre 2">
            <a:extLst>
              <a:ext uri="{FF2B5EF4-FFF2-40B4-BE49-F238E27FC236}">
                <a16:creationId xmlns:a16="http://schemas.microsoft.com/office/drawing/2014/main" id="{FF9450A3-BB72-4B0C-80E3-648F27B095F9}"/>
              </a:ext>
            </a:extLst>
          </p:cNvPr>
          <p:cNvSpPr>
            <a:spLocks noGrp="1"/>
          </p:cNvSpPr>
          <p:nvPr>
            <p:ph type="subTitle" idx="1"/>
          </p:nvPr>
        </p:nvSpPr>
        <p:spPr>
          <a:xfrm>
            <a:off x="3872392" y="4206654"/>
            <a:ext cx="4576208" cy="1655762"/>
          </a:xfrm>
        </p:spPr>
        <p:txBody>
          <a:bodyPr>
            <a:normAutofit/>
          </a:bodyPr>
          <a:lstStyle/>
          <a:p>
            <a:r>
              <a:rPr lang="fr-FR" sz="1400"/>
              <a:t>Equipe : ABDUL, Murad - BABAYA, Sara - CAROUNAGARANE, </a:t>
            </a:r>
            <a:r>
              <a:rPr lang="fr-FR" sz="1400" err="1"/>
              <a:t>Moguech</a:t>
            </a:r>
            <a:r>
              <a:rPr lang="fr-FR" sz="1400"/>
              <a:t> - ELYAIS, Maxime- EZZINE, Rida - MADI, Romain - NUNES, Florian</a:t>
            </a:r>
          </a:p>
        </p:txBody>
      </p:sp>
    </p:spTree>
    <p:extLst>
      <p:ext uri="{BB962C8B-B14F-4D97-AF65-F5344CB8AC3E}">
        <p14:creationId xmlns:p14="http://schemas.microsoft.com/office/powerpoint/2010/main" val="4175249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8EFB5D-6820-40EA-852D-8D34F510611A}"/>
              </a:ext>
            </a:extLst>
          </p:cNvPr>
          <p:cNvSpPr>
            <a:spLocks noGrp="1"/>
          </p:cNvSpPr>
          <p:nvPr>
            <p:ph type="title"/>
          </p:nvPr>
        </p:nvSpPr>
        <p:spPr>
          <a:xfrm>
            <a:off x="252919" y="1123837"/>
            <a:ext cx="2947482" cy="4601183"/>
          </a:xfrm>
        </p:spPr>
        <p:txBody>
          <a:bodyPr/>
          <a:lstStyle/>
          <a:p>
            <a:r>
              <a:rPr lang="fr-FR"/>
              <a:t>SOMMAIRE</a:t>
            </a:r>
          </a:p>
        </p:txBody>
      </p:sp>
      <p:sp>
        <p:nvSpPr>
          <p:cNvPr id="3" name="Espace réservé du contenu 2">
            <a:extLst>
              <a:ext uri="{FF2B5EF4-FFF2-40B4-BE49-F238E27FC236}">
                <a16:creationId xmlns:a16="http://schemas.microsoft.com/office/drawing/2014/main" id="{0504E083-C225-4013-8E6A-B018F8DEC120}"/>
              </a:ext>
            </a:extLst>
          </p:cNvPr>
          <p:cNvSpPr>
            <a:spLocks noGrp="1"/>
          </p:cNvSpPr>
          <p:nvPr>
            <p:ph idx="1"/>
          </p:nvPr>
        </p:nvSpPr>
        <p:spPr>
          <a:xfrm>
            <a:off x="3578322" y="868680"/>
            <a:ext cx="8092746" cy="5120640"/>
          </a:xfrm>
        </p:spPr>
        <p:txBody>
          <a:bodyPr>
            <a:normAutofit/>
          </a:bodyPr>
          <a:lstStyle/>
          <a:p>
            <a:pPr algn="just"/>
            <a:r>
              <a:rPr lang="fr-FR" b="1"/>
              <a:t>Première partie1 </a:t>
            </a:r>
            <a:r>
              <a:rPr lang="fr-FR"/>
              <a:t>- présentation de votre sujet, de l'objet de vos données </a:t>
            </a:r>
          </a:p>
          <a:p>
            <a:pPr algn="just"/>
            <a:r>
              <a:rPr lang="fr-FR" b="1"/>
              <a:t>Partie 2 </a:t>
            </a:r>
            <a:r>
              <a:rPr lang="fr-FR"/>
              <a:t>- Model Conceptuel de Données final : modèle Entité Association, que vous avez fait évoluer durant le projet</a:t>
            </a:r>
          </a:p>
          <a:p>
            <a:pPr algn="just"/>
            <a:r>
              <a:rPr lang="fr-FR" b="1"/>
              <a:t>Partie 3 </a:t>
            </a:r>
            <a:r>
              <a:rPr lang="fr-FR"/>
              <a:t>- Les volumes concernés: nombre de lignes, d'onglets (…) du fichier initial, nombre de tables et nombre de lignes, et nombre de variables / attributs retenues (dans le SGBD) </a:t>
            </a:r>
          </a:p>
          <a:p>
            <a:pPr algn="just"/>
            <a:r>
              <a:rPr lang="fr-FR" b="1"/>
              <a:t>Partie 4 </a:t>
            </a:r>
            <a:r>
              <a:rPr lang="fr-FR"/>
              <a:t>- Méthode: aspects originaux de ce que vous avez effectué (outils utilisés, scripts éventuels, données complémentaires ajoutées...) ET votre retour d'expérience (ce qui a été complexe, les verrous...) </a:t>
            </a:r>
          </a:p>
          <a:p>
            <a:pPr algn="just"/>
            <a:r>
              <a:rPr lang="fr-FR" b="1"/>
              <a:t>Partie 5 </a:t>
            </a:r>
            <a:r>
              <a:rPr lang="fr-FR"/>
              <a:t>- Résultats : présentation de requêtes (en utilisant plusieurs opérateurs SQL de cette liste : JOIN, GROUP BY avec COUNT/SUM/AVG, et WHERE…) et explication de ces résultats.</a:t>
            </a:r>
          </a:p>
        </p:txBody>
      </p:sp>
    </p:spTree>
    <p:extLst>
      <p:ext uri="{BB962C8B-B14F-4D97-AF65-F5344CB8AC3E}">
        <p14:creationId xmlns:p14="http://schemas.microsoft.com/office/powerpoint/2010/main" val="3196528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72">
            <a:extLst>
              <a:ext uri="{FF2B5EF4-FFF2-40B4-BE49-F238E27FC236}">
                <a16:creationId xmlns:a16="http://schemas.microsoft.com/office/drawing/2014/main" id="{4F645BF8-7885-4398-80BC-4C0DF24F5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1" name="Rectangle 74">
            <a:extLst>
              <a:ext uri="{FF2B5EF4-FFF2-40B4-BE49-F238E27FC236}">
                <a16:creationId xmlns:a16="http://schemas.microsoft.com/office/drawing/2014/main" id="{3212FB65-CD2B-4005-B910-132DCE19F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32" name="Rectangle 76">
            <a:extLst>
              <a:ext uri="{FF2B5EF4-FFF2-40B4-BE49-F238E27FC236}">
                <a16:creationId xmlns:a16="http://schemas.microsoft.com/office/drawing/2014/main" id="{EE9F5D7F-1BBC-4096-ADA7-AA9C9E4D28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06D370DD-716B-4528-B475-331F84CEA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9514" y="758953"/>
            <a:ext cx="7052486"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ectangle 1">
            <a:extLst>
              <a:ext uri="{FF2B5EF4-FFF2-40B4-BE49-F238E27FC236}">
                <a16:creationId xmlns:a16="http://schemas.microsoft.com/office/drawing/2014/main" id="{FC518056-3302-423C-B1A8-CBC60AEF262C}"/>
              </a:ext>
            </a:extLst>
          </p:cNvPr>
          <p:cNvSpPr/>
          <p:nvPr/>
        </p:nvSpPr>
        <p:spPr>
          <a:xfrm>
            <a:off x="5451642" y="1123837"/>
            <a:ext cx="6451110" cy="1255469"/>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300" b="1" spc="-60">
                <a:solidFill>
                  <a:srgbClr val="FFFFFF"/>
                </a:solidFill>
                <a:latin typeface="+mj-lt"/>
                <a:ea typeface="+mj-ea"/>
                <a:cs typeface="+mj-cs"/>
              </a:rPr>
              <a:t>Première partie1 </a:t>
            </a:r>
            <a:r>
              <a:rPr lang="en-US" sz="3300" spc="-60">
                <a:solidFill>
                  <a:srgbClr val="FFFFFF"/>
                </a:solidFill>
                <a:latin typeface="+mj-lt"/>
                <a:ea typeface="+mj-ea"/>
                <a:cs typeface="+mj-cs"/>
              </a:rPr>
              <a:t>- </a:t>
            </a:r>
            <a:r>
              <a:rPr lang="en-US" sz="3300" spc="-60" err="1">
                <a:solidFill>
                  <a:srgbClr val="FFFFFF"/>
                </a:solidFill>
                <a:latin typeface="+mj-lt"/>
                <a:ea typeface="+mj-ea"/>
                <a:cs typeface="+mj-cs"/>
              </a:rPr>
              <a:t>présentation</a:t>
            </a:r>
            <a:r>
              <a:rPr lang="en-US" sz="3300" spc="-60">
                <a:solidFill>
                  <a:srgbClr val="FFFFFF"/>
                </a:solidFill>
                <a:latin typeface="+mj-lt"/>
                <a:ea typeface="+mj-ea"/>
                <a:cs typeface="+mj-cs"/>
              </a:rPr>
              <a:t> de </a:t>
            </a:r>
            <a:r>
              <a:rPr lang="en-US" sz="3300" spc="-60" err="1">
                <a:solidFill>
                  <a:srgbClr val="FFFFFF"/>
                </a:solidFill>
                <a:latin typeface="+mj-lt"/>
                <a:ea typeface="+mj-ea"/>
                <a:cs typeface="+mj-cs"/>
              </a:rPr>
              <a:t>votre</a:t>
            </a:r>
            <a:r>
              <a:rPr lang="en-US" sz="3300" spc="-60">
                <a:solidFill>
                  <a:srgbClr val="FFFFFF"/>
                </a:solidFill>
                <a:latin typeface="+mj-lt"/>
                <a:ea typeface="+mj-ea"/>
                <a:cs typeface="+mj-cs"/>
              </a:rPr>
              <a:t> </a:t>
            </a:r>
            <a:r>
              <a:rPr lang="en-US" sz="3300" spc="-60" err="1">
                <a:solidFill>
                  <a:srgbClr val="FFFFFF"/>
                </a:solidFill>
                <a:latin typeface="+mj-lt"/>
                <a:ea typeface="+mj-ea"/>
                <a:cs typeface="+mj-cs"/>
              </a:rPr>
              <a:t>sujet</a:t>
            </a:r>
            <a:r>
              <a:rPr lang="en-US" sz="3300" spc="-60">
                <a:solidFill>
                  <a:srgbClr val="FFFFFF"/>
                </a:solidFill>
                <a:latin typeface="+mj-lt"/>
                <a:ea typeface="+mj-ea"/>
                <a:cs typeface="+mj-cs"/>
              </a:rPr>
              <a:t>, de </a:t>
            </a:r>
            <a:r>
              <a:rPr lang="en-US" sz="3300" spc="-60" err="1">
                <a:solidFill>
                  <a:srgbClr val="FFFFFF"/>
                </a:solidFill>
                <a:latin typeface="+mj-lt"/>
                <a:ea typeface="+mj-ea"/>
                <a:cs typeface="+mj-cs"/>
              </a:rPr>
              <a:t>l'objet</a:t>
            </a:r>
            <a:r>
              <a:rPr lang="en-US" sz="3300" spc="-60">
                <a:solidFill>
                  <a:srgbClr val="FFFFFF"/>
                </a:solidFill>
                <a:latin typeface="+mj-lt"/>
                <a:ea typeface="+mj-ea"/>
                <a:cs typeface="+mj-cs"/>
              </a:rPr>
              <a:t> de </a:t>
            </a:r>
            <a:r>
              <a:rPr lang="en-US" sz="3300" spc="-60" err="1">
                <a:solidFill>
                  <a:srgbClr val="FFFFFF"/>
                </a:solidFill>
                <a:latin typeface="+mj-lt"/>
                <a:ea typeface="+mj-ea"/>
                <a:cs typeface="+mj-cs"/>
              </a:rPr>
              <a:t>vos</a:t>
            </a:r>
            <a:r>
              <a:rPr lang="en-US" sz="3300" spc="-60">
                <a:solidFill>
                  <a:srgbClr val="FFFFFF"/>
                </a:solidFill>
                <a:latin typeface="+mj-lt"/>
                <a:ea typeface="+mj-ea"/>
                <a:cs typeface="+mj-cs"/>
              </a:rPr>
              <a:t> </a:t>
            </a:r>
            <a:r>
              <a:rPr lang="en-US" sz="3300" spc="-60" err="1">
                <a:solidFill>
                  <a:srgbClr val="FFFFFF"/>
                </a:solidFill>
                <a:latin typeface="+mj-lt"/>
                <a:ea typeface="+mj-ea"/>
                <a:cs typeface="+mj-cs"/>
              </a:rPr>
              <a:t>données</a:t>
            </a:r>
            <a:r>
              <a:rPr lang="en-US" sz="3300" spc="-60">
                <a:solidFill>
                  <a:srgbClr val="FFFFFF"/>
                </a:solidFill>
                <a:latin typeface="+mj-lt"/>
                <a:ea typeface="+mj-ea"/>
                <a:cs typeface="+mj-cs"/>
              </a:rPr>
              <a:t> </a:t>
            </a:r>
          </a:p>
        </p:txBody>
      </p:sp>
      <p:sp>
        <p:nvSpPr>
          <p:cNvPr id="81" name="Rectangle 80">
            <a:extLst>
              <a:ext uri="{FF2B5EF4-FFF2-40B4-BE49-F238E27FC236}">
                <a16:creationId xmlns:a16="http://schemas.microsoft.com/office/drawing/2014/main" id="{E79D076F-656A-4CD9-83AD-AF8F4B28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ZoneTexte 2">
            <a:extLst>
              <a:ext uri="{FF2B5EF4-FFF2-40B4-BE49-F238E27FC236}">
                <a16:creationId xmlns:a16="http://schemas.microsoft.com/office/drawing/2014/main" id="{925974F2-E8E6-465A-8992-EB0710FA20FE}"/>
              </a:ext>
            </a:extLst>
          </p:cNvPr>
          <p:cNvSpPr txBox="1"/>
          <p:nvPr/>
        </p:nvSpPr>
        <p:spPr>
          <a:xfrm>
            <a:off x="5451644" y="2510395"/>
            <a:ext cx="6451109" cy="3274586"/>
          </a:xfrm>
          <a:prstGeom prst="rect">
            <a:avLst/>
          </a:prstGeom>
        </p:spPr>
        <p:txBody>
          <a:bodyPr vert="horz" lIns="91440" tIns="45720" rIns="91440" bIns="45720" rtlCol="0" anchor="t">
            <a:normAutofit/>
          </a:bodyPr>
          <a:lstStyle/>
          <a:p>
            <a:pPr indent="-182880" algn="just" defTabSz="914400">
              <a:lnSpc>
                <a:spcPct val="90000"/>
              </a:lnSpc>
              <a:spcAft>
                <a:spcPts val="600"/>
              </a:spcAft>
              <a:buClr>
                <a:schemeClr val="accent1"/>
              </a:buClr>
              <a:buFont typeface="Wingdings 2" pitchFamily="18" charset="2"/>
              <a:buChar char=""/>
            </a:pPr>
            <a:r>
              <a:rPr lang="fr-FR">
                <a:solidFill>
                  <a:srgbClr val="FFFFFF"/>
                </a:solidFill>
              </a:rPr>
              <a:t>Nous avons décidé de réaliser un projet nommé AIRFRAI qui aura pour but d'aider les utilisateurs à rechercher les meilleurs hôtels qui se situe dans la région "</a:t>
            </a:r>
            <a:r>
              <a:rPr lang="fr-FR" err="1">
                <a:solidFill>
                  <a:srgbClr val="FFFFFF"/>
                </a:solidFill>
              </a:rPr>
              <a:t>Saone-et-Loire</a:t>
            </a:r>
            <a:r>
              <a:rPr lang="fr-FR">
                <a:solidFill>
                  <a:srgbClr val="FFFFFF"/>
                </a:solidFill>
              </a:rPr>
              <a:t>".</a:t>
            </a:r>
          </a:p>
          <a:p>
            <a:pPr indent="-182880" algn="just" defTabSz="914400">
              <a:lnSpc>
                <a:spcPct val="90000"/>
              </a:lnSpc>
              <a:spcAft>
                <a:spcPts val="600"/>
              </a:spcAft>
              <a:buClr>
                <a:schemeClr val="accent1"/>
              </a:buClr>
              <a:buFont typeface="Wingdings 2" pitchFamily="18" charset="2"/>
              <a:buChar char=""/>
            </a:pPr>
            <a:r>
              <a:rPr lang="fr-FR">
                <a:solidFill>
                  <a:srgbClr val="FFFFFF"/>
                </a:solidFill>
              </a:rPr>
              <a:t>L'objectif du projet étang de fournir toutes les informations concernant chaque hôtel c'est-à-dire leur prix le nombre de chambre disponible le nom d'étoile les activités </a:t>
            </a:r>
            <a:r>
              <a:rPr lang="fr-FR" err="1">
                <a:solidFill>
                  <a:srgbClr val="FFFFFF"/>
                </a:solidFill>
              </a:rPr>
              <a:t>ect</a:t>
            </a:r>
            <a:r>
              <a:rPr lang="fr-FR">
                <a:solidFill>
                  <a:srgbClr val="FFFFFF"/>
                </a:solidFill>
              </a:rPr>
              <a:t>...</a:t>
            </a:r>
          </a:p>
          <a:p>
            <a:pPr indent="-182880" algn="just" defTabSz="914400">
              <a:lnSpc>
                <a:spcPct val="90000"/>
              </a:lnSpc>
              <a:spcAft>
                <a:spcPts val="600"/>
              </a:spcAft>
              <a:buClr>
                <a:schemeClr val="accent1"/>
              </a:buClr>
              <a:buFont typeface="Wingdings 2" pitchFamily="18" charset="2"/>
              <a:buChar char=""/>
            </a:pPr>
            <a:r>
              <a:rPr lang="fr-FR">
                <a:solidFill>
                  <a:srgbClr val="FFFFFF"/>
                </a:solidFill>
              </a:rPr>
              <a:t>Nous avons donc pris une base de données qui se trouve sur le site officiel http://data.gouv.fr/ qui s'est avéré au premier abord une base de données assez complète.</a:t>
            </a:r>
          </a:p>
          <a:p>
            <a:pPr indent="-182880" algn="just" defTabSz="914400">
              <a:lnSpc>
                <a:spcPct val="90000"/>
              </a:lnSpc>
              <a:spcAft>
                <a:spcPts val="600"/>
              </a:spcAft>
              <a:buClr>
                <a:schemeClr val="accent1"/>
              </a:buClr>
              <a:buFont typeface="Wingdings 2" pitchFamily="18" charset="2"/>
              <a:buChar char=""/>
            </a:pPr>
            <a:r>
              <a:rPr lang="fr-FR">
                <a:solidFill>
                  <a:srgbClr val="FFFFFF"/>
                </a:solidFill>
              </a:rPr>
              <a:t>Durant ce projet nous avons essayé de réaliser une interface qui soit simple et interactif avec l'utilisateur.</a:t>
            </a:r>
          </a:p>
          <a:p>
            <a:pPr indent="-182880" algn="just" defTabSz="914400">
              <a:lnSpc>
                <a:spcPct val="90000"/>
              </a:lnSpc>
              <a:spcAft>
                <a:spcPts val="600"/>
              </a:spcAft>
              <a:buClr>
                <a:schemeClr val="accent1"/>
              </a:buClr>
              <a:buFont typeface="Wingdings 2" pitchFamily="18" charset="2"/>
              <a:buChar char=""/>
            </a:pPr>
            <a:endParaRPr lang="fr-FR">
              <a:solidFill>
                <a:srgbClr val="FFFFFF"/>
              </a:solidFill>
            </a:endParaRPr>
          </a:p>
          <a:p>
            <a:pPr indent="-182880" algn="just" defTabSz="914400">
              <a:lnSpc>
                <a:spcPct val="90000"/>
              </a:lnSpc>
              <a:spcAft>
                <a:spcPts val="600"/>
              </a:spcAft>
              <a:buClr>
                <a:schemeClr val="accent1"/>
              </a:buClr>
              <a:buFont typeface="Wingdings 2" pitchFamily="18" charset="2"/>
              <a:buChar char=""/>
            </a:pPr>
            <a:endParaRPr lang="en-US">
              <a:solidFill>
                <a:srgbClr val="FFFFFF"/>
              </a:solidFill>
            </a:endParaRPr>
          </a:p>
          <a:p>
            <a:pPr indent="-182880" algn="just" defTabSz="914400">
              <a:lnSpc>
                <a:spcPct val="90000"/>
              </a:lnSpc>
              <a:spcAft>
                <a:spcPts val="600"/>
              </a:spcAft>
              <a:buClr>
                <a:schemeClr val="accent1"/>
              </a:buClr>
              <a:buFont typeface="Wingdings 2" pitchFamily="18" charset="2"/>
              <a:buChar char=""/>
            </a:pPr>
            <a:endParaRPr lang="en-US">
              <a:solidFill>
                <a:srgbClr val="FFFFFF"/>
              </a:solidFill>
            </a:endParaRPr>
          </a:p>
          <a:p>
            <a:pPr indent="-182880" algn="just" defTabSz="914400">
              <a:lnSpc>
                <a:spcPct val="90000"/>
              </a:lnSpc>
              <a:spcAft>
                <a:spcPts val="600"/>
              </a:spcAft>
              <a:buClr>
                <a:schemeClr val="accent1"/>
              </a:buClr>
              <a:buFont typeface="Wingdings 2" pitchFamily="18" charset="2"/>
              <a:buChar char=""/>
            </a:pPr>
            <a:endParaRPr lang="en-US">
              <a:solidFill>
                <a:srgbClr val="FFFFFF"/>
              </a:solidFill>
            </a:endParaRPr>
          </a:p>
        </p:txBody>
      </p:sp>
      <p:sp>
        <p:nvSpPr>
          <p:cNvPr id="5" name="AutoShape 4" descr="upload.wikimedia.org/wikipedia/commons/4/46/Sa%...">
            <a:extLst>
              <a:ext uri="{FF2B5EF4-FFF2-40B4-BE49-F238E27FC236}">
                <a16:creationId xmlns:a16="http://schemas.microsoft.com/office/drawing/2014/main" id="{4E3E5CEC-932B-43E9-9B89-9DDE50DCE04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082" name="Picture 10" descr="Saône-et-Loire — Wikipédia">
            <a:extLst>
              <a:ext uri="{FF2B5EF4-FFF2-40B4-BE49-F238E27FC236}">
                <a16:creationId xmlns:a16="http://schemas.microsoft.com/office/drawing/2014/main" id="{433BC9D6-3BB1-4A58-A70B-A42BE1B841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828" y="1123837"/>
            <a:ext cx="4390438" cy="4782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171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FB9053-E619-478E-BF8E-0D9F038BD0A5}"/>
              </a:ext>
            </a:extLst>
          </p:cNvPr>
          <p:cNvSpPr/>
          <p:nvPr/>
        </p:nvSpPr>
        <p:spPr>
          <a:xfrm>
            <a:off x="0" y="124691"/>
            <a:ext cx="7165571" cy="964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C89E8E5E-48A5-4B31-B677-2DAC9178B98E}"/>
              </a:ext>
            </a:extLst>
          </p:cNvPr>
          <p:cNvSpPr txBox="1"/>
          <p:nvPr/>
        </p:nvSpPr>
        <p:spPr>
          <a:xfrm>
            <a:off x="83128" y="245398"/>
            <a:ext cx="6591993" cy="984885"/>
          </a:xfrm>
          <a:prstGeom prst="rect">
            <a:avLst/>
          </a:prstGeom>
          <a:noFill/>
        </p:spPr>
        <p:txBody>
          <a:bodyPr wrap="square" rtlCol="0">
            <a:spAutoFit/>
          </a:bodyPr>
          <a:lstStyle/>
          <a:p>
            <a:r>
              <a:rPr lang="fr-FR" sz="4000">
                <a:solidFill>
                  <a:schemeClr val="bg1"/>
                </a:solidFill>
              </a:rPr>
              <a:t>Model Conceptuel de Données</a:t>
            </a:r>
          </a:p>
          <a:p>
            <a:endParaRPr lang="fr-FR"/>
          </a:p>
        </p:txBody>
      </p:sp>
      <p:pic>
        <p:nvPicPr>
          <p:cNvPr id="5" name="Image 4" descr="MCD">
            <a:extLst>
              <a:ext uri="{FF2B5EF4-FFF2-40B4-BE49-F238E27FC236}">
                <a16:creationId xmlns:a16="http://schemas.microsoft.com/office/drawing/2014/main" id="{2CF0280F-DD38-44B1-8EC4-B84FE1DAB606}"/>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0" y="1350990"/>
            <a:ext cx="12192000" cy="5507010"/>
          </a:xfrm>
          <a:prstGeom prst="rect">
            <a:avLst/>
          </a:prstGeom>
        </p:spPr>
      </p:pic>
    </p:spTree>
    <p:extLst>
      <p:ext uri="{BB962C8B-B14F-4D97-AF65-F5344CB8AC3E}">
        <p14:creationId xmlns:p14="http://schemas.microsoft.com/office/powerpoint/2010/main" val="106901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FB9053-E619-478E-BF8E-0D9F038BD0A5}"/>
              </a:ext>
            </a:extLst>
          </p:cNvPr>
          <p:cNvSpPr/>
          <p:nvPr/>
        </p:nvSpPr>
        <p:spPr>
          <a:xfrm>
            <a:off x="5026429" y="91440"/>
            <a:ext cx="7165571" cy="964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C89E8E5E-48A5-4B31-B677-2DAC9178B98E}"/>
              </a:ext>
            </a:extLst>
          </p:cNvPr>
          <p:cNvSpPr txBox="1"/>
          <p:nvPr/>
        </p:nvSpPr>
        <p:spPr>
          <a:xfrm>
            <a:off x="5026428" y="220460"/>
            <a:ext cx="7165571" cy="584775"/>
          </a:xfrm>
          <a:prstGeom prst="rect">
            <a:avLst/>
          </a:prstGeom>
          <a:noFill/>
        </p:spPr>
        <p:txBody>
          <a:bodyPr wrap="square" rtlCol="0">
            <a:spAutoFit/>
          </a:bodyPr>
          <a:lstStyle/>
          <a:p>
            <a:r>
              <a:rPr lang="fr-FR" sz="3200">
                <a:solidFill>
                  <a:schemeClr val="bg1"/>
                </a:solidFill>
              </a:rPr>
              <a:t> Modèle Logique de Données Relationnel</a:t>
            </a:r>
            <a:endParaRPr lang="fr-FR" sz="1400"/>
          </a:p>
        </p:txBody>
      </p:sp>
      <p:pic>
        <p:nvPicPr>
          <p:cNvPr id="6" name="Image 5" descr="Une image contenant texte, carte&#10;&#10;Description générée automatiquement">
            <a:extLst>
              <a:ext uri="{FF2B5EF4-FFF2-40B4-BE49-F238E27FC236}">
                <a16:creationId xmlns:a16="http://schemas.microsoft.com/office/drawing/2014/main" id="{1EFF64A9-6548-4B39-98B4-A23BD79FA651}"/>
              </a:ext>
            </a:extLst>
          </p:cNvPr>
          <p:cNvPicPr>
            <a:picLocks noChangeAspect="1"/>
          </p:cNvPicPr>
          <p:nvPr/>
        </p:nvPicPr>
        <p:blipFill>
          <a:blip r:embed="rId2"/>
          <a:stretch>
            <a:fillRect/>
          </a:stretch>
        </p:blipFill>
        <p:spPr>
          <a:xfrm>
            <a:off x="0" y="1317740"/>
            <a:ext cx="12192000" cy="5196480"/>
          </a:xfrm>
          <a:prstGeom prst="rect">
            <a:avLst/>
          </a:prstGeom>
        </p:spPr>
      </p:pic>
    </p:spTree>
    <p:extLst>
      <p:ext uri="{BB962C8B-B14F-4D97-AF65-F5344CB8AC3E}">
        <p14:creationId xmlns:p14="http://schemas.microsoft.com/office/powerpoint/2010/main" val="1838947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FB9053-E619-478E-BF8E-0D9F038BD0A5}"/>
              </a:ext>
            </a:extLst>
          </p:cNvPr>
          <p:cNvSpPr/>
          <p:nvPr/>
        </p:nvSpPr>
        <p:spPr>
          <a:xfrm>
            <a:off x="0" y="124691"/>
            <a:ext cx="12192000" cy="964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C89E8E5E-48A5-4B31-B677-2DAC9178B98E}"/>
              </a:ext>
            </a:extLst>
          </p:cNvPr>
          <p:cNvSpPr txBox="1"/>
          <p:nvPr/>
        </p:nvSpPr>
        <p:spPr>
          <a:xfrm>
            <a:off x="83128" y="245398"/>
            <a:ext cx="12108872" cy="800219"/>
          </a:xfrm>
          <a:prstGeom prst="rect">
            <a:avLst/>
          </a:prstGeom>
          <a:noFill/>
        </p:spPr>
        <p:txBody>
          <a:bodyPr wrap="square" rtlCol="0">
            <a:spAutoFit/>
          </a:bodyPr>
          <a:lstStyle/>
          <a:p>
            <a:pPr algn="just"/>
            <a:r>
              <a:rPr lang="fr-FR">
                <a:solidFill>
                  <a:schemeClr val="bg1"/>
                </a:solidFill>
              </a:rPr>
              <a:t>Partie 3 - Les volumes concernés: nombre de lignes, d'onglets (…) du fichier initial, nombre de tables et nombre de lignes, et nombre de variables / attributs retenues (dans le SGBD) </a:t>
            </a:r>
          </a:p>
          <a:p>
            <a:endParaRPr lang="fr-FR" sz="1000">
              <a:solidFill>
                <a:schemeClr val="bg1"/>
              </a:solidFill>
            </a:endParaRPr>
          </a:p>
        </p:txBody>
      </p:sp>
      <p:sp>
        <p:nvSpPr>
          <p:cNvPr id="4" name="ZoneTexte 3">
            <a:extLst>
              <a:ext uri="{FF2B5EF4-FFF2-40B4-BE49-F238E27FC236}">
                <a16:creationId xmlns:a16="http://schemas.microsoft.com/office/drawing/2014/main" id="{F8A58946-701B-43B6-A3D8-A252468FE999}"/>
              </a:ext>
            </a:extLst>
          </p:cNvPr>
          <p:cNvSpPr txBox="1"/>
          <p:nvPr/>
        </p:nvSpPr>
        <p:spPr>
          <a:xfrm>
            <a:off x="98367" y="1166324"/>
            <a:ext cx="12093633" cy="8710077"/>
          </a:xfrm>
          <a:prstGeom prst="rect">
            <a:avLst/>
          </a:prstGeom>
          <a:noFill/>
        </p:spPr>
        <p:txBody>
          <a:bodyPr wrap="square" rtlCol="0" anchor="t">
            <a:spAutoFit/>
          </a:bodyPr>
          <a:lstStyle/>
          <a:p>
            <a:r>
              <a:rPr lang="fr-FR" sz="1600" b="1">
                <a:latin typeface="Corbel (Corps)"/>
              </a:rPr>
              <a:t>Nombre de lignes, d'onglets </a:t>
            </a:r>
            <a:r>
              <a:rPr lang="fr-FR" sz="1600">
                <a:latin typeface="Corbel (Corps)"/>
              </a:rPr>
              <a:t>: Niveau EXCEL nous avons trouvé 202 lignes avec 65 colonnes.</a:t>
            </a:r>
            <a:endParaRPr lang="fr-FR" sz="1600" b="1">
              <a:latin typeface="Corbel (Corps)"/>
            </a:endParaRPr>
          </a:p>
          <a:p>
            <a:r>
              <a:rPr lang="fr-FR" sz="1600" b="1">
                <a:latin typeface="Corbel (Corps)"/>
              </a:rPr>
              <a:t>Nombre de tables et nombre de lignes, et nombre de variables / attributs retenues (dans le SGBD) :</a:t>
            </a:r>
          </a:p>
          <a:p>
            <a:r>
              <a:rPr lang="fr-FR" sz="1600" b="1">
                <a:latin typeface="Corbel (Corps)"/>
              </a:rPr>
              <a:t>Nous avons 19  tables </a:t>
            </a:r>
            <a:r>
              <a:rPr lang="fr-FR" sz="1600" b="1"/>
              <a:t>:</a:t>
            </a:r>
          </a:p>
          <a:p>
            <a:r>
              <a:rPr lang="fr-FR" sz="1400">
                <a:latin typeface="+mj-lt"/>
              </a:rPr>
              <a:t>-&gt; ACTIVITE : 25 lignes , 3 </a:t>
            </a:r>
            <a:r>
              <a:rPr lang="fr-FR" sz="1400"/>
              <a:t>variables</a:t>
            </a:r>
            <a:r>
              <a:rPr lang="fr-FR" sz="1400">
                <a:latin typeface="+mj-lt"/>
              </a:rPr>
              <a:t> (ID_ACTIVITE,ACTIVITES,DESCRIPTION_ANIMATIONS)</a:t>
            </a:r>
          </a:p>
          <a:p>
            <a:r>
              <a:rPr lang="fr-FR" sz="1400">
                <a:latin typeface="+mj-lt"/>
              </a:rPr>
              <a:t>-&gt; APPARTIENT : 200 lignes , 2 </a:t>
            </a:r>
            <a:r>
              <a:rPr lang="fr-FR" sz="1400"/>
              <a:t>variables</a:t>
            </a:r>
            <a:r>
              <a:rPr lang="fr-FR" sz="1400">
                <a:latin typeface="+mj-lt"/>
              </a:rPr>
              <a:t>(CODECATEGORIE,NUMHOTE)</a:t>
            </a:r>
          </a:p>
          <a:p>
            <a:r>
              <a:rPr lang="fr-FR" sz="1400">
                <a:latin typeface="+mj-lt"/>
              </a:rPr>
              <a:t>-&gt; CATEGORIE : 4 lignes, 2 </a:t>
            </a:r>
            <a:r>
              <a:rPr lang="fr-FR" sz="1400"/>
              <a:t>variables</a:t>
            </a:r>
            <a:r>
              <a:rPr lang="fr-FR" sz="1400">
                <a:latin typeface="+mj-lt"/>
              </a:rPr>
              <a:t>(CODECATEGORIE, DESCRIPTION)</a:t>
            </a:r>
          </a:p>
          <a:p>
            <a:r>
              <a:rPr lang="fr-FR" sz="1400">
                <a:latin typeface="+mj-lt"/>
              </a:rPr>
              <a:t>-&gt; CHAINE : 31 lignes, 2 </a:t>
            </a:r>
            <a:r>
              <a:rPr lang="fr-FR" sz="1400"/>
              <a:t>variables</a:t>
            </a:r>
            <a:r>
              <a:rPr lang="fr-FR" sz="1400">
                <a:latin typeface="+mj-lt"/>
              </a:rPr>
              <a:t>(NUM_CHAINE,NOM_CHAINE)</a:t>
            </a:r>
          </a:p>
          <a:p>
            <a:r>
              <a:rPr lang="fr-FR" sz="1400">
                <a:latin typeface="+mj-lt"/>
              </a:rPr>
              <a:t>-&gt;CLASSES : 5 lignes, 2 </a:t>
            </a:r>
            <a:r>
              <a:rPr lang="fr-FR" sz="1400"/>
              <a:t>variables</a:t>
            </a:r>
            <a:r>
              <a:rPr lang="fr-FR" sz="1400">
                <a:latin typeface="+mj-lt"/>
              </a:rPr>
              <a:t>(</a:t>
            </a:r>
            <a:r>
              <a:rPr lang="fr-FR" sz="1400" err="1">
                <a:latin typeface="+mj-lt"/>
              </a:rPr>
              <a:t>NUM_Classe</a:t>
            </a:r>
            <a:r>
              <a:rPr lang="fr-FR" sz="1400">
                <a:latin typeface="+mj-lt"/>
              </a:rPr>
              <a:t>, NBREETOILES)</a:t>
            </a:r>
          </a:p>
          <a:p>
            <a:r>
              <a:rPr lang="fr-FR" sz="1400">
                <a:latin typeface="+mj-lt"/>
              </a:rPr>
              <a:t>-&gt;CONFORT : 68 lignes, 2 </a:t>
            </a:r>
            <a:r>
              <a:rPr lang="fr-FR" sz="1400"/>
              <a:t>variables</a:t>
            </a:r>
            <a:r>
              <a:rPr lang="fr-FR" sz="1400">
                <a:latin typeface="+mj-lt"/>
              </a:rPr>
              <a:t>(ID_CONFORT,DESCRIPTION)</a:t>
            </a:r>
          </a:p>
          <a:p>
            <a:r>
              <a:rPr lang="fr-FR" sz="1400">
                <a:latin typeface="+mj-lt"/>
              </a:rPr>
              <a:t>-&gt;CONTIENT : 1000 lignes, 3 </a:t>
            </a:r>
            <a:r>
              <a:rPr lang="fr-FR" sz="1400"/>
              <a:t>variables</a:t>
            </a:r>
            <a:r>
              <a:rPr lang="fr-FR" sz="1400">
                <a:latin typeface="+mj-lt"/>
              </a:rPr>
              <a:t>( ID_PLUS,NUMHOTEL,CONTRAINTE)</a:t>
            </a:r>
          </a:p>
          <a:p>
            <a:r>
              <a:rPr lang="fr-FR" sz="1400">
                <a:latin typeface="+mj-lt"/>
              </a:rPr>
              <a:t>-&gt;DISPOSE : 1400 lignes ,3 </a:t>
            </a:r>
            <a:r>
              <a:rPr lang="fr-FR" sz="1400"/>
              <a:t>variables</a:t>
            </a:r>
            <a:r>
              <a:rPr lang="fr-FR" sz="1400">
                <a:latin typeface="+mj-lt"/>
              </a:rPr>
              <a:t>( NUM_ORGA,NUMHOTEL,NOMBRE )</a:t>
            </a:r>
          </a:p>
          <a:p>
            <a:r>
              <a:rPr lang="fr-FR" sz="1400">
                <a:latin typeface="+mj-lt"/>
              </a:rPr>
              <a:t>-&gt;EQUIPEMENTS : 88 lignes,2 </a:t>
            </a:r>
            <a:r>
              <a:rPr lang="fr-FR" sz="1400"/>
              <a:t>variables</a:t>
            </a:r>
            <a:r>
              <a:rPr lang="fr-FR" sz="1400">
                <a:latin typeface="+mj-lt"/>
              </a:rPr>
              <a:t>( ID_EQUIPEMENT,DESCRIPTION)</a:t>
            </a:r>
          </a:p>
          <a:p>
            <a:r>
              <a:rPr lang="fr-FR" sz="1400">
                <a:latin typeface="+mj-lt"/>
              </a:rPr>
              <a:t>-&gt; HOTEL:201 lignes,20 </a:t>
            </a:r>
            <a:r>
              <a:rPr lang="fr-FR" sz="1400"/>
              <a:t>variables</a:t>
            </a:r>
            <a:r>
              <a:rPr lang="fr-FR" sz="1400">
                <a:latin typeface="+mj-lt"/>
              </a:rPr>
              <a:t>(NUMHOTEL,NOM,PHOTO_HOTEL,SIRET,APE,TEL_FIXE,TEL_MOBILE,FAXE,MAIL,SITEWEB,DESCRIPTION,GRATUITE_GROUPES,OUVERTURE,LANGUE,NUM_CLASSE,NUM_CHAINE,NUM_LOCA,ID_EQUIPEMENT,ID_CONFORT,ID_SERVICE)</a:t>
            </a:r>
          </a:p>
          <a:p>
            <a:r>
              <a:rPr lang="fr-FR" sz="1400">
                <a:latin typeface="+mj-lt"/>
              </a:rPr>
              <a:t>-&gt;LABEL : 25 lignes, 2 </a:t>
            </a:r>
            <a:r>
              <a:rPr lang="fr-FR" sz="1400"/>
              <a:t>variables</a:t>
            </a:r>
            <a:r>
              <a:rPr lang="fr-FR" sz="1400">
                <a:latin typeface="+mj-lt"/>
              </a:rPr>
              <a:t> (IDLABEL,DESCRIPTION)</a:t>
            </a:r>
          </a:p>
          <a:p>
            <a:r>
              <a:rPr lang="fr-FR" sz="1400">
                <a:latin typeface="+mj-lt"/>
              </a:rPr>
              <a:t>-&gt;LESPLUS : 5 lignes, 2 </a:t>
            </a:r>
            <a:r>
              <a:rPr lang="fr-FR" sz="1400"/>
              <a:t>variables</a:t>
            </a:r>
            <a:r>
              <a:rPr lang="fr-FR" sz="1400">
                <a:latin typeface="+mj-lt"/>
              </a:rPr>
              <a:t>( ID_PLUS, DESCRIPTION)</a:t>
            </a:r>
          </a:p>
          <a:p>
            <a:r>
              <a:rPr lang="fr-FR" sz="1400">
                <a:latin typeface="+mj-lt"/>
              </a:rPr>
              <a:t>-&gt;LOCALISATION : 201 lignes, 6 </a:t>
            </a:r>
            <a:r>
              <a:rPr lang="fr-FR" sz="1400"/>
              <a:t>variables</a:t>
            </a:r>
            <a:r>
              <a:rPr lang="fr-FR" sz="1400">
                <a:latin typeface="+mj-lt"/>
              </a:rPr>
              <a:t> (NUM_LOCA,ADRESSE,CODE_POSTAL,VILLE,LATITUDE,LONGITUDE)</a:t>
            </a:r>
          </a:p>
          <a:p>
            <a:r>
              <a:rPr lang="fr-FR" sz="1400">
                <a:latin typeface="+mj-lt"/>
              </a:rPr>
              <a:t>-&gt;ORGANISATION : 7 lignes, 2 </a:t>
            </a:r>
            <a:r>
              <a:rPr lang="fr-FR" sz="1400"/>
              <a:t>variables</a:t>
            </a:r>
            <a:r>
              <a:rPr lang="fr-FR" sz="1400">
                <a:latin typeface="+mj-lt"/>
              </a:rPr>
              <a:t>(NUM_ORGA, DESCRIPTION)</a:t>
            </a:r>
          </a:p>
          <a:p>
            <a:r>
              <a:rPr lang="fr-FR" sz="1400">
                <a:latin typeface="+mj-lt"/>
              </a:rPr>
              <a:t>-&gt;POSSEDE : 200 lignes, 2 </a:t>
            </a:r>
            <a:r>
              <a:rPr lang="fr-FR" sz="1400"/>
              <a:t>variables</a:t>
            </a:r>
            <a:r>
              <a:rPr lang="fr-FR" sz="1400">
                <a:latin typeface="+mj-lt"/>
              </a:rPr>
              <a:t> (IDLABEL, NUMHOTEL)</a:t>
            </a:r>
          </a:p>
          <a:p>
            <a:r>
              <a:rPr lang="fr-FR" sz="1400">
                <a:latin typeface="+mj-lt"/>
              </a:rPr>
              <a:t>-&gt;PROPOSE : 3200 lignes, 3 </a:t>
            </a:r>
            <a:r>
              <a:rPr lang="fr-FR" sz="1400"/>
              <a:t>variables</a:t>
            </a:r>
            <a:r>
              <a:rPr lang="fr-FR" sz="1400">
                <a:latin typeface="+mj-lt"/>
              </a:rPr>
              <a:t> ( </a:t>
            </a:r>
            <a:r>
              <a:rPr lang="fr-FR" sz="1400" err="1">
                <a:latin typeface="+mj-lt"/>
              </a:rPr>
              <a:t>IDREGLEMENT,NUMHOTEL,tarif</a:t>
            </a:r>
            <a:r>
              <a:rPr lang="fr-FR" sz="1400">
                <a:latin typeface="+mj-lt"/>
              </a:rPr>
              <a:t>)</a:t>
            </a:r>
          </a:p>
          <a:p>
            <a:r>
              <a:rPr lang="fr-FR" sz="1400">
                <a:latin typeface="+mj-lt"/>
              </a:rPr>
              <a:t>-&gt;REALISE : 200 lignes, 2 </a:t>
            </a:r>
            <a:r>
              <a:rPr lang="fr-FR" sz="1400"/>
              <a:t>variables</a:t>
            </a:r>
            <a:r>
              <a:rPr lang="fr-FR" sz="1400">
                <a:latin typeface="+mj-lt"/>
              </a:rPr>
              <a:t> ( ID_ACTIVITE,NUMHOTEL)</a:t>
            </a:r>
          </a:p>
          <a:p>
            <a:r>
              <a:rPr lang="fr-FR" sz="1400">
                <a:latin typeface="+mj-lt"/>
              </a:rPr>
              <a:t>-&gt; REGLEMENTS : 16 lignes, 2 </a:t>
            </a:r>
            <a:r>
              <a:rPr lang="fr-FR" sz="1400"/>
              <a:t>variables</a:t>
            </a:r>
            <a:r>
              <a:rPr lang="fr-FR" sz="1400">
                <a:latin typeface="+mj-lt"/>
              </a:rPr>
              <a:t> (IDREGLEMENT,DESCRIPTION)</a:t>
            </a:r>
          </a:p>
          <a:p>
            <a:r>
              <a:rPr lang="fr-FR" sz="1400">
                <a:latin typeface="+mj-lt"/>
              </a:rPr>
              <a:t>-&gt;SERVICES : 32 lignes, 2 </a:t>
            </a:r>
            <a:r>
              <a:rPr lang="fr-FR" sz="1400"/>
              <a:t>variables</a:t>
            </a:r>
            <a:r>
              <a:rPr lang="fr-FR" sz="1400">
                <a:latin typeface="+mj-lt"/>
              </a:rPr>
              <a:t> (ID_SERVICE DESCRIPTION)</a:t>
            </a:r>
          </a:p>
          <a:p>
            <a:endParaRPr lang="fr-FR" b="1"/>
          </a:p>
          <a:p>
            <a:endParaRPr lang="fr-FR" b="1"/>
          </a:p>
          <a:p>
            <a:endParaRPr lang="fr-FR" b="1"/>
          </a:p>
          <a:p>
            <a:endParaRPr lang="fr-FR" b="1"/>
          </a:p>
          <a:p>
            <a:endParaRPr lang="fr-FR" b="1"/>
          </a:p>
          <a:p>
            <a:endParaRPr lang="fr-FR" b="1"/>
          </a:p>
          <a:p>
            <a:endParaRPr lang="fr-FR" b="1"/>
          </a:p>
          <a:p>
            <a:endParaRPr lang="fr-FR" b="1"/>
          </a:p>
          <a:p>
            <a:endParaRPr lang="fr-FR" b="1"/>
          </a:p>
          <a:p>
            <a:r>
              <a:rPr lang="fr-FR"/>
              <a:t> </a:t>
            </a:r>
          </a:p>
          <a:p>
            <a:r>
              <a:rPr lang="fr-FR"/>
              <a:t> </a:t>
            </a:r>
          </a:p>
        </p:txBody>
      </p:sp>
    </p:spTree>
    <p:extLst>
      <p:ext uri="{BB962C8B-B14F-4D97-AF65-F5344CB8AC3E}">
        <p14:creationId xmlns:p14="http://schemas.microsoft.com/office/powerpoint/2010/main" val="102822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FB9053-E619-478E-BF8E-0D9F038BD0A5}"/>
              </a:ext>
            </a:extLst>
          </p:cNvPr>
          <p:cNvSpPr/>
          <p:nvPr/>
        </p:nvSpPr>
        <p:spPr>
          <a:xfrm>
            <a:off x="0" y="124691"/>
            <a:ext cx="12192000" cy="964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C89E8E5E-48A5-4B31-B677-2DAC9178B98E}"/>
              </a:ext>
            </a:extLst>
          </p:cNvPr>
          <p:cNvSpPr txBox="1"/>
          <p:nvPr/>
        </p:nvSpPr>
        <p:spPr>
          <a:xfrm>
            <a:off x="83128" y="245398"/>
            <a:ext cx="12108872" cy="800219"/>
          </a:xfrm>
          <a:prstGeom prst="rect">
            <a:avLst/>
          </a:prstGeom>
          <a:noFill/>
        </p:spPr>
        <p:txBody>
          <a:bodyPr wrap="square" rtlCol="0">
            <a:spAutoFit/>
          </a:bodyPr>
          <a:lstStyle/>
          <a:p>
            <a:pPr algn="just"/>
            <a:r>
              <a:rPr lang="fr-FR" b="1">
                <a:solidFill>
                  <a:schemeClr val="bg1"/>
                </a:solidFill>
              </a:rPr>
              <a:t>Partie 4 - Méthode: aspects originaux de ce que vous avez effectué (outils utilisés, scripts éventuels, données complémentaires ajoutées...) ET votre retour d'expérience (ce qui a été complexe, les verrous...) </a:t>
            </a:r>
          </a:p>
          <a:p>
            <a:endParaRPr lang="fr-FR" sz="1000">
              <a:solidFill>
                <a:schemeClr val="bg1"/>
              </a:solidFill>
            </a:endParaRPr>
          </a:p>
        </p:txBody>
      </p:sp>
      <p:sp>
        <p:nvSpPr>
          <p:cNvPr id="4" name="ZoneTexte 3">
            <a:extLst>
              <a:ext uri="{FF2B5EF4-FFF2-40B4-BE49-F238E27FC236}">
                <a16:creationId xmlns:a16="http://schemas.microsoft.com/office/drawing/2014/main" id="{F8A58946-701B-43B6-A3D8-A252468FE999}"/>
              </a:ext>
            </a:extLst>
          </p:cNvPr>
          <p:cNvSpPr txBox="1"/>
          <p:nvPr/>
        </p:nvSpPr>
        <p:spPr>
          <a:xfrm>
            <a:off x="98367" y="1166324"/>
            <a:ext cx="12093633" cy="2031325"/>
          </a:xfrm>
          <a:prstGeom prst="rect">
            <a:avLst/>
          </a:prstGeom>
          <a:noFill/>
        </p:spPr>
        <p:txBody>
          <a:bodyPr wrap="square" rtlCol="0" anchor="t">
            <a:spAutoFit/>
          </a:bodyPr>
          <a:lstStyle/>
          <a:p>
            <a:r>
              <a:rPr lang="fr-FR" b="1"/>
              <a:t>Méthode:</a:t>
            </a:r>
          </a:p>
          <a:p>
            <a:endParaRPr lang="fr-FR"/>
          </a:p>
          <a:p>
            <a:pPr marL="285750" indent="-285750">
              <a:buFont typeface="Arial" panose="020B0604020202020204" pitchFamily="34" charset="0"/>
              <a:buChar char="•"/>
            </a:pPr>
            <a:r>
              <a:rPr lang="fr-FR"/>
              <a:t>JMERISE pour la réalisation de la BDD.</a:t>
            </a:r>
          </a:p>
          <a:p>
            <a:pPr marL="285750" indent="-285750">
              <a:buFont typeface="Arial" panose="020B0604020202020204" pitchFamily="34" charset="0"/>
              <a:buChar char="•"/>
            </a:pPr>
            <a:r>
              <a:rPr lang="fr-FR"/>
              <a:t>Script en python afin d’automatiser la rentrée de données.</a:t>
            </a:r>
          </a:p>
          <a:p>
            <a:pPr marL="285750" indent="-285750">
              <a:buFont typeface="Arial" panose="020B0604020202020204" pitchFamily="34" charset="0"/>
              <a:buChar char="•"/>
            </a:pPr>
            <a:r>
              <a:rPr lang="fr-FR"/>
              <a:t>Déploiement d’un serveur avec installation de MYSQL puis APACHE2 sur Azure</a:t>
            </a:r>
          </a:p>
          <a:p>
            <a:pPr marL="285750" indent="-285750">
              <a:buFont typeface="Arial" panose="020B0604020202020204" pitchFamily="34" charset="0"/>
              <a:buChar char="•"/>
            </a:pPr>
            <a:r>
              <a:rPr lang="fr-FR"/>
              <a:t>Visual code avec installation d’une extension MySQL pour la connexion et la réalisation des données.</a:t>
            </a:r>
          </a:p>
          <a:p>
            <a:endParaRPr lang="fr-FR"/>
          </a:p>
        </p:txBody>
      </p:sp>
      <p:pic>
        <p:nvPicPr>
          <p:cNvPr id="3076" name="Picture 4" descr="Visual Studio Code — Wikipédia">
            <a:extLst>
              <a:ext uri="{FF2B5EF4-FFF2-40B4-BE49-F238E27FC236}">
                <a16:creationId xmlns:a16="http://schemas.microsoft.com/office/drawing/2014/main" id="{04FA7249-0CF1-4A16-BCA3-C85792429E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1132" y="3143854"/>
            <a:ext cx="2028305" cy="202830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JMerise - YouTube">
            <a:extLst>
              <a:ext uri="{FF2B5EF4-FFF2-40B4-BE49-F238E27FC236}">
                <a16:creationId xmlns:a16="http://schemas.microsoft.com/office/drawing/2014/main" id="{039DF0C5-FE0C-4175-82DC-57020F17E6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872" y="2955173"/>
            <a:ext cx="2137757" cy="21377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Sécurité pour Microsoft Azure | McAfee">
            <a:extLst>
              <a:ext uri="{FF2B5EF4-FFF2-40B4-BE49-F238E27FC236}">
                <a16:creationId xmlns:a16="http://schemas.microsoft.com/office/drawing/2014/main" id="{E4F19279-A076-4616-A910-B4F676EF07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2561" y="3580013"/>
            <a:ext cx="3977597" cy="11559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Python (langage) — Wikipédia">
            <a:extLst>
              <a:ext uri="{FF2B5EF4-FFF2-40B4-BE49-F238E27FC236}">
                <a16:creationId xmlns:a16="http://schemas.microsoft.com/office/drawing/2014/main" id="{69744A16-BF41-4207-A91F-FA0E9D1FC7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6876" y="2955173"/>
            <a:ext cx="2252749" cy="2252749"/>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a:extLst>
              <a:ext uri="{FF2B5EF4-FFF2-40B4-BE49-F238E27FC236}">
                <a16:creationId xmlns:a16="http://schemas.microsoft.com/office/drawing/2014/main" id="{2FC96959-D075-4216-B099-808BCA2F75F7}"/>
              </a:ext>
            </a:extLst>
          </p:cNvPr>
          <p:cNvSpPr txBox="1"/>
          <p:nvPr/>
        </p:nvSpPr>
        <p:spPr>
          <a:xfrm>
            <a:off x="98367" y="5092930"/>
            <a:ext cx="12093633" cy="1754326"/>
          </a:xfrm>
          <a:prstGeom prst="rect">
            <a:avLst/>
          </a:prstGeom>
          <a:noFill/>
        </p:spPr>
        <p:txBody>
          <a:bodyPr wrap="square" rtlCol="0">
            <a:spAutoFit/>
          </a:bodyPr>
          <a:lstStyle/>
          <a:p>
            <a:endParaRPr lang="fr-FR"/>
          </a:p>
          <a:p>
            <a:r>
              <a:rPr lang="fr-FR" b="1"/>
              <a:t>Retour d'expérience :</a:t>
            </a:r>
          </a:p>
          <a:p>
            <a:endParaRPr lang="fr-FR"/>
          </a:p>
          <a:p>
            <a:pPr marL="285750" indent="-285750">
              <a:buFont typeface="Arial" panose="020B0604020202020204" pitchFamily="34" charset="0"/>
              <a:buChar char="•"/>
            </a:pPr>
            <a:r>
              <a:rPr lang="fr-FR"/>
              <a:t>Script assez complexe</a:t>
            </a:r>
          </a:p>
          <a:p>
            <a:pPr marL="285750" indent="-285750">
              <a:buFont typeface="Arial" panose="020B0604020202020204" pitchFamily="34" charset="0"/>
              <a:buChar char="•"/>
            </a:pPr>
            <a:r>
              <a:rPr lang="fr-FR"/>
              <a:t>Difficulté pour la récupération de la localisation de l’utilisateur.</a:t>
            </a:r>
          </a:p>
          <a:p>
            <a:endParaRPr lang="fr-FR"/>
          </a:p>
        </p:txBody>
      </p:sp>
    </p:spTree>
    <p:extLst>
      <p:ext uri="{BB962C8B-B14F-4D97-AF65-F5344CB8AC3E}">
        <p14:creationId xmlns:p14="http://schemas.microsoft.com/office/powerpoint/2010/main" val="2515228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FB9053-E619-478E-BF8E-0D9F038BD0A5}"/>
              </a:ext>
            </a:extLst>
          </p:cNvPr>
          <p:cNvSpPr/>
          <p:nvPr/>
        </p:nvSpPr>
        <p:spPr>
          <a:xfrm>
            <a:off x="0" y="124691"/>
            <a:ext cx="12192000" cy="964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C89E8E5E-48A5-4B31-B677-2DAC9178B98E}"/>
              </a:ext>
            </a:extLst>
          </p:cNvPr>
          <p:cNvSpPr txBox="1"/>
          <p:nvPr/>
        </p:nvSpPr>
        <p:spPr>
          <a:xfrm>
            <a:off x="83128" y="245398"/>
            <a:ext cx="12108872" cy="800219"/>
          </a:xfrm>
          <a:prstGeom prst="rect">
            <a:avLst/>
          </a:prstGeom>
          <a:noFill/>
        </p:spPr>
        <p:txBody>
          <a:bodyPr wrap="square" rtlCol="0">
            <a:spAutoFit/>
          </a:bodyPr>
          <a:lstStyle/>
          <a:p>
            <a:pPr algn="just"/>
            <a:r>
              <a:rPr lang="fr-FR" b="1">
                <a:solidFill>
                  <a:schemeClr val="bg1"/>
                </a:solidFill>
              </a:rPr>
              <a:t>Partie 5 - Résultats : présentation de requêtes (en utilisant plusieurs opérateurs SQL de cette liste : JOIN, GROUP BY avec COUNT/SUM/AVG, et WHERE…) et explication de ces résultats.</a:t>
            </a:r>
          </a:p>
          <a:p>
            <a:endParaRPr lang="fr-FR" sz="1000">
              <a:solidFill>
                <a:schemeClr val="bg1"/>
              </a:solidFill>
            </a:endParaRPr>
          </a:p>
        </p:txBody>
      </p:sp>
      <p:sp>
        <p:nvSpPr>
          <p:cNvPr id="5" name="Rectangle 4">
            <a:extLst>
              <a:ext uri="{FF2B5EF4-FFF2-40B4-BE49-F238E27FC236}">
                <a16:creationId xmlns:a16="http://schemas.microsoft.com/office/drawing/2014/main" id="{823483BE-52E9-4E09-A112-ECA788D878AA}"/>
              </a:ext>
            </a:extLst>
          </p:cNvPr>
          <p:cNvSpPr/>
          <p:nvPr/>
        </p:nvSpPr>
        <p:spPr>
          <a:xfrm>
            <a:off x="83128" y="1209674"/>
            <a:ext cx="8699241" cy="5355312"/>
          </a:xfrm>
          <a:prstGeom prst="rect">
            <a:avLst/>
          </a:prstGeom>
        </p:spPr>
        <p:txBody>
          <a:bodyPr wrap="square">
            <a:spAutoFit/>
          </a:bodyPr>
          <a:lstStyle/>
          <a:p>
            <a:r>
              <a:rPr lang="fr-FR" b="1">
                <a:solidFill>
                  <a:srgbClr val="212529"/>
                </a:solidFill>
                <a:latin typeface="-apple-system"/>
              </a:rPr>
              <a:t>REQUETE 1  : Partir en famille à moindre coût dans les hôtels avec le plus d'étoile</a:t>
            </a:r>
          </a:p>
          <a:p>
            <a:endParaRPr lang="fr-FR" b="1">
              <a:solidFill>
                <a:srgbClr val="212529"/>
              </a:solidFill>
              <a:latin typeface="-apple-system"/>
            </a:endParaRPr>
          </a:p>
          <a:p>
            <a:r>
              <a:rPr lang="fr-FR" b="1">
                <a:solidFill>
                  <a:srgbClr val="212529"/>
                </a:solidFill>
                <a:latin typeface="-apple-system"/>
              </a:rPr>
              <a:t>SAISI : AUCUN</a:t>
            </a:r>
          </a:p>
          <a:p>
            <a:r>
              <a:rPr lang="fr-FR" b="1">
                <a:solidFill>
                  <a:srgbClr val="212529"/>
                </a:solidFill>
                <a:latin typeface="-apple-system"/>
              </a:rPr>
              <a:t> </a:t>
            </a:r>
            <a:endParaRPr lang="fr-FR">
              <a:solidFill>
                <a:srgbClr val="212529"/>
              </a:solidFill>
              <a:latin typeface="-apple-system"/>
            </a:endParaRPr>
          </a:p>
          <a:p>
            <a:r>
              <a:rPr lang="fr-FR"/>
              <a:t>SELECT HOTEL.NUMHOTEL,HOTEL.NOM, PROPOSE.TARIF , HOTEL.NUMHOTEL,LOCALISATION.VILLE,LOCALISATION.CODE_POSTAL</a:t>
            </a:r>
          </a:p>
          <a:p>
            <a:r>
              <a:rPr lang="fr-FR"/>
              <a:t>		</a:t>
            </a:r>
            <a:r>
              <a:rPr lang="fr-FR" err="1"/>
              <a:t>From</a:t>
            </a:r>
            <a:r>
              <a:rPr lang="fr-FR"/>
              <a:t> </a:t>
            </a:r>
            <a:r>
              <a:rPr lang="fr-FR" err="1"/>
              <a:t>preprod_hotels.HOTEL</a:t>
            </a:r>
            <a:r>
              <a:rPr lang="fr-FR"/>
              <a:t>, </a:t>
            </a:r>
            <a:r>
              <a:rPr lang="fr-FR" err="1"/>
              <a:t>preprod_hotels.PROPOSE,preprod_hotels.LOCALISATION</a:t>
            </a:r>
            <a:endParaRPr lang="fr-FR"/>
          </a:p>
          <a:p>
            <a:r>
              <a:rPr lang="fr-FR"/>
              <a:t>		</a:t>
            </a:r>
            <a:r>
              <a:rPr lang="fr-FR" err="1"/>
              <a:t>Where</a:t>
            </a:r>
            <a:r>
              <a:rPr lang="fr-FR"/>
              <a:t> HOTEL.NUMHOTEL = PROPOSE.NUMHOTEL</a:t>
            </a:r>
          </a:p>
          <a:p>
            <a:r>
              <a:rPr lang="fr-FR"/>
              <a:t>		AND HOTEL.NUM_LOCA = LOCALISATION.NUM_LOCA</a:t>
            </a:r>
          </a:p>
          <a:p>
            <a:r>
              <a:rPr lang="fr-FR"/>
              <a:t>		AND </a:t>
            </a:r>
            <a:r>
              <a:rPr lang="fr-FR" err="1"/>
              <a:t>PROPOSE.idreglement</a:t>
            </a:r>
            <a:r>
              <a:rPr lang="fr-FR"/>
              <a:t> = 3</a:t>
            </a:r>
          </a:p>
          <a:p>
            <a:r>
              <a:rPr lang="fr-FR"/>
              <a:t>		AND </a:t>
            </a:r>
            <a:r>
              <a:rPr lang="fr-FR" err="1"/>
              <a:t>PROPOSE.tarif</a:t>
            </a:r>
            <a:r>
              <a:rPr lang="fr-FR"/>
              <a:t> &lt;&gt; 0</a:t>
            </a:r>
          </a:p>
          <a:p>
            <a:r>
              <a:rPr lang="fr-FR"/>
              <a:t>		AND </a:t>
            </a:r>
            <a:r>
              <a:rPr lang="fr-FR" err="1"/>
              <a:t>HOTEL.num_classe</a:t>
            </a:r>
            <a:r>
              <a:rPr lang="fr-FR"/>
              <a:t> =(</a:t>
            </a:r>
          </a:p>
          <a:p>
            <a:r>
              <a:rPr lang="fr-FR"/>
              <a:t>			Select MAX(HOTEL.NUM_CLASSE)</a:t>
            </a:r>
          </a:p>
          <a:p>
            <a:r>
              <a:rPr lang="fr-FR"/>
              <a:t>			</a:t>
            </a:r>
            <a:r>
              <a:rPr lang="fr-FR" err="1"/>
              <a:t>From</a:t>
            </a:r>
            <a:r>
              <a:rPr lang="fr-FR"/>
              <a:t> </a:t>
            </a:r>
            <a:r>
              <a:rPr lang="fr-FR" err="1"/>
              <a:t>preprod_hotels.HOTEL</a:t>
            </a:r>
            <a:endParaRPr lang="fr-FR"/>
          </a:p>
          <a:p>
            <a:r>
              <a:rPr lang="fr-FR"/>
              <a:t>		)</a:t>
            </a:r>
          </a:p>
          <a:p>
            <a:r>
              <a:rPr lang="fr-FR"/>
              <a:t>		ORDER BY </a:t>
            </a:r>
            <a:r>
              <a:rPr lang="fr-FR" err="1"/>
              <a:t>PROPOSE.tarif</a:t>
            </a:r>
            <a:r>
              <a:rPr lang="fr-FR"/>
              <a:t> </a:t>
            </a:r>
          </a:p>
          <a:p>
            <a:r>
              <a:rPr lang="fr-FR"/>
              <a:t>		LIMIT 4 ");</a:t>
            </a:r>
            <a:br>
              <a:rPr lang="fr-FR"/>
            </a:br>
            <a:endParaRPr lang="fr-FR"/>
          </a:p>
        </p:txBody>
      </p:sp>
      <p:pic>
        <p:nvPicPr>
          <p:cNvPr id="7" name="Image 6">
            <a:extLst>
              <a:ext uri="{FF2B5EF4-FFF2-40B4-BE49-F238E27FC236}">
                <a16:creationId xmlns:a16="http://schemas.microsoft.com/office/drawing/2014/main" id="{30E4BBAD-D137-40B3-A98F-DDD79267F278}"/>
              </a:ext>
            </a:extLst>
          </p:cNvPr>
          <p:cNvPicPr>
            <a:picLocks noChangeAspect="1"/>
          </p:cNvPicPr>
          <p:nvPr/>
        </p:nvPicPr>
        <p:blipFill>
          <a:blip r:embed="rId2"/>
          <a:stretch>
            <a:fillRect/>
          </a:stretch>
        </p:blipFill>
        <p:spPr>
          <a:xfrm>
            <a:off x="5569501" y="4779646"/>
            <a:ext cx="6297930" cy="1737360"/>
          </a:xfrm>
          <a:prstGeom prst="rect">
            <a:avLst/>
          </a:prstGeom>
        </p:spPr>
      </p:pic>
    </p:spTree>
    <p:extLst>
      <p:ext uri="{BB962C8B-B14F-4D97-AF65-F5344CB8AC3E}">
        <p14:creationId xmlns:p14="http://schemas.microsoft.com/office/powerpoint/2010/main" val="257917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FB9053-E619-478E-BF8E-0D9F038BD0A5}"/>
              </a:ext>
            </a:extLst>
          </p:cNvPr>
          <p:cNvSpPr/>
          <p:nvPr/>
        </p:nvSpPr>
        <p:spPr>
          <a:xfrm>
            <a:off x="0" y="124691"/>
            <a:ext cx="12192000" cy="964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C89E8E5E-48A5-4B31-B677-2DAC9178B98E}"/>
              </a:ext>
            </a:extLst>
          </p:cNvPr>
          <p:cNvSpPr txBox="1"/>
          <p:nvPr/>
        </p:nvSpPr>
        <p:spPr>
          <a:xfrm>
            <a:off x="83128" y="245398"/>
            <a:ext cx="12108872" cy="800219"/>
          </a:xfrm>
          <a:prstGeom prst="rect">
            <a:avLst/>
          </a:prstGeom>
          <a:noFill/>
        </p:spPr>
        <p:txBody>
          <a:bodyPr wrap="square" rtlCol="0">
            <a:spAutoFit/>
          </a:bodyPr>
          <a:lstStyle/>
          <a:p>
            <a:pPr algn="just"/>
            <a:r>
              <a:rPr lang="fr-FR" b="1">
                <a:solidFill>
                  <a:schemeClr val="bg1"/>
                </a:solidFill>
              </a:rPr>
              <a:t>Partie 5 - Résultats : présentation de requêtes (en utilisant plusieurs opérateurs SQL de cette liste : JOIN, GROUP BY avec COUNT/SUM/AVG, et WHERE…) et explication de ces résultats.</a:t>
            </a:r>
          </a:p>
          <a:p>
            <a:endParaRPr lang="fr-FR" sz="1000">
              <a:solidFill>
                <a:schemeClr val="bg1"/>
              </a:solidFill>
            </a:endParaRPr>
          </a:p>
        </p:txBody>
      </p:sp>
      <p:sp>
        <p:nvSpPr>
          <p:cNvPr id="5" name="Rectangle 4">
            <a:extLst>
              <a:ext uri="{FF2B5EF4-FFF2-40B4-BE49-F238E27FC236}">
                <a16:creationId xmlns:a16="http://schemas.microsoft.com/office/drawing/2014/main" id="{823483BE-52E9-4E09-A112-ECA788D878AA}"/>
              </a:ext>
            </a:extLst>
          </p:cNvPr>
          <p:cNvSpPr/>
          <p:nvPr/>
        </p:nvSpPr>
        <p:spPr>
          <a:xfrm>
            <a:off x="83128" y="1133356"/>
            <a:ext cx="11205556" cy="5724644"/>
          </a:xfrm>
          <a:prstGeom prst="rect">
            <a:avLst/>
          </a:prstGeom>
        </p:spPr>
        <p:txBody>
          <a:bodyPr wrap="square" anchor="t">
            <a:spAutoFit/>
          </a:bodyPr>
          <a:lstStyle/>
          <a:p>
            <a:r>
              <a:rPr lang="fr-FR" b="1">
                <a:solidFill>
                  <a:srgbClr val="212529"/>
                </a:solidFill>
                <a:latin typeface="-apple-system"/>
              </a:rPr>
              <a:t>REQUETE 2  : </a:t>
            </a:r>
            <a:r>
              <a:rPr lang="fr-FR" b="1">
                <a:ea typeface="+mn-lt"/>
                <a:cs typeface="+mn-lt"/>
              </a:rPr>
              <a:t>Affiche</a:t>
            </a:r>
            <a:r>
              <a:rPr lang="fr-FR">
                <a:ea typeface="+mn-lt"/>
                <a:cs typeface="+mn-lt"/>
              </a:rPr>
              <a:t> </a:t>
            </a:r>
            <a:r>
              <a:rPr lang="fr-FR" b="1">
                <a:ea typeface="+mn-lt"/>
                <a:cs typeface="+mn-lt"/>
              </a:rPr>
              <a:t>les</a:t>
            </a:r>
            <a:r>
              <a:rPr lang="fr-FR">
                <a:ea typeface="+mn-lt"/>
                <a:cs typeface="+mn-lt"/>
              </a:rPr>
              <a:t> hôtels en fonction de la ville</a:t>
            </a:r>
            <a:r>
              <a:rPr lang="fr-FR" b="1">
                <a:ea typeface="+mn-lt"/>
                <a:cs typeface="+mn-lt"/>
              </a:rPr>
              <a:t>,</a:t>
            </a:r>
            <a:r>
              <a:rPr lang="fr-FR">
                <a:ea typeface="+mn-lt"/>
                <a:cs typeface="+mn-lt"/>
              </a:rPr>
              <a:t> du type de chambre </a:t>
            </a:r>
            <a:r>
              <a:rPr lang="fr-FR" b="1">
                <a:ea typeface="+mn-lt"/>
                <a:cs typeface="+mn-lt"/>
              </a:rPr>
              <a:t>et</a:t>
            </a:r>
            <a:r>
              <a:rPr lang="fr-FR">
                <a:ea typeface="+mn-lt"/>
                <a:cs typeface="+mn-lt"/>
              </a:rPr>
              <a:t> du prix </a:t>
            </a:r>
            <a:r>
              <a:rPr lang="fr-FR" b="1">
                <a:ea typeface="+mn-lt"/>
                <a:cs typeface="+mn-lt"/>
              </a:rPr>
              <a:t> saisi par l’utilisateur.</a:t>
            </a:r>
            <a:endParaRPr lang="fr-FR" b="1">
              <a:solidFill>
                <a:srgbClr val="212529"/>
              </a:solidFill>
              <a:latin typeface="-apple-system"/>
            </a:endParaRPr>
          </a:p>
          <a:p>
            <a:endParaRPr lang="fr-FR" b="1">
              <a:solidFill>
                <a:srgbClr val="212529"/>
              </a:solidFill>
              <a:latin typeface="-apple-system"/>
            </a:endParaRPr>
          </a:p>
          <a:p>
            <a:r>
              <a:rPr lang="fr-FR" b="1">
                <a:solidFill>
                  <a:srgbClr val="212529"/>
                </a:solidFill>
                <a:latin typeface="-apple-system"/>
              </a:rPr>
              <a:t>SAISI : VILLE(Tournus), TYPE DE CHAMBRE( Chambre familiale), PRIX(220)</a:t>
            </a:r>
          </a:p>
          <a:p>
            <a:r>
              <a:rPr lang="fr-FR" sz="1300"/>
              <a:t>$requete1 = $</a:t>
            </a:r>
            <a:r>
              <a:rPr lang="fr-FR" sz="1300" err="1"/>
              <a:t>co</a:t>
            </a:r>
            <a:r>
              <a:rPr lang="fr-FR" sz="1300"/>
              <a:t>-&gt;</a:t>
            </a:r>
            <a:r>
              <a:rPr lang="fr-FR" sz="1300" err="1"/>
              <a:t>query</a:t>
            </a:r>
            <a:r>
              <a:rPr lang="fr-FR" sz="1300"/>
              <a:t>("SELECT HOTEL.NOM, HOTEL.NUMHOTEL, LOCALISATION.LATITUDE,LOCALISATION.LONGITUDE,LOCALISATION.VILLE,LOCALISATION.CODE_POSTAL</a:t>
            </a:r>
          </a:p>
          <a:p>
            <a:r>
              <a:rPr lang="fr-FR" sz="1300"/>
              <a:t>FROM </a:t>
            </a:r>
            <a:r>
              <a:rPr lang="fr-FR" sz="1300" err="1"/>
              <a:t>preprod_hotels.LOCALISATION,preprod_hotels.HOTEL</a:t>
            </a:r>
            <a:endParaRPr lang="fr-FR" sz="1300"/>
          </a:p>
          <a:p>
            <a:r>
              <a:rPr lang="fr-FR" sz="1300"/>
              <a:t>WHERE HOTEL.NUM_LOCA = LOCALISATION.NUM_LOCA</a:t>
            </a:r>
          </a:p>
          <a:p>
            <a:r>
              <a:rPr lang="fr-FR" sz="1300"/>
              <a:t>AND HOTEL.NUM_LOCA IN  (</a:t>
            </a:r>
          </a:p>
          <a:p>
            <a:r>
              <a:rPr lang="fr-FR" sz="1300"/>
              <a:t>    Select LOCALISATION.NUM_LOCA</a:t>
            </a:r>
          </a:p>
          <a:p>
            <a:r>
              <a:rPr lang="fr-FR" sz="1300"/>
              <a:t>    FROM </a:t>
            </a:r>
            <a:r>
              <a:rPr lang="fr-FR" sz="1300" err="1"/>
              <a:t>preprod_hotels.LOCALISATION</a:t>
            </a:r>
            <a:endParaRPr lang="fr-FR" sz="1300"/>
          </a:p>
          <a:p>
            <a:r>
              <a:rPr lang="fr-FR" sz="1300"/>
              <a:t>    WHERE LOCALISATION.VILLE= '$ville'</a:t>
            </a:r>
          </a:p>
          <a:p>
            <a:r>
              <a:rPr lang="fr-FR" sz="1300"/>
              <a:t>) ");</a:t>
            </a:r>
          </a:p>
          <a:p>
            <a:br>
              <a:rPr lang="fr-FR" sz="1300"/>
            </a:br>
            <a:br>
              <a:rPr lang="fr-FR" sz="1300"/>
            </a:br>
            <a:r>
              <a:rPr lang="fr-FR" sz="1300"/>
              <a:t>    </a:t>
            </a:r>
            <a:r>
              <a:rPr lang="fr-FR" sz="1300" err="1"/>
              <a:t>while</a:t>
            </a:r>
            <a:r>
              <a:rPr lang="fr-FR" sz="1300"/>
              <a:t> ($</a:t>
            </a:r>
            <a:r>
              <a:rPr lang="fr-FR" sz="1300" err="1"/>
              <a:t>resultat</a:t>
            </a:r>
            <a:r>
              <a:rPr lang="fr-FR" sz="1300"/>
              <a:t> = $requete1-&gt;</a:t>
            </a:r>
            <a:r>
              <a:rPr lang="fr-FR" sz="1300" err="1"/>
              <a:t>fetch_assoc</a:t>
            </a:r>
            <a:r>
              <a:rPr lang="fr-FR" sz="1300"/>
              <a:t>()){</a:t>
            </a:r>
          </a:p>
          <a:p>
            <a:r>
              <a:rPr lang="fr-FR" sz="1300"/>
              <a:t>        </a:t>
            </a:r>
          </a:p>
          <a:p>
            <a:r>
              <a:rPr lang="fr-FR" sz="1300"/>
              <a:t>        $requete2 = ("SELECT MIN(</a:t>
            </a:r>
            <a:r>
              <a:rPr lang="fr-FR" sz="1300" err="1"/>
              <a:t>PROPOSE.tarif</a:t>
            </a:r>
            <a:r>
              <a:rPr lang="fr-FR" sz="1300"/>
              <a:t>) AS tarif</a:t>
            </a:r>
          </a:p>
          <a:p>
            <a:r>
              <a:rPr lang="fr-FR" sz="1300"/>
              <a:t>        FROM preprod_hotels.PROPOSE,preprod_hotels.HOTEL,preprod_hotels.REGLEMENTS</a:t>
            </a:r>
          </a:p>
          <a:p>
            <a:r>
              <a:rPr lang="fr-FR" sz="1300"/>
              <a:t>        WHERE PROPOSE.NUMHOTEL = </a:t>
            </a:r>
            <a:r>
              <a:rPr lang="fr-FR" sz="1300" err="1"/>
              <a:t>idhotel</a:t>
            </a:r>
            <a:endParaRPr lang="fr-FR" sz="1300"/>
          </a:p>
          <a:p>
            <a:r>
              <a:rPr lang="fr-FR" sz="1300"/>
              <a:t>        AND PROPOSE.IDREGLEMENT = REGLEMENTS.IDREGLEMENT</a:t>
            </a:r>
          </a:p>
          <a:p>
            <a:r>
              <a:rPr lang="fr-FR" sz="1300"/>
              <a:t>        AND REGLEMENTS.DESCRIPTION LIKE '</a:t>
            </a:r>
            <a:r>
              <a:rPr lang="fr-FR" sz="1300" err="1"/>
              <a:t>tarif_mini</a:t>
            </a:r>
            <a:r>
              <a:rPr lang="fr-FR" sz="1300"/>
              <a:t>%$type%'</a:t>
            </a:r>
          </a:p>
          <a:p>
            <a:r>
              <a:rPr lang="fr-FR" sz="1300"/>
              <a:t>        AND </a:t>
            </a:r>
            <a:r>
              <a:rPr lang="fr-FR" sz="1300" err="1"/>
              <a:t>PROPOSE.tarif</a:t>
            </a:r>
            <a:r>
              <a:rPr lang="fr-FR" sz="1300"/>
              <a:t> &lt;= '$prix' "</a:t>
            </a:r>
          </a:p>
          <a:p>
            <a:r>
              <a:rPr lang="fr-FR" sz="1300"/>
              <a:t>         );</a:t>
            </a:r>
          </a:p>
          <a:p>
            <a:r>
              <a:rPr lang="fr-FR" sz="1300"/>
              <a:t>         $requete2 = $</a:t>
            </a:r>
            <a:r>
              <a:rPr lang="fr-FR" sz="1300" err="1"/>
              <a:t>co</a:t>
            </a:r>
            <a:r>
              <a:rPr lang="fr-FR" sz="1300"/>
              <a:t>-&gt;</a:t>
            </a:r>
            <a:r>
              <a:rPr lang="fr-FR" sz="1300" err="1"/>
              <a:t>query</a:t>
            </a:r>
            <a:r>
              <a:rPr lang="fr-FR" sz="1300"/>
              <a:t>(</a:t>
            </a:r>
            <a:r>
              <a:rPr lang="fr-FR" sz="1300" err="1"/>
              <a:t>str_replace</a:t>
            </a:r>
            <a:r>
              <a:rPr lang="fr-FR" sz="1300"/>
              <a:t>("</a:t>
            </a:r>
            <a:r>
              <a:rPr lang="fr-FR" sz="1300" err="1"/>
              <a:t>idhotel</a:t>
            </a:r>
            <a:r>
              <a:rPr lang="fr-FR" sz="1300"/>
              <a:t>",$</a:t>
            </a:r>
            <a:r>
              <a:rPr lang="fr-FR" sz="1300" err="1"/>
              <a:t>resultat</a:t>
            </a:r>
            <a:r>
              <a:rPr lang="fr-FR" sz="1300"/>
              <a:t>['NUMHOTEL'],$requete2));</a:t>
            </a:r>
          </a:p>
          <a:p>
            <a:br>
              <a:rPr lang="fr-FR" sz="1300"/>
            </a:br>
            <a:r>
              <a:rPr lang="fr-FR" sz="1300"/>
              <a:t>         </a:t>
            </a:r>
            <a:r>
              <a:rPr lang="fr-FR" sz="1300" err="1"/>
              <a:t>while</a:t>
            </a:r>
            <a:r>
              <a:rPr lang="fr-FR" sz="1300"/>
              <a:t> ($tarif = $requete2-&gt;</a:t>
            </a:r>
            <a:r>
              <a:rPr lang="fr-FR" sz="1300" err="1"/>
              <a:t>fetch_assoc</a:t>
            </a:r>
            <a:r>
              <a:rPr lang="fr-FR" sz="1300"/>
              <a:t>()){</a:t>
            </a:r>
          </a:p>
        </p:txBody>
      </p:sp>
      <p:pic>
        <p:nvPicPr>
          <p:cNvPr id="6" name="Image 5">
            <a:extLst>
              <a:ext uri="{FF2B5EF4-FFF2-40B4-BE49-F238E27FC236}">
                <a16:creationId xmlns:a16="http://schemas.microsoft.com/office/drawing/2014/main" id="{D8F1FAA0-2AE8-444E-BD05-8EB034A01E70}"/>
              </a:ext>
            </a:extLst>
          </p:cNvPr>
          <p:cNvPicPr>
            <a:picLocks noChangeAspect="1"/>
          </p:cNvPicPr>
          <p:nvPr/>
        </p:nvPicPr>
        <p:blipFill>
          <a:blip r:embed="rId2"/>
          <a:stretch>
            <a:fillRect/>
          </a:stretch>
        </p:blipFill>
        <p:spPr>
          <a:xfrm>
            <a:off x="6907585" y="2718261"/>
            <a:ext cx="4916468" cy="3574473"/>
          </a:xfrm>
          <a:prstGeom prst="rect">
            <a:avLst/>
          </a:prstGeom>
        </p:spPr>
      </p:pic>
    </p:spTree>
    <p:extLst>
      <p:ext uri="{BB962C8B-B14F-4D97-AF65-F5344CB8AC3E}">
        <p14:creationId xmlns:p14="http://schemas.microsoft.com/office/powerpoint/2010/main" val="2332112987"/>
      </p:ext>
    </p:extLst>
  </p:cSld>
  <p:clrMapOvr>
    <a:masterClrMapping/>
  </p:clrMapOvr>
</p:sld>
</file>

<file path=ppt/theme/theme1.xml><?xml version="1.0" encoding="utf-8"?>
<a:theme xmlns:a="http://schemas.openxmlformats.org/drawingml/2006/main" name="Cadr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ShapesVTI">
  <a:themeElements>
    <a:clrScheme name="Frame">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49E068FCF4B14FA0CD8697412AB6DC" ma:contentTypeVersion="6" ma:contentTypeDescription="Crée un document." ma:contentTypeScope="" ma:versionID="f3ad494940733c2906a41eb5c6b107aa">
  <xsd:schema xmlns:xsd="http://www.w3.org/2001/XMLSchema" xmlns:xs="http://www.w3.org/2001/XMLSchema" xmlns:p="http://schemas.microsoft.com/office/2006/metadata/properties" xmlns:ns2="7f00012e-7fdb-4964-8148-eedfed4e8f1a" targetNamespace="http://schemas.microsoft.com/office/2006/metadata/properties" ma:root="true" ma:fieldsID="3f5ef39e823ced1cfc629f0124b02ea9" ns2:_="">
    <xsd:import namespace="7f00012e-7fdb-4964-8148-eedfed4e8f1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00012e-7fdb-4964-8148-eedfed4e8f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01976D-4A2B-4B23-98CF-A3DAF728F28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DE26550-6CFE-4E5E-A57C-F7BFCF9F1833}">
  <ds:schemaRefs>
    <ds:schemaRef ds:uri="http://schemas.microsoft.com/sharepoint/v3/contenttype/forms"/>
  </ds:schemaRefs>
</ds:datastoreItem>
</file>

<file path=customXml/itemProps3.xml><?xml version="1.0" encoding="utf-8"?>
<ds:datastoreItem xmlns:ds="http://schemas.openxmlformats.org/officeDocument/2006/customXml" ds:itemID="{03AFA942-356D-4946-92B5-1EF8A62855FF}">
  <ds:schemaRefs>
    <ds:schemaRef ds:uri="7f00012e-7fdb-4964-8148-eedfed4e8f1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Cadre</vt:lpstr>
      <vt:lpstr>ShapesVTI</vt:lpstr>
      <vt:lpstr>PRESENTATION PROJET BDD </vt:lpstr>
      <vt:lpstr>SOMMAIRE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FIN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PROJET BDD</dc:title>
  <dc:creator>Maxime Elyais</dc:creator>
  <cp:revision>1</cp:revision>
  <dcterms:created xsi:type="dcterms:W3CDTF">2020-06-20T12:57:37Z</dcterms:created>
  <dcterms:modified xsi:type="dcterms:W3CDTF">2020-06-24T09:29:16Z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0x010100AA49E068FCF4B14FA0CD8697412AB6DC</vt:lpwstr>
  </property>
</Properties>
</file>