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4" r:id="rId3"/>
    <p:sldId id="266" r:id="rId4"/>
    <p:sldId id="265" r:id="rId5"/>
    <p:sldId id="267" r:id="rId6"/>
    <p:sldId id="268" r:id="rId7"/>
    <p:sldId id="271" r:id="rId8"/>
    <p:sldId id="269" r:id="rId9"/>
    <p:sldId id="272" r:id="rId10"/>
    <p:sldId id="273" r:id="rId11"/>
    <p:sldId id="275" r:id="rId12"/>
    <p:sldId id="276" r:id="rId13"/>
    <p:sldId id="277" r:id="rId14"/>
    <p:sldId id="286" r:id="rId15"/>
    <p:sldId id="279" r:id="rId16"/>
    <p:sldId id="280" r:id="rId17"/>
    <p:sldId id="281" r:id="rId18"/>
    <p:sldId id="287" r:id="rId19"/>
    <p:sldId id="284" r:id="rId20"/>
    <p:sldId id="282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41FD-EEEB-41B4-967C-80ED691BBB9B}" type="datetimeFigureOut">
              <a:rPr lang="fr-FR" smtClean="0"/>
              <a:pPr/>
              <a:t>02/06/2013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A2EA-F610-43D9-B917-4626498773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A2EA-F610-43D9-B917-46264987737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latin typeface="Calibri" pitchFamily="34" charset="0"/>
              </a:rPr>
              <a:t> Difficulté à prendre en main Bluetooth et WIFI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latin typeface="Calibri" pitchFamily="34" charset="0"/>
              </a:rPr>
              <a:t> Amélioration des connaissances sur Android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latin typeface="Calibri" pitchFamily="34" charset="0"/>
              </a:rPr>
              <a:t> Amélioration des connaissances sur les technologies sans fil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latin typeface="Calibri" pitchFamily="34" charset="0"/>
              </a:rPr>
              <a:t> Apprentissage des méthodes de développement d’application par équipe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A2EA-F610-43D9-B917-46264987737D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6E5C6D-D8D8-48A6-A539-E40C06345397}" type="datetime1">
              <a:rPr lang="fr-FR" smtClean="0"/>
              <a:pPr/>
              <a:t>02/06/2013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BE" smtClean="0"/>
              <a:t>sur</a:t>
            </a:r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8A515-9F15-4DFA-A9AB-9FFC2753EDFB}" type="datetime1">
              <a:rPr lang="fr-FR" smtClean="0"/>
              <a:pPr/>
              <a:t>02/06/2013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sur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0917F-4DD4-4749-B348-40800A569FDF}" type="datetime1">
              <a:rPr lang="fr-FR" smtClean="0"/>
              <a:pPr/>
              <a:t>02/06/2013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sur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C8760-1B8A-4FC0-90C0-5A8335A75630}" type="datetime1">
              <a:rPr lang="fr-FR" smtClean="0"/>
              <a:pPr/>
              <a:t>02/06/2013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sur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D9BCBB-C8A4-4DEC-9964-BB453F2DF888}" type="datetime1">
              <a:rPr lang="fr-FR" smtClean="0"/>
              <a:pPr/>
              <a:t>02/06/2013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sur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B3D3D7-DECA-40E3-8542-F592233ECFD9}" type="datetime1">
              <a:rPr lang="fr-FR" smtClean="0"/>
              <a:pPr/>
              <a:t>02/06/2013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sur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01151-7333-4B97-9A81-BAFF16FC6605}" type="datetime1">
              <a:rPr lang="fr-FR" smtClean="0"/>
              <a:pPr/>
              <a:t>02/06/2013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sur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0E890-DBB5-406A-B7D6-4F437BD86935}" type="datetime1">
              <a:rPr lang="fr-FR" smtClean="0"/>
              <a:pPr/>
              <a:t>02/06/2013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sur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67870-9C4A-46B3-80BA-C50E84101C5C}" type="datetime1">
              <a:rPr lang="fr-FR" smtClean="0"/>
              <a:pPr/>
              <a:t>02/06/2013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sur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D430B2-CCE6-4FAB-8542-D01402F888D8}" type="datetime1">
              <a:rPr lang="fr-FR" smtClean="0"/>
              <a:pPr/>
              <a:t>02/06/2013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sur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100471-B5EE-4D50-92C1-ACA6FC493722}" type="datetime1">
              <a:rPr lang="fr-FR" smtClean="0"/>
              <a:pPr/>
              <a:t>02/06/2013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BE" smtClean="0"/>
              <a:t>sur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0217F92-2D7C-4547-AC8B-10EDDF9164E9}" type="datetime1">
              <a:rPr lang="fr-FR" smtClean="0"/>
              <a:pPr/>
              <a:t>02/06/2013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BE" smtClean="0"/>
              <a:t>sur</a:t>
            </a:r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:\Users\Maxime\Downloads\935541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852936"/>
            <a:ext cx="3042203" cy="227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 descr="C:\Users\christine\Downloads\wifi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301211">
            <a:off x="5428147" y="2890441"/>
            <a:ext cx="930910" cy="99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 descr="C:\Users\christine\Downloads\logo_bluetooth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73472">
            <a:off x="3494279" y="3352357"/>
            <a:ext cx="650875" cy="7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C:\Users\christine\Downloads\pdf-png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239290">
            <a:off x="3733312" y="4222247"/>
            <a:ext cx="501015" cy="60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1547664" y="1556792"/>
            <a:ext cx="62646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Echange de données entre terminaux Android :</a:t>
            </a:r>
          </a:p>
          <a:p>
            <a:pPr algn="ctr"/>
            <a:r>
              <a:rPr lang="fr-FR" sz="2800" b="1" i="1" dirty="0" smtClean="0">
                <a:latin typeface="Calibri" pitchFamily="34" charset="0"/>
              </a:rPr>
              <a:t>C.V Sans Contact</a:t>
            </a:r>
            <a:endParaRPr lang="fr-FR" sz="1600" i="1" dirty="0" smtClean="0">
              <a:latin typeface="Calibri" pitchFamily="34" charset="0"/>
            </a:endParaRP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16016" y="5661248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 smtClean="0">
                <a:latin typeface="Calibri" pitchFamily="34" charset="0"/>
              </a:rPr>
              <a:t>Etudiants :</a:t>
            </a:r>
          </a:p>
          <a:p>
            <a:r>
              <a:rPr lang="fr-FR" sz="1400" dirty="0" smtClean="0">
                <a:latin typeface="Calibri" pitchFamily="34" charset="0"/>
              </a:rPr>
              <a:t>Maxime Gens</a:t>
            </a:r>
          </a:p>
          <a:p>
            <a:r>
              <a:rPr lang="fr-FR" sz="1400" dirty="0" smtClean="0">
                <a:latin typeface="Calibri" pitchFamily="34" charset="0"/>
              </a:rPr>
              <a:t>Camille </a:t>
            </a:r>
            <a:r>
              <a:rPr lang="fr-FR" sz="1400" dirty="0" err="1" smtClean="0">
                <a:latin typeface="Calibri" pitchFamily="34" charset="0"/>
              </a:rPr>
              <a:t>Riquier</a:t>
            </a:r>
            <a:endParaRPr lang="fr-FR" sz="1400" dirty="0">
              <a:latin typeface="Calibri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660232" y="5661248"/>
            <a:ext cx="19442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 smtClean="0">
                <a:latin typeface="Calibri" pitchFamily="34" charset="0"/>
              </a:rPr>
              <a:t>Tuteurs :</a:t>
            </a:r>
          </a:p>
          <a:p>
            <a:r>
              <a:rPr lang="fr-FR" sz="1400" dirty="0" smtClean="0">
                <a:latin typeface="Calibri" pitchFamily="34" charset="0"/>
              </a:rPr>
              <a:t>Nabil </a:t>
            </a:r>
            <a:r>
              <a:rPr lang="fr-FR" sz="1400" dirty="0" err="1" smtClean="0">
                <a:latin typeface="Calibri" pitchFamily="34" charset="0"/>
              </a:rPr>
              <a:t>Djarallah</a:t>
            </a:r>
            <a:endParaRPr lang="fr-FR" sz="1400" dirty="0" smtClean="0">
              <a:latin typeface="Calibri" pitchFamily="34" charset="0"/>
            </a:endParaRPr>
          </a:p>
          <a:p>
            <a:r>
              <a:rPr lang="fr-FR" sz="1400" dirty="0" smtClean="0">
                <a:latin typeface="Calibri" pitchFamily="34" charset="0"/>
              </a:rPr>
              <a:t>Nicolas </a:t>
            </a:r>
            <a:r>
              <a:rPr lang="fr-FR" sz="1400" dirty="0" err="1" smtClean="0">
                <a:latin typeface="Calibri" pitchFamily="34" charset="0"/>
              </a:rPr>
              <a:t>Haderer</a:t>
            </a:r>
            <a:endParaRPr lang="fr-FR" sz="1400" dirty="0" smtClean="0">
              <a:latin typeface="Calibri" pitchFamily="34" charset="0"/>
            </a:endParaRPr>
          </a:p>
          <a:p>
            <a:r>
              <a:rPr lang="fr-FR" sz="1400" dirty="0" smtClean="0">
                <a:latin typeface="Calibri" pitchFamily="34" charset="0"/>
              </a:rPr>
              <a:t>Romain </a:t>
            </a:r>
            <a:r>
              <a:rPr lang="fr-FR" sz="1400" dirty="0" err="1" smtClean="0">
                <a:latin typeface="Calibri" pitchFamily="34" charset="0"/>
              </a:rPr>
              <a:t>Rouvoy</a:t>
            </a:r>
            <a:endParaRPr lang="fr-FR" sz="14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88640"/>
            <a:ext cx="9144000" cy="5504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Projet Individuel</a:t>
            </a:r>
            <a:endParaRPr lang="fr-FR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 dirty="0"/>
          </a:p>
        </p:txBody>
      </p:sp>
      <p:sp>
        <p:nvSpPr>
          <p:cNvPr id="13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1520" y="651944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Calibri" pitchFamily="34" charset="0"/>
              </a:rPr>
              <a:t>Sujet 52</a:t>
            </a:r>
          </a:p>
        </p:txBody>
      </p:sp>
      <p:pic>
        <p:nvPicPr>
          <p:cNvPr id="15" name="Picture 3" descr="C:\Users\christine\Dropbox\Master Informatique\Semestre_2\Pji\soutenance\1742_Lille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36713"/>
            <a:ext cx="1475656" cy="551647"/>
          </a:xfrm>
          <a:prstGeom prst="rect">
            <a:avLst/>
          </a:prstGeom>
          <a:noFill/>
        </p:spPr>
      </p:pic>
      <p:pic>
        <p:nvPicPr>
          <p:cNvPr id="16" name="Picture 2" descr="C:\Users\christine\Dropbox\Master Informatique\Semestre_2\Pji\soutenance\logo-inria-lille-smal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4328" y="836713"/>
            <a:ext cx="1619672" cy="473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rgbClr val="FF0000"/>
                </a:solidFill>
              </a:rPr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67544" y="6206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Agency FB" pitchFamily="34" charset="0"/>
              </a:rPr>
              <a:t>Résultat de l’état de l’art  </a:t>
            </a:r>
            <a:endParaRPr lang="fr-FR" b="1" u="sng" dirty="0">
              <a:latin typeface="Agency FB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11560" y="3501008"/>
            <a:ext cx="26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Version d’Android retenue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11560" y="465313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Technologies sans fil retenues :</a:t>
            </a:r>
            <a:endParaRPr lang="fr-FR" dirty="0">
              <a:latin typeface="Calibri" pitchFamily="34" charset="0"/>
            </a:endParaRPr>
          </a:p>
        </p:txBody>
      </p:sp>
      <p:pic>
        <p:nvPicPr>
          <p:cNvPr id="24578" name="Picture 2" descr="C:\Users\christine\Dropbox\Master Informatique\Semestre_2\Pji\soutenance\04816756-photo-logo-android-4-ice-cream-sandwich-ic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22127">
            <a:off x="6239215" y="3626823"/>
            <a:ext cx="1381792" cy="9844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/>
          <p:cNvSpPr txBox="1"/>
          <p:nvPr/>
        </p:nvSpPr>
        <p:spPr>
          <a:xfrm>
            <a:off x="1259632" y="400506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accent2"/>
                </a:solidFill>
                <a:latin typeface="Calibri" pitchFamily="34" charset="0"/>
              </a:rPr>
              <a:t>Android 4.0 </a:t>
            </a:r>
            <a:r>
              <a:rPr lang="fr-FR" sz="1600" i="1" dirty="0" err="1" smtClean="0">
                <a:solidFill>
                  <a:schemeClr val="accent2"/>
                </a:solidFill>
                <a:latin typeface="Calibri" pitchFamily="34" charset="0"/>
              </a:rPr>
              <a:t>Ice</a:t>
            </a:r>
            <a:r>
              <a:rPr lang="fr-FR" sz="1600" i="1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fr-FR" sz="1600" i="1" dirty="0" err="1" smtClean="0">
                <a:solidFill>
                  <a:schemeClr val="accent2"/>
                </a:solidFill>
                <a:latin typeface="Calibri" pitchFamily="34" charset="0"/>
              </a:rPr>
              <a:t>Cream</a:t>
            </a:r>
            <a:r>
              <a:rPr lang="fr-FR" sz="1600" i="1" dirty="0" smtClean="0">
                <a:solidFill>
                  <a:schemeClr val="accent2"/>
                </a:solidFill>
                <a:latin typeface="Calibri" pitchFamily="34" charset="0"/>
              </a:rPr>
              <a:t> Sandwich – API 15</a:t>
            </a:r>
            <a:endParaRPr lang="fr-FR" sz="1600" i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259632" y="5085184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accent2"/>
                </a:solidFill>
                <a:latin typeface="Calibri" pitchFamily="34" charset="0"/>
              </a:rPr>
              <a:t>Bluetooth 4.0</a:t>
            </a:r>
          </a:p>
          <a:p>
            <a:endParaRPr lang="fr-FR" sz="1600" i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r>
              <a:rPr lang="fr-FR" sz="1600" i="1" dirty="0" smtClean="0">
                <a:solidFill>
                  <a:schemeClr val="accent2"/>
                </a:solidFill>
                <a:latin typeface="Calibri" pitchFamily="34" charset="0"/>
              </a:rPr>
              <a:t>WIFI - Direct</a:t>
            </a:r>
            <a:endParaRPr lang="fr-FR" sz="1600" i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4579" name="Picture 3" descr="C:\Users\christine\Dropbox\Master Informatique\Semestre_2\Pji\soutenance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5157192"/>
            <a:ext cx="1944216" cy="8011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580" name="Picture 4" descr="C:\Users\christine\Dropbox\Master Informatique\Semestre_2\Pji\soutenance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5589240"/>
            <a:ext cx="1838325" cy="10382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1" name="Tableau 20"/>
          <p:cNvGraphicFramePr>
            <a:graphicFrameLocks noGrp="1"/>
          </p:cNvGraphicFramePr>
          <p:nvPr/>
        </p:nvGraphicFramePr>
        <p:xfrm>
          <a:off x="1763688" y="1196752"/>
          <a:ext cx="5662930" cy="1787652"/>
        </p:xfrm>
        <a:graphic>
          <a:graphicData uri="http://schemas.openxmlformats.org/drawingml/2006/table">
            <a:tbl>
              <a:tblPr/>
              <a:tblGrid>
                <a:gridCol w="1036955"/>
                <a:gridCol w="1371600"/>
                <a:gridCol w="1163955"/>
                <a:gridCol w="1266825"/>
                <a:gridCol w="82359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i="1" dirty="0">
                          <a:latin typeface="Calibri"/>
                          <a:ea typeface="Calibri"/>
                          <a:cs typeface="Times New Roman"/>
                        </a:rPr>
                        <a:t>Vitesse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i="1">
                          <a:latin typeface="Calibri"/>
                          <a:ea typeface="Calibri"/>
                          <a:cs typeface="Times New Roman"/>
                        </a:rPr>
                        <a:t>Distance des protocoles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i="1">
                          <a:latin typeface="Calibri"/>
                          <a:ea typeface="Calibri"/>
                          <a:cs typeface="Times New Roman"/>
                        </a:rPr>
                        <a:t>Consommation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i="1">
                          <a:latin typeface="Calibri"/>
                          <a:ea typeface="Calibri"/>
                          <a:cs typeface="Times New Roman"/>
                        </a:rPr>
                        <a:t>Fréquence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Calibri"/>
                          <a:ea typeface="Calibri"/>
                          <a:cs typeface="Times New Roman"/>
                        </a:rPr>
                        <a:t>WIFI</a:t>
                      </a:r>
                      <a:r>
                        <a:rPr lang="fr-FR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fr-FR" sz="1200" b="1">
                          <a:latin typeface="Calibri"/>
                          <a:ea typeface="Calibri"/>
                          <a:cs typeface="Times New Roman"/>
                        </a:rPr>
                        <a:t>Direct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WIFI b : </a:t>
                      </a: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11 </a:t>
                      </a:r>
                      <a:r>
                        <a:rPr lang="en-US" sz="1100" b="1" dirty="0" err="1">
                          <a:latin typeface="Calibri"/>
                          <a:ea typeface="Calibri"/>
                          <a:cs typeface="Times New Roman"/>
                        </a:rPr>
                        <a:t>Mbp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WIFI g : </a:t>
                      </a: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54Mbp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WIFI n : </a:t>
                      </a: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100Mbp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20m à 300m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0.1 Watt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2,4 GHz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Calibri"/>
                          <a:ea typeface="Calibri"/>
                          <a:cs typeface="Times New Roman"/>
                        </a:rPr>
                        <a:t>Bluetooth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 Mbp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Calibri"/>
                          <a:cs typeface="Times New Roman"/>
                        </a:rPr>
                        <a:t>Version low energy :</a:t>
                      </a: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200 kbit/s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10 à 20m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i="1">
                          <a:latin typeface="Calibri"/>
                          <a:ea typeface="Calibri"/>
                          <a:cs typeface="Times New Roman"/>
                        </a:rPr>
                        <a:t>Version 4.0</a:t>
                      </a: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 : 50m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Faible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i="1">
                          <a:latin typeface="Calibri"/>
                          <a:ea typeface="Calibri"/>
                          <a:cs typeface="Times New Roman"/>
                        </a:rPr>
                        <a:t>Version low energy :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très faible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2,4 GHz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Calibri"/>
                          <a:ea typeface="Calibri"/>
                          <a:cs typeface="Times New Roman"/>
                        </a:rPr>
                        <a:t>NFC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425kbit/s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10 cm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Faible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13,56 Mhz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19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59832" y="1916832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>
                <a:solidFill>
                  <a:schemeClr val="accent2"/>
                </a:solidFill>
              </a:rPr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188640"/>
            <a:ext cx="9144000" cy="5504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PLAN</a:t>
            </a:r>
            <a:endParaRPr lang="fr-FR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10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chemeClr val="accent2"/>
                </a:solidFill>
              </a:rPr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683568" y="83671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Agency FB" pitchFamily="34" charset="0"/>
              </a:rPr>
              <a:t>Protocole de communication</a:t>
            </a:r>
            <a:endParaRPr lang="fr-FR" b="1" u="sng" dirty="0">
              <a:latin typeface="Agency FB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11560" y="1268760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>
                <a:latin typeface="Calibri" pitchFamily="34" charset="0"/>
              </a:rPr>
              <a:t> Minimiser les communications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>
                <a:latin typeface="Calibri" pitchFamily="34" charset="0"/>
              </a:rPr>
              <a:t> Arrêter les communications superflues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>
                <a:latin typeface="Calibri" pitchFamily="34" charset="0"/>
              </a:rPr>
              <a:t> Gérer les problèmes de couverture trop courte</a:t>
            </a:r>
            <a:endParaRPr lang="fr-FR" sz="1600" dirty="0">
              <a:latin typeface="Calibri" pitchFamily="34" charset="0"/>
            </a:endParaRPr>
          </a:p>
        </p:txBody>
      </p:sp>
      <p:cxnSp>
        <p:nvCxnSpPr>
          <p:cNvPr id="1062" name="AutoShape 38"/>
          <p:cNvCxnSpPr>
            <a:cxnSpLocks noChangeShapeType="1"/>
          </p:cNvCxnSpPr>
          <p:nvPr/>
        </p:nvCxnSpPr>
        <p:spPr bwMode="auto">
          <a:xfrm>
            <a:off x="3683322" y="2731219"/>
            <a:ext cx="23812" cy="271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63" name="AutoShape 39"/>
          <p:cNvCxnSpPr>
            <a:cxnSpLocks noChangeShapeType="1"/>
          </p:cNvCxnSpPr>
          <p:nvPr/>
        </p:nvCxnSpPr>
        <p:spPr bwMode="auto">
          <a:xfrm>
            <a:off x="5964559" y="2731219"/>
            <a:ext cx="23813" cy="271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64" name="AutoShape 40"/>
          <p:cNvCxnSpPr>
            <a:cxnSpLocks noChangeShapeType="1"/>
          </p:cNvCxnSpPr>
          <p:nvPr/>
        </p:nvCxnSpPr>
        <p:spPr bwMode="auto">
          <a:xfrm>
            <a:off x="3683322" y="3108250"/>
            <a:ext cx="22812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65" name="AutoShape 41"/>
          <p:cNvCxnSpPr>
            <a:cxnSpLocks noChangeShapeType="1"/>
          </p:cNvCxnSpPr>
          <p:nvPr/>
        </p:nvCxnSpPr>
        <p:spPr bwMode="auto">
          <a:xfrm flipH="1">
            <a:off x="3683322" y="3416225"/>
            <a:ext cx="22812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66" name="AutoShape 42"/>
          <p:cNvCxnSpPr>
            <a:cxnSpLocks noChangeShapeType="1"/>
          </p:cNvCxnSpPr>
          <p:nvPr/>
        </p:nvCxnSpPr>
        <p:spPr bwMode="auto">
          <a:xfrm>
            <a:off x="3683322" y="3763887"/>
            <a:ext cx="22812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67" name="AutoShape 43"/>
          <p:cNvCxnSpPr>
            <a:cxnSpLocks noChangeShapeType="1"/>
          </p:cNvCxnSpPr>
          <p:nvPr/>
        </p:nvCxnSpPr>
        <p:spPr bwMode="auto">
          <a:xfrm>
            <a:off x="3683322" y="4325862"/>
            <a:ext cx="22812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3707134" y="4933875"/>
            <a:ext cx="22812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 flipH="1">
            <a:off x="3683322" y="4025825"/>
            <a:ext cx="22812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70" name="AutoShape 46"/>
          <p:cNvCxnSpPr>
            <a:cxnSpLocks noChangeShapeType="1"/>
          </p:cNvCxnSpPr>
          <p:nvPr/>
        </p:nvCxnSpPr>
        <p:spPr bwMode="auto">
          <a:xfrm flipH="1">
            <a:off x="3707134" y="4681462"/>
            <a:ext cx="22812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71" name="AutoShape 47"/>
          <p:cNvCxnSpPr>
            <a:cxnSpLocks noChangeShapeType="1"/>
          </p:cNvCxnSpPr>
          <p:nvPr/>
        </p:nvCxnSpPr>
        <p:spPr bwMode="auto">
          <a:xfrm flipH="1">
            <a:off x="3683322" y="5257725"/>
            <a:ext cx="22812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79" name="ZoneTexte 78"/>
          <p:cNvSpPr txBox="1"/>
          <p:nvPr/>
        </p:nvSpPr>
        <p:spPr>
          <a:xfrm>
            <a:off x="4403402" y="289222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>
                <a:latin typeface="Calibri" pitchFamily="34" charset="0"/>
              </a:rPr>
              <a:t>Connexion</a:t>
            </a:r>
            <a:endParaRPr lang="fr-FR" sz="1100" i="1" dirty="0">
              <a:latin typeface="Calibri" pitchFamily="34" charset="0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4475410" y="318025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>
                <a:latin typeface="Calibri" pitchFamily="34" charset="0"/>
              </a:rPr>
              <a:t>ACK OK</a:t>
            </a:r>
            <a:endParaRPr lang="fr-FR" sz="1100" i="1" dirty="0">
              <a:latin typeface="Calibri" pitchFamily="34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4403402" y="447640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>
                <a:latin typeface="Calibri" pitchFamily="34" charset="0"/>
              </a:rPr>
              <a:t>Résumé B</a:t>
            </a:r>
            <a:endParaRPr lang="fr-FR" sz="1100" i="1" dirty="0">
              <a:latin typeface="Calibri" pitchFamily="34" charset="0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4259386" y="469242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>
                <a:latin typeface="Calibri" pitchFamily="34" charset="0"/>
              </a:rPr>
              <a:t>Fichier A (PDF)</a:t>
            </a:r>
            <a:endParaRPr lang="fr-FR" sz="1100" i="1" dirty="0">
              <a:latin typeface="Calibri" pitchFamily="34" charset="0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259386" y="505246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>
                <a:latin typeface="Calibri" pitchFamily="34" charset="0"/>
              </a:rPr>
              <a:t>Fichier B (PDF)</a:t>
            </a:r>
            <a:endParaRPr lang="fr-FR" sz="1100" i="1" dirty="0">
              <a:latin typeface="Calibri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4403402" y="354029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>
                <a:latin typeface="Calibri" pitchFamily="34" charset="0"/>
              </a:rPr>
              <a:t>Catégories</a:t>
            </a:r>
            <a:endParaRPr lang="fr-FR" sz="1100" i="1" dirty="0">
              <a:latin typeface="Calibri" pitchFamily="34" charset="0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4403402" y="411636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>
                <a:latin typeface="Calibri" pitchFamily="34" charset="0"/>
              </a:rPr>
              <a:t>Résumé A</a:t>
            </a:r>
            <a:endParaRPr lang="fr-FR" sz="1100" i="1" dirty="0">
              <a:latin typeface="Calibri" pitchFamily="34" charset="0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4115370" y="382833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>
                <a:latin typeface="Calibri" pitchFamily="34" charset="0"/>
              </a:rPr>
              <a:t>Catégories communes</a:t>
            </a:r>
            <a:endParaRPr lang="fr-FR" sz="1100" i="1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7258" y="2377405"/>
            <a:ext cx="824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err="1" smtClean="0">
                <a:latin typeface="Calibri" pitchFamily="34" charset="0"/>
              </a:rPr>
              <a:t>Device</a:t>
            </a:r>
            <a:r>
              <a:rPr lang="fr-FR" sz="1400" b="1" dirty="0" smtClean="0">
                <a:latin typeface="Calibri" pitchFamily="34" charset="0"/>
              </a:rPr>
              <a:t> A</a:t>
            </a:r>
            <a:endParaRPr lang="fr-FR" sz="1400" dirty="0">
              <a:latin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55530" y="2377405"/>
            <a:ext cx="816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err="1" smtClean="0">
                <a:latin typeface="Calibri" pitchFamily="34" charset="0"/>
              </a:rPr>
              <a:t>Device</a:t>
            </a:r>
            <a:r>
              <a:rPr lang="fr-FR" sz="1400" b="1" dirty="0" smtClean="0">
                <a:latin typeface="Calibri" pitchFamily="34" charset="0"/>
              </a:rPr>
              <a:t> B</a:t>
            </a:r>
            <a:endParaRPr lang="fr-FR" sz="1400" dirty="0">
              <a:latin typeface="Calibri" pitchFamily="34" charset="0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187378" y="576178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>
                <a:latin typeface="Calibri" pitchFamily="34" charset="0"/>
              </a:rPr>
              <a:t>Echange possible</a:t>
            </a:r>
            <a:endParaRPr lang="fr-FR" sz="1100" i="1" dirty="0">
              <a:latin typeface="Calibri" pitchFamily="34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6059586" y="5257725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>
                <a:latin typeface="Calibri" pitchFamily="34" charset="0"/>
              </a:rPr>
              <a:t>Echange non  possible</a:t>
            </a:r>
            <a:endParaRPr lang="fr-FR" sz="1100" i="1" dirty="0">
              <a:latin typeface="Calibri" pitchFamily="34" charset="0"/>
            </a:endParaRPr>
          </a:p>
        </p:txBody>
      </p:sp>
      <p:pic>
        <p:nvPicPr>
          <p:cNvPr id="1090" name="Picture 66" descr="C:\Users\christine\Dropbox\Master Informatique\Semestre_2\Pji\soutenance\protosansechang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708920"/>
            <a:ext cx="3152775" cy="2581275"/>
          </a:xfrm>
          <a:prstGeom prst="rect">
            <a:avLst/>
          </a:prstGeom>
          <a:noFill/>
        </p:spPr>
      </p:pic>
      <p:sp>
        <p:nvSpPr>
          <p:cNvPr id="95" name="Rectangle 94"/>
          <p:cNvSpPr/>
          <p:nvPr/>
        </p:nvSpPr>
        <p:spPr>
          <a:xfrm>
            <a:off x="0" y="188640"/>
            <a:ext cx="9144000" cy="5504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Présentation</a:t>
            </a:r>
            <a:endParaRPr lang="fr-FR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31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chemeClr val="accent2"/>
                </a:solidFill>
              </a:rPr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2" dur="20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4" dur="2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6" dur="20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8" dur="20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0" dur="2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2" dur="20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4" dur="2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6" dur="2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8" dur="2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20" dur="20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2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2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2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2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3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3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3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3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9" grpId="0"/>
      <p:bldP spid="91" grpId="0"/>
      <p:bldP spid="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chemeClr val="accent2"/>
                </a:solidFill>
              </a:rPr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707904" y="26064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Agency FB" pitchFamily="34" charset="0"/>
              </a:rPr>
              <a:t>Diagramme de classe</a:t>
            </a:r>
            <a:endParaRPr lang="fr-FR" b="1" u="sng" dirty="0">
              <a:latin typeface="Agency FB" pitchFamily="34" charset="0"/>
            </a:endParaRPr>
          </a:p>
        </p:txBody>
      </p:sp>
      <p:pic>
        <p:nvPicPr>
          <p:cNvPr id="1026" name="Picture 2" descr="C:\Users\christine\Dropbox\Master Informatique\Semestre_2\Pji\diagrammeGener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8528" y="692696"/>
            <a:ext cx="9927222" cy="4830004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7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59832" y="1916832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>
                <a:solidFill>
                  <a:srgbClr val="FF0000"/>
                </a:solidFill>
              </a:rPr>
              <a:t>Prototype</a:t>
            </a:r>
            <a:r>
              <a:rPr lang="fr-FR" dirty="0" smtClean="0"/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188640"/>
            <a:ext cx="9144000" cy="5504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PLAN</a:t>
            </a:r>
            <a:endParaRPr lang="fr-FR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10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chemeClr val="accent2"/>
                </a:solidFill>
              </a:rPr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I:\ScreenCapture\SC20130425-113743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412776"/>
            <a:ext cx="2007870" cy="33458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 descr="I:\ScreenCapture\SC20130425-11391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412776"/>
            <a:ext cx="2016224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3779912" y="51571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latin typeface="Calibri" pitchFamily="34" charset="0"/>
              </a:rPr>
              <a:t>Page d’accueil</a:t>
            </a:r>
            <a:endParaRPr lang="fr-FR" i="1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88640"/>
            <a:ext cx="9144000" cy="5504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Prototype</a:t>
            </a:r>
            <a:endParaRPr lang="fr-FR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13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chemeClr val="accent2"/>
                </a:solidFill>
              </a:rPr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987824" y="5589240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600" dirty="0" smtClean="0">
                <a:latin typeface="Calibri" pitchFamily="34" charset="0"/>
              </a:rPr>
              <a:t> Création de la base de données</a:t>
            </a:r>
            <a:endParaRPr lang="fr-FR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:\ScreenCapture\SC20130425-113814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2160240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 descr="I:\ScreenCapture\SC20130425-113825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628800"/>
            <a:ext cx="2016224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899592" y="105273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Calibri" pitchFamily="34" charset="0"/>
              </a:rPr>
              <a:t>Ajouter une nouvelle recherche</a:t>
            </a:r>
            <a:endParaRPr lang="fr-FR" sz="1600" i="1" dirty="0">
              <a:latin typeface="Calibri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508104" y="112474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Calibri" pitchFamily="34" charset="0"/>
              </a:rPr>
              <a:t>Voir mes recherches en cours</a:t>
            </a:r>
            <a:endParaRPr lang="fr-FR" sz="1600" i="1" dirty="0">
              <a:latin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91880" y="4046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Agency FB" pitchFamily="34" charset="0"/>
              </a:rPr>
              <a:t>Gestion des recherches</a:t>
            </a:r>
            <a:endParaRPr lang="fr-FR" b="1" u="sng" dirty="0">
              <a:latin typeface="Agency FB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13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chemeClr val="accent2"/>
                </a:solidFill>
              </a:rPr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chemeClr val="accent2"/>
                </a:solidFill>
              </a:rPr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1403648" y="112474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Calibri" pitchFamily="34" charset="0"/>
              </a:rPr>
              <a:t>Voir mes </a:t>
            </a:r>
            <a:r>
              <a:rPr lang="fr-FR" sz="1600" i="1" dirty="0" smtClean="0">
                <a:latin typeface="Calibri" pitchFamily="34" charset="0"/>
              </a:rPr>
              <a:t>réponses</a:t>
            </a:r>
            <a:endParaRPr lang="fr-FR" sz="1600" i="1" dirty="0">
              <a:latin typeface="Calibri" pitchFamily="34" charset="0"/>
            </a:endParaRPr>
          </a:p>
        </p:txBody>
      </p:sp>
      <p:pic>
        <p:nvPicPr>
          <p:cNvPr id="29698" name="Picture 2" descr="C:\Users\christine\Dropbox\SC20130529-16155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2304256" cy="384042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 droite à entaille 10"/>
          <p:cNvSpPr/>
          <p:nvPr/>
        </p:nvSpPr>
        <p:spPr>
          <a:xfrm>
            <a:off x="3851920" y="3212976"/>
            <a:ext cx="1512168" cy="576064"/>
          </a:xfrm>
          <a:prstGeom prst="notch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9" name="Picture 3" descr="C:\Users\christine\Dropbox\master informatique\Semestre_2\Pji\soutenance\cv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18069">
            <a:off x="5739746" y="1578930"/>
            <a:ext cx="2706589" cy="390690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700" name="Picture 4" descr="C:\Users\christine\Dropbox\Master Informatique\Semestre_2\Pji\soutenance\pdf-to-jpg-im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564904"/>
            <a:ext cx="712465" cy="712465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3707904" y="4766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Agency FB" pitchFamily="34" charset="0"/>
              </a:rPr>
              <a:t>Gestion des réponses</a:t>
            </a:r>
            <a:endParaRPr lang="fr-FR" b="1" u="sng" dirty="0">
              <a:latin typeface="Agency FB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12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267744" y="2132856"/>
            <a:ext cx="460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dirty="0" smtClean="0">
                <a:latin typeface="Calibri" pitchFamily="34" charset="0"/>
              </a:rPr>
              <a:t>Démonstration de la librairie </a:t>
            </a:r>
            <a:endParaRPr lang="fr-FR" sz="4800" b="1" u="sng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chemeClr val="accent2"/>
                </a:solidFill>
              </a:rPr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  <p:sp>
        <p:nvSpPr>
          <p:cNvPr id="9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59832" y="1916832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Prototype</a:t>
            </a:r>
            <a:endParaRPr lang="fr-FR" dirty="0" smtClean="0"/>
          </a:p>
          <a:p>
            <a:pPr marL="400050" indent="-400050">
              <a:buFont typeface="+mj-lt"/>
              <a:buAutoNum type="romanUcPeriod"/>
            </a:pPr>
            <a:r>
              <a:rPr lang="fr-FR" dirty="0" smtClean="0">
                <a:solidFill>
                  <a:schemeClr val="accent2"/>
                </a:solidFill>
              </a:rPr>
              <a:t>Conclusion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8640"/>
            <a:ext cx="9144000" cy="5504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PLAN</a:t>
            </a:r>
            <a:endParaRPr lang="fr-FR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rgbClr val="FF0000"/>
                </a:solidFill>
              </a:rPr>
              <a:t>Conclusion</a:t>
            </a:r>
            <a:endParaRPr lang="fr-FR" sz="800" b="1" dirty="0">
              <a:solidFill>
                <a:srgbClr val="FF0000"/>
              </a:solidFill>
            </a:endParaRPr>
          </a:p>
        </p:txBody>
      </p:sp>
      <p:sp>
        <p:nvSpPr>
          <p:cNvPr id="10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59832" y="1916832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188640"/>
            <a:ext cx="9144000" cy="5504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PLAN</a:t>
            </a:r>
            <a:endParaRPr lang="fr-FR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912640" cy="365125"/>
          </a:xfrm>
        </p:spPr>
        <p:txBody>
          <a:bodyPr/>
          <a:lstStyle/>
          <a:p>
            <a:r>
              <a:rPr lang="fr-BE" dirty="0" smtClean="0"/>
              <a:t>Slide </a:t>
            </a:r>
            <a:fld id="{CF4668DC-857F-487D-BFFA-8C0CA5037977}" type="slidenum">
              <a:rPr lang="fr-BE" b="1" smtClean="0"/>
              <a:pPr/>
              <a:t>2</a:t>
            </a:fld>
            <a:endParaRPr lang="fr-B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avec flèche vers le bas 11"/>
          <p:cNvSpPr/>
          <p:nvPr/>
        </p:nvSpPr>
        <p:spPr>
          <a:xfrm>
            <a:off x="1763688" y="2924944"/>
            <a:ext cx="5688632" cy="1800200"/>
          </a:xfrm>
          <a:prstGeom prst="downArrowCallout">
            <a:avLst/>
          </a:prstGeom>
          <a:solidFill>
            <a:schemeClr val="accent3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rgbClr val="FF0000"/>
                </a:solidFill>
              </a:rPr>
              <a:t>Conclusion</a:t>
            </a:r>
            <a:endParaRPr lang="fr-FR" sz="8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88640"/>
            <a:ext cx="9144000" cy="5504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Conclusion</a:t>
            </a:r>
            <a:endParaRPr lang="fr-FR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6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83568" y="134076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latin typeface="Calibri" pitchFamily="34" charset="0"/>
              </a:rPr>
              <a:t> Difficulté à prendre en main Bluetooth et WIFI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latin typeface="Calibri" pitchFamily="34" charset="0"/>
              </a:rPr>
              <a:t> Problème d’appareillage Bluetooth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latin typeface="Calibri" pitchFamily="34" charset="0"/>
              </a:rPr>
              <a:t> Peu de documentation sur le WIFI-Direct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87624" y="306896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Principalement orienté sur la recherche, l’analyse</a:t>
            </a:r>
          </a:p>
          <a:p>
            <a:pPr algn="ctr"/>
            <a:r>
              <a:rPr lang="fr-F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et sur le développement</a:t>
            </a:r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55576" y="5013176"/>
            <a:ext cx="8028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Application sous forme de prototype avec librairie</a:t>
            </a:r>
          </a:p>
          <a:p>
            <a:pPr algn="ctr"/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Etude et Analyse terminées et détaillées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83568" y="1052736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latin typeface="Calibri" pitchFamily="34" charset="0"/>
              </a:rPr>
              <a:t>Problèmes rencontrés</a:t>
            </a:r>
            <a:endParaRPr lang="fr-FR" sz="2000" b="1" u="sng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59832" y="1916832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 smtClean="0">
                <a:solidFill>
                  <a:srgbClr val="FF0000"/>
                </a:solidFill>
              </a:rPr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188640"/>
            <a:ext cx="9144000" cy="5504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PLAN</a:t>
            </a:r>
            <a:endParaRPr lang="fr-FR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12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BE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rgbClr val="FF0000"/>
                </a:solidFill>
              </a:rPr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ristine\Dropbox\Master Informatique\Semestre_2\Pji\soutenance\logo-inria-lille-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268760"/>
            <a:ext cx="2808312" cy="820801"/>
          </a:xfrm>
          <a:prstGeom prst="rect">
            <a:avLst/>
          </a:prstGeom>
          <a:noFill/>
        </p:spPr>
      </p:pic>
      <p:pic>
        <p:nvPicPr>
          <p:cNvPr id="1027" name="Picture 3" descr="C:\Users\christine\Dropbox\Master Informatique\Semestre_2\Pji\soutenance\1742_Lill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268760"/>
            <a:ext cx="2038350" cy="76200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467544" y="11967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Cadre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Sujet</a:t>
            </a:r>
            <a:endParaRPr lang="fr-FR" u="sng" dirty="0"/>
          </a:p>
        </p:txBody>
      </p:sp>
      <p:pic>
        <p:nvPicPr>
          <p:cNvPr id="1028" name="Picture 4" descr="C:\Users\christine\Dropbox\Master Informatique\Semestre_2\Pji\soutenance\android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3789040"/>
            <a:ext cx="2377431" cy="1783073"/>
          </a:xfrm>
          <a:prstGeom prst="rect">
            <a:avLst/>
          </a:prstGeom>
          <a:noFill/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/>
          <p:cNvSpPr txBox="1"/>
          <p:nvPr/>
        </p:nvSpPr>
        <p:spPr>
          <a:xfrm>
            <a:off x="755576" y="3645024"/>
            <a:ext cx="568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i="1" dirty="0" smtClean="0">
                <a:latin typeface="Calibri" pitchFamily="34" charset="0"/>
              </a:rPr>
              <a:t>Développer une application d’échange de données spécifiques entre terminaux Android</a:t>
            </a:r>
          </a:p>
          <a:p>
            <a:pPr lvl="1"/>
            <a:endParaRPr lang="fr-FR" sz="1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600" dirty="0" smtClean="0">
                <a:latin typeface="Calibri" pitchFamily="34" charset="0"/>
              </a:rPr>
              <a:t>  Analyser les différents moyens de communication sans fil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>
                <a:latin typeface="Calibri" pitchFamily="34" charset="0"/>
              </a:rPr>
              <a:t>  Création d’une librairie de technologies sans fil 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88640"/>
            <a:ext cx="9144000" cy="5504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Présentation</a:t>
            </a:r>
            <a:endParaRPr lang="fr-FR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17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rgbClr val="FF0000"/>
                </a:solidFill>
              </a:rPr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67544" y="4046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latin typeface="Agency FB" pitchFamily="34" charset="0"/>
              </a:rPr>
              <a:t>Exemple d’utilisation</a:t>
            </a:r>
            <a:endParaRPr lang="fr-FR" b="1" i="1" dirty="0">
              <a:latin typeface="Agency FB" pitchFamily="34" charset="0"/>
            </a:endParaRPr>
          </a:p>
        </p:txBody>
      </p:sp>
      <p:pic>
        <p:nvPicPr>
          <p:cNvPr id="2050" name="Picture 2" descr="C:\Users\christine\Dropbox\Master Informatique\Semestre_2\Pji\soutenance\a84be9b4-bf9d-11e1-83bb-f89ec77bdbe9-493x3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852936"/>
            <a:ext cx="2915153" cy="1939330"/>
          </a:xfrm>
          <a:prstGeom prst="rect">
            <a:avLst/>
          </a:prstGeom>
          <a:noFill/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 descr="C:\Users\christine\Dropbox\Master Informatique\Semestre_2\Pji\soutenance\metro bastille_clicsour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66895">
            <a:off x="5001932" y="4172168"/>
            <a:ext cx="2880320" cy="2160768"/>
          </a:xfrm>
          <a:prstGeom prst="rect">
            <a:avLst/>
          </a:prstGeom>
          <a:noFill/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C:\Users\christine\Dropbox\Master Informatique\Semestre_2\Pji\soutenance\conferen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75580">
            <a:off x="5135744" y="1046222"/>
            <a:ext cx="3186198" cy="2130770"/>
          </a:xfrm>
          <a:prstGeom prst="rect">
            <a:avLst/>
          </a:prstGeom>
          <a:noFill/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395536" y="908720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>
                <a:latin typeface="Calibri" pitchFamily="34" charset="0"/>
              </a:rPr>
              <a:t>Coté Employeur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>
                <a:latin typeface="Calibri" pitchFamily="34" charset="0"/>
              </a:rPr>
              <a:t>Indication simple de sa recherche (Offre d’emploi)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>
                <a:latin typeface="Calibri" pitchFamily="34" charset="0"/>
              </a:rPr>
              <a:t>Valide et met son téléphone dans sa poche</a:t>
            </a:r>
            <a:endParaRPr lang="fr-FR" sz="1400" dirty="0">
              <a:latin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1844824"/>
            <a:ext cx="4608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>
                <a:latin typeface="Calibri" pitchFamily="34" charset="0"/>
              </a:rPr>
              <a:t>Coté Demandeur d’emploi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>
                <a:latin typeface="Calibri" pitchFamily="34" charset="0"/>
              </a:rPr>
              <a:t>Indication simple de sa recherche en indiquant son CV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>
                <a:latin typeface="Calibri" pitchFamily="34" charset="0"/>
              </a:rPr>
              <a:t>Valide et met son téléphone dans sa poche</a:t>
            </a:r>
            <a:endParaRPr lang="fr-FR" sz="1400" dirty="0">
              <a:latin typeface="Calibri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11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rgbClr val="FF0000"/>
                </a:solidFill>
              </a:rPr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rgbClr val="FF0000"/>
                </a:solidFill>
              </a:rPr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  <p:sp>
        <p:nvSpPr>
          <p:cNvPr id="3" name="ZoneTexte 2"/>
          <p:cNvSpPr txBox="1"/>
          <p:nvPr/>
        </p:nvSpPr>
        <p:spPr>
          <a:xfrm>
            <a:off x="3851920" y="54868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Calibri" pitchFamily="34" charset="0"/>
              </a:rPr>
              <a:t>Problématique</a:t>
            </a:r>
            <a:endParaRPr lang="fr-FR" u="sng" dirty="0">
              <a:latin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051720" y="1412776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Facilité d’utilisation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Facilité d’utilité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L’utilisateur ne doit pas intervenir pour la recherche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Consommation et puissance des technologies sans fil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6" name="Flèche droite rayée 5"/>
          <p:cNvSpPr/>
          <p:nvPr/>
        </p:nvSpPr>
        <p:spPr>
          <a:xfrm rot="5400000">
            <a:off x="4067944" y="3212976"/>
            <a:ext cx="1224136" cy="792088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259632" y="458112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 smtClean="0">
                <a:solidFill>
                  <a:srgbClr val="FF0000"/>
                </a:solidFill>
                <a:latin typeface="Agency FB" pitchFamily="34" charset="0"/>
              </a:rPr>
              <a:t>Comment communiquer et échanger des informations entre terminaux Android de façon transparente pour l’utilisateur ?</a:t>
            </a:r>
            <a:endParaRPr lang="fr-FR" sz="2400" b="1" i="1" dirty="0">
              <a:solidFill>
                <a:srgbClr val="FF0000"/>
              </a:solidFill>
              <a:latin typeface="Agency FB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10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59832" y="1916832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>
                <a:solidFill>
                  <a:srgbClr val="FF0000"/>
                </a:solidFill>
              </a:rPr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Maquette de l’application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188640"/>
            <a:ext cx="9144000" cy="5504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PLAN</a:t>
            </a:r>
            <a:endParaRPr lang="fr-FR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10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rgbClr val="FF0000"/>
                </a:solidFill>
              </a:rPr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39552" y="105273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Agency FB" pitchFamily="34" charset="0"/>
              </a:rPr>
              <a:t>Analyse des répartitions Android</a:t>
            </a:r>
            <a:endParaRPr lang="fr-FR" b="1" u="sng" dirty="0">
              <a:latin typeface="Agency FB" pitchFamily="34" charset="0"/>
            </a:endParaRPr>
          </a:p>
        </p:txBody>
      </p:sp>
      <p:pic>
        <p:nvPicPr>
          <p:cNvPr id="6" name="Image 5" descr="C:\Users\christine\Pictures\android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244827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C:\Users\Maxime\Downloads\chart-répartition-des-versions-decembre-december-2012-android-google-0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844824"/>
            <a:ext cx="460851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483768" y="4581128"/>
            <a:ext cx="381642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7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http://developer.android.com/about/dashboards/index.html</a:t>
            </a:r>
            <a:endParaRPr kumimoji="0" lang="fr-FR" sz="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Data collected during a 14-day period ending on January 3, 2013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355976" y="5085184"/>
            <a:ext cx="4248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 smtClean="0">
                <a:latin typeface="Calibri" pitchFamily="34" charset="0"/>
              </a:rPr>
              <a:t>Versions les plus répandues :</a:t>
            </a:r>
          </a:p>
          <a:p>
            <a:pPr lvl="0">
              <a:buFont typeface="Wingdings" pitchFamily="2" charset="2"/>
              <a:buChar char="§"/>
            </a:pPr>
            <a:r>
              <a:rPr lang="fr-FR" sz="1200" i="1" dirty="0" smtClean="0">
                <a:latin typeface="Calibri" pitchFamily="34" charset="0"/>
              </a:rPr>
              <a:t> </a:t>
            </a:r>
            <a:r>
              <a:rPr lang="fr-FR" sz="1400" i="1" dirty="0" smtClean="0">
                <a:latin typeface="Calibri" pitchFamily="34" charset="0"/>
              </a:rPr>
              <a:t>Android 2.3 </a:t>
            </a:r>
            <a:r>
              <a:rPr lang="fr-FR" sz="1400" i="1" dirty="0" err="1" smtClean="0">
                <a:latin typeface="Calibri" pitchFamily="34" charset="0"/>
              </a:rPr>
              <a:t>Gingerbread</a:t>
            </a:r>
            <a:r>
              <a:rPr lang="fr-FR" sz="1400" i="1" dirty="0" smtClean="0">
                <a:latin typeface="Calibri" pitchFamily="34" charset="0"/>
              </a:rPr>
              <a:t> :</a:t>
            </a:r>
            <a:r>
              <a:rPr lang="fr-FR" sz="1400" b="1" i="1" dirty="0" smtClean="0">
                <a:latin typeface="Calibri" pitchFamily="34" charset="0"/>
              </a:rPr>
              <a:t> 47.6%</a:t>
            </a:r>
            <a:endParaRPr lang="fr-FR" sz="1400" i="1" dirty="0" smtClean="0">
              <a:latin typeface="Calibri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1400" i="1" dirty="0" smtClean="0">
                <a:latin typeface="Calibri" pitchFamily="34" charset="0"/>
              </a:rPr>
              <a:t> Android 4.0 Ice Cream Sandwich (4.0) : </a:t>
            </a:r>
            <a:r>
              <a:rPr lang="en-US" sz="1400" b="1" i="1" dirty="0" smtClean="0">
                <a:latin typeface="Calibri" pitchFamily="34" charset="0"/>
              </a:rPr>
              <a:t>29.1%</a:t>
            </a:r>
            <a:endParaRPr lang="fr-FR" sz="1400" i="1" dirty="0" smtClean="0">
              <a:latin typeface="Calibri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1400" i="1" dirty="0" smtClean="0">
                <a:latin typeface="Calibri" pitchFamily="34" charset="0"/>
              </a:rPr>
              <a:t> Android Jelly Bean (4.1) : </a:t>
            </a:r>
            <a:r>
              <a:rPr lang="en-US" sz="1400" b="1" i="1" dirty="0" smtClean="0">
                <a:latin typeface="Calibri" pitchFamily="34" charset="0"/>
              </a:rPr>
              <a:t>10.2%</a:t>
            </a:r>
            <a:endParaRPr lang="fr-FR" sz="1400" i="1" dirty="0" smtClean="0">
              <a:latin typeface="Calibri" pitchFamily="34" charset="0"/>
            </a:endParaRPr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188640"/>
            <a:ext cx="9144000" cy="55041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Etat de l’art</a:t>
            </a:r>
            <a:endParaRPr lang="fr-FR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12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rgbClr val="FF0000"/>
                </a:solidFill>
              </a:rPr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3131840" y="62068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Agency FB" pitchFamily="34" charset="0"/>
              </a:rPr>
              <a:t>Les différentes technologies Sans Fil</a:t>
            </a:r>
            <a:endParaRPr lang="fr-FR" b="1" u="sng" dirty="0">
              <a:latin typeface="Agency FB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7584" y="141277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accent2"/>
                </a:solidFill>
                <a:latin typeface="Calibri" pitchFamily="34" charset="0"/>
              </a:rPr>
              <a:t>Bluetooth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Différentes versions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Très répandu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Forte consommation électrique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71600" y="386104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accent2"/>
                </a:solidFill>
                <a:latin typeface="Calibri" pitchFamily="34" charset="0"/>
              </a:rPr>
              <a:t>WIFI Direct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Connexion directe entre terminaux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Routeur non obligatoire 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99592" y="2780928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accent2"/>
                </a:solidFill>
                <a:latin typeface="Calibri" pitchFamily="34" charset="0"/>
              </a:rPr>
              <a:t>WIFI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Différents types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Routeur obligatoire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71600" y="494116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accent2"/>
                </a:solidFill>
                <a:latin typeface="Calibri" pitchFamily="34" charset="0"/>
              </a:rPr>
              <a:t>NFC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Communication simple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latin typeface="Calibri" pitchFamily="34" charset="0"/>
              </a:rPr>
              <a:t> Distance très courte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3554" name="Picture 2" descr="C:\Users\christine\Dropbox\Master Informatique\Semestre_2\Pji\soutenance\bluetoo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700808"/>
            <a:ext cx="834132" cy="834132"/>
          </a:xfrm>
          <a:prstGeom prst="rect">
            <a:avLst/>
          </a:prstGeom>
          <a:noFill/>
        </p:spPr>
      </p:pic>
      <p:pic>
        <p:nvPicPr>
          <p:cNvPr id="23555" name="Picture 3" descr="C:\Users\christine\Dropbox\Master Informatique\Semestre_2\Pji\soutenance\nf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3765" y="4941168"/>
            <a:ext cx="1199034" cy="1199034"/>
          </a:xfrm>
          <a:prstGeom prst="rect">
            <a:avLst/>
          </a:prstGeom>
          <a:noFill/>
        </p:spPr>
      </p:pic>
      <p:pic>
        <p:nvPicPr>
          <p:cNvPr id="23556" name="Picture 4" descr="C:\Users\christine\Dropbox\Master Informatique\Semestre_2\Pji\soutenance\wifi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9238" y="3184578"/>
            <a:ext cx="1528088" cy="1057350"/>
          </a:xfrm>
          <a:prstGeom prst="rect">
            <a:avLst/>
          </a:prstGeom>
          <a:noFill/>
        </p:spPr>
      </p:pic>
      <p:pic>
        <p:nvPicPr>
          <p:cNvPr id="23557" name="Picture 5" descr="C:\Users\christine\Dropbox\Master Informatique\Semestre_2\Pji\soutenance\domotique-sans-fils-preview-416276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60648"/>
            <a:ext cx="792088" cy="1054706"/>
          </a:xfrm>
          <a:prstGeom prst="rect">
            <a:avLst/>
          </a:prstGeom>
          <a:noFill/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100392" y="6407944"/>
            <a:ext cx="91264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F4668DC-857F-487D-BFFA-8C0CA5037977}" type="slidenum">
              <a:rPr kumimoji="0" lang="fr-B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B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150114"/>
            <a:ext cx="1997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Présentation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b="1" dirty="0" smtClean="0">
                <a:solidFill>
                  <a:srgbClr val="FF0000"/>
                </a:solidFill>
              </a:rPr>
              <a:t>Etat de l’Art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Analyse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Prototype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800" dirty="0" smtClean="0"/>
              <a:t>Conclusion</a:t>
            </a:r>
            <a:endParaRPr lang="fr-FR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279</TotalTime>
  <Words>683</Words>
  <Application>Microsoft Office PowerPoint</Application>
  <PresentationFormat>Affichage à l'écran (4:3)</PresentationFormat>
  <Paragraphs>295</Paragraphs>
  <Slides>20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Rotonde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- Projet Master Android CV Sans Contact</dc:title>
  <dc:subject>Soutenance Master</dc:subject>
  <dc:creator>Maxime</dc:creator>
  <cp:keywords>Android; Soutenance; Master; Informatique; Lille; Projet</cp:keywords>
  <dc:description>Soutenance du projet de master 1 Informatique à Lille1 : Développement d'une application permettant d'échanger des données entre terminaux mobiles de façon transparente pour l'utilisateur</dc:description>
  <cp:lastModifiedBy>christine</cp:lastModifiedBy>
  <cp:revision>127</cp:revision>
  <dcterms:created xsi:type="dcterms:W3CDTF">2013-05-22T14:48:35Z</dcterms:created>
  <dcterms:modified xsi:type="dcterms:W3CDTF">2013-06-02T12:43:39Z</dcterms:modified>
  <cp:category>Informatique</cp:category>
  <dc:language>Français</dc:language>
  <cp:version>2.0</cp:version>
</cp:coreProperties>
</file>