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62" r:id="rId2"/>
    <p:sldId id="352" r:id="rId3"/>
    <p:sldId id="354" r:id="rId4"/>
    <p:sldId id="355" r:id="rId5"/>
    <p:sldId id="327" r:id="rId6"/>
    <p:sldId id="350" r:id="rId7"/>
    <p:sldId id="331" r:id="rId8"/>
    <p:sldId id="334" r:id="rId9"/>
    <p:sldId id="335" r:id="rId10"/>
    <p:sldId id="337" r:id="rId11"/>
    <p:sldId id="336" r:id="rId12"/>
    <p:sldId id="338" r:id="rId13"/>
    <p:sldId id="341" r:id="rId14"/>
    <p:sldId id="339" r:id="rId15"/>
    <p:sldId id="340" r:id="rId16"/>
    <p:sldId id="342" r:id="rId17"/>
    <p:sldId id="330" r:id="rId18"/>
    <p:sldId id="328" r:id="rId19"/>
    <p:sldId id="346" r:id="rId20"/>
    <p:sldId id="344" r:id="rId21"/>
    <p:sldId id="345" r:id="rId22"/>
    <p:sldId id="356" r:id="rId23"/>
    <p:sldId id="347" r:id="rId24"/>
    <p:sldId id="348" r:id="rId25"/>
    <p:sldId id="357" r:id="rId26"/>
    <p:sldId id="358" r:id="rId27"/>
    <p:sldId id="359" r:id="rId28"/>
    <p:sldId id="360" r:id="rId29"/>
    <p:sldId id="349" r:id="rId30"/>
    <p:sldId id="361" r:id="rId31"/>
    <p:sldId id="351" r:id="rId32"/>
    <p:sldId id="325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0D439-5D14-49E1-8D17-8279A22B3A28}" type="datetimeFigureOut">
              <a:rPr lang="fr-FR" smtClean="0"/>
              <a:t>25/01/2017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9628-B353-4BE8-8A79-5F8ED4938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9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7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934D-9911-4C0E-BD65-C69040CE006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934D-9911-4C0E-BD65-C69040CE006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1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934D-9911-4C0E-BD65-C69040CE006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4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>
                <a:solidFill>
                  <a:prstClr val="black"/>
                </a:solidFill>
              </a:rPr>
              <a:pPr/>
              <a:t>32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9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 userDrawn="1"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4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1CAD-DB05-4E7C-ABBC-E53DD79FDE6D}" type="datetime1">
              <a:rPr lang="fr-FR" smtClean="0"/>
              <a:t>25/01/2017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934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325-2134-4B1D-96EC-31E038D30603}" type="datetime1">
              <a:rPr lang="fr-FR" smtClean="0"/>
              <a:t>25/01/2017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44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Maxime </a:t>
            </a:r>
            <a:r>
              <a:rPr lang="fr-FR" dirty="0" err="1" smtClean="0"/>
              <a:t>Lefrançois</a:t>
            </a:r>
            <a:r>
              <a:rPr lang="fr-FR" dirty="0" smtClean="0"/>
              <a:t>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38313" y="6356354"/>
            <a:ext cx="722812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4477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2C-AD0A-4341-8595-CB1ED08814B9}" type="datetime1">
              <a:rPr lang="fr-FR" smtClean="0"/>
              <a:t>25/01/2017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52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B3BD-A0EE-447D-8509-494765CF9C3F}" type="datetime1">
              <a:rPr lang="fr-FR" smtClean="0"/>
              <a:t>25/01/2017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7593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9CAC-52F8-4915-9A14-BA4D4293DF5B}" type="datetime1">
              <a:rPr lang="fr-FR" smtClean="0"/>
              <a:t>25/01/2017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908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BAA3-4E2B-439C-8546-38E69CE91507}" type="datetime1">
              <a:rPr lang="fr-FR" smtClean="0"/>
              <a:t>25/01/2017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330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AC05-762E-4DC4-A5E4-343B126E840A}" type="datetime1">
              <a:rPr lang="fr-FR" smtClean="0"/>
              <a:t>25/01/2017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50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89A-1073-4E67-AF69-5F4C0454D359}" type="datetime1">
              <a:rPr lang="fr-FR" smtClean="0"/>
              <a:t>25/01/2017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517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C21D-8674-427D-864F-25101D6B92A4}" type="datetime1">
              <a:rPr lang="fr-FR" smtClean="0"/>
              <a:t>25/01/2017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209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 userDrawn="1"/>
        </p:nvSpPr>
        <p:spPr bwMode="auto">
          <a:xfrm flipV="1">
            <a:off x="-147217" y="6356354"/>
            <a:ext cx="8541917" cy="501644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sp>
        <p:nvSpPr>
          <p:cNvPr id="8" name="Rectangle 27"/>
          <p:cNvSpPr/>
          <p:nvPr userDrawn="1"/>
        </p:nvSpPr>
        <p:spPr bwMode="auto">
          <a:xfrm rot="16200000" flipH="1">
            <a:off x="4343401" y="-4343399"/>
            <a:ext cx="457198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9971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E19C30-0A62-412D-B252-125C13BDC68A}" type="datetime1">
              <a:rPr lang="fr-FR" smtClean="0"/>
              <a:t>25/01/2017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54331" y="6356354"/>
            <a:ext cx="6235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Maxime </a:t>
            </a:r>
            <a:r>
              <a:rPr lang="fr-FR" dirty="0" err="1" smtClean="0"/>
              <a:t>Lefrançois</a:t>
            </a:r>
            <a:r>
              <a:rPr lang="fr-FR" dirty="0" smtClean="0"/>
              <a:t>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38603" y="6356354"/>
            <a:ext cx="561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775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3id.org/rdfp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.org/presentatio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.org/lifting-rul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.org/presentatio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.org/lowering-rul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i.emse.fr/rdfp/get-started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3id.org/rdf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3"/>
          <p:cNvSpPr txBox="1">
            <a:spLocks/>
          </p:cNvSpPr>
          <p:nvPr/>
        </p:nvSpPr>
        <p:spPr>
          <a:xfrm>
            <a:off x="92927" y="1626980"/>
            <a:ext cx="8765216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Interopérabilité sémantique libérale pour les services et les objets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085173" y="5357485"/>
            <a:ext cx="3320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Maxime </a:t>
            </a:r>
            <a:r>
              <a:rPr lang="fr-FR" sz="3200" dirty="0" err="1" smtClean="0">
                <a:solidFill>
                  <a:schemeClr val="bg1"/>
                </a:solidFill>
              </a:rPr>
              <a:t>Lefrançois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9" name="Rectangle 27"/>
          <p:cNvSpPr/>
          <p:nvPr/>
        </p:nvSpPr>
        <p:spPr bwMode="auto">
          <a:xfrm rot="16200000" flipH="1">
            <a:off x="4152899" y="-4152899"/>
            <a:ext cx="838201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971341" y="6073143"/>
            <a:ext cx="3902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MINES Saint-Etienne, CNRS, 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Laboratoire </a:t>
            </a:r>
            <a:r>
              <a:rPr lang="fr-FR" dirty="0">
                <a:solidFill>
                  <a:schemeClr val="bg1"/>
                </a:solidFill>
              </a:rPr>
              <a:t>Hubert Curien UMR 5516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2245" y="4154402"/>
            <a:ext cx="518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/>
              <a:t>Faciliter l’accès aux formalismes et outils du Web Sémantique pour les entreprises, services Web, et objets contraints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3238720" y="4290770"/>
            <a:ext cx="655781" cy="3735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Formats RDF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29158" y="4807091"/>
            <a:ext cx="2655455" cy="1637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application/</a:t>
            </a:r>
            <a:r>
              <a:rPr lang="fr-FR" sz="1800" dirty="0" err="1" smtClean="0"/>
              <a:t>rdf+xml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err="1" smtClean="0"/>
              <a:t>text</a:t>
            </a:r>
            <a:r>
              <a:rPr lang="fr-FR" sz="1800" dirty="0" smtClean="0"/>
              <a:t>/</a:t>
            </a:r>
            <a:r>
              <a:rPr lang="fr-FR" sz="1800" dirty="0" err="1" smtClean="0"/>
              <a:t>turtle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application/</a:t>
            </a:r>
            <a:r>
              <a:rPr lang="fr-FR" sz="1800" dirty="0" err="1" smtClean="0"/>
              <a:t>json+ld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…</a:t>
            </a:r>
            <a:endParaRPr lang="fr-FR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pic>
        <p:nvPicPr>
          <p:cNvPr id="8196" name="Picture 4" descr="http://pbs.twimg.com/media/By0MgQBCMAAPof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3023" r="776" b="2570"/>
          <a:stretch/>
        </p:blipFill>
        <p:spPr bwMode="auto">
          <a:xfrm>
            <a:off x="604982" y="1444622"/>
            <a:ext cx="5514109" cy="40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 flipH="1" flipV="1">
            <a:off x="2974110" y="4276434"/>
            <a:ext cx="3315854" cy="1173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6289964" y="4862942"/>
            <a:ext cx="0" cy="12163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 de données RDF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029813"/>
            <a:ext cx="8096250" cy="3219450"/>
          </a:xfrm>
          <a:prstGeom prst="rect">
            <a:avLst/>
          </a:prstGeom>
        </p:spPr>
      </p:pic>
      <p:pic>
        <p:nvPicPr>
          <p:cNvPr id="14" name="Picture 2" descr="https://www.w3.org/TR/rdf11-primer/example-grap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77" y="3573745"/>
            <a:ext cx="1863568" cy="12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www.w3.org/TR/rdf11-primer/example-grap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45" y="3573745"/>
            <a:ext cx="1863568" cy="12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05857" y="2106483"/>
            <a:ext cx="1532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2£32¨f*</a:t>
            </a:r>
            <a:r>
              <a:rPr lang="fr-FR" dirty="0" err="1"/>
              <a:t>ùé</a:t>
            </a:r>
            <a:r>
              <a:rPr lang="fr-FR" dirty="0"/>
              <a:t> »*^</a:t>
            </a:r>
            <a:r>
              <a:rPr lang="fr-FR" dirty="0" smtClean="0"/>
              <a:t>rp&amp;LF¨LrP44é%PJ43sqGNQ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426691" y="3260436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application/</a:t>
            </a:r>
            <a:r>
              <a:rPr lang="fr-FR" dirty="0" err="1" smtClean="0"/>
              <a:t>vnd.monappli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7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Scenario #1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pic>
        <p:nvPicPr>
          <p:cNvPr id="13" name="Picture 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925" y="3991623"/>
            <a:ext cx="731116" cy="82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7668" y="3522689"/>
            <a:ext cx="2760347" cy="27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pixabay.com/photo/2016/11/18/12/05/white-male-1834100__3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687" y="3580942"/>
            <a:ext cx="2643838" cy="26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ulle ronde 16"/>
          <p:cNvSpPr/>
          <p:nvPr/>
        </p:nvSpPr>
        <p:spPr>
          <a:xfrm>
            <a:off x="3960018" y="1549211"/>
            <a:ext cx="3188927" cy="2337785"/>
          </a:xfrm>
          <a:prstGeom prst="wedgeEllipseCallout">
            <a:avLst>
              <a:gd name="adj1" fmla="val 50935"/>
              <a:gd name="adj2" fmla="val 39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dirty="0"/>
              <a:t>صديق أليس، بوب، ولدت في 14 يوليو 1990 ويهتم ليوناردو </a:t>
            </a:r>
            <a:r>
              <a:rPr lang="ar-AE" dirty="0" err="1"/>
              <a:t>دا</a:t>
            </a:r>
            <a:r>
              <a:rPr lang="ar-AE" dirty="0"/>
              <a:t> فينشي لا </a:t>
            </a:r>
            <a:r>
              <a:rPr lang="fr-FR" dirty="0"/>
              <a:t>Joconde. </a:t>
            </a:r>
            <a:r>
              <a:rPr lang="ar-AE" dirty="0"/>
              <a:t>الفيلم لا </a:t>
            </a:r>
            <a:r>
              <a:rPr lang="fr-FR" dirty="0"/>
              <a:t>Joconde à </a:t>
            </a:r>
            <a:r>
              <a:rPr lang="ar-AE" dirty="0" err="1"/>
              <a:t>اشنطن</a:t>
            </a:r>
            <a:r>
              <a:rPr lang="ar-AE" dirty="0"/>
              <a:t> هو حول </a:t>
            </a:r>
            <a:r>
              <a:rPr lang="fr-FR" dirty="0"/>
              <a:t>La Joconde.</a:t>
            </a:r>
          </a:p>
        </p:txBody>
      </p:sp>
      <p:sp>
        <p:nvSpPr>
          <p:cNvPr id="18" name="Pensées 17"/>
          <p:cNvSpPr/>
          <p:nvPr/>
        </p:nvSpPr>
        <p:spPr>
          <a:xfrm>
            <a:off x="749977" y="1342266"/>
            <a:ext cx="2780145" cy="2189017"/>
          </a:xfrm>
          <a:prstGeom prst="cloudCallout">
            <a:avLst>
              <a:gd name="adj1" fmla="val -20435"/>
              <a:gd name="adj2" fmla="val 583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Picture 2" descr="https://www.w3.org/TR/rdf11-primer/example-grap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53" y="1744945"/>
            <a:ext cx="1863568" cy="12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lus 21"/>
          <p:cNvSpPr/>
          <p:nvPr/>
        </p:nvSpPr>
        <p:spPr>
          <a:xfrm>
            <a:off x="4262350" y="4188715"/>
            <a:ext cx="453313" cy="453890"/>
          </a:xfrm>
          <a:prstGeom prst="mathPlus">
            <a:avLst>
              <a:gd name="adj1" fmla="val 96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7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vinaora.com/xmedia/2016/10/handle-broken-li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72448" y="3666732"/>
            <a:ext cx="3953305" cy="251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Scenario #1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pic>
        <p:nvPicPr>
          <p:cNvPr id="13" name="Picture 8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925" y="3991623"/>
            <a:ext cx="731116" cy="82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us 10"/>
          <p:cNvSpPr/>
          <p:nvPr/>
        </p:nvSpPr>
        <p:spPr>
          <a:xfrm>
            <a:off x="4262350" y="4188715"/>
            <a:ext cx="453313" cy="453890"/>
          </a:xfrm>
          <a:prstGeom prst="mathPlus">
            <a:avLst>
              <a:gd name="adj1" fmla="val 96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https://cdn.pixabay.com/photo/2016/11/18/12/05/white-male-1834100__3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687" y="3580942"/>
            <a:ext cx="2643838" cy="26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ulle ronde 16"/>
          <p:cNvSpPr/>
          <p:nvPr/>
        </p:nvSpPr>
        <p:spPr>
          <a:xfrm>
            <a:off x="3960018" y="2861760"/>
            <a:ext cx="1929877" cy="1025236"/>
          </a:xfrm>
          <a:prstGeom prst="wedgeEllipseCallout">
            <a:avLst>
              <a:gd name="adj1" fmla="val 96119"/>
              <a:gd name="adj2" fmla="val 3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2£32¨f*</a:t>
            </a:r>
            <a:r>
              <a:rPr lang="fr-FR" dirty="0" err="1"/>
              <a:t>ùé</a:t>
            </a:r>
            <a:r>
              <a:rPr lang="fr-FR" dirty="0"/>
              <a:t> »*^rp&amp;LF¨LrP44é%PJ</a:t>
            </a:r>
          </a:p>
        </p:txBody>
      </p:sp>
      <p:sp>
        <p:nvSpPr>
          <p:cNvPr id="18" name="Pensées 17"/>
          <p:cNvSpPr/>
          <p:nvPr/>
        </p:nvSpPr>
        <p:spPr>
          <a:xfrm>
            <a:off x="749977" y="1342266"/>
            <a:ext cx="2780145" cy="2189017"/>
          </a:xfrm>
          <a:prstGeom prst="cloudCallout">
            <a:avLst>
              <a:gd name="adj1" fmla="val -20435"/>
              <a:gd name="adj2" fmla="val 583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Say: Hello</a:t>
            </a:r>
            <a:endParaRPr lang="fr-FR" dirty="0"/>
          </a:p>
        </p:txBody>
      </p:sp>
      <p:pic>
        <p:nvPicPr>
          <p:cNvPr id="19" name="Picture 2" descr="https://www.w3.org/TR/rdf11-primer/example-grap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53" y="1744945"/>
            <a:ext cx="1863568" cy="12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Scenario #2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pic>
        <p:nvPicPr>
          <p:cNvPr id="15" name="Picture 6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7668" y="3522689"/>
            <a:ext cx="2760347" cy="27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pixabay.com/photo/2016/11/18/12/05/white-male-1834100__3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687" y="3580942"/>
            <a:ext cx="2643838" cy="26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ulle ronde 16"/>
          <p:cNvSpPr/>
          <p:nvPr/>
        </p:nvSpPr>
        <p:spPr>
          <a:xfrm>
            <a:off x="1797532" y="2866630"/>
            <a:ext cx="1251237" cy="1025236"/>
          </a:xfrm>
          <a:prstGeom prst="wedgeEllipseCallout">
            <a:avLst>
              <a:gd name="adj1" fmla="val -60894"/>
              <a:gd name="adj2" fmla="val 52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Météo ? </a:t>
            </a:r>
          </a:p>
        </p:txBody>
      </p:sp>
      <p:sp>
        <p:nvSpPr>
          <p:cNvPr id="12" name="Bulle ronde 11"/>
          <p:cNvSpPr/>
          <p:nvPr/>
        </p:nvSpPr>
        <p:spPr>
          <a:xfrm>
            <a:off x="3594022" y="2153830"/>
            <a:ext cx="4796056" cy="1541124"/>
          </a:xfrm>
          <a:prstGeom prst="wedgeEllipseCallout">
            <a:avLst>
              <a:gd name="adj1" fmla="val 35237"/>
              <a:gd name="adj2" fmla="val 5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fr-FR" sz="1600" dirty="0" smtClean="0"/>
              <a:t>&lt;</a:t>
            </a:r>
            <a:r>
              <a:rPr lang="fr-FR" sz="1600" dirty="0" err="1" smtClean="0"/>
              <a:t>temperature</a:t>
            </a:r>
            <a:r>
              <a:rPr lang="fr-FR" sz="1600" dirty="0" smtClean="0"/>
              <a:t> </a:t>
            </a:r>
            <a:r>
              <a:rPr lang="fr-FR" sz="1600" dirty="0" err="1" smtClean="0"/>
              <a:t>xmlns</a:t>
            </a:r>
            <a:r>
              <a:rPr lang="fr-FR" sz="1400" dirty="0" smtClean="0"/>
              <a:t>="…"</a:t>
            </a:r>
            <a:r>
              <a:rPr lang="fr-FR" sz="1600" dirty="0" smtClean="0"/>
              <a:t> &gt;</a:t>
            </a:r>
          </a:p>
          <a:p>
            <a:r>
              <a:rPr lang="fr-FR" sz="1600" dirty="0" smtClean="0"/>
              <a:t>&lt;description&gt;j’ai connu plus froid&lt;/description&gt;</a:t>
            </a:r>
          </a:p>
          <a:p>
            <a:r>
              <a:rPr lang="fr-FR" sz="1600" dirty="0" smtClean="0"/>
              <a:t>&lt;value unit="</a:t>
            </a:r>
            <a:r>
              <a:rPr lang="fr-FR" sz="1600" dirty="0" err="1" smtClean="0"/>
              <a:t>degres</a:t>
            </a:r>
            <a:r>
              <a:rPr lang="fr-FR" sz="1600" dirty="0" smtClean="0"/>
              <a:t> </a:t>
            </a:r>
            <a:r>
              <a:rPr lang="fr-FR" sz="1600" dirty="0" err="1" smtClean="0"/>
              <a:t>celcius</a:t>
            </a:r>
            <a:r>
              <a:rPr lang="fr-FR" sz="1600" dirty="0" smtClean="0"/>
              <a:t>"&gt;-5&lt;/value&gt;</a:t>
            </a:r>
          </a:p>
          <a:p>
            <a:r>
              <a:rPr lang="fr-FR" sz="1600" dirty="0" smtClean="0"/>
              <a:t>&lt;source&gt;capteur-12&lt;/source&gt;</a:t>
            </a:r>
          </a:p>
          <a:p>
            <a:r>
              <a:rPr lang="fr-FR" sz="1600" dirty="0" smtClean="0"/>
              <a:t>&lt;/</a:t>
            </a:r>
            <a:r>
              <a:rPr lang="fr-FR" sz="1600" dirty="0" err="1" smtClean="0"/>
              <a:t>temperature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pic>
        <p:nvPicPr>
          <p:cNvPr id="13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09" y="4023439"/>
            <a:ext cx="731116" cy="82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us 10"/>
          <p:cNvSpPr/>
          <p:nvPr/>
        </p:nvSpPr>
        <p:spPr>
          <a:xfrm>
            <a:off x="2084795" y="4229767"/>
            <a:ext cx="453313" cy="453890"/>
          </a:xfrm>
          <a:prstGeom prst="mathPlus">
            <a:avLst>
              <a:gd name="adj1" fmla="val 96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8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vinaora.com/xmedia/2016/10/handle-broken-li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771" y="3646588"/>
            <a:ext cx="3953305" cy="251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Scenario #2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pic>
        <p:nvPicPr>
          <p:cNvPr id="15" name="Picture 6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7668" y="3522689"/>
            <a:ext cx="2760347" cy="27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ulle ronde 16"/>
          <p:cNvSpPr/>
          <p:nvPr/>
        </p:nvSpPr>
        <p:spPr>
          <a:xfrm>
            <a:off x="1650951" y="2267375"/>
            <a:ext cx="1251237" cy="1025236"/>
          </a:xfrm>
          <a:prstGeom prst="wedgeEllipseCallout">
            <a:avLst>
              <a:gd name="adj1" fmla="val -49083"/>
              <a:gd name="adj2" fmla="val 87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Météo ? </a:t>
            </a:r>
          </a:p>
        </p:txBody>
      </p:sp>
      <p:sp>
        <p:nvSpPr>
          <p:cNvPr id="12" name="Bulle ronde 11"/>
          <p:cNvSpPr/>
          <p:nvPr/>
        </p:nvSpPr>
        <p:spPr>
          <a:xfrm>
            <a:off x="6171773" y="3396620"/>
            <a:ext cx="1153259" cy="449867"/>
          </a:xfrm>
          <a:prstGeom prst="wedgeEllipseCallout">
            <a:avLst>
              <a:gd name="adj1" fmla="val 56228"/>
              <a:gd name="adj2" fmla="val 45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23</a:t>
            </a:r>
            <a:endParaRPr lang="fr-FR" dirty="0"/>
          </a:p>
        </p:txBody>
      </p:sp>
      <p:pic>
        <p:nvPicPr>
          <p:cNvPr id="13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128" y="3262926"/>
            <a:ext cx="731116" cy="82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us 10"/>
          <p:cNvSpPr/>
          <p:nvPr/>
        </p:nvSpPr>
        <p:spPr>
          <a:xfrm>
            <a:off x="2049914" y="3469254"/>
            <a:ext cx="453313" cy="453890"/>
          </a:xfrm>
          <a:prstGeom prst="mathPlus">
            <a:avLst>
              <a:gd name="adj1" fmla="val 96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193487" y="4142348"/>
            <a:ext cx="1766530" cy="1945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deg</a:t>
            </a:r>
            <a:r>
              <a:rPr lang="fr-FR" dirty="0" smtClean="0">
                <a:solidFill>
                  <a:schemeClr val="tx1"/>
                </a:solidFill>
              </a:rPr>
              <a:t> F°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Scenario #3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pic>
        <p:nvPicPr>
          <p:cNvPr id="16" name="Picture 2" descr="https://cdn.pixabay.com/photo/2016/11/18/12/05/white-male-1834100__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687" y="3580942"/>
            <a:ext cx="2643838" cy="26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ulle ronde 16"/>
          <p:cNvSpPr/>
          <p:nvPr/>
        </p:nvSpPr>
        <p:spPr>
          <a:xfrm>
            <a:off x="2471209" y="3117126"/>
            <a:ext cx="2455614" cy="1121714"/>
          </a:xfrm>
          <a:prstGeom prst="wedgeEllipseCallout">
            <a:avLst>
              <a:gd name="adj1" fmla="val -60894"/>
              <a:gd name="adj2" fmla="val 52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 café s’il vous plaît</a:t>
            </a:r>
          </a:p>
        </p:txBody>
      </p:sp>
      <p:sp>
        <p:nvSpPr>
          <p:cNvPr id="21" name="Pensées 20"/>
          <p:cNvSpPr/>
          <p:nvPr/>
        </p:nvSpPr>
        <p:spPr>
          <a:xfrm>
            <a:off x="457200" y="2240487"/>
            <a:ext cx="2780145" cy="1002554"/>
          </a:xfrm>
          <a:prstGeom prst="cloudCallout">
            <a:avLst>
              <a:gd name="adj1" fmla="val -20435"/>
              <a:gd name="adj2" fmla="val 583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Vite, un café !!!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774" y="2414690"/>
            <a:ext cx="4124226" cy="41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S’ancrer sur les </a:t>
            </a:r>
            <a:r>
              <a:rPr lang="fr-FR" dirty="0"/>
              <a:t>définitions et </a:t>
            </a:r>
            <a:r>
              <a:rPr lang="fr-FR" dirty="0" smtClean="0"/>
              <a:t>principes fondamentaux </a:t>
            </a:r>
            <a:r>
              <a:rPr lang="fr-FR" dirty="0"/>
              <a:t>du Web et </a:t>
            </a:r>
            <a:r>
              <a:rPr lang="fr-FR" dirty="0" smtClean="0"/>
              <a:t>du Web </a:t>
            </a:r>
            <a:r>
              <a:rPr lang="fr-FR" dirty="0"/>
              <a:t>des données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7" name="AutoShape 2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25099" y="3794437"/>
            <a:ext cx="88360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Architecture of the World Wide Web, Volume One, W3C </a:t>
            </a:r>
            <a:r>
              <a:rPr lang="en-US" sz="2000" b="1" dirty="0" smtClean="0">
                <a:solidFill>
                  <a:schemeClr val="accent4"/>
                </a:solidFill>
              </a:rPr>
              <a:t>Recommendation, </a:t>
            </a:r>
            <a:r>
              <a:rPr lang="fr-FR" sz="2000" b="1" dirty="0" smtClean="0">
                <a:solidFill>
                  <a:schemeClr val="accent4"/>
                </a:solidFill>
              </a:rPr>
              <a:t>2004</a:t>
            </a:r>
          </a:p>
          <a:p>
            <a:endParaRPr lang="en-US" sz="2000" b="1" dirty="0" smtClean="0">
              <a:solidFill>
                <a:schemeClr val="accent4"/>
              </a:solidFill>
            </a:endParaRPr>
          </a:p>
          <a:p>
            <a:r>
              <a:rPr lang="en-US" sz="2000" b="1" dirty="0" smtClean="0">
                <a:solidFill>
                  <a:schemeClr val="accent4"/>
                </a:solidFill>
              </a:rPr>
              <a:t>Cool </a:t>
            </a:r>
            <a:r>
              <a:rPr lang="en-US" sz="2000" b="1" dirty="0">
                <a:solidFill>
                  <a:schemeClr val="accent4"/>
                </a:solidFill>
              </a:rPr>
              <a:t>URIs for the Semantic Web. W3C </a:t>
            </a:r>
            <a:r>
              <a:rPr lang="en-US" sz="2000" b="1" dirty="0" smtClean="0">
                <a:solidFill>
                  <a:schemeClr val="accent4"/>
                </a:solidFill>
              </a:rPr>
              <a:t>Note, 2008</a:t>
            </a:r>
          </a:p>
          <a:p>
            <a:endParaRPr lang="en-US" sz="2000" b="1" dirty="0" smtClean="0">
              <a:solidFill>
                <a:schemeClr val="accent4"/>
              </a:solidFill>
            </a:endParaRPr>
          </a:p>
          <a:p>
            <a:r>
              <a:rPr lang="en-US" sz="2000" b="1" dirty="0" smtClean="0">
                <a:solidFill>
                  <a:schemeClr val="accent4"/>
                </a:solidFill>
              </a:rPr>
              <a:t>RDF </a:t>
            </a:r>
            <a:r>
              <a:rPr lang="en-US" sz="2000" b="1" dirty="0">
                <a:solidFill>
                  <a:schemeClr val="accent4"/>
                </a:solidFill>
              </a:rPr>
              <a:t>1.1 Concepts and Abstract </a:t>
            </a:r>
            <a:r>
              <a:rPr lang="en-US" sz="2000" b="1" dirty="0" smtClean="0">
                <a:solidFill>
                  <a:schemeClr val="accent4"/>
                </a:solidFill>
              </a:rPr>
              <a:t>Syntax, W3C Recommendation, 2014</a:t>
            </a:r>
            <a:endParaRPr lang="fr-FR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>
          <a:xfrm>
            <a:off x="3996041" y="1959874"/>
            <a:ext cx="3116825" cy="19271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4207747" y="2345865"/>
            <a:ext cx="1543664" cy="13353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pic>
        <p:nvPicPr>
          <p:cNvPr id="1638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932" y="4758998"/>
            <a:ext cx="1431169" cy="143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2" y="3161642"/>
            <a:ext cx="3194712" cy="31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 flipH="1">
            <a:off x="2359742" y="3382001"/>
            <a:ext cx="2487563" cy="1121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630995" y="239649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URL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338917" y="192030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</a:t>
            </a:r>
            <a:endParaRPr lang="fr-FR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6284961" y="3421744"/>
            <a:ext cx="665140" cy="1088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921909" y="453267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Bob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5913113" y="3487781"/>
            <a:ext cx="182427" cy="1580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489721" y="3382001"/>
            <a:ext cx="1449514" cy="821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4" name="ZoneTexte 16383"/>
          <p:cNvSpPr txBox="1"/>
          <p:nvPr/>
        </p:nvSpPr>
        <p:spPr>
          <a:xfrm>
            <a:off x="7639783" y="4243018"/>
            <a:ext cx="119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Joconde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6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Représentations d’une ressource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  <p:pic>
        <p:nvPicPr>
          <p:cNvPr id="17410" name="Picture 2" descr="https://www.bforball.com/images/drawing-lessons/house-47/step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64" y="141763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164" y="2411608"/>
            <a:ext cx="2200933" cy="2200933"/>
          </a:xfrm>
          <a:prstGeom prst="rect">
            <a:avLst/>
          </a:prstGeom>
        </p:spPr>
      </p:pic>
      <p:sp>
        <p:nvSpPr>
          <p:cNvPr id="22" name="Bulle ronde 21"/>
          <p:cNvSpPr/>
          <p:nvPr/>
        </p:nvSpPr>
        <p:spPr>
          <a:xfrm>
            <a:off x="6129504" y="3717671"/>
            <a:ext cx="874700" cy="655063"/>
          </a:xfrm>
          <a:prstGeom prst="wedgeEllipseCallout">
            <a:avLst>
              <a:gd name="adj1" fmla="val -89390"/>
              <a:gd name="adj2" fmla="val -4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1600" dirty="0" smtClean="0"/>
              <a:t>23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4770446" y="1374997"/>
            <a:ext cx="2718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</a:t>
            </a:r>
            <a:r>
              <a:rPr lang="fr-FR" dirty="0" smtClean="0"/>
              <a:t>://meteo.com/grenoble</a:t>
            </a:r>
            <a:endParaRPr lang="fr-FR" dirty="0"/>
          </a:p>
        </p:txBody>
      </p:sp>
      <p:sp>
        <p:nvSpPr>
          <p:cNvPr id="27" name="Bulle ronde 26"/>
          <p:cNvSpPr/>
          <p:nvPr/>
        </p:nvSpPr>
        <p:spPr>
          <a:xfrm>
            <a:off x="878273" y="3772105"/>
            <a:ext cx="1276182" cy="770562"/>
          </a:xfrm>
          <a:prstGeom prst="wedgeEllipseCallout">
            <a:avLst>
              <a:gd name="adj1" fmla="val -53522"/>
              <a:gd name="adj2" fmla="val 39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fr-FR" sz="3200" dirty="0" smtClean="0"/>
              <a:t>GET</a:t>
            </a:r>
            <a:endParaRPr lang="fr-FR" sz="3200" dirty="0"/>
          </a:p>
        </p:txBody>
      </p:sp>
      <p:sp>
        <p:nvSpPr>
          <p:cNvPr id="29" name="Bulle ronde 28"/>
          <p:cNvSpPr/>
          <p:nvPr/>
        </p:nvSpPr>
        <p:spPr>
          <a:xfrm>
            <a:off x="4098298" y="4710137"/>
            <a:ext cx="4796056" cy="1541124"/>
          </a:xfrm>
          <a:prstGeom prst="wedgeEllipseCallout">
            <a:avLst>
              <a:gd name="adj1" fmla="val -28315"/>
              <a:gd name="adj2" fmla="val -61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fr-FR" sz="1600" dirty="0" smtClean="0"/>
              <a:t>&lt;</a:t>
            </a:r>
            <a:r>
              <a:rPr lang="fr-FR" sz="1600" dirty="0" err="1" smtClean="0"/>
              <a:t>temperature</a:t>
            </a:r>
            <a:r>
              <a:rPr lang="fr-FR" sz="1600" dirty="0" smtClean="0"/>
              <a:t> </a:t>
            </a:r>
            <a:r>
              <a:rPr lang="fr-FR" sz="1600" dirty="0" err="1" smtClean="0"/>
              <a:t>xmlns</a:t>
            </a:r>
            <a:r>
              <a:rPr lang="fr-FR" sz="1400" dirty="0" smtClean="0"/>
              <a:t>="…"</a:t>
            </a:r>
            <a:r>
              <a:rPr lang="fr-FR" sz="1600" dirty="0" smtClean="0"/>
              <a:t> &gt;</a:t>
            </a:r>
          </a:p>
          <a:p>
            <a:r>
              <a:rPr lang="fr-FR" sz="1600" dirty="0" smtClean="0"/>
              <a:t>&lt;description&gt;j’ai connu plus froid&lt;/description&gt;</a:t>
            </a:r>
          </a:p>
          <a:p>
            <a:r>
              <a:rPr lang="fr-FR" sz="1600" dirty="0" smtClean="0"/>
              <a:t>&lt;value unit="</a:t>
            </a:r>
            <a:r>
              <a:rPr lang="fr-FR" sz="1600" dirty="0" err="1" smtClean="0"/>
              <a:t>degres</a:t>
            </a:r>
            <a:r>
              <a:rPr lang="fr-FR" sz="1600" dirty="0" smtClean="0"/>
              <a:t> </a:t>
            </a:r>
            <a:r>
              <a:rPr lang="fr-FR" sz="1600" dirty="0" err="1" smtClean="0"/>
              <a:t>celcius</a:t>
            </a:r>
            <a:r>
              <a:rPr lang="fr-FR" sz="1600" dirty="0" smtClean="0"/>
              <a:t>"&gt;-5&lt;/value&gt;</a:t>
            </a:r>
          </a:p>
          <a:p>
            <a:r>
              <a:rPr lang="fr-FR" sz="1600" dirty="0" smtClean="0"/>
              <a:t>&lt;source&gt;capteur-12&lt;/source&gt;</a:t>
            </a:r>
          </a:p>
          <a:p>
            <a:r>
              <a:rPr lang="fr-FR" sz="1600" dirty="0" smtClean="0"/>
              <a:t>&lt;/</a:t>
            </a:r>
            <a:r>
              <a:rPr lang="fr-FR" sz="1600" dirty="0" err="1" smtClean="0"/>
              <a:t>temperature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30" name="Bulle ronde 29"/>
          <p:cNvSpPr/>
          <p:nvPr/>
        </p:nvSpPr>
        <p:spPr>
          <a:xfrm>
            <a:off x="5860190" y="2202466"/>
            <a:ext cx="2497229" cy="631062"/>
          </a:xfrm>
          <a:prstGeom prst="wedgeEllipseCallout">
            <a:avLst>
              <a:gd name="adj1" fmla="val -58051"/>
              <a:gd name="adj2" fmla="val 54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fr-FR" sz="1600" dirty="0" smtClean="0"/>
              <a:t>{ "v" : -5 , "u": "</a:t>
            </a:r>
            <a:r>
              <a:rPr lang="fr-FR" sz="1600" dirty="0" err="1" smtClean="0"/>
              <a:t>Cel</a:t>
            </a:r>
            <a:r>
              <a:rPr lang="fr-FR" sz="1600" dirty="0" smtClean="0"/>
              <a:t>"}</a:t>
            </a:r>
            <a:endParaRPr lang="fr-FR" sz="16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672693" y="1651758"/>
            <a:ext cx="2405860" cy="1011927"/>
            <a:chOff x="1672693" y="1651758"/>
            <a:chExt cx="2405860" cy="1011927"/>
          </a:xfrm>
        </p:grpSpPr>
        <p:sp>
          <p:nvSpPr>
            <p:cNvPr id="3" name="Pensées 2"/>
            <p:cNvSpPr/>
            <p:nvPr/>
          </p:nvSpPr>
          <p:spPr>
            <a:xfrm>
              <a:off x="1672693" y="1651758"/>
              <a:ext cx="2405860" cy="1011927"/>
            </a:xfrm>
            <a:prstGeom prst="cloudCallout">
              <a:avLst>
                <a:gd name="adj1" fmla="val 46031"/>
                <a:gd name="adj2" fmla="val 486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2225040" y="2232660"/>
              <a:ext cx="156210" cy="1447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2313071" y="2056967"/>
              <a:ext cx="590550" cy="175693"/>
            </a:xfrm>
            <a:custGeom>
              <a:avLst/>
              <a:gdLst>
                <a:gd name="connsiteX0" fmla="*/ 0 w 590550"/>
                <a:gd name="connsiteY0" fmla="*/ 175693 h 175693"/>
                <a:gd name="connsiteX1" fmla="*/ 320040 w 590550"/>
                <a:gd name="connsiteY1" fmla="*/ 4243 h 175693"/>
                <a:gd name="connsiteX2" fmla="*/ 590550 w 590550"/>
                <a:gd name="connsiteY2" fmla="*/ 69013 h 17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175693">
                  <a:moveTo>
                    <a:pt x="0" y="175693"/>
                  </a:moveTo>
                  <a:cubicBezTo>
                    <a:pt x="110807" y="98858"/>
                    <a:pt x="221615" y="22023"/>
                    <a:pt x="320040" y="4243"/>
                  </a:cubicBezTo>
                  <a:cubicBezTo>
                    <a:pt x="418465" y="-13537"/>
                    <a:pt x="504507" y="27738"/>
                    <a:pt x="590550" y="6901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347085" y="2202466"/>
              <a:ext cx="156210" cy="1447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2980924" y="2207772"/>
              <a:ext cx="352104" cy="69013"/>
            </a:xfrm>
            <a:custGeom>
              <a:avLst/>
              <a:gdLst>
                <a:gd name="connsiteX0" fmla="*/ 0 w 575310"/>
                <a:gd name="connsiteY0" fmla="*/ 0 h 82390"/>
                <a:gd name="connsiteX1" fmla="*/ 220980 w 575310"/>
                <a:gd name="connsiteY1" fmla="*/ 76200 h 82390"/>
                <a:gd name="connsiteX2" fmla="*/ 575310 w 575310"/>
                <a:gd name="connsiteY2" fmla="*/ 72390 h 8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10" h="82390">
                  <a:moveTo>
                    <a:pt x="0" y="0"/>
                  </a:moveTo>
                  <a:cubicBezTo>
                    <a:pt x="62547" y="32067"/>
                    <a:pt x="125095" y="64135"/>
                    <a:pt x="220980" y="76200"/>
                  </a:cubicBezTo>
                  <a:cubicBezTo>
                    <a:pt x="316865" y="88265"/>
                    <a:pt x="446087" y="80327"/>
                    <a:pt x="575310" y="7239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92780" y="1859280"/>
              <a:ext cx="377190" cy="990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913547" y="2054032"/>
              <a:ext cx="156210" cy="1447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3082290" y="1973580"/>
              <a:ext cx="339301" cy="173124"/>
            </a:xfrm>
            <a:custGeom>
              <a:avLst/>
              <a:gdLst>
                <a:gd name="connsiteX0" fmla="*/ 0 w 339301"/>
                <a:gd name="connsiteY0" fmla="*/ 152400 h 173124"/>
                <a:gd name="connsiteX1" fmla="*/ 274320 w 339301"/>
                <a:gd name="connsiteY1" fmla="*/ 160020 h 173124"/>
                <a:gd name="connsiteX2" fmla="*/ 339090 w 339301"/>
                <a:gd name="connsiteY2" fmla="*/ 0 h 17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301" h="173124">
                  <a:moveTo>
                    <a:pt x="0" y="152400"/>
                  </a:moveTo>
                  <a:cubicBezTo>
                    <a:pt x="108902" y="168910"/>
                    <a:pt x="217805" y="185420"/>
                    <a:pt x="274320" y="160020"/>
                  </a:cubicBezTo>
                  <a:cubicBezTo>
                    <a:pt x="330835" y="134620"/>
                    <a:pt x="340995" y="57785"/>
                    <a:pt x="33909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2548" y="3981078"/>
            <a:ext cx="2531428" cy="2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ectangle 557"/>
          <p:cNvSpPr/>
          <p:nvPr/>
        </p:nvSpPr>
        <p:spPr>
          <a:xfrm>
            <a:off x="938508" y="1362171"/>
            <a:ext cx="7095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6 pays, </a:t>
            </a:r>
            <a:r>
              <a:rPr lang="fr-FR" dirty="0"/>
              <a:t>35 partenaires, 21M€, 230 </a:t>
            </a:r>
            <a:r>
              <a:rPr lang="fr-FR" dirty="0" smtClean="0"/>
              <a:t>H-année porté par ENGIE</a:t>
            </a:r>
          </a:p>
          <a:p>
            <a:pPr algn="ctr"/>
            <a:r>
              <a:rPr lang="fr-FR" i="1" dirty="0" smtClean="0"/>
              <a:t>« </a:t>
            </a:r>
            <a:r>
              <a:rPr lang="fr-FR" i="1" dirty="0" smtClean="0"/>
              <a:t>Concevoir un écosystème global de services distribués ciblant tous l’efficacité énergétique</a:t>
            </a:r>
            <a:r>
              <a:rPr lang="fr-FR" i="1" dirty="0" smtClean="0"/>
              <a:t> »</a:t>
            </a:r>
            <a:endParaRPr lang="fr-FR" i="1" dirty="0"/>
          </a:p>
        </p:txBody>
      </p:sp>
      <p:sp>
        <p:nvSpPr>
          <p:cNvPr id="560" name="ZoneTexte 559"/>
          <p:cNvSpPr txBox="1"/>
          <p:nvPr/>
        </p:nvSpPr>
        <p:spPr>
          <a:xfrm>
            <a:off x="1050250" y="1971776"/>
            <a:ext cx="70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Mines Saint-Etienne impliqué dans: T2.2: modèle des connaissances</a:t>
            </a:r>
            <a:endParaRPr lang="fr-FR" b="1" dirty="0"/>
          </a:p>
        </p:txBody>
      </p:sp>
      <p:sp>
        <p:nvSpPr>
          <p:cNvPr id="1106" name="Espace réservé du numéro de diapositive 1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sp>
        <p:nvSpPr>
          <p:cNvPr id="54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Maxime </a:t>
            </a:r>
            <a:r>
              <a:rPr lang="fr-FR" dirty="0" err="1" smtClean="0"/>
              <a:t>Lefrançois</a:t>
            </a:r>
            <a:r>
              <a:rPr lang="fr-FR" dirty="0" smtClean="0"/>
              <a:t> - Interopérabilité sémantique libérale pour les services et les objets </a:t>
            </a:r>
            <a:endParaRPr lang="fr-BE" dirty="0"/>
          </a:p>
        </p:txBody>
      </p:sp>
      <p:sp>
        <p:nvSpPr>
          <p:cNvPr id="54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851C4AF9-5C50-4A2B-B4C5-F1464A8C74B0}" type="datetime1">
              <a:rPr lang="fr-FR" smtClean="0"/>
              <a:t>25/01/2017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79" y="2341108"/>
            <a:ext cx="5387122" cy="4015246"/>
          </a:xfrm>
          <a:prstGeom prst="rect">
            <a:avLst/>
          </a:prstGeom>
        </p:spPr>
      </p:pic>
      <p:pic>
        <p:nvPicPr>
          <p:cNvPr id="4" name="Picture 2" descr="ITEA 12004 SEAS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34" y="255244"/>
            <a:ext cx="2503004" cy="10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t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6" y="393602"/>
            <a:ext cx="28575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Interaction – dépend du protocole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pic>
        <p:nvPicPr>
          <p:cNvPr id="20" name="Picture 2" descr="https://cdn.pixabay.com/photo/2016/11/18/12/05/white-male-1834100__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38" y="3428742"/>
            <a:ext cx="2643838" cy="26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https://www.bforball.com/images/drawing-lessons/house-47/step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477" y="1530556"/>
            <a:ext cx="3796371" cy="189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164" y="2417591"/>
            <a:ext cx="1551037" cy="1551037"/>
          </a:xfrm>
          <a:prstGeom prst="rect">
            <a:avLst/>
          </a:prstGeom>
        </p:spPr>
      </p:pic>
      <p:sp>
        <p:nvSpPr>
          <p:cNvPr id="22" name="Bulle ronde 21"/>
          <p:cNvSpPr/>
          <p:nvPr/>
        </p:nvSpPr>
        <p:spPr>
          <a:xfrm>
            <a:off x="4019991" y="3012337"/>
            <a:ext cx="5309476" cy="753244"/>
          </a:xfrm>
          <a:prstGeom prst="wedgeEllipseCallout">
            <a:avLst>
              <a:gd name="adj1" fmla="val -37762"/>
              <a:gd name="adj2" fmla="val -70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fr-FR" sz="1600" dirty="0" smtClean="0"/>
              <a:t>303 </a:t>
            </a:r>
            <a:r>
              <a:rPr lang="fr-FR" sz="1600" dirty="0" err="1" smtClean="0"/>
              <a:t>See</a:t>
            </a:r>
            <a:r>
              <a:rPr lang="fr-FR" sz="1600" dirty="0" smtClean="0"/>
              <a:t> </a:t>
            </a:r>
            <a:r>
              <a:rPr lang="fr-FR" sz="1600" dirty="0" err="1" smtClean="0"/>
              <a:t>Also</a:t>
            </a:r>
            <a:endParaRPr lang="fr-FR" sz="1600" dirty="0" smtClean="0"/>
          </a:p>
          <a:p>
            <a:r>
              <a:rPr lang="fr-FR" sz="1600" dirty="0" smtClean="0"/>
              <a:t>Location:  </a:t>
            </a:r>
            <a:r>
              <a:rPr lang="fr-FR" sz="1600" dirty="0"/>
              <a:t>http://</a:t>
            </a:r>
            <a:r>
              <a:rPr lang="fr-FR" sz="1600" dirty="0" smtClean="0"/>
              <a:t>dbpedia.org/page/Mona_Lisa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4357122" y="1417638"/>
            <a:ext cx="388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http://dbpedia.org/resource/Mona_Lisa</a:t>
            </a:r>
          </a:p>
        </p:txBody>
      </p:sp>
      <p:sp>
        <p:nvSpPr>
          <p:cNvPr id="27" name="Bulle ronde 26"/>
          <p:cNvSpPr/>
          <p:nvPr/>
        </p:nvSpPr>
        <p:spPr>
          <a:xfrm>
            <a:off x="1454331" y="2882700"/>
            <a:ext cx="1276182" cy="770562"/>
          </a:xfrm>
          <a:prstGeom prst="wedgeEllipseCallout">
            <a:avLst>
              <a:gd name="adj1" fmla="val -53522"/>
              <a:gd name="adj2" fmla="val 39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fr-FR" sz="3200" dirty="0" smtClean="0"/>
              <a:t>GET</a:t>
            </a:r>
            <a:endParaRPr lang="fr-FR" sz="3200" dirty="0"/>
          </a:p>
        </p:txBody>
      </p:sp>
      <p:sp>
        <p:nvSpPr>
          <p:cNvPr id="12" name="Bulle ronde 11"/>
          <p:cNvSpPr/>
          <p:nvPr/>
        </p:nvSpPr>
        <p:spPr>
          <a:xfrm>
            <a:off x="1849357" y="4570310"/>
            <a:ext cx="1276182" cy="770562"/>
          </a:xfrm>
          <a:prstGeom prst="wedgeEllipseCallout">
            <a:avLst>
              <a:gd name="adj1" fmla="val -52752"/>
              <a:gd name="adj2" fmla="val -5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fr-FR" sz="3200" dirty="0" smtClean="0"/>
              <a:t>GET</a:t>
            </a:r>
            <a:endParaRPr lang="fr-FR" sz="3200" dirty="0"/>
          </a:p>
        </p:txBody>
      </p:sp>
      <p:pic>
        <p:nvPicPr>
          <p:cNvPr id="13" name="Picture 2" descr="https://www.bforball.com/images/drawing-lessons/house-47/step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48" y="4315777"/>
            <a:ext cx="3796371" cy="189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622170"/>
            <a:ext cx="1551037" cy="15510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16293" y="4202859"/>
            <a:ext cx="353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</a:t>
            </a:r>
            <a:r>
              <a:rPr lang="fr-FR" dirty="0" smtClean="0"/>
              <a:t>dbpedia.org/page/Mona_Lisa</a:t>
            </a:r>
            <a:endParaRPr lang="fr-FR" dirty="0"/>
          </a:p>
        </p:txBody>
      </p:sp>
      <p:sp>
        <p:nvSpPr>
          <p:cNvPr id="16" name="Bulle ronde 15"/>
          <p:cNvSpPr/>
          <p:nvPr/>
        </p:nvSpPr>
        <p:spPr>
          <a:xfrm>
            <a:off x="1575217" y="5562354"/>
            <a:ext cx="7038801" cy="753244"/>
          </a:xfrm>
          <a:prstGeom prst="wedgeEllipseCallout">
            <a:avLst>
              <a:gd name="adj1" fmla="val 2798"/>
              <a:gd name="adj2" fmla="val -6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r>
              <a:rPr lang="fr-FR" sz="1600" dirty="0" smtClean="0"/>
              <a:t>200  OK</a:t>
            </a:r>
          </a:p>
          <a:p>
            <a:r>
              <a:rPr lang="fr-FR" sz="1100" dirty="0"/>
              <a:t>La Joconde, ou Portrait de Mona Lisa, est un tableau de l'artiste italien Léonard de Vinci, réalisé entre 1503 et 1506, qui représente un portrait mi-corps, probablement celui de </a:t>
            </a:r>
            <a:r>
              <a:rPr lang="fr-FR" sz="1100" dirty="0" smtClean="0"/>
              <a:t>…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251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" y="2368989"/>
            <a:ext cx="2602908" cy="454367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présentation RDF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10" name="Ellipse 9"/>
          <p:cNvSpPr/>
          <p:nvPr/>
        </p:nvSpPr>
        <p:spPr>
          <a:xfrm>
            <a:off x="6286017" y="2566218"/>
            <a:ext cx="2675107" cy="36870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730898" y="4161101"/>
            <a:ext cx="466315" cy="85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6427" y="200964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Graphes RDF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693667" y="2009646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Flux d’octets typés</a:t>
            </a:r>
            <a:endParaRPr lang="fr-FR" dirty="0"/>
          </a:p>
        </p:txBody>
      </p:sp>
      <p:sp>
        <p:nvSpPr>
          <p:cNvPr id="14" name="Forme libre 13"/>
          <p:cNvSpPr/>
          <p:nvPr/>
        </p:nvSpPr>
        <p:spPr>
          <a:xfrm rot="1017218">
            <a:off x="1568923" y="4203288"/>
            <a:ext cx="5368413" cy="875071"/>
          </a:xfrm>
          <a:custGeom>
            <a:avLst/>
            <a:gdLst>
              <a:gd name="connsiteX0" fmla="*/ 0 w 5368413"/>
              <a:gd name="connsiteY0" fmla="*/ 875071 h 875071"/>
              <a:gd name="connsiteX1" fmla="*/ 2969342 w 5368413"/>
              <a:gd name="connsiteY1" fmla="*/ 481781 h 875071"/>
              <a:gd name="connsiteX2" fmla="*/ 5368413 w 5368413"/>
              <a:gd name="connsiteY2" fmla="*/ 0 h 8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8413" h="875071">
                <a:moveTo>
                  <a:pt x="0" y="875071"/>
                </a:moveTo>
                <a:cubicBezTo>
                  <a:pt x="1037303" y="751348"/>
                  <a:pt x="2074607" y="627626"/>
                  <a:pt x="2969342" y="481781"/>
                </a:cubicBezTo>
                <a:cubicBezTo>
                  <a:pt x="3864078" y="335936"/>
                  <a:pt x="4616245" y="167968"/>
                  <a:pt x="53684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188859" y="3195556"/>
            <a:ext cx="738264" cy="1062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rot="1029354">
            <a:off x="1536649" y="3355943"/>
            <a:ext cx="5456903" cy="678426"/>
          </a:xfrm>
          <a:custGeom>
            <a:avLst/>
            <a:gdLst>
              <a:gd name="connsiteX0" fmla="*/ 0 w 5860026"/>
              <a:gd name="connsiteY0" fmla="*/ 678426 h 678426"/>
              <a:gd name="connsiteX1" fmla="*/ 2910349 w 5860026"/>
              <a:gd name="connsiteY1" fmla="*/ 245807 h 678426"/>
              <a:gd name="connsiteX2" fmla="*/ 5860026 w 5860026"/>
              <a:gd name="connsiteY2" fmla="*/ 0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0026" h="678426">
                <a:moveTo>
                  <a:pt x="0" y="678426"/>
                </a:moveTo>
                <a:cubicBezTo>
                  <a:pt x="966839" y="518652"/>
                  <a:pt x="1933678" y="358878"/>
                  <a:pt x="2910349" y="245807"/>
                </a:cubicBezTo>
                <a:cubicBezTo>
                  <a:pt x="3887020" y="132736"/>
                  <a:pt x="4873523" y="66368"/>
                  <a:pt x="586002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 rot="594609">
            <a:off x="3734023" y="3320518"/>
            <a:ext cx="1535766" cy="2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 rot="588495">
            <a:off x="3449295" y="2627482"/>
            <a:ext cx="226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</a:t>
            </a:r>
            <a:r>
              <a:rPr lang="fr-FR" dirty="0" err="1" smtClean="0"/>
              <a:t>owering</a:t>
            </a:r>
            <a:r>
              <a:rPr lang="fr-FR" dirty="0" smtClean="0"/>
              <a:t> – abaissement</a:t>
            </a:r>
          </a:p>
          <a:p>
            <a:r>
              <a:rPr lang="fr-FR" dirty="0" smtClean="0"/>
              <a:t>- SPARQL-Template</a:t>
            </a: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 rot="11434931">
            <a:off x="3431779" y="4805325"/>
            <a:ext cx="1535766" cy="2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 rot="588495">
            <a:off x="3101129" y="5049645"/>
            <a:ext cx="2197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lifting – élévation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RML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SPARQL-</a:t>
            </a:r>
            <a:r>
              <a:rPr lang="fr-FR" dirty="0" err="1" smtClean="0"/>
              <a:t>Generate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48733" y="4279014"/>
            <a:ext cx="118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SHACL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SPIN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314796" y="4959586"/>
            <a:ext cx="283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 des représentations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JSON </a:t>
            </a:r>
            <a:r>
              <a:rPr lang="fr-FR" dirty="0" err="1" smtClean="0"/>
              <a:t>Schema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XML </a:t>
            </a:r>
            <a:r>
              <a:rPr lang="fr-FR" dirty="0" err="1" smtClean="0"/>
              <a:t>Schema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375954" y="1236868"/>
            <a:ext cx="647089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 smtClean="0"/>
              <a:t>-&gt; </a:t>
            </a:r>
            <a:r>
              <a:rPr lang="fr-FR" dirty="0"/>
              <a:t>décrivent comment passer de graphes à leurs  représentations</a:t>
            </a:r>
          </a:p>
        </p:txBody>
      </p:sp>
    </p:spTree>
    <p:extLst>
      <p:ext uri="{BB962C8B-B14F-4D97-AF65-F5344CB8AC3E}">
        <p14:creationId xmlns:p14="http://schemas.microsoft.com/office/powerpoint/2010/main" val="28861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" y="2368989"/>
            <a:ext cx="2602908" cy="454367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des formats RDF existants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10" name="Ellipse 9"/>
          <p:cNvSpPr/>
          <p:nvPr/>
        </p:nvSpPr>
        <p:spPr>
          <a:xfrm>
            <a:off x="6286017" y="2566218"/>
            <a:ext cx="2675107" cy="36870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730898" y="4161101"/>
            <a:ext cx="466315" cy="85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6427" y="200964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Graphes RDF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693667" y="2009646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Flux d’octets typés</a:t>
            </a:r>
            <a:endParaRPr lang="fr-FR" dirty="0"/>
          </a:p>
        </p:txBody>
      </p:sp>
      <p:sp>
        <p:nvSpPr>
          <p:cNvPr id="14" name="Forme libre 13"/>
          <p:cNvSpPr/>
          <p:nvPr/>
        </p:nvSpPr>
        <p:spPr>
          <a:xfrm rot="1017218">
            <a:off x="1568923" y="4203288"/>
            <a:ext cx="5368413" cy="875071"/>
          </a:xfrm>
          <a:custGeom>
            <a:avLst/>
            <a:gdLst>
              <a:gd name="connsiteX0" fmla="*/ 0 w 5368413"/>
              <a:gd name="connsiteY0" fmla="*/ 875071 h 875071"/>
              <a:gd name="connsiteX1" fmla="*/ 2969342 w 5368413"/>
              <a:gd name="connsiteY1" fmla="*/ 481781 h 875071"/>
              <a:gd name="connsiteX2" fmla="*/ 5368413 w 5368413"/>
              <a:gd name="connsiteY2" fmla="*/ 0 h 8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8413" h="875071">
                <a:moveTo>
                  <a:pt x="0" y="875071"/>
                </a:moveTo>
                <a:cubicBezTo>
                  <a:pt x="1037303" y="751348"/>
                  <a:pt x="2074607" y="627626"/>
                  <a:pt x="2969342" y="481781"/>
                </a:cubicBezTo>
                <a:cubicBezTo>
                  <a:pt x="3864078" y="335936"/>
                  <a:pt x="4616245" y="167968"/>
                  <a:pt x="53684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188859" y="3195556"/>
            <a:ext cx="738264" cy="1062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rot="1029354">
            <a:off x="1536649" y="3355943"/>
            <a:ext cx="5456903" cy="678426"/>
          </a:xfrm>
          <a:custGeom>
            <a:avLst/>
            <a:gdLst>
              <a:gd name="connsiteX0" fmla="*/ 0 w 5860026"/>
              <a:gd name="connsiteY0" fmla="*/ 678426 h 678426"/>
              <a:gd name="connsiteX1" fmla="*/ 2910349 w 5860026"/>
              <a:gd name="connsiteY1" fmla="*/ 245807 h 678426"/>
              <a:gd name="connsiteX2" fmla="*/ 5860026 w 5860026"/>
              <a:gd name="connsiteY2" fmla="*/ 0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0026" h="678426">
                <a:moveTo>
                  <a:pt x="0" y="678426"/>
                </a:moveTo>
                <a:cubicBezTo>
                  <a:pt x="966839" y="518652"/>
                  <a:pt x="1933678" y="358878"/>
                  <a:pt x="2910349" y="245807"/>
                </a:cubicBezTo>
                <a:cubicBezTo>
                  <a:pt x="3887020" y="132736"/>
                  <a:pt x="4873523" y="66368"/>
                  <a:pt x="586002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816094" y="1363593"/>
            <a:ext cx="357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RDF/XML, </a:t>
            </a:r>
            <a:r>
              <a:rPr lang="fr-FR" sz="2000" dirty="0" err="1" smtClean="0"/>
              <a:t>Turtle</a:t>
            </a:r>
            <a:r>
              <a:rPr lang="fr-FR" sz="2000" dirty="0" smtClean="0"/>
              <a:t>, JSON-LD, 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015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Comment décrire les informations sur une présentation RDF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2532819" y="2174682"/>
            <a:ext cx="407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hlinkClick r:id="rId2"/>
              </a:rPr>
              <a:t>https://w3id.org/rdfp/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11" name="Rectangle 10"/>
          <p:cNvSpPr/>
          <p:nvPr/>
        </p:nvSpPr>
        <p:spPr>
          <a:xfrm>
            <a:off x="2730491" y="3354167"/>
            <a:ext cx="6049716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@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prefix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rdfp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&lt;https://w3id.org/rdfp/&gt;.</a:t>
            </a:r>
          </a:p>
          <a:p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@base &lt;https://w3id.org/rdfp/example</a:t>
            </a:r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/&gt;.</a:t>
            </a:r>
          </a:p>
          <a:p>
            <a:endParaRPr lang="fr-FR" sz="16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&lt;graph/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xml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&gt; a 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rdfp:Presentation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;</a:t>
            </a:r>
          </a:p>
          <a:p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</a:t>
            </a:r>
            <a:r>
              <a:rPr lang="fr-FR" sz="16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rdfp:mediaType</a:t>
            </a:r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"application/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xml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" ;</a:t>
            </a:r>
          </a:p>
          <a:p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</a:t>
            </a:r>
            <a:r>
              <a:rPr lang="fr-FR" sz="16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rdfp:liftingRule</a:t>
            </a:r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&lt;graph/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xml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/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liftingRule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&gt; ;</a:t>
            </a:r>
          </a:p>
          <a:p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</a:t>
            </a:r>
            <a:r>
              <a:rPr lang="fr-FR" sz="16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rdfp:loweringRule</a:t>
            </a:r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&lt;graph/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xml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/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loweringRule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&gt; ;</a:t>
            </a:r>
          </a:p>
          <a:p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</a:t>
            </a:r>
            <a:r>
              <a:rPr lang="fr-FR" sz="16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rdfp:validatedBy</a:t>
            </a:r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&lt;graph/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xml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/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validationRule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&gt; ;</a:t>
            </a:r>
          </a:p>
          <a:p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</a:t>
            </a:r>
            <a:r>
              <a:rPr lang="fr-FR" sz="16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rdfp:presentationFor</a:t>
            </a:r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[</a:t>
            </a:r>
          </a:p>
          <a:p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a 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rdfp:GraphDescription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;</a:t>
            </a:r>
          </a:p>
          <a:p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</a:t>
            </a:r>
            <a:r>
              <a:rPr lang="fr-FR" sz="16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rdfp:validatedBy</a:t>
            </a:r>
            <a:r>
              <a:rPr lang="fr-FR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</a:t>
            </a:r>
            <a:r>
              <a:rPr lang="fr-FR" sz="16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validationRule</a:t>
            </a:r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&gt;</a:t>
            </a:r>
          </a:p>
          <a:p>
            <a:r>
              <a:rPr lang="fr-FR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] .</a:t>
            </a:r>
            <a:endParaRPr lang="fr-FR" sz="4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25806" y="3031420"/>
            <a:ext cx="120936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1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Comment trouver les informations sur la présentation RDF utilisée ou à utiliser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591982" y="6258032"/>
            <a:ext cx="6235338" cy="365125"/>
          </a:xfrm>
        </p:spPr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01945" y="2495297"/>
            <a:ext cx="53591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découverte indirecte, directe, </a:t>
            </a:r>
          </a:p>
          <a:p>
            <a:r>
              <a:rPr lang="fr-FR" sz="2800" dirty="0" smtClean="0"/>
              <a:t>… dépend du protocole d’interaction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694189" y="4010327"/>
            <a:ext cx="5003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pour la découverte directe et </a:t>
            </a:r>
            <a:r>
              <a:rPr lang="fr-FR" sz="2400" dirty="0" smtClean="0"/>
              <a:t>HTTP </a:t>
            </a:r>
            <a:endParaRPr lang="fr-FR" sz="2400" dirty="0" smtClean="0"/>
          </a:p>
          <a:p>
            <a:r>
              <a:rPr lang="fr-FR" sz="2400" dirty="0" smtClean="0"/>
              <a:t>proposition de nouveaux headers HTTP</a:t>
            </a:r>
          </a:p>
        </p:txBody>
      </p:sp>
    </p:spTree>
    <p:extLst>
      <p:ext uri="{BB962C8B-B14F-4D97-AF65-F5344CB8AC3E}">
        <p14:creationId xmlns:p14="http://schemas.microsoft.com/office/powerpoint/2010/main" val="14239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Scenario #1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pic>
        <p:nvPicPr>
          <p:cNvPr id="15" name="Picture 6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7668" y="3522689"/>
            <a:ext cx="2760347" cy="27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pixabay.com/photo/2016/11/18/12/05/white-male-1834100__3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687" y="3580942"/>
            <a:ext cx="2643838" cy="26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ulle ronde 16"/>
          <p:cNvSpPr/>
          <p:nvPr/>
        </p:nvSpPr>
        <p:spPr>
          <a:xfrm>
            <a:off x="1454331" y="1490956"/>
            <a:ext cx="6613237" cy="2215630"/>
          </a:xfrm>
          <a:prstGeom prst="wedgeEllipseCallout">
            <a:avLst>
              <a:gd name="adj1" fmla="val 47304"/>
              <a:gd name="adj2" fmla="val 59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200 OK</a:t>
            </a:r>
          </a:p>
          <a:p>
            <a:r>
              <a:rPr lang="fr-FR" dirty="0" smtClean="0"/>
              <a:t>Content-</a:t>
            </a:r>
            <a:r>
              <a:rPr lang="fr-FR" dirty="0" err="1" smtClean="0"/>
              <a:t>Presentation</a:t>
            </a:r>
            <a:r>
              <a:rPr lang="fr-FR" dirty="0" smtClean="0"/>
              <a:t>: http://ex.org/presentation 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ar-AE" dirty="0" smtClean="0"/>
              <a:t>صديق </a:t>
            </a:r>
            <a:r>
              <a:rPr lang="ar-AE" dirty="0"/>
              <a:t>أليس، بوب، ولدت في 14 يوليو 1990 ويهتم ليوناردو </a:t>
            </a:r>
            <a:r>
              <a:rPr lang="ar-AE" dirty="0" err="1"/>
              <a:t>دا</a:t>
            </a:r>
            <a:r>
              <a:rPr lang="ar-AE" dirty="0"/>
              <a:t> فينشي لا </a:t>
            </a:r>
            <a:r>
              <a:rPr lang="fr-FR" dirty="0"/>
              <a:t>Joconde. </a:t>
            </a:r>
            <a:r>
              <a:rPr lang="ar-AE" dirty="0"/>
              <a:t>الفيلم لا </a:t>
            </a:r>
            <a:r>
              <a:rPr lang="fr-FR" dirty="0"/>
              <a:t>Joconde à </a:t>
            </a:r>
            <a:r>
              <a:rPr lang="ar-AE" dirty="0" err="1"/>
              <a:t>اشنطن</a:t>
            </a:r>
            <a:r>
              <a:rPr lang="ar-AE" dirty="0"/>
              <a:t> هو حول </a:t>
            </a:r>
            <a:r>
              <a:rPr lang="fr-FR" dirty="0"/>
              <a:t>La Joconde.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819562" y="4839851"/>
            <a:ext cx="3836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smtClean="0"/>
              <a:t>Aller à </a:t>
            </a:r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ex.org/presentation</a:t>
            </a:r>
            <a:endParaRPr lang="fr-FR" dirty="0" smtClean="0"/>
          </a:p>
          <a:p>
            <a:pPr marL="342900" indent="-342900">
              <a:buAutoNum type="arabicPeriod"/>
            </a:pPr>
            <a:r>
              <a:rPr lang="fr-FR" dirty="0" smtClean="0"/>
              <a:t>Trouver l’URI de la règle d’élévation </a:t>
            </a:r>
          </a:p>
          <a:p>
            <a:pPr marL="342900" indent="-342900">
              <a:buAutoNum type="arabicPeriod"/>
            </a:pPr>
            <a:r>
              <a:rPr lang="fr-FR" dirty="0" smtClean="0"/>
              <a:t>Récupérer la règle</a:t>
            </a:r>
          </a:p>
          <a:p>
            <a:pPr marL="342900" indent="-342900">
              <a:buAutoNum type="arabicPeriod"/>
            </a:pPr>
            <a:r>
              <a:rPr lang="fr-FR" dirty="0" smtClean="0"/>
              <a:t>Appliquer la transformation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2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Scenario #1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  <p:pic>
        <p:nvPicPr>
          <p:cNvPr id="15" name="Picture 6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7668" y="3522689"/>
            <a:ext cx="2760347" cy="27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pixabay.com/photo/2016/11/18/12/05/white-male-1834100__3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687" y="3580942"/>
            <a:ext cx="2643838" cy="26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ulle ronde 16"/>
          <p:cNvSpPr/>
          <p:nvPr/>
        </p:nvSpPr>
        <p:spPr>
          <a:xfrm>
            <a:off x="1454331" y="1490956"/>
            <a:ext cx="6613237" cy="2215630"/>
          </a:xfrm>
          <a:prstGeom prst="wedgeEllipseCallout">
            <a:avLst>
              <a:gd name="adj1" fmla="val 47304"/>
              <a:gd name="adj2" fmla="val 59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200 OK</a:t>
            </a:r>
          </a:p>
          <a:p>
            <a:r>
              <a:rPr lang="fr-FR" dirty="0" smtClean="0"/>
              <a:t>Content-Lifting-</a:t>
            </a:r>
            <a:r>
              <a:rPr lang="fr-FR" dirty="0" err="1" smtClean="0"/>
              <a:t>Rule</a:t>
            </a:r>
            <a:r>
              <a:rPr lang="fr-FR" dirty="0" smtClean="0"/>
              <a:t>: http://ex.org/lifting-rule 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ar-AE" dirty="0" smtClean="0"/>
              <a:t>صديق </a:t>
            </a:r>
            <a:r>
              <a:rPr lang="ar-AE" dirty="0"/>
              <a:t>أليس، بوب، ولدت في 14 يوليو 1990 ويهتم ليوناردو </a:t>
            </a:r>
            <a:r>
              <a:rPr lang="ar-AE" dirty="0" err="1"/>
              <a:t>دا</a:t>
            </a:r>
            <a:r>
              <a:rPr lang="ar-AE" dirty="0"/>
              <a:t> فينشي لا </a:t>
            </a:r>
            <a:r>
              <a:rPr lang="fr-FR" dirty="0"/>
              <a:t>Joconde. </a:t>
            </a:r>
            <a:r>
              <a:rPr lang="ar-AE" dirty="0"/>
              <a:t>الفيلم لا </a:t>
            </a:r>
            <a:r>
              <a:rPr lang="fr-FR" dirty="0"/>
              <a:t>Joconde à </a:t>
            </a:r>
            <a:r>
              <a:rPr lang="ar-AE" dirty="0" err="1"/>
              <a:t>اشنطن</a:t>
            </a:r>
            <a:r>
              <a:rPr lang="ar-AE" dirty="0"/>
              <a:t> هو حول </a:t>
            </a:r>
            <a:r>
              <a:rPr lang="fr-FR" dirty="0"/>
              <a:t>La Joconde.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819562" y="4839851"/>
            <a:ext cx="471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smtClean="0"/>
              <a:t>Récupérer la règle à </a:t>
            </a:r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ex.org/lifting-rule</a:t>
            </a:r>
            <a:r>
              <a:rPr lang="fr-FR" dirty="0" smtClean="0"/>
              <a:t> </a:t>
            </a:r>
          </a:p>
          <a:p>
            <a:pPr marL="342900" indent="-342900">
              <a:buAutoNum type="arabicPeriod"/>
            </a:pPr>
            <a:r>
              <a:rPr lang="fr-FR" dirty="0" smtClean="0"/>
              <a:t>Appliquer la transformation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1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Scenario #2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pic>
        <p:nvPicPr>
          <p:cNvPr id="15" name="Picture 6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7668" y="3522689"/>
            <a:ext cx="2760347" cy="27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pixabay.com/photo/2016/11/18/12/05/white-male-1834100__3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687" y="3580942"/>
            <a:ext cx="2643838" cy="26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ulle ronde 16"/>
          <p:cNvSpPr/>
          <p:nvPr/>
        </p:nvSpPr>
        <p:spPr>
          <a:xfrm>
            <a:off x="1101232" y="2755793"/>
            <a:ext cx="5676141" cy="1025236"/>
          </a:xfrm>
          <a:prstGeom prst="wedgeEllipseCallout">
            <a:avLst>
              <a:gd name="adj1" fmla="val -41227"/>
              <a:gd name="adj2" fmla="val 52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fr-FR" dirty="0" smtClean="0"/>
              <a:t>GET</a:t>
            </a:r>
          </a:p>
          <a:p>
            <a:r>
              <a:rPr lang="fr-FR" dirty="0" err="1" smtClean="0"/>
              <a:t>Accept-Presentation</a:t>
            </a:r>
            <a:r>
              <a:rPr lang="fr-FR" dirty="0" smtClean="0"/>
              <a:t>: </a:t>
            </a:r>
            <a:r>
              <a:rPr lang="fr-FR" dirty="0"/>
              <a:t>http://ex.org/presentation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708396" y="4812142"/>
            <a:ext cx="412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smtClean="0"/>
              <a:t>Aller à </a:t>
            </a:r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ex.org/presentation</a:t>
            </a:r>
            <a:endParaRPr lang="fr-FR" dirty="0" smtClean="0"/>
          </a:p>
          <a:p>
            <a:pPr marL="342900" indent="-342900">
              <a:buAutoNum type="arabicPeriod"/>
            </a:pPr>
            <a:r>
              <a:rPr lang="fr-FR" dirty="0" smtClean="0"/>
              <a:t>Trouver l’URI de la règle d’abaissement </a:t>
            </a:r>
          </a:p>
          <a:p>
            <a:pPr marL="342900" indent="-342900">
              <a:buAutoNum type="arabicPeriod"/>
            </a:pPr>
            <a:r>
              <a:rPr lang="fr-FR" dirty="0" smtClean="0"/>
              <a:t>Récupérer la règle</a:t>
            </a:r>
          </a:p>
          <a:p>
            <a:pPr marL="342900" indent="-342900">
              <a:buAutoNum type="arabicPeriod"/>
            </a:pPr>
            <a:r>
              <a:rPr lang="fr-FR" dirty="0" smtClean="0"/>
              <a:t>Renvoyer la représentation transformée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5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Scenario #2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pic>
        <p:nvPicPr>
          <p:cNvPr id="15" name="Picture 6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7668" y="3522689"/>
            <a:ext cx="2760347" cy="27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pixabay.com/photo/2016/11/18/12/05/white-male-1834100__3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687" y="3580942"/>
            <a:ext cx="2643838" cy="26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ulle ronde 16"/>
          <p:cNvSpPr/>
          <p:nvPr/>
        </p:nvSpPr>
        <p:spPr>
          <a:xfrm>
            <a:off x="1101232" y="2755793"/>
            <a:ext cx="5676141" cy="1025236"/>
          </a:xfrm>
          <a:prstGeom prst="wedgeEllipseCallout">
            <a:avLst>
              <a:gd name="adj1" fmla="val -41227"/>
              <a:gd name="adj2" fmla="val 52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fr-FR" dirty="0" smtClean="0"/>
              <a:t>GET</a:t>
            </a:r>
          </a:p>
          <a:p>
            <a:r>
              <a:rPr lang="fr-FR" dirty="0" err="1" smtClean="0"/>
              <a:t>Accept-Lowering-Rule</a:t>
            </a:r>
            <a:r>
              <a:rPr lang="fr-FR" dirty="0" smtClean="0"/>
              <a:t>: </a:t>
            </a:r>
            <a:r>
              <a:rPr lang="fr-FR" dirty="0"/>
              <a:t>http://</a:t>
            </a:r>
            <a:r>
              <a:rPr lang="fr-FR" dirty="0" smtClean="0"/>
              <a:t>ex.org/lowering-rule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043376" y="5421742"/>
            <a:ext cx="489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smtClean="0"/>
              <a:t>Récupérer la règle à </a:t>
            </a:r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ex.org/lowering-rule</a:t>
            </a:r>
            <a:r>
              <a:rPr lang="fr-FR" dirty="0" smtClean="0"/>
              <a:t> </a:t>
            </a:r>
          </a:p>
          <a:p>
            <a:pPr marL="342900" indent="-342900">
              <a:buAutoNum type="arabicPeriod"/>
            </a:pPr>
            <a:r>
              <a:rPr lang="fr-FR" dirty="0" smtClean="0"/>
              <a:t>Renvoyer la représentation transformée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0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Comment l’utiliser ?!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563" y="1281578"/>
            <a:ext cx="9352231" cy="4525963"/>
          </a:xfrm>
        </p:spPr>
        <p:txBody>
          <a:bodyPr/>
          <a:lstStyle/>
          <a:p>
            <a:r>
              <a:rPr lang="fr-FR" dirty="0" smtClean="0"/>
              <a:t>Serveur web existant, en place </a:t>
            </a:r>
            <a:r>
              <a:rPr lang="fr-FR" dirty="0" smtClean="0"/>
              <a:t>?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959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Espace réservé du numéro de diapositive 1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54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Maxime </a:t>
            </a:r>
            <a:r>
              <a:rPr lang="fr-FR" dirty="0" err="1" smtClean="0"/>
              <a:t>Lefrançois</a:t>
            </a:r>
            <a:r>
              <a:rPr lang="fr-FR" dirty="0" smtClean="0"/>
              <a:t> - Interopérabilité sémantique libérale pour les services et les objets </a:t>
            </a:r>
            <a:endParaRPr lang="fr-BE" dirty="0"/>
          </a:p>
        </p:txBody>
      </p:sp>
      <p:sp>
        <p:nvSpPr>
          <p:cNvPr id="54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851C4AF9-5C50-4A2B-B4C5-F1464A8C74B0}" type="datetime1">
              <a:rPr lang="fr-FR" smtClean="0"/>
              <a:t>25/01/2017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79" y="2341108"/>
            <a:ext cx="5387122" cy="4015246"/>
          </a:xfrm>
          <a:prstGeom prst="rect">
            <a:avLst/>
          </a:prstGeom>
        </p:spPr>
      </p:pic>
      <p:pic>
        <p:nvPicPr>
          <p:cNvPr id="2050" name="Picture 2" descr="http://opensensingcity.emse.fr/wp-content/uploads/2017/01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976" y="-121211"/>
            <a:ext cx="3241386" cy="17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tour à la page d'accue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1" y="335112"/>
            <a:ext cx="1654307" cy="89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38508" y="1362171"/>
            <a:ext cx="7095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porté par l’Ecole des Mines</a:t>
            </a:r>
          </a:p>
          <a:p>
            <a:pPr algn="ctr"/>
            <a:r>
              <a:rPr lang="fr-FR" i="1" dirty="0"/>
              <a:t>« Promouvoir la publication et l’utilisation de données ouvertes temps </a:t>
            </a:r>
            <a:r>
              <a:rPr lang="fr-FR" i="1" dirty="0" smtClean="0"/>
              <a:t>réel </a:t>
            </a:r>
            <a:r>
              <a:rPr lang="fr-FR" i="1" dirty="0"/>
              <a:t>dans  le </a:t>
            </a:r>
            <a:r>
              <a:rPr lang="fr-FR" i="1" dirty="0" smtClean="0"/>
              <a:t>contexte </a:t>
            </a:r>
            <a:r>
              <a:rPr lang="fr-FR" i="1" dirty="0"/>
              <a:t>des villes </a:t>
            </a:r>
            <a:r>
              <a:rPr lang="fr-FR" i="1" dirty="0" smtClean="0"/>
              <a:t>intelligentes »</a:t>
            </a:r>
            <a:endParaRPr lang="fr-FR" i="1" dirty="0"/>
          </a:p>
        </p:txBody>
      </p:sp>
      <p:pic>
        <p:nvPicPr>
          <p:cNvPr id="1026" name="Picture 2" descr="http://www.evolve-fcell.eu/assets/images/e/Logo_Armines_CMYK-1ff43f3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" y="2155374"/>
            <a:ext cx="1483855" cy="111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tidot.net/wp-content/uploads/logo-antidot-al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30" y="4960219"/>
            <a:ext cx="1628763" cy="34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elico-recherche.eu/wp-content/themes/silverblog/images/logohead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" y="4204981"/>
            <a:ext cx="1584758" cy="5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hikob.com/wp-content/themes/hikob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2" y="5453482"/>
            <a:ext cx="1376218" cy="5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emse.fr/~zimmermann/images/ems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4" y="3198910"/>
            <a:ext cx="1015495" cy="83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Comment l’utiliser ?!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563" y="1281578"/>
            <a:ext cx="9352231" cy="4525963"/>
          </a:xfrm>
        </p:spPr>
        <p:txBody>
          <a:bodyPr/>
          <a:lstStyle/>
          <a:p>
            <a:r>
              <a:rPr lang="fr-FR" dirty="0" smtClean="0"/>
              <a:t>Serveur web existant, en place ?</a:t>
            </a:r>
          </a:p>
          <a:p>
            <a:r>
              <a:rPr lang="fr-FR" dirty="0" smtClean="0"/>
              <a:t>Nouvelle application ?</a:t>
            </a:r>
          </a:p>
          <a:p>
            <a:pPr marL="457188" lvl="1" indent="0">
              <a:buNone/>
            </a:pPr>
            <a:r>
              <a:rPr lang="fr-FR" sz="2000" b="1" dirty="0" err="1" smtClean="0">
                <a:solidFill>
                  <a:schemeClr val="accent2"/>
                </a:solidFill>
              </a:rPr>
              <a:t>rdfp</a:t>
            </a:r>
            <a:r>
              <a:rPr lang="fr-FR" sz="2000" b="1" dirty="0">
                <a:solidFill>
                  <a:schemeClr val="accent2"/>
                </a:solidFill>
              </a:rPr>
              <a:t>-jersey-server </a:t>
            </a:r>
            <a:r>
              <a:rPr lang="fr-FR" sz="2000" b="1" dirty="0" smtClean="0">
                <a:solidFill>
                  <a:schemeClr val="accent2"/>
                </a:solidFill>
              </a:rPr>
              <a:t>- </a:t>
            </a:r>
            <a:r>
              <a:rPr lang="fr-FR" sz="2000" dirty="0" smtClean="0">
                <a:hlinkClick r:id="rId2"/>
              </a:rPr>
              <a:t>http</a:t>
            </a:r>
            <a:r>
              <a:rPr lang="fr-FR" sz="2000" dirty="0">
                <a:hlinkClick r:id="rId2"/>
              </a:rPr>
              <a:t>://</a:t>
            </a:r>
            <a:r>
              <a:rPr lang="fr-FR" sz="2000" dirty="0" smtClean="0">
                <a:hlinkClick r:id="rId2"/>
              </a:rPr>
              <a:t>ci.emse.fr/rdfp/get-started.html</a:t>
            </a:r>
            <a:r>
              <a:rPr lang="fr-FR" sz="2000" dirty="0" smtClean="0"/>
              <a:t> </a:t>
            </a:r>
          </a:p>
          <a:p>
            <a:pPr marL="457188" lvl="1" indent="0">
              <a:buNone/>
            </a:pPr>
            <a:r>
              <a:rPr lang="fr-FR" sz="2000" i="1" dirty="0" smtClean="0"/>
              <a:t>Une implémentation de ces principes dans une extension open source de Java Jersey</a:t>
            </a:r>
            <a:endParaRPr lang="fr-FR" i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  <p:sp>
        <p:nvSpPr>
          <p:cNvPr id="11" name="Rectangle 10"/>
          <p:cNvSpPr/>
          <p:nvPr/>
        </p:nvSpPr>
        <p:spPr>
          <a:xfrm>
            <a:off x="944954" y="3619734"/>
            <a:ext cx="7773448" cy="24622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@POST</a:t>
            </a:r>
          </a:p>
          <a:p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public </a:t>
            </a:r>
            <a:r>
              <a:rPr lang="fr-FR" sz="1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Response</a:t>
            </a:r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FR" sz="1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doPost</a:t>
            </a:r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(@</a:t>
            </a:r>
            <a:r>
              <a:rPr lang="fr-FR" sz="1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GraphDescription</a:t>
            </a:r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("</a:t>
            </a:r>
            <a:r>
              <a:rPr lang="fr-FR" sz="1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http://ex.org/</a:t>
            </a:r>
            <a:r>
              <a:rPr lang="fr-FR" sz="14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graphDescription</a:t>
            </a:r>
            <a:r>
              <a:rPr lang="fr-FR" sz="1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") Model </a:t>
            </a:r>
            <a:r>
              <a:rPr lang="fr-FR" sz="14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model</a:t>
            </a:r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 {</a:t>
            </a:r>
          </a:p>
          <a:p>
            <a:r>
              <a:rPr lang="fr-FR" sz="1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...</a:t>
            </a:r>
            <a:endParaRPr lang="fr-FR" sz="1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fr-FR" sz="1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</a:p>
          <a:p>
            <a:endParaRPr lang="fr-FR" sz="1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@GET</a:t>
            </a:r>
          </a:p>
          <a:p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@</a:t>
            </a:r>
            <a:r>
              <a:rPr lang="fr-FR" sz="1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GraphDescription</a:t>
            </a:r>
            <a:r>
              <a:rPr lang="fr-FR" sz="1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("</a:t>
            </a:r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http://</a:t>
            </a:r>
            <a:r>
              <a:rPr lang="fr-FR" sz="1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ex.org/graphDescription")</a:t>
            </a:r>
            <a:endParaRPr lang="fr-FR" sz="1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public Model </a:t>
            </a:r>
            <a:r>
              <a:rPr lang="fr-FR" sz="1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doGet</a:t>
            </a:r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() {</a:t>
            </a:r>
          </a:p>
          <a:p>
            <a:r>
              <a:rPr lang="fr-FR" sz="1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Model </a:t>
            </a:r>
            <a:r>
              <a:rPr lang="fr-FR" sz="1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model</a:t>
            </a:r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...</a:t>
            </a:r>
          </a:p>
          <a:p>
            <a:r>
              <a:rPr lang="fr-FR" sz="1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return </a:t>
            </a:r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model;</a:t>
            </a:r>
          </a:p>
          <a:p>
            <a:r>
              <a:rPr lang="fr-FR" sz="1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2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6909" cy="46658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42819"/>
            <a:ext cx="822960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Un travail sur les fondements du Web et du Web des données</a:t>
            </a:r>
          </a:p>
          <a:p>
            <a:r>
              <a:rPr lang="fr-FR" sz="2400" dirty="0" smtClean="0"/>
              <a:t>Formalisation du concept de Présentation RDF</a:t>
            </a:r>
          </a:p>
          <a:p>
            <a:r>
              <a:rPr lang="fr-FR" sz="2400" dirty="0" smtClean="0"/>
              <a:t>Un premier ancrage sur:</a:t>
            </a:r>
          </a:p>
          <a:p>
            <a:pPr lvl="1"/>
            <a:r>
              <a:rPr lang="fr-FR" sz="2000" dirty="0" smtClean="0"/>
              <a:t>le protocole HTTP</a:t>
            </a:r>
          </a:p>
          <a:p>
            <a:pPr lvl="1"/>
            <a:r>
              <a:rPr lang="fr-FR" sz="2000" dirty="0" smtClean="0"/>
              <a:t>la découverte directe</a:t>
            </a:r>
          </a:p>
          <a:p>
            <a:r>
              <a:rPr lang="fr-FR" sz="2400" dirty="0" smtClean="0"/>
              <a:t>Des scenarios innovants et un faible coût </a:t>
            </a:r>
            <a:r>
              <a:rPr lang="fr-FR" sz="2400" dirty="0" smtClean="0"/>
              <a:t>d’adoption</a:t>
            </a:r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Découverte indirecte / autres protocoles d’</a:t>
            </a:r>
            <a:r>
              <a:rPr lang="fr-FR" sz="2400" dirty="0" err="1" smtClean="0"/>
              <a:t>intéraction</a:t>
            </a:r>
            <a:endParaRPr lang="fr-FR" sz="2400" dirty="0" smtClean="0"/>
          </a:p>
          <a:p>
            <a:r>
              <a:rPr lang="fr-FR" sz="2400" dirty="0" smtClean="0"/>
              <a:t>Preuve de concept - </a:t>
            </a:r>
            <a:r>
              <a:rPr lang="fr-FR" sz="2400" dirty="0"/>
              <a:t>é</a:t>
            </a:r>
            <a:r>
              <a:rPr lang="fr-FR" sz="2400" dirty="0" smtClean="0"/>
              <a:t>valuation</a:t>
            </a: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3882245" y="5479836"/>
            <a:ext cx="518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/>
              <a:t>Faciliter l’accès aux formalismes et outils du Web Sémantique pour les entreprises, services Web, et objets contraints</a:t>
            </a:r>
          </a:p>
        </p:txBody>
      </p:sp>
      <p:sp>
        <p:nvSpPr>
          <p:cNvPr id="8" name="Flèche droite 7"/>
          <p:cNvSpPr/>
          <p:nvPr/>
        </p:nvSpPr>
        <p:spPr>
          <a:xfrm>
            <a:off x="3238720" y="5616204"/>
            <a:ext cx="655781" cy="3735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87929" y="3502754"/>
            <a:ext cx="5056909" cy="466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Perspectives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684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8"/>
          <p:cNvSpPr>
            <a:spLocks noChangeArrowheads="1"/>
          </p:cNvSpPr>
          <p:nvPr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123741" y="5357485"/>
            <a:ext cx="3243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Maxime </a:t>
            </a:r>
            <a:r>
              <a:rPr lang="fr-FR" sz="3200" dirty="0" err="1">
                <a:solidFill>
                  <a:schemeClr val="bg1"/>
                </a:solidFill>
              </a:rPr>
              <a:t>Lefrançois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9" name="Rectangle 27"/>
          <p:cNvSpPr/>
          <p:nvPr/>
        </p:nvSpPr>
        <p:spPr bwMode="auto">
          <a:xfrm rot="16200000" flipH="1">
            <a:off x="4152899" y="-4152899"/>
            <a:ext cx="838201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971341" y="6073143"/>
            <a:ext cx="3902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MINES Saint-Etienne, CNRS, 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Laboratoire </a:t>
            </a:r>
            <a:r>
              <a:rPr lang="fr-FR" dirty="0">
                <a:solidFill>
                  <a:schemeClr val="bg1"/>
                </a:solidFill>
              </a:rPr>
              <a:t>Hubert Curien UMR 5516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14798" y="4108654"/>
            <a:ext cx="6907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Plus </a:t>
            </a:r>
            <a:r>
              <a:rPr lang="fr-FR" sz="2000" dirty="0" smtClean="0"/>
              <a:t>d’information </a:t>
            </a:r>
            <a:r>
              <a:rPr lang="fr-FR" sz="2000" dirty="0" smtClean="0"/>
              <a:t>sur </a:t>
            </a:r>
            <a:r>
              <a:rPr lang="fr-FR" sz="2000" dirty="0"/>
              <a:t>RDFP à </a:t>
            </a:r>
            <a:r>
              <a:rPr lang="fr-FR" sz="2000" dirty="0">
                <a:hlinkClick r:id="rId4"/>
              </a:rPr>
              <a:t>https://w3id.org/rdfp/</a:t>
            </a:r>
            <a:r>
              <a:rPr lang="fr-FR" sz="2000" dirty="0"/>
              <a:t> </a:t>
            </a:r>
          </a:p>
          <a:p>
            <a:r>
              <a:rPr lang="fr-FR" sz="2000" dirty="0" smtClean="0"/>
              <a:t>L’ontologie, </a:t>
            </a:r>
            <a:r>
              <a:rPr lang="fr-FR" sz="2000" dirty="0" smtClean="0"/>
              <a:t>le </a:t>
            </a:r>
            <a:r>
              <a:rPr lang="fr-FR" sz="2000" dirty="0" smtClean="0"/>
              <a:t>démonstrateur web, </a:t>
            </a:r>
            <a:r>
              <a:rPr lang="fr-FR" sz="2000" dirty="0" smtClean="0"/>
              <a:t>une implémentation </a:t>
            </a:r>
            <a:r>
              <a:rPr lang="fr-FR" sz="2000" dirty="0"/>
              <a:t>o</a:t>
            </a:r>
            <a:r>
              <a:rPr lang="fr-FR" sz="2000" dirty="0" smtClean="0"/>
              <a:t>pen source</a:t>
            </a:r>
            <a:endParaRPr lang="fr-FR" sz="20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92927" y="1626980"/>
            <a:ext cx="8765216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Interopérabilité sémantique libérale pour les services et les objets</a:t>
            </a:r>
          </a:p>
        </p:txBody>
      </p:sp>
    </p:spTree>
    <p:extLst>
      <p:ext uri="{BB962C8B-B14F-4D97-AF65-F5344CB8AC3E}">
        <p14:creationId xmlns:p14="http://schemas.microsoft.com/office/powerpoint/2010/main" val="23769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multitude de protocoles et formats</a:t>
            </a:r>
            <a:endParaRPr lang="fr-FR" dirty="0"/>
          </a:p>
        </p:txBody>
      </p:sp>
      <p:sp>
        <p:nvSpPr>
          <p:cNvPr id="541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4AF9-5C50-4A2B-B4C5-F1464A8C74B0}" type="datetime1">
              <a:rPr lang="fr-FR" smtClean="0"/>
              <a:t>25/01/2017</a:t>
            </a:fld>
            <a:endParaRPr lang="fr-BE"/>
          </a:p>
        </p:txBody>
      </p:sp>
      <p:sp>
        <p:nvSpPr>
          <p:cNvPr id="540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Maxime </a:t>
            </a:r>
            <a:r>
              <a:rPr lang="fr-FR" dirty="0" err="1" smtClean="0"/>
              <a:t>Lefrançois</a:t>
            </a:r>
            <a:r>
              <a:rPr lang="fr-FR" dirty="0" smtClean="0"/>
              <a:t> - Interopérabilité sémantique libérale pour les services et les objets </a:t>
            </a:r>
            <a:endParaRPr lang="fr-BE" dirty="0"/>
          </a:p>
        </p:txBody>
      </p:sp>
      <p:sp>
        <p:nvSpPr>
          <p:cNvPr id="1106" name="Espace réservé du numéro de diapositive 1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79" y="2341108"/>
            <a:ext cx="5387122" cy="4015246"/>
          </a:xfrm>
          <a:prstGeom prst="rect">
            <a:avLst/>
          </a:prstGeom>
        </p:spPr>
      </p:pic>
      <p:sp>
        <p:nvSpPr>
          <p:cNvPr id="10" name="Bulle ronde 9"/>
          <p:cNvSpPr/>
          <p:nvPr/>
        </p:nvSpPr>
        <p:spPr>
          <a:xfrm>
            <a:off x="6173512" y="3372264"/>
            <a:ext cx="2706254" cy="1248990"/>
          </a:xfrm>
          <a:prstGeom prst="wedgeEllipseCallout">
            <a:avLst>
              <a:gd name="adj1" fmla="val -43321"/>
              <a:gd name="adj2" fmla="val 4040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fr-FR" sz="1600" dirty="0" err="1" smtClean="0"/>
              <a:t>id,lat,lon</a:t>
            </a:r>
            <a:endParaRPr lang="fr-FR" sz="1600" dirty="0" smtClean="0"/>
          </a:p>
          <a:p>
            <a:r>
              <a:rPr lang="fr-FR" sz="1600" dirty="0" smtClean="0"/>
              <a:t>24345,45.23541,7.52345</a:t>
            </a:r>
          </a:p>
          <a:p>
            <a:r>
              <a:rPr lang="fr-FR" sz="1600" dirty="0" smtClean="0"/>
              <a:t>24346,45.23643,7.52375</a:t>
            </a:r>
            <a:endParaRPr lang="fr-FR" sz="1600" dirty="0"/>
          </a:p>
        </p:txBody>
      </p:sp>
      <p:sp>
        <p:nvSpPr>
          <p:cNvPr id="11" name="Bulle ronde 10"/>
          <p:cNvSpPr/>
          <p:nvPr/>
        </p:nvSpPr>
        <p:spPr>
          <a:xfrm>
            <a:off x="-214994" y="6131511"/>
            <a:ext cx="4370570" cy="449686"/>
          </a:xfrm>
          <a:prstGeom prst="wedgeEllipseCallout">
            <a:avLst>
              <a:gd name="adj1" fmla="val 31546"/>
              <a:gd name="adj2" fmla="val -1031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da-DK" dirty="0"/>
              <a:t>{"on":true,"bri":255,"sat":255,"hue":0}</a:t>
            </a:r>
            <a:endParaRPr lang="fr-FR" sz="1050" dirty="0"/>
          </a:p>
        </p:txBody>
      </p:sp>
      <p:sp>
        <p:nvSpPr>
          <p:cNvPr id="12" name="Bulle ronde 11"/>
          <p:cNvSpPr/>
          <p:nvPr/>
        </p:nvSpPr>
        <p:spPr>
          <a:xfrm>
            <a:off x="4904510" y="5899154"/>
            <a:ext cx="4239490" cy="914400"/>
          </a:xfrm>
          <a:prstGeom prst="wedgeEllipseCallout">
            <a:avLst>
              <a:gd name="adj1" fmla="val -36630"/>
              <a:gd name="adj2" fmla="val -496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fr-FR" sz="1100" dirty="0" smtClean="0"/>
              <a:t>000  </a:t>
            </a:r>
            <a:r>
              <a:rPr lang="fr-FR" sz="1100" dirty="0"/>
              <a:t>a0 30 0d 85 01 d7 57 26  e3 a6 46 57 63 a6 f7 73</a:t>
            </a:r>
          </a:p>
          <a:p>
            <a:r>
              <a:rPr lang="fr-FR" sz="1100" dirty="0" smtClean="0"/>
              <a:t>010  </a:t>
            </a:r>
            <a:r>
              <a:rPr lang="fr-FR" sz="1100" dirty="0"/>
              <a:t>a3 13 06 53 23 03 73 36  13 03 13 03 83 03 03 63</a:t>
            </a:r>
          </a:p>
          <a:p>
            <a:r>
              <a:rPr lang="fr-FR" sz="1100" dirty="0" smtClean="0"/>
              <a:t>020  </a:t>
            </a:r>
            <a:r>
              <a:rPr lang="fr-FR" sz="1100" dirty="0"/>
              <a:t>36 21 2e cd </a:t>
            </a:r>
            <a:r>
              <a:rPr lang="fr-FR" sz="1100" dirty="0" err="1"/>
              <a:t>ed</a:t>
            </a:r>
            <a:r>
              <a:rPr lang="fr-FR" sz="1100" dirty="0"/>
              <a:t> 8e 8c 2c  </a:t>
            </a:r>
            <a:r>
              <a:rPr lang="fr-FR" sz="1100" dirty="0" err="1"/>
              <a:t>ec</a:t>
            </a:r>
            <a:r>
              <a:rPr lang="fr-FR" sz="1100" dirty="0"/>
              <a:t> a8 00 00 d5 95 88 4c</a:t>
            </a:r>
          </a:p>
          <a:p>
            <a:r>
              <a:rPr lang="fr-FR" sz="1100" dirty="0" smtClean="0"/>
              <a:t>030  </a:t>
            </a:r>
            <a:r>
              <a:rPr lang="fr-FR" sz="1100" dirty="0"/>
              <a:t>02 08 4b 1b ab 93 93 2b  73 a2 00 00 34 14 19 00</a:t>
            </a:r>
          </a:p>
        </p:txBody>
      </p:sp>
      <p:sp>
        <p:nvSpPr>
          <p:cNvPr id="14" name="Bulle ronde 13"/>
          <p:cNvSpPr/>
          <p:nvPr/>
        </p:nvSpPr>
        <p:spPr>
          <a:xfrm>
            <a:off x="582868" y="2821891"/>
            <a:ext cx="1742926" cy="1525736"/>
          </a:xfrm>
          <a:prstGeom prst="wedgeEllipseCallout">
            <a:avLst>
              <a:gd name="adj1" fmla="val 47550"/>
              <a:gd name="adj2" fmla="val 3930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fr-FR" sz="1400" dirty="0" smtClean="0"/>
              <a:t>&lt;</a:t>
            </a:r>
            <a:r>
              <a:rPr lang="fr-FR" sz="1400" dirty="0" err="1"/>
              <a:t>kml</a:t>
            </a:r>
            <a:r>
              <a:rPr lang="fr-FR" sz="1400" dirty="0"/>
              <a:t> </a:t>
            </a:r>
            <a:r>
              <a:rPr lang="fr-FR" sz="1400" dirty="0" smtClean="0"/>
              <a:t>&gt;</a:t>
            </a:r>
          </a:p>
          <a:p>
            <a:r>
              <a:rPr lang="fr-FR" sz="1400" dirty="0" smtClean="0"/>
              <a:t>   &lt;Document&gt;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…</a:t>
            </a:r>
          </a:p>
          <a:p>
            <a:r>
              <a:rPr lang="fr-FR" sz="1400" dirty="0" smtClean="0"/>
              <a:t>   &lt;/Document&gt;</a:t>
            </a:r>
            <a:br>
              <a:rPr lang="fr-FR" sz="1400" dirty="0" smtClean="0"/>
            </a:br>
            <a:r>
              <a:rPr lang="fr-FR" sz="1400" dirty="0" smtClean="0"/>
              <a:t>&lt;/</a:t>
            </a:r>
            <a:r>
              <a:rPr lang="fr-FR" sz="1400" dirty="0" err="1" smtClean="0"/>
              <a:t>kml</a:t>
            </a:r>
            <a:r>
              <a:rPr lang="fr-FR" sz="1400" dirty="0" smtClean="0"/>
              <a:t>&gt;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-7400" y="574535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application/</a:t>
            </a:r>
            <a:r>
              <a:rPr lang="fr-FR" dirty="0" err="1" smtClean="0"/>
              <a:t>json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02293" y="301469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text</a:t>
            </a:r>
            <a:r>
              <a:rPr lang="fr-FR" dirty="0" smtClean="0"/>
              <a:t>/csv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403344" y="553273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application/</a:t>
            </a:r>
            <a:r>
              <a:rPr lang="fr-FR" dirty="0" err="1" smtClean="0"/>
              <a:t>exi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68950" y="245255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application/</a:t>
            </a:r>
            <a:r>
              <a:rPr lang="fr-FR" dirty="0" err="1"/>
              <a:t>x</a:t>
            </a:r>
            <a:r>
              <a:rPr lang="fr-FR" dirty="0" err="1" smtClean="0"/>
              <a:t>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81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L’interopérabilité sémantique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Accéder à la signification des messages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7" name="AutoShape 2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8" name="Picture 8" descr="http://www.peterkrantz.com/wp-content/uploads/2010/08/intero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3" y="2857874"/>
            <a:ext cx="7467600" cy="319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07975" y="6048577"/>
            <a:ext cx="1841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Image: peterkrantz.com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757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47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Question de recherche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0" y="104144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i="1" dirty="0">
                <a:latin typeface="NimbusRomNo9L-ReguItal"/>
              </a:rPr>
              <a:t>Comment permettre aux agents Web d’être interopérable sémantiquement,</a:t>
            </a:r>
          </a:p>
          <a:p>
            <a:pPr algn="ctr"/>
            <a:r>
              <a:rPr lang="fr-FR" sz="2400" i="1" dirty="0">
                <a:latin typeface="NimbusRomNo9L-ReguItal"/>
              </a:rPr>
              <a:t>tout en leur laissant la liberté d’utiliser leurs formats préférés ?</a:t>
            </a:r>
            <a:endParaRPr lang="fr-FR" sz="2400" i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79" y="2341108"/>
            <a:ext cx="5387122" cy="40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Réponse partielle: le Web Sémantique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4AF9-5C50-4A2B-B4C5-F1464A8C74B0}" type="datetime1">
              <a:rPr lang="fr-FR" smtClean="0"/>
              <a:t>25/01/2017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pic>
        <p:nvPicPr>
          <p:cNvPr id="7170" name="Picture 2" descr="https://www.w3.org/TR/rdf11-primer/example-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77" y="1194526"/>
            <a:ext cx="7099119" cy="47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84908" y="6082851"/>
            <a:ext cx="35237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Image: https</a:t>
            </a:r>
            <a:r>
              <a:rPr lang="fr-FR" sz="1400" dirty="0"/>
              <a:t>://www.w3.org/TR/rdf11-primer/</a:t>
            </a:r>
          </a:p>
        </p:txBody>
      </p:sp>
    </p:spTree>
    <p:extLst>
      <p:ext uri="{BB962C8B-B14F-4D97-AF65-F5344CB8AC3E}">
        <p14:creationId xmlns:p14="http://schemas.microsoft.com/office/powerpoint/2010/main" val="22691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Promesses du Web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pic>
        <p:nvPicPr>
          <p:cNvPr id="3082" name="Picture 10" descr="http://data.planet-puzzles.com/educa.17/le-monde-merveilleux-de-disney-ii-puzzle-1000-pieces.49078-1.f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 r="5250" b="4204"/>
          <a:stretch/>
        </p:blipFill>
        <p:spPr bwMode="auto">
          <a:xfrm>
            <a:off x="316283" y="1264807"/>
            <a:ext cx="7167419" cy="509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Formats RDF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25/01/2017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Lefrançois - Interopérabilité sémantique libérale pour les services et les objets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31" y="1589896"/>
            <a:ext cx="5237282" cy="4322964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329158" y="4807091"/>
            <a:ext cx="2655455" cy="1637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application/</a:t>
            </a:r>
            <a:r>
              <a:rPr lang="fr-FR" sz="1800" dirty="0" err="1" smtClean="0"/>
              <a:t>rdf+xml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err="1" smtClean="0"/>
              <a:t>text</a:t>
            </a:r>
            <a:r>
              <a:rPr lang="fr-FR" sz="1800" dirty="0" smtClean="0"/>
              <a:t>/</a:t>
            </a:r>
            <a:r>
              <a:rPr lang="fr-FR" sz="1800" dirty="0" err="1" smtClean="0"/>
              <a:t>turtle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application/</a:t>
            </a:r>
            <a:r>
              <a:rPr lang="fr-FR" sz="1800" dirty="0" err="1" smtClean="0"/>
              <a:t>json+ld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…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865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1449</Words>
  <Application>Microsoft Office PowerPoint</Application>
  <PresentationFormat>Affichage à l'écran (4:3)</PresentationFormat>
  <Paragraphs>302</Paragraphs>
  <Slides>32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Microsoft JhengHei Light</vt:lpstr>
      <vt:lpstr>Arial</vt:lpstr>
      <vt:lpstr>Calibri</vt:lpstr>
      <vt:lpstr>Garamond</vt:lpstr>
      <vt:lpstr>NimbusRomNo9L-ReguItal</vt:lpstr>
      <vt:lpstr>Times New Roman</vt:lpstr>
      <vt:lpstr>1_Thème Office</vt:lpstr>
      <vt:lpstr>Présentation PowerPoint</vt:lpstr>
      <vt:lpstr>Présentation PowerPoint</vt:lpstr>
      <vt:lpstr>Présentation PowerPoint</vt:lpstr>
      <vt:lpstr>Une multitude de protocoles et formats</vt:lpstr>
      <vt:lpstr>L’interopérabilité sémantique ?</vt:lpstr>
      <vt:lpstr>Question de recherche</vt:lpstr>
      <vt:lpstr>Réponse partielle: le Web Sémantique</vt:lpstr>
      <vt:lpstr>Promesses du Web sémantique</vt:lpstr>
      <vt:lpstr>Formats RDF</vt:lpstr>
      <vt:lpstr>Formats RDF</vt:lpstr>
      <vt:lpstr>Modèle  de données RDF</vt:lpstr>
      <vt:lpstr>Scenario #1</vt:lpstr>
      <vt:lpstr>Scenario #1</vt:lpstr>
      <vt:lpstr>Scenario #2</vt:lpstr>
      <vt:lpstr>Scenario #2</vt:lpstr>
      <vt:lpstr>Scenario #3</vt:lpstr>
      <vt:lpstr>Démarche</vt:lpstr>
      <vt:lpstr>Ressources</vt:lpstr>
      <vt:lpstr>Représentations d’une ressource</vt:lpstr>
      <vt:lpstr>Interaction – dépend du protocole</vt:lpstr>
      <vt:lpstr>Les présentation RDF</vt:lpstr>
      <vt:lpstr>Analyse des formats RDF existants</vt:lpstr>
      <vt:lpstr>Comment décrire les informations sur une présentation RDF ?</vt:lpstr>
      <vt:lpstr>Comment trouver les informations sur la présentation RDF utilisée ou à utiliser ?</vt:lpstr>
      <vt:lpstr>Scenario #1</vt:lpstr>
      <vt:lpstr>Scenario #1</vt:lpstr>
      <vt:lpstr>Scenario #2</vt:lpstr>
      <vt:lpstr>Scenario #2</vt:lpstr>
      <vt:lpstr>Comment l’utiliser ?!</vt:lpstr>
      <vt:lpstr>Comment l’utiliser ?!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LEFRANCOIS Maxime</cp:lastModifiedBy>
  <cp:revision>75</cp:revision>
  <dcterms:created xsi:type="dcterms:W3CDTF">2017-01-15T15:30:09Z</dcterms:created>
  <dcterms:modified xsi:type="dcterms:W3CDTF">2017-01-25T13:28:10Z</dcterms:modified>
</cp:coreProperties>
</file>