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256" r:id="rId2"/>
    <p:sldId id="447" r:id="rId3"/>
    <p:sldId id="449" r:id="rId4"/>
    <p:sldId id="450" r:id="rId5"/>
    <p:sldId id="451" r:id="rId6"/>
    <p:sldId id="491" r:id="rId7"/>
    <p:sldId id="413" r:id="rId8"/>
    <p:sldId id="454" r:id="rId9"/>
    <p:sldId id="455" r:id="rId10"/>
    <p:sldId id="371" r:id="rId11"/>
    <p:sldId id="457" r:id="rId12"/>
    <p:sldId id="458" r:id="rId13"/>
    <p:sldId id="459" r:id="rId14"/>
    <p:sldId id="460" r:id="rId15"/>
    <p:sldId id="431" r:id="rId16"/>
    <p:sldId id="461" r:id="rId17"/>
    <p:sldId id="462" r:id="rId18"/>
    <p:sldId id="476" r:id="rId19"/>
    <p:sldId id="477" r:id="rId20"/>
    <p:sldId id="492" r:id="rId21"/>
    <p:sldId id="464" r:id="rId22"/>
    <p:sldId id="470" r:id="rId23"/>
    <p:sldId id="472" r:id="rId24"/>
    <p:sldId id="471" r:id="rId25"/>
    <p:sldId id="473" r:id="rId26"/>
    <p:sldId id="493" r:id="rId27"/>
    <p:sldId id="475" r:id="rId28"/>
    <p:sldId id="478" r:id="rId29"/>
    <p:sldId id="480" r:id="rId30"/>
    <p:sldId id="482" r:id="rId31"/>
    <p:sldId id="494" r:id="rId32"/>
    <p:sldId id="484" r:id="rId33"/>
    <p:sldId id="486" r:id="rId34"/>
    <p:sldId id="485" r:id="rId35"/>
    <p:sldId id="444" r:id="rId36"/>
    <p:sldId id="489" r:id="rId37"/>
    <p:sldId id="446" r:id="rId38"/>
    <p:sldId id="390" r:id="rId39"/>
    <p:sldId id="487" r:id="rId40"/>
    <p:sldId id="392" r:id="rId41"/>
    <p:sldId id="435" r:id="rId42"/>
    <p:sldId id="495" r:id="rId43"/>
    <p:sldId id="497" r:id="rId44"/>
    <p:sldId id="496" r:id="rId45"/>
    <p:sldId id="324" r:id="rId46"/>
    <p:sldId id="405" r:id="rId47"/>
    <p:sldId id="488" r:id="rId48"/>
    <p:sldId id="502" r:id="rId49"/>
    <p:sldId id="504" r:id="rId50"/>
    <p:sldId id="505" r:id="rId51"/>
    <p:sldId id="498" r:id="rId52"/>
    <p:sldId id="423" r:id="rId53"/>
    <p:sldId id="499" r:id="rId54"/>
    <p:sldId id="428" r:id="rId55"/>
    <p:sldId id="441" r:id="rId56"/>
    <p:sldId id="425" r:id="rId57"/>
    <p:sldId id="426" r:id="rId58"/>
    <p:sldId id="409" r:id="rId59"/>
    <p:sldId id="349" r:id="rId60"/>
    <p:sldId id="347" r:id="rId61"/>
    <p:sldId id="508" r:id="rId62"/>
    <p:sldId id="501" r:id="rId6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43" autoAdjust="0"/>
  </p:normalViewPr>
  <p:slideViewPr>
    <p:cSldViewPr>
      <p:cViewPr>
        <p:scale>
          <a:sx n="60" d="100"/>
          <a:sy n="60" d="100"/>
        </p:scale>
        <p:origin x="-137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0D725-7974-4DA2-8573-45AE68D2B49A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B5709-993F-47C4-AAB5-23BB199F7B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6237223-D8EB-4AEB-9B0E-EFCC7D03DD12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C6-AD28-44FA-BA9D-9CEF3C36913A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556-D18D-40C4-8D17-B613F1DE3C3E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547-F1E7-4F80-AEA4-E7947E776A68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D80-B280-413B-AB1F-49248B1A6B0A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BC92-8A88-4C9B-9E44-A9A148290001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5DA059-D030-4429-9260-8278027EAD93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92696"/>
            <a:ext cx="9144000" cy="61653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9000">
                <a:schemeClr val="accent2">
                  <a:lumMod val="20000"/>
                  <a:lumOff val="80000"/>
                </a:schemeClr>
              </a:gs>
              <a:gs pos="5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20688"/>
            <a:ext cx="9144000" cy="10801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807BDCA-1205-4335-9644-6F449539F921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A-0C64-4346-AF11-1573BFC7BFDC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2422-BA98-4EBD-BC13-EC3906294A91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704D-6CE1-43E2-9209-73B012114282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B66F31-4E77-4EBA-B432-E63F5060370D}" type="datetime1">
              <a:rPr lang="fr-FR" smtClean="0"/>
              <a:pPr/>
              <a:t>20/06/2013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Autofit/>
          </a:bodyPr>
          <a:lstStyle/>
          <a:p>
            <a:r>
              <a:rPr lang="fr-FR" sz="3600" dirty="0" smtClean="0"/>
              <a:t>Représentation </a:t>
            </a:r>
            <a:br>
              <a:rPr lang="fr-FR" sz="3600" dirty="0" smtClean="0"/>
            </a:br>
            <a:r>
              <a:rPr lang="fr-FR" sz="3600" dirty="0" smtClean="0"/>
              <a:t>des connaissances du DEC: </a:t>
            </a:r>
            <a:br>
              <a:rPr lang="fr-FR" sz="3600" dirty="0" smtClean="0"/>
            </a:br>
            <a:r>
              <a:rPr lang="fr-FR" sz="3600" dirty="0" smtClean="0"/>
              <a:t>Concepts fondamentaux </a:t>
            </a:r>
            <a:br>
              <a:rPr lang="fr-FR" sz="3600" dirty="0" smtClean="0"/>
            </a:br>
            <a:r>
              <a:rPr lang="fr-FR" sz="3600" dirty="0" smtClean="0"/>
              <a:t>du formalisme des Graphes d’Unités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3947524"/>
            <a:ext cx="6400800" cy="120966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Maxime Lefrançois</a:t>
            </a:r>
          </a:p>
        </p:txBody>
      </p:sp>
      <p:pic>
        <p:nvPicPr>
          <p:cNvPr id="91138" name="Picture 2" descr="logo in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037504"/>
            <a:ext cx="1584198" cy="576072"/>
          </a:xfrm>
          <a:prstGeom prst="rect">
            <a:avLst/>
          </a:prstGeom>
          <a:noFill/>
        </p:spPr>
      </p:pic>
      <p:pic>
        <p:nvPicPr>
          <p:cNvPr id="91140" name="Picture 4" descr="logo i3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908" y="6053505"/>
            <a:ext cx="2000250" cy="560071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1330034" y="4315544"/>
            <a:ext cx="272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maxime.lefrancois@inria.fr</a:t>
            </a:r>
            <a:endParaRPr lang="fr-FR" dirty="0"/>
          </a:p>
        </p:txBody>
      </p:sp>
      <p:pic>
        <p:nvPicPr>
          <p:cNvPr id="51204" name="Picture 4" descr="http://www.i3s.unice.fr/I3S/images/page_n/unic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504" y="5778753"/>
            <a:ext cx="1530846" cy="1079247"/>
          </a:xfrm>
          <a:prstGeom prst="rect">
            <a:avLst/>
          </a:prstGeom>
          <a:noFill/>
        </p:spPr>
      </p:pic>
      <p:pic>
        <p:nvPicPr>
          <p:cNvPr id="51206" name="Picture 6" descr="http://www.i3s.unice.fr/I3S/images/index/cnrsCarre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4366" y="5959567"/>
            <a:ext cx="810766" cy="752855"/>
          </a:xfrm>
          <a:prstGeom prst="rect">
            <a:avLst/>
          </a:prstGeom>
          <a:noFill/>
        </p:spPr>
      </p:pic>
      <p:pic>
        <p:nvPicPr>
          <p:cNvPr id="91142" name="Picture 6" descr="logo wimmic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5805264"/>
            <a:ext cx="1152128" cy="934989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3779912" y="35332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TALN-RECITAL’13, 20 juin 2013, Sables d’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Olonne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04048" y="5157192"/>
            <a:ext cx="377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INRIA </a:t>
            </a:r>
            <a:r>
              <a:rPr lang="fr-FR" dirty="0" err="1" smtClean="0"/>
              <a:t>Wimmics</a:t>
            </a:r>
            <a:r>
              <a:rPr lang="fr-FR" dirty="0" smtClean="0"/>
              <a:t> – Fabien </a:t>
            </a:r>
            <a:r>
              <a:rPr lang="fr-FR" dirty="0" err="1" smtClean="0"/>
              <a:t>Gandon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LIG GETALP – Christian </a:t>
            </a:r>
            <a:r>
              <a:rPr lang="fr-FR" dirty="0" err="1" smtClean="0"/>
              <a:t>Boitet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Outil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tissage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qu’une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personne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utilise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pour peigner#2 un objet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label="outil"&gt;outil de tissage&lt;/CC&gt;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="utilisation"&gt;que X utilise pour peigner#2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de personne X pour objet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1: Définitions Lexicographiques dans le RLF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56176" y="4053265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et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483768" y="119675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et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Outil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tissage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qu’une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personne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utilise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pour peigner#2 un objet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label="outil"&gt;outil de tissage&lt;/CC&gt;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="utilisation"&gt;que X utilise pour peigner#2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de personne X pour objet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1: Définitions Lexicographiques dans le RLF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56176" y="4053265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et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483768" y="119675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et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29057" y="5705872"/>
            <a:ext cx="8936116" cy="1104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PEIGNER</a:t>
            </a:r>
            <a:r>
              <a:rPr lang="fr-FR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: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55" y="6209928"/>
            <a:ext cx="324351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personne X ~ fibres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9304" y="4494605"/>
            <a:ext cx="894586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OUTIL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602" y="4998661"/>
            <a:ext cx="471116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~ de personne X pour activité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Outil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tissage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qu’une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personne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utilise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pour peigner#2 un objet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label="outil"&gt;outil de tissage&lt;/CC&gt;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="utilisation"&gt;que X utilise pour peigner#2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de personne X pour objet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1: Définitions Lexicographiques dans le RLF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56176" y="4053265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et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483768" y="119675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et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29057" y="5705872"/>
            <a:ext cx="8936116" cy="1104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PEIGNER</a:t>
            </a:r>
            <a:r>
              <a:rPr lang="fr-FR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: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55" y="6209928"/>
            <a:ext cx="324351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personne X ~ fibres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9304" y="4494605"/>
            <a:ext cx="894586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OUTIL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602" y="4998661"/>
            <a:ext cx="471116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~ de personne X pour activité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048672" cy="5021891"/>
          </a:xfrm>
          <a:prstGeom prst="flowChartAlternateProcess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6124" y="1556792"/>
            <a:ext cx="8945868" cy="2865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PEIGNE</a:t>
            </a:r>
            <a:r>
              <a:rPr lang="en-US" sz="2400" baseline="-25000" dirty="0" smtClean="0">
                <a:latin typeface="Calibri" pitchFamily="34" charset="0"/>
                <a:cs typeface="Calibri" pitchFamily="34" charset="0"/>
              </a:rPr>
              <a:t>2a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: </a:t>
            </a:r>
          </a:p>
          <a:p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Outil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tissage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qu’une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personne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X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utilise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pour peigner#2 un objet Y</a:t>
            </a: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)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9512" y="3045153"/>
            <a:ext cx="871296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&lt;CC label="outil"&gt;outil de tissage&lt;/CC&gt;</a:t>
            </a:r>
          </a:p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&lt;PC </a:t>
            </a:r>
            <a:r>
              <a:rPr lang="fr-FR" sz="2800" dirty="0" err="1" smtClean="0">
                <a:latin typeface="Calibri" pitchFamily="34" charset="0"/>
                <a:cs typeface="Calibri" pitchFamily="34" charset="0"/>
              </a:rPr>
              <a:t>role</a:t>
            </a:r>
            <a:r>
              <a:rPr lang="fr-FR" sz="2800" dirty="0" smtClean="0">
                <a:latin typeface="Calibri" pitchFamily="34" charset="0"/>
                <a:cs typeface="Calibri" pitchFamily="34" charset="0"/>
              </a:rPr>
              <a:t>="utilisation"&gt;que X utilise pour peigner#2 Y&lt;/PC&gt;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2484855"/>
            <a:ext cx="871296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 ~ de personne X pour objet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1: Définitions Lexicographiques dans le RLF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56176" y="4053265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(Barque et </a:t>
            </a:r>
            <a:r>
              <a:rPr lang="fr-FR" dirty="0" err="1" smtClean="0"/>
              <a:t>Polguère</a:t>
            </a:r>
            <a:r>
              <a:rPr lang="fr-FR" dirty="0" smtClean="0"/>
              <a:t>, 2008)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483768" y="119675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Polguère</a:t>
            </a:r>
            <a:r>
              <a:rPr lang="fr-FR" dirty="0" smtClean="0"/>
              <a:t>, 2009; Lux-</a:t>
            </a:r>
            <a:r>
              <a:rPr lang="fr-FR" dirty="0" err="1" smtClean="0"/>
              <a:t>Pogodalla</a:t>
            </a:r>
            <a:r>
              <a:rPr lang="fr-FR" dirty="0" smtClean="0"/>
              <a:t> et </a:t>
            </a:r>
            <a:r>
              <a:rPr lang="fr-FR" dirty="0" err="1" smtClean="0"/>
              <a:t>Polguère</a:t>
            </a:r>
            <a:r>
              <a:rPr lang="fr-FR" dirty="0" smtClean="0"/>
              <a:t>, 2011)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29057" y="5705872"/>
            <a:ext cx="8936116" cy="1104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PEIGNER</a:t>
            </a:r>
            <a:r>
              <a:rPr lang="fr-FR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: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6355" y="6209928"/>
            <a:ext cx="324351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personne X ~ fibres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9304" y="4494605"/>
            <a:ext cx="8945868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latin typeface="Calibri" pitchFamily="34" charset="0"/>
                <a:cs typeface="Calibri" pitchFamily="34" charset="0"/>
              </a:rPr>
              <a:t>OUTIL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6602" y="4998661"/>
            <a:ext cx="471116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800" dirty="0" smtClean="0">
                <a:latin typeface="Calibri" pitchFamily="34" charset="0"/>
                <a:cs typeface="Calibri" pitchFamily="34" charset="0"/>
              </a:rPr>
              <a:t>~ de personne X pour activité Y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048672" cy="5021891"/>
          </a:xfrm>
          <a:prstGeom prst="flowChartAlternateProcess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6" name="ZoneTexte 15"/>
          <p:cNvSpPr txBox="1"/>
          <p:nvPr/>
        </p:nvSpPr>
        <p:spPr>
          <a:xfrm>
            <a:off x="899592" y="5013176"/>
            <a:ext cx="7587333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/>
              <a:t>Degré de formalisation non atteint aujourd’hui</a:t>
            </a:r>
            <a:endParaRPr lang="fr-F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Théorie Sens-Texte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555776" y="3068960"/>
            <a:ext cx="6495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65 – Début </a:t>
            </a:r>
          </a:p>
          <a:p>
            <a:r>
              <a:rPr lang="fr-FR" dirty="0" smtClean="0"/>
              <a:t>88 – </a:t>
            </a:r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endParaRPr lang="fr-FR" dirty="0" smtClean="0"/>
          </a:p>
          <a:p>
            <a:r>
              <a:rPr lang="fr-FR" dirty="0" smtClean="0"/>
              <a:t>91 – Introduction à la Lexicologie Explicative et Combinatoire</a:t>
            </a:r>
          </a:p>
          <a:p>
            <a:r>
              <a:rPr lang="fr-FR" dirty="0" smtClean="0"/>
              <a:t>96 – Lexical </a:t>
            </a:r>
            <a:r>
              <a:rPr lang="fr-FR" dirty="0" err="1" smtClean="0"/>
              <a:t>Functions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04 – Actants in </a:t>
            </a:r>
            <a:r>
              <a:rPr lang="fr-FR" dirty="0" err="1" smtClean="0">
                <a:solidFill>
                  <a:srgbClr val="FF0000"/>
                </a:solidFill>
              </a:rPr>
              <a:t>Semantics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and </a:t>
            </a:r>
            <a:r>
              <a:rPr lang="fr-FR" dirty="0" err="1" smtClean="0"/>
              <a:t>Syntax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06778" y="2852936"/>
            <a:ext cx="892971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Positions actancielles sémantiques (</a:t>
            </a:r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PosASem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= Les participants de la situation linguistique dénotée par L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qui ont une position privilégiées dans les phrases construites avec 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smtClean="0"/>
              <a:t>Prédicats linguistiques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 cstate="print"/>
          <a:srcRect l="2077" t="7794" b="6476"/>
          <a:stretch>
            <a:fillRect/>
          </a:stretch>
        </p:blipFill>
        <p:spPr bwMode="auto">
          <a:xfrm>
            <a:off x="5353372" y="1881702"/>
            <a:ext cx="339509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Théorie des actants sémantiques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06778" y="2852936"/>
            <a:ext cx="892971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Positions actancielles sémantiques (</a:t>
            </a:r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PosASem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= Les participants de la situation linguistique dénotée par L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qui ont une position privilégiées dans les phrases construites avec 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smtClean="0"/>
              <a:t>Prédicats linguistiques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 cstate="print"/>
          <a:srcRect l="2077" t="7794" b="6476"/>
          <a:stretch>
            <a:fillRect/>
          </a:stretch>
        </p:blipFill>
        <p:spPr bwMode="auto">
          <a:xfrm>
            <a:off x="5353372" y="1881702"/>
            <a:ext cx="339509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Théorie des actants sémantiques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21077899">
            <a:off x="987995" y="3086632"/>
            <a:ext cx="6550208" cy="715089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+ critères linguistiques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smtClean="0"/>
              <a:t>Prédicats linguistiques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Théorie des actants sémantiques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302483" y="3543399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omelette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23" name="Groupe 97"/>
          <p:cNvGrpSpPr/>
          <p:nvPr/>
        </p:nvGrpSpPr>
        <p:grpSpPr>
          <a:xfrm>
            <a:off x="323528" y="3066727"/>
            <a:ext cx="2474467" cy="543587"/>
            <a:chOff x="323528" y="5280841"/>
            <a:chExt cx="2474467" cy="543587"/>
          </a:xfrm>
        </p:grpSpPr>
        <p:pic>
          <p:nvPicPr>
            <p:cNvPr id="24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5" name="ZoneTexte 24"/>
            <p:cNvSpPr txBox="1"/>
            <p:nvPr/>
          </p:nvSpPr>
          <p:spPr>
            <a:xfrm>
              <a:off x="827584" y="5301208"/>
              <a:ext cx="19704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optionnel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084168" y="1844824"/>
            <a:ext cx="2282997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smtClean="0">
                <a:solidFill>
                  <a:srgbClr val="C00000"/>
                </a:solidFill>
              </a:rPr>
              <a:t>prédicat </a:t>
            </a:r>
          </a:p>
          <a:p>
            <a:pPr algn="ctr">
              <a:lnSpc>
                <a:spcPct val="80000"/>
              </a:lnSpc>
            </a:pPr>
            <a:r>
              <a:rPr lang="fr-FR" sz="3600" b="1" dirty="0" smtClean="0">
                <a:solidFill>
                  <a:srgbClr val="C00000"/>
                </a:solidFill>
              </a:rPr>
              <a:t>logique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smtClean="0"/>
              <a:t>Prédicats linguistiques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Théorie des actants sémantiques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267744" y="4326195"/>
            <a:ext cx="3077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Mesurer)</a:t>
            </a:r>
          </a:p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Menuisier)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302483" y="3543399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omelette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3" name="Groupe 94"/>
          <p:cNvGrpSpPr/>
          <p:nvPr/>
        </p:nvGrpSpPr>
        <p:grpSpPr>
          <a:xfrm>
            <a:off x="323528" y="3885393"/>
            <a:ext cx="2187530" cy="543587"/>
            <a:chOff x="323528" y="5280841"/>
            <a:chExt cx="2187530" cy="543587"/>
          </a:xfrm>
        </p:grpSpPr>
        <p:pic>
          <p:nvPicPr>
            <p:cNvPr id="21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2" name="ZoneTexte 21"/>
            <p:cNvSpPr txBox="1"/>
            <p:nvPr/>
          </p:nvSpPr>
          <p:spPr>
            <a:xfrm>
              <a:off x="827584" y="5301208"/>
              <a:ext cx="168347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« scindé »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e 97"/>
          <p:cNvGrpSpPr/>
          <p:nvPr/>
        </p:nvGrpSpPr>
        <p:grpSpPr>
          <a:xfrm>
            <a:off x="323528" y="3066727"/>
            <a:ext cx="2474467" cy="543587"/>
            <a:chOff x="323528" y="5280841"/>
            <a:chExt cx="2474467" cy="543587"/>
          </a:xfrm>
        </p:grpSpPr>
        <p:pic>
          <p:nvPicPr>
            <p:cNvPr id="24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5" name="ZoneTexte 24"/>
            <p:cNvSpPr txBox="1"/>
            <p:nvPr/>
          </p:nvSpPr>
          <p:spPr>
            <a:xfrm>
              <a:off x="827584" y="5301208"/>
              <a:ext cx="19704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optionnel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084168" y="1844824"/>
            <a:ext cx="2282997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smtClean="0">
                <a:solidFill>
                  <a:srgbClr val="C00000"/>
                </a:solidFill>
              </a:rPr>
              <a:t>prédicat </a:t>
            </a:r>
          </a:p>
          <a:p>
            <a:pPr algn="ctr">
              <a:lnSpc>
                <a:spcPct val="80000"/>
              </a:lnSpc>
            </a:pPr>
            <a:r>
              <a:rPr lang="fr-FR" sz="3600" b="1" dirty="0" smtClean="0">
                <a:solidFill>
                  <a:srgbClr val="C00000"/>
                </a:solidFill>
              </a:rPr>
              <a:t>logique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373216"/>
            <a:ext cx="5472608" cy="149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smtClean="0"/>
              <a:t>Prédicats linguistiques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Besoin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Théorie des actants sémantiques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grpSp>
        <p:nvGrpSpPr>
          <p:cNvPr id="2" name="Groupe 92"/>
          <p:cNvGrpSpPr/>
          <p:nvPr/>
        </p:nvGrpSpPr>
        <p:grpSpPr>
          <a:xfrm>
            <a:off x="323528" y="5045653"/>
            <a:ext cx="5335443" cy="543587"/>
            <a:chOff x="323528" y="5280841"/>
            <a:chExt cx="5335443" cy="543587"/>
          </a:xfrm>
          <a:noFill/>
        </p:grpSpPr>
        <p:pic>
          <p:nvPicPr>
            <p:cNvPr id="12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grpFill/>
          </p:spPr>
        </p:pic>
        <p:sp>
          <p:nvSpPr>
            <p:cNvPr id="16" name="ZoneTexte 15"/>
            <p:cNvSpPr txBox="1"/>
            <p:nvPr/>
          </p:nvSpPr>
          <p:spPr>
            <a:xfrm>
              <a:off x="827584" y="5301208"/>
              <a:ext cx="483138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un actant peut être un prédicat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2267744" y="4326195"/>
            <a:ext cx="3077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Mesurer)</a:t>
            </a:r>
          </a:p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Menuisier)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302483" y="3543399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omelette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3" name="Groupe 94"/>
          <p:cNvGrpSpPr/>
          <p:nvPr/>
        </p:nvGrpSpPr>
        <p:grpSpPr>
          <a:xfrm>
            <a:off x="323528" y="3885393"/>
            <a:ext cx="2187530" cy="543587"/>
            <a:chOff x="323528" y="5280841"/>
            <a:chExt cx="2187530" cy="543587"/>
          </a:xfrm>
        </p:grpSpPr>
        <p:pic>
          <p:nvPicPr>
            <p:cNvPr id="21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2" name="ZoneTexte 21"/>
            <p:cNvSpPr txBox="1"/>
            <p:nvPr/>
          </p:nvSpPr>
          <p:spPr>
            <a:xfrm>
              <a:off x="827584" y="5301208"/>
              <a:ext cx="168347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« scindé »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e 97"/>
          <p:cNvGrpSpPr/>
          <p:nvPr/>
        </p:nvGrpSpPr>
        <p:grpSpPr>
          <a:xfrm>
            <a:off x="323528" y="3066727"/>
            <a:ext cx="2474467" cy="543587"/>
            <a:chOff x="323528" y="5280841"/>
            <a:chExt cx="2474467" cy="543587"/>
          </a:xfrm>
        </p:grpSpPr>
        <p:pic>
          <p:nvPicPr>
            <p:cNvPr id="24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5" name="ZoneTexte 24"/>
            <p:cNvSpPr txBox="1"/>
            <p:nvPr/>
          </p:nvSpPr>
          <p:spPr>
            <a:xfrm>
              <a:off x="827584" y="5301208"/>
              <a:ext cx="19704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optionnel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084168" y="1844824"/>
            <a:ext cx="2282997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smtClean="0">
                <a:solidFill>
                  <a:srgbClr val="C00000"/>
                </a:solidFill>
              </a:rPr>
              <a:t>prédicat </a:t>
            </a:r>
          </a:p>
          <a:p>
            <a:pPr algn="ctr">
              <a:lnSpc>
                <a:spcPct val="80000"/>
              </a:lnSpc>
            </a:pPr>
            <a:r>
              <a:rPr lang="fr-FR" sz="3600" b="1" dirty="0" smtClean="0">
                <a:solidFill>
                  <a:srgbClr val="C00000"/>
                </a:solidFill>
              </a:rPr>
              <a:t>logique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des connaissances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répond à des besoins récurrents</a:t>
            </a:r>
          </a:p>
          <a:p>
            <a:pPr lvl="1"/>
            <a:r>
              <a:rPr lang="fr-FR" dirty="0" smtClean="0"/>
              <a:t>représenter</a:t>
            </a:r>
          </a:p>
          <a:p>
            <a:pPr lvl="1"/>
            <a:r>
              <a:rPr lang="fr-FR" dirty="0" smtClean="0"/>
              <a:t>manipuler</a:t>
            </a:r>
          </a:p>
          <a:p>
            <a:pPr lvl="1"/>
            <a:r>
              <a:rPr lang="fr-FR" dirty="0" smtClean="0"/>
              <a:t>interroger</a:t>
            </a:r>
          </a:p>
          <a:p>
            <a:pPr lvl="1"/>
            <a:r>
              <a:rPr lang="fr-FR" dirty="0" smtClean="0"/>
              <a:t>raisonner</a:t>
            </a:r>
          </a:p>
          <a:p>
            <a:pPr lvl="1"/>
            <a:r>
              <a:rPr lang="fr-FR" dirty="0" smtClean="0"/>
              <a:t>partager</a:t>
            </a:r>
          </a:p>
          <a:p>
            <a:pPr lvl="1"/>
            <a:r>
              <a:rPr lang="fr-FR" dirty="0" smtClean="0"/>
              <a:t>...</a:t>
            </a:r>
          </a:p>
          <a:p>
            <a:endParaRPr lang="fr-FR" dirty="0" smtClean="0"/>
          </a:p>
          <a:p>
            <a:r>
              <a:rPr lang="fr-FR" dirty="0" smtClean="0"/>
              <a:t>ici: appliqué au domaine de la linguistique</a:t>
            </a:r>
          </a:p>
          <a:p>
            <a:pPr lvl="1"/>
            <a:r>
              <a:rPr lang="fr-FR" dirty="0" smtClean="0"/>
              <a:t>Théorie Sens-Texte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1960" y="609329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Mel’čuk et al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95536" y="270892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8" name="Flèche droite 27"/>
          <p:cNvSpPr/>
          <p:nvPr/>
        </p:nvSpPr>
        <p:spPr>
          <a:xfrm>
            <a:off x="8316416" y="2420888"/>
            <a:ext cx="827584" cy="1656184"/>
          </a:xfrm>
          <a:prstGeom prst="rightArrow">
            <a:avLst>
              <a:gd name="adj1" fmla="val 77606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8100392" y="2965897"/>
            <a:ext cx="360040" cy="338336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6512" y="4293096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RDF</a:t>
            </a:r>
            <a:r>
              <a:rPr lang="fr-FR" sz="2800" dirty="0" smtClean="0"/>
              <a:t>: des graphes étiquetés et orientés.</a:t>
            </a:r>
          </a:p>
          <a:p>
            <a:pPr algn="ctr"/>
            <a:r>
              <a:rPr lang="fr-FR" sz="2800" i="1" dirty="0" smtClean="0">
                <a:solidFill>
                  <a:srgbClr val="C00000"/>
                </a:solidFill>
              </a:rPr>
              <a:t>standard pour la représentation et l’échange </a:t>
            </a:r>
          </a:p>
          <a:p>
            <a:pPr algn="ctr"/>
            <a:r>
              <a:rPr lang="fr-FR" sz="2800" i="1" dirty="0" smtClean="0">
                <a:solidFill>
                  <a:srgbClr val="C00000"/>
                </a:solidFill>
              </a:rPr>
              <a:t>de connaissances structurées</a:t>
            </a:r>
          </a:p>
          <a:p>
            <a:r>
              <a:rPr lang="fr-FR" sz="2800" b="1" dirty="0" smtClean="0"/>
              <a:t>OWL</a:t>
            </a:r>
            <a:r>
              <a:rPr lang="fr-FR" sz="2800" dirty="0" smtClean="0"/>
              <a:t>: Logiques de description</a:t>
            </a:r>
          </a:p>
          <a:p>
            <a:r>
              <a:rPr lang="fr-FR" sz="2800" b="1" dirty="0" smtClean="0"/>
              <a:t>SPARQL</a:t>
            </a:r>
            <a:r>
              <a:rPr lang="fr-FR" sz="2800" dirty="0" smtClean="0"/>
              <a:t>: Interroger, 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8" name="Flèche droite 27"/>
          <p:cNvSpPr/>
          <p:nvPr/>
        </p:nvSpPr>
        <p:spPr>
          <a:xfrm>
            <a:off x="8316416" y="2420888"/>
            <a:ext cx="827584" cy="1656184"/>
          </a:xfrm>
          <a:prstGeom prst="rightArrow">
            <a:avLst>
              <a:gd name="adj1" fmla="val 77606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8100392" y="2965897"/>
            <a:ext cx="360040" cy="338336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0" y="4293097"/>
            <a:ext cx="8229600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RDF: </a:t>
            </a:r>
            <a:r>
              <a:rPr lang="fr-FR" sz="2800" dirty="0" smtClean="0">
                <a:solidFill>
                  <a:srgbClr val="C00000"/>
                </a:solidFill>
              </a:rPr>
              <a:t>trop peu de sémantique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r>
              <a:rPr lang="fr-FR" sz="2800" dirty="0" smtClean="0"/>
              <a:t>		    </a:t>
            </a:r>
            <a:r>
              <a:rPr lang="fr-FR" sz="2800" b="1" dirty="0" smtClean="0">
                <a:solidFill>
                  <a:srgbClr val="00B050"/>
                </a:solidFill>
              </a:rPr>
              <a:t>OK comme syntaxe d’échange</a:t>
            </a:r>
            <a:endParaRPr kumimoji="0" lang="fr-FR" sz="28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3608" y="3284984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smtClean="0"/>
              <a:t>Problèmes en mot </a:t>
            </a:r>
            <a:r>
              <a:rPr lang="fr-FR" sz="4000" dirty="0" err="1" smtClean="0"/>
              <a:t>mot</a:t>
            </a:r>
            <a:r>
              <a:rPr lang="fr-FR" sz="4000" dirty="0" smtClean="0"/>
              <a:t>.</a:t>
            </a:r>
            <a:endParaRPr lang="fr-F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8" name="Flèche droite 27"/>
          <p:cNvSpPr/>
          <p:nvPr/>
        </p:nvSpPr>
        <p:spPr>
          <a:xfrm>
            <a:off x="8316416" y="2420888"/>
            <a:ext cx="827584" cy="1656184"/>
          </a:xfrm>
          <a:prstGeom prst="rightArrow">
            <a:avLst>
              <a:gd name="adj1" fmla="val 77606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8100392" y="2965897"/>
            <a:ext cx="360040" cy="338336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0" y="4293097"/>
            <a:ext cx="8229600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OLW: que des relations binaires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fr-FR" sz="2800" dirty="0" smtClean="0"/>
              <a:t>		      réifier ? -&gt; </a:t>
            </a:r>
            <a:r>
              <a:rPr lang="fr-FR" sz="2800" dirty="0" smtClean="0">
                <a:solidFill>
                  <a:srgbClr val="C00000"/>
                </a:solidFill>
              </a:rPr>
              <a:t>pas de sémantique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43608" y="3284984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smtClean="0"/>
              <a:t>Problèmes en mot </a:t>
            </a:r>
            <a:r>
              <a:rPr lang="fr-FR" sz="4000" dirty="0" err="1" smtClean="0"/>
              <a:t>mot</a:t>
            </a:r>
            <a:r>
              <a:rPr lang="fr-FR" sz="4000" dirty="0" smtClean="0"/>
              <a:t>.</a:t>
            </a:r>
            <a:endParaRPr lang="fr-F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Espace réservé du contenu 2"/>
          <p:cNvSpPr txBox="1">
            <a:spLocks/>
          </p:cNvSpPr>
          <p:nvPr/>
        </p:nvSpPr>
        <p:spPr>
          <a:xfrm>
            <a:off x="-35496" y="1196752"/>
            <a:ext cx="9144000" cy="50405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Projet               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pour représenter les définitions lexicographiques </a:t>
            </a:r>
          </a:p>
        </p:txBody>
      </p:sp>
      <p:grpSp>
        <p:nvGrpSpPr>
          <p:cNvPr id="73" name="Groupe 20"/>
          <p:cNvGrpSpPr/>
          <p:nvPr/>
        </p:nvGrpSpPr>
        <p:grpSpPr>
          <a:xfrm>
            <a:off x="924302" y="1284526"/>
            <a:ext cx="1296144" cy="432048"/>
            <a:chOff x="755576" y="3933056"/>
            <a:chExt cx="2160240" cy="847284"/>
          </a:xfrm>
        </p:grpSpPr>
        <p:grpSp>
          <p:nvGrpSpPr>
            <p:cNvPr id="74" name="Groupe 14"/>
            <p:cNvGrpSpPr/>
            <p:nvPr/>
          </p:nvGrpSpPr>
          <p:grpSpPr>
            <a:xfrm>
              <a:off x="755576" y="3933056"/>
              <a:ext cx="2160240" cy="847284"/>
              <a:chOff x="1381123" y="11134726"/>
              <a:chExt cx="5781675" cy="1866900"/>
            </a:xfrm>
          </p:grpSpPr>
          <p:sp>
            <p:nvSpPr>
              <p:cNvPr id="76" name="Forme libre 75"/>
              <p:cNvSpPr/>
              <p:nvPr/>
            </p:nvSpPr>
            <p:spPr>
              <a:xfrm>
                <a:off x="1813012" y="11211118"/>
                <a:ext cx="4905150" cy="1707548"/>
              </a:xfrm>
              <a:custGeom>
                <a:avLst/>
                <a:gdLst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422400"/>
                  <a:gd name="connsiteY0" fmla="*/ 531447 h 711200"/>
                  <a:gd name="connsiteX1" fmla="*/ 711200 w 1422400"/>
                  <a:gd name="connsiteY1" fmla="*/ 0 h 711200"/>
                  <a:gd name="connsiteX2" fmla="*/ 1250461 w 1422400"/>
                  <a:gd name="connsiteY2" fmla="*/ 711200 h 711200"/>
                  <a:gd name="connsiteX3" fmla="*/ 0 w 1422400"/>
                  <a:gd name="connsiteY3" fmla="*/ 531447 h 711200"/>
                  <a:gd name="connsiteX0" fmla="*/ 0 w 1422400"/>
                  <a:gd name="connsiteY0" fmla="*/ 531447 h 711200"/>
                  <a:gd name="connsiteX1" fmla="*/ 711200 w 1422400"/>
                  <a:gd name="connsiteY1" fmla="*/ 0 h 711200"/>
                  <a:gd name="connsiteX2" fmla="*/ 1250461 w 1422400"/>
                  <a:gd name="connsiteY2" fmla="*/ 711200 h 711200"/>
                  <a:gd name="connsiteX3" fmla="*/ 0 w 1422400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29436"/>
                  <a:gd name="connsiteX1" fmla="*/ 711200 w 1250461"/>
                  <a:gd name="connsiteY1" fmla="*/ 0 h 729436"/>
                  <a:gd name="connsiteX2" fmla="*/ 1250461 w 1250461"/>
                  <a:gd name="connsiteY2" fmla="*/ 711200 h 729436"/>
                  <a:gd name="connsiteX3" fmla="*/ 0 w 1250461"/>
                  <a:gd name="connsiteY3" fmla="*/ 531447 h 729436"/>
                  <a:gd name="connsiteX0" fmla="*/ 0 w 1281723"/>
                  <a:gd name="connsiteY0" fmla="*/ 523631 h 729436"/>
                  <a:gd name="connsiteX1" fmla="*/ 742462 w 1281723"/>
                  <a:gd name="connsiteY1" fmla="*/ 0 h 729436"/>
                  <a:gd name="connsiteX2" fmla="*/ 1281723 w 1281723"/>
                  <a:gd name="connsiteY2" fmla="*/ 711200 h 729436"/>
                  <a:gd name="connsiteX3" fmla="*/ 0 w 1281723"/>
                  <a:gd name="connsiteY3" fmla="*/ 523631 h 729436"/>
                  <a:gd name="connsiteX0" fmla="*/ 0 w 1270693"/>
                  <a:gd name="connsiteY0" fmla="*/ 487303 h 729436"/>
                  <a:gd name="connsiteX1" fmla="*/ 731432 w 1270693"/>
                  <a:gd name="connsiteY1" fmla="*/ 0 h 729436"/>
                  <a:gd name="connsiteX2" fmla="*/ 1270693 w 1270693"/>
                  <a:gd name="connsiteY2" fmla="*/ 711200 h 729436"/>
                  <a:gd name="connsiteX3" fmla="*/ 0 w 1270693"/>
                  <a:gd name="connsiteY3" fmla="*/ 487303 h 729436"/>
                  <a:gd name="connsiteX0" fmla="*/ 0 w 1270693"/>
                  <a:gd name="connsiteY0" fmla="*/ 530896 h 773029"/>
                  <a:gd name="connsiteX1" fmla="*/ 759006 w 1270693"/>
                  <a:gd name="connsiteY1" fmla="*/ 0 h 773029"/>
                  <a:gd name="connsiteX2" fmla="*/ 1270693 w 1270693"/>
                  <a:gd name="connsiteY2" fmla="*/ 754793 h 773029"/>
                  <a:gd name="connsiteX3" fmla="*/ 0 w 1270693"/>
                  <a:gd name="connsiteY3" fmla="*/ 530896 h 773029"/>
                  <a:gd name="connsiteX0" fmla="*/ 0 w 1270693"/>
                  <a:gd name="connsiteY0" fmla="*/ 530896 h 773029"/>
                  <a:gd name="connsiteX1" fmla="*/ 759006 w 1270693"/>
                  <a:gd name="connsiteY1" fmla="*/ 0 h 773029"/>
                  <a:gd name="connsiteX2" fmla="*/ 1270693 w 1270693"/>
                  <a:gd name="connsiteY2" fmla="*/ 754793 h 773029"/>
                  <a:gd name="connsiteX3" fmla="*/ 0 w 1270693"/>
                  <a:gd name="connsiteY3" fmla="*/ 530896 h 773029"/>
                  <a:gd name="connsiteX0" fmla="*/ 0 w 1218456"/>
                  <a:gd name="connsiteY0" fmla="*/ 539145 h 773029"/>
                  <a:gd name="connsiteX1" fmla="*/ 706769 w 1218456"/>
                  <a:gd name="connsiteY1" fmla="*/ 0 h 773029"/>
                  <a:gd name="connsiteX2" fmla="*/ 1218456 w 1218456"/>
                  <a:gd name="connsiteY2" fmla="*/ 754793 h 773029"/>
                  <a:gd name="connsiteX3" fmla="*/ 0 w 1218456"/>
                  <a:gd name="connsiteY3" fmla="*/ 539145 h 773029"/>
                  <a:gd name="connsiteX0" fmla="*/ 0 w 1218456"/>
                  <a:gd name="connsiteY0" fmla="*/ 539145 h 773029"/>
                  <a:gd name="connsiteX1" fmla="*/ 706769 w 1218456"/>
                  <a:gd name="connsiteY1" fmla="*/ 0 h 773029"/>
                  <a:gd name="connsiteX2" fmla="*/ 1218456 w 1218456"/>
                  <a:gd name="connsiteY2" fmla="*/ 754793 h 773029"/>
                  <a:gd name="connsiteX3" fmla="*/ 0 w 1218456"/>
                  <a:gd name="connsiteY3" fmla="*/ 539145 h 773029"/>
                  <a:gd name="connsiteX0" fmla="*/ 148335 w 1366791"/>
                  <a:gd name="connsiteY0" fmla="*/ 630992 h 864876"/>
                  <a:gd name="connsiteX1" fmla="*/ 472428 w 1366791"/>
                  <a:gd name="connsiteY1" fmla="*/ 317554 h 864876"/>
                  <a:gd name="connsiteX2" fmla="*/ 855104 w 1366791"/>
                  <a:gd name="connsiteY2" fmla="*/ 91847 h 864876"/>
                  <a:gd name="connsiteX3" fmla="*/ 1366791 w 1366791"/>
                  <a:gd name="connsiteY3" fmla="*/ 846640 h 864876"/>
                  <a:gd name="connsiteX4" fmla="*/ 148335 w 1366791"/>
                  <a:gd name="connsiteY4" fmla="*/ 630992 h 864876"/>
                  <a:gd name="connsiteX0" fmla="*/ 148335 w 1366791"/>
                  <a:gd name="connsiteY0" fmla="*/ 630992 h 864876"/>
                  <a:gd name="connsiteX1" fmla="*/ 472428 w 1366791"/>
                  <a:gd name="connsiteY1" fmla="*/ 317554 h 864876"/>
                  <a:gd name="connsiteX2" fmla="*/ 855104 w 1366791"/>
                  <a:gd name="connsiteY2" fmla="*/ 91847 h 864876"/>
                  <a:gd name="connsiteX3" fmla="*/ 1366791 w 1366791"/>
                  <a:gd name="connsiteY3" fmla="*/ 846640 h 864876"/>
                  <a:gd name="connsiteX4" fmla="*/ 148335 w 1366791"/>
                  <a:gd name="connsiteY4" fmla="*/ 630992 h 864876"/>
                  <a:gd name="connsiteX0" fmla="*/ 0 w 1218456"/>
                  <a:gd name="connsiteY0" fmla="*/ 630992 h 864876"/>
                  <a:gd name="connsiteX1" fmla="*/ 324093 w 1218456"/>
                  <a:gd name="connsiteY1" fmla="*/ 317554 h 864876"/>
                  <a:gd name="connsiteX2" fmla="*/ 706769 w 1218456"/>
                  <a:gd name="connsiteY2" fmla="*/ 91847 h 864876"/>
                  <a:gd name="connsiteX3" fmla="*/ 1218456 w 1218456"/>
                  <a:gd name="connsiteY3" fmla="*/ 846640 h 864876"/>
                  <a:gd name="connsiteX4" fmla="*/ 0 w 1218456"/>
                  <a:gd name="connsiteY4" fmla="*/ 630992 h 864876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857677"/>
                  <a:gd name="connsiteX1" fmla="*/ 324093 w 1218456"/>
                  <a:gd name="connsiteY1" fmla="*/ 317554 h 857677"/>
                  <a:gd name="connsiteX2" fmla="*/ 706769 w 1218456"/>
                  <a:gd name="connsiteY2" fmla="*/ 91847 h 857677"/>
                  <a:gd name="connsiteX3" fmla="*/ 1218456 w 1218456"/>
                  <a:gd name="connsiteY3" fmla="*/ 846640 h 857677"/>
                  <a:gd name="connsiteX4" fmla="*/ 518529 w 1218456"/>
                  <a:gd name="connsiteY4" fmla="*/ 807019 h 857677"/>
                  <a:gd name="connsiteX5" fmla="*/ 0 w 1218456"/>
                  <a:gd name="connsiteY5" fmla="*/ 630992 h 857677"/>
                  <a:gd name="connsiteX0" fmla="*/ 0 w 1205396"/>
                  <a:gd name="connsiteY0" fmla="*/ 630992 h 842960"/>
                  <a:gd name="connsiteX1" fmla="*/ 324093 w 1205396"/>
                  <a:gd name="connsiteY1" fmla="*/ 317554 h 842960"/>
                  <a:gd name="connsiteX2" fmla="*/ 706769 w 1205396"/>
                  <a:gd name="connsiteY2" fmla="*/ 91847 h 842960"/>
                  <a:gd name="connsiteX3" fmla="*/ 1205396 w 1205396"/>
                  <a:gd name="connsiteY3" fmla="*/ 830141 h 842960"/>
                  <a:gd name="connsiteX4" fmla="*/ 518529 w 1205396"/>
                  <a:gd name="connsiteY4" fmla="*/ 807019 h 842960"/>
                  <a:gd name="connsiteX5" fmla="*/ 0 w 1205396"/>
                  <a:gd name="connsiteY5" fmla="*/ 630992 h 842960"/>
                  <a:gd name="connsiteX0" fmla="*/ 0 w 1205396"/>
                  <a:gd name="connsiteY0" fmla="*/ 630992 h 842960"/>
                  <a:gd name="connsiteX1" fmla="*/ 324093 w 1205396"/>
                  <a:gd name="connsiteY1" fmla="*/ 317554 h 842960"/>
                  <a:gd name="connsiteX2" fmla="*/ 706769 w 1205396"/>
                  <a:gd name="connsiteY2" fmla="*/ 91847 h 842960"/>
                  <a:gd name="connsiteX3" fmla="*/ 1205396 w 1205396"/>
                  <a:gd name="connsiteY3" fmla="*/ 830141 h 842960"/>
                  <a:gd name="connsiteX4" fmla="*/ 518529 w 1205396"/>
                  <a:gd name="connsiteY4" fmla="*/ 807019 h 842960"/>
                  <a:gd name="connsiteX5" fmla="*/ 0 w 1205396"/>
                  <a:gd name="connsiteY5" fmla="*/ 630992 h 842960"/>
                  <a:gd name="connsiteX0" fmla="*/ 0 w 1205396"/>
                  <a:gd name="connsiteY0" fmla="*/ 539145 h 751113"/>
                  <a:gd name="connsiteX1" fmla="*/ 324093 w 1205396"/>
                  <a:gd name="connsiteY1" fmla="*/ 225707 h 751113"/>
                  <a:gd name="connsiteX2" fmla="*/ 706769 w 1205396"/>
                  <a:gd name="connsiteY2" fmla="*/ 0 h 751113"/>
                  <a:gd name="connsiteX3" fmla="*/ 1205396 w 1205396"/>
                  <a:gd name="connsiteY3" fmla="*/ 738294 h 751113"/>
                  <a:gd name="connsiteX4" fmla="*/ 518529 w 1205396"/>
                  <a:gd name="connsiteY4" fmla="*/ 715172 h 751113"/>
                  <a:gd name="connsiteX5" fmla="*/ 0 w 1205396"/>
                  <a:gd name="connsiteY5" fmla="*/ 539145 h 751113"/>
                  <a:gd name="connsiteX0" fmla="*/ 0 w 1205396"/>
                  <a:gd name="connsiteY0" fmla="*/ 522646 h 734614"/>
                  <a:gd name="connsiteX1" fmla="*/ 324093 w 1205396"/>
                  <a:gd name="connsiteY1" fmla="*/ 209208 h 734614"/>
                  <a:gd name="connsiteX2" fmla="*/ 729985 w 1205396"/>
                  <a:gd name="connsiteY2" fmla="*/ 0 h 734614"/>
                  <a:gd name="connsiteX3" fmla="*/ 1205396 w 1205396"/>
                  <a:gd name="connsiteY3" fmla="*/ 721795 h 734614"/>
                  <a:gd name="connsiteX4" fmla="*/ 518529 w 1205396"/>
                  <a:gd name="connsiteY4" fmla="*/ 698673 h 734614"/>
                  <a:gd name="connsiteX5" fmla="*/ 0 w 1205396"/>
                  <a:gd name="connsiteY5" fmla="*/ 522646 h 734614"/>
                  <a:gd name="connsiteX0" fmla="*/ 0 w 1205396"/>
                  <a:gd name="connsiteY0" fmla="*/ 555837 h 767805"/>
                  <a:gd name="connsiteX1" fmla="*/ 729985 w 1205396"/>
                  <a:gd name="connsiteY1" fmla="*/ 33191 h 767805"/>
                  <a:gd name="connsiteX2" fmla="*/ 1205396 w 1205396"/>
                  <a:gd name="connsiteY2" fmla="*/ 754986 h 767805"/>
                  <a:gd name="connsiteX3" fmla="*/ 518529 w 1205396"/>
                  <a:gd name="connsiteY3" fmla="*/ 731864 h 767805"/>
                  <a:gd name="connsiteX4" fmla="*/ 0 w 1205396"/>
                  <a:gd name="connsiteY4" fmla="*/ 555837 h 767805"/>
                  <a:gd name="connsiteX0" fmla="*/ 0 w 1205396"/>
                  <a:gd name="connsiteY0" fmla="*/ 555837 h 767805"/>
                  <a:gd name="connsiteX1" fmla="*/ 729985 w 1205396"/>
                  <a:gd name="connsiteY1" fmla="*/ 33191 h 767805"/>
                  <a:gd name="connsiteX2" fmla="*/ 1205396 w 1205396"/>
                  <a:gd name="connsiteY2" fmla="*/ 754986 h 767805"/>
                  <a:gd name="connsiteX3" fmla="*/ 518529 w 1205396"/>
                  <a:gd name="connsiteY3" fmla="*/ 731864 h 767805"/>
                  <a:gd name="connsiteX4" fmla="*/ 0 w 1205396"/>
                  <a:gd name="connsiteY4" fmla="*/ 555837 h 767805"/>
                  <a:gd name="connsiteX0" fmla="*/ 0 w 1205396"/>
                  <a:gd name="connsiteY0" fmla="*/ 522646 h 734614"/>
                  <a:gd name="connsiteX1" fmla="*/ 729985 w 1205396"/>
                  <a:gd name="connsiteY1" fmla="*/ 0 h 734614"/>
                  <a:gd name="connsiteX2" fmla="*/ 1205396 w 1205396"/>
                  <a:gd name="connsiteY2" fmla="*/ 721795 h 734614"/>
                  <a:gd name="connsiteX3" fmla="*/ 518529 w 1205396"/>
                  <a:gd name="connsiteY3" fmla="*/ 698673 h 734614"/>
                  <a:gd name="connsiteX4" fmla="*/ 0 w 1205396"/>
                  <a:gd name="connsiteY4" fmla="*/ 522646 h 734614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92059"/>
                  <a:gd name="connsiteX1" fmla="*/ 729985 w 1205396"/>
                  <a:gd name="connsiteY1" fmla="*/ 0 h 792059"/>
                  <a:gd name="connsiteX2" fmla="*/ 1205396 w 1205396"/>
                  <a:gd name="connsiteY2" fmla="*/ 707358 h 792059"/>
                  <a:gd name="connsiteX3" fmla="*/ 0 w 1205396"/>
                  <a:gd name="connsiteY3" fmla="*/ 508209 h 792059"/>
                  <a:gd name="connsiteX0" fmla="*/ 0 w 1205396"/>
                  <a:gd name="connsiteY0" fmla="*/ 508209 h 792059"/>
                  <a:gd name="connsiteX1" fmla="*/ 729985 w 1205396"/>
                  <a:gd name="connsiteY1" fmla="*/ 0 h 792059"/>
                  <a:gd name="connsiteX2" fmla="*/ 1205396 w 1205396"/>
                  <a:gd name="connsiteY2" fmla="*/ 707358 h 792059"/>
                  <a:gd name="connsiteX3" fmla="*/ 0 w 1205396"/>
                  <a:gd name="connsiteY3" fmla="*/ 508209 h 792059"/>
                  <a:gd name="connsiteX0" fmla="*/ 0 w 1205396"/>
                  <a:gd name="connsiteY0" fmla="*/ 508209 h 736375"/>
                  <a:gd name="connsiteX1" fmla="*/ 729985 w 1205396"/>
                  <a:gd name="connsiteY1" fmla="*/ 0 h 736375"/>
                  <a:gd name="connsiteX2" fmla="*/ 1205396 w 1205396"/>
                  <a:gd name="connsiteY2" fmla="*/ 707358 h 736375"/>
                  <a:gd name="connsiteX3" fmla="*/ 0 w 1205396"/>
                  <a:gd name="connsiteY3" fmla="*/ 508209 h 736375"/>
                  <a:gd name="connsiteX0" fmla="*/ 0 w 1205396"/>
                  <a:gd name="connsiteY0" fmla="*/ 508209 h 769373"/>
                  <a:gd name="connsiteX1" fmla="*/ 729985 w 1205396"/>
                  <a:gd name="connsiteY1" fmla="*/ 0 h 769373"/>
                  <a:gd name="connsiteX2" fmla="*/ 1205396 w 1205396"/>
                  <a:gd name="connsiteY2" fmla="*/ 707358 h 769373"/>
                  <a:gd name="connsiteX3" fmla="*/ 0 w 1205396"/>
                  <a:gd name="connsiteY3" fmla="*/ 508209 h 769373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7155 h 739447"/>
                  <a:gd name="connsiteX1" fmla="*/ 742781 w 1196689"/>
                  <a:gd name="connsiteY1" fmla="*/ 0 h 739447"/>
                  <a:gd name="connsiteX2" fmla="*/ 1196689 w 1196689"/>
                  <a:gd name="connsiteY2" fmla="*/ 700117 h 739447"/>
                  <a:gd name="connsiteX3" fmla="*/ 0 w 1196689"/>
                  <a:gd name="connsiteY3" fmla="*/ 507155 h 739447"/>
                  <a:gd name="connsiteX0" fmla="*/ 0 w 1192795"/>
                  <a:gd name="connsiteY0" fmla="*/ 507155 h 732067"/>
                  <a:gd name="connsiteX1" fmla="*/ 742781 w 1192795"/>
                  <a:gd name="connsiteY1" fmla="*/ 0 h 732067"/>
                  <a:gd name="connsiteX2" fmla="*/ 1192795 w 1192795"/>
                  <a:gd name="connsiteY2" fmla="*/ 692737 h 732067"/>
                  <a:gd name="connsiteX3" fmla="*/ 0 w 1192795"/>
                  <a:gd name="connsiteY3" fmla="*/ 507155 h 732067"/>
                  <a:gd name="connsiteX0" fmla="*/ 0 w 1192795"/>
                  <a:gd name="connsiteY0" fmla="*/ 507155 h 786892"/>
                  <a:gd name="connsiteX1" fmla="*/ 742781 w 1192795"/>
                  <a:gd name="connsiteY1" fmla="*/ 0 h 786892"/>
                  <a:gd name="connsiteX2" fmla="*/ 1192795 w 1192795"/>
                  <a:gd name="connsiteY2" fmla="*/ 692737 h 786892"/>
                  <a:gd name="connsiteX3" fmla="*/ 0 w 1192795"/>
                  <a:gd name="connsiteY3" fmla="*/ 507155 h 78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2795" h="786892">
                    <a:moveTo>
                      <a:pt x="0" y="507155"/>
                    </a:moveTo>
                    <a:cubicBezTo>
                      <a:pt x="217906" y="284847"/>
                      <a:pt x="442294" y="113015"/>
                      <a:pt x="742781" y="0"/>
                    </a:cubicBezTo>
                    <a:cubicBezTo>
                      <a:pt x="1073239" y="229249"/>
                      <a:pt x="1171742" y="465437"/>
                      <a:pt x="1192795" y="692737"/>
                    </a:cubicBezTo>
                    <a:cubicBezTo>
                      <a:pt x="854600" y="786892"/>
                      <a:pt x="361095" y="697229"/>
                      <a:pt x="0" y="507155"/>
                    </a:cubicBezTo>
                    <a:close/>
                  </a:path>
                </a:pathLst>
              </a:custGeom>
              <a:solidFill>
                <a:srgbClr val="E1001A"/>
              </a:solidFill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2C972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7" name="Forme libre 76"/>
              <p:cNvSpPr/>
              <p:nvPr/>
            </p:nvSpPr>
            <p:spPr>
              <a:xfrm>
                <a:off x="1381123" y="12230101"/>
                <a:ext cx="5781675" cy="736601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81675" h="736600">
                    <a:moveTo>
                      <a:pt x="0" y="0"/>
                    </a:moveTo>
                    <a:cubicBezTo>
                      <a:pt x="2971800" y="736600"/>
                      <a:pt x="4410075" y="568325"/>
                      <a:pt x="5781675" y="466725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8" name="Forme libre 77"/>
              <p:cNvSpPr/>
              <p:nvPr/>
            </p:nvSpPr>
            <p:spPr>
              <a:xfrm>
                <a:off x="1523997" y="11163302"/>
                <a:ext cx="3829051" cy="1323975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  <a:gd name="connsiteX0" fmla="*/ 0 w 3819525"/>
                  <a:gd name="connsiteY0" fmla="*/ 1219200 h 1955800"/>
                  <a:gd name="connsiteX1" fmla="*/ 3819525 w 3819525"/>
                  <a:gd name="connsiteY1" fmla="*/ 0 h 1955800"/>
                  <a:gd name="connsiteX0" fmla="*/ 0 w 3829050"/>
                  <a:gd name="connsiteY0" fmla="*/ 1323975 h 2060575"/>
                  <a:gd name="connsiteX1" fmla="*/ 3829050 w 3829050"/>
                  <a:gd name="connsiteY1" fmla="*/ 0 h 2060575"/>
                  <a:gd name="connsiteX0" fmla="*/ 0 w 3829050"/>
                  <a:gd name="connsiteY0" fmla="*/ 1323975 h 1323975"/>
                  <a:gd name="connsiteX1" fmla="*/ 3829050 w 3829050"/>
                  <a:gd name="connsiteY1" fmla="*/ 0 h 13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50" h="1323975">
                    <a:moveTo>
                      <a:pt x="0" y="1323975"/>
                    </a:moveTo>
                    <a:cubicBezTo>
                      <a:pt x="1066800" y="688975"/>
                      <a:pt x="2457450" y="101600"/>
                      <a:pt x="382905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9" name="Forme libre 78"/>
              <p:cNvSpPr/>
              <p:nvPr/>
            </p:nvSpPr>
            <p:spPr>
              <a:xfrm>
                <a:off x="4667249" y="11134726"/>
                <a:ext cx="2085976" cy="1866900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  <a:gd name="connsiteX0" fmla="*/ 0 w 3819525"/>
                  <a:gd name="connsiteY0" fmla="*/ 1219200 h 1955800"/>
                  <a:gd name="connsiteX1" fmla="*/ 3819525 w 3819525"/>
                  <a:gd name="connsiteY1" fmla="*/ 0 h 1955800"/>
                  <a:gd name="connsiteX0" fmla="*/ 0 w 3829050"/>
                  <a:gd name="connsiteY0" fmla="*/ 1323975 h 2060575"/>
                  <a:gd name="connsiteX1" fmla="*/ 3829050 w 3829050"/>
                  <a:gd name="connsiteY1" fmla="*/ 0 h 2060575"/>
                  <a:gd name="connsiteX0" fmla="*/ 0 w 3829050"/>
                  <a:gd name="connsiteY0" fmla="*/ 1323975 h 1323975"/>
                  <a:gd name="connsiteX1" fmla="*/ 3829050 w 3829050"/>
                  <a:gd name="connsiteY1" fmla="*/ 0 h 1323975"/>
                  <a:gd name="connsiteX0" fmla="*/ 485775 w 1552575"/>
                  <a:gd name="connsiteY0" fmla="*/ 635000 h 974725"/>
                  <a:gd name="connsiteX1" fmla="*/ 1371600 w 1552575"/>
                  <a:gd name="connsiteY1" fmla="*/ 873125 h 974725"/>
                  <a:gd name="connsiteX0" fmla="*/ 0 w 2133600"/>
                  <a:gd name="connsiteY0" fmla="*/ 635000 h 2660650"/>
                  <a:gd name="connsiteX1" fmla="*/ 2133600 w 2133600"/>
                  <a:gd name="connsiteY1" fmla="*/ 2559050 h 2660650"/>
                  <a:gd name="connsiteX0" fmla="*/ 0 w 2133600"/>
                  <a:gd name="connsiteY0" fmla="*/ 635000 h 2559050"/>
                  <a:gd name="connsiteX1" fmla="*/ 2133600 w 2133600"/>
                  <a:gd name="connsiteY1" fmla="*/ 2559050 h 2559050"/>
                  <a:gd name="connsiteX0" fmla="*/ 0 w 2133600"/>
                  <a:gd name="connsiteY0" fmla="*/ 0 h 1924050"/>
                  <a:gd name="connsiteX1" fmla="*/ 2133600 w 2133600"/>
                  <a:gd name="connsiteY1" fmla="*/ 1924050 h 1924050"/>
                  <a:gd name="connsiteX0" fmla="*/ 0 w 2085975"/>
                  <a:gd name="connsiteY0" fmla="*/ 0 h 1866900"/>
                  <a:gd name="connsiteX1" fmla="*/ 2085975 w 2085975"/>
                  <a:gd name="connsiteY1" fmla="*/ 1866900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866900">
                    <a:moveTo>
                      <a:pt x="0" y="0"/>
                    </a:moveTo>
                    <a:cubicBezTo>
                      <a:pt x="1066800" y="393700"/>
                      <a:pt x="2066925" y="882650"/>
                      <a:pt x="2085975" y="186690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357584" y="4028680"/>
              <a:ext cx="13045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ULiS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 </a:t>
              </a:r>
              <a:endPara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/>
          <a:srcRect l="4437" t="18774" r="10524"/>
          <a:stretch>
            <a:fillRect/>
          </a:stretch>
        </p:blipFill>
        <p:spPr bwMode="auto">
          <a:xfrm>
            <a:off x="323528" y="2378232"/>
            <a:ext cx="8280920" cy="429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Rectangle 81"/>
          <p:cNvSpPr/>
          <p:nvPr/>
        </p:nvSpPr>
        <p:spPr>
          <a:xfrm>
            <a:off x="3275856" y="1619508"/>
            <a:ext cx="54238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(Lefrançois &amp; </a:t>
            </a:r>
            <a:r>
              <a:rPr lang="fr-FR" dirty="0" err="1" smtClean="0"/>
              <a:t>Gandon</a:t>
            </a:r>
            <a:r>
              <a:rPr lang="fr-FR" dirty="0" smtClean="0"/>
              <a:t>, MTT’2011, TIA’2011, MSW’2011)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" name="Groupe 20"/>
          <p:cNvGrpSpPr/>
          <p:nvPr/>
        </p:nvGrpSpPr>
        <p:grpSpPr>
          <a:xfrm>
            <a:off x="4572000" y="4149080"/>
            <a:ext cx="1872208" cy="864096"/>
            <a:chOff x="755576" y="3933056"/>
            <a:chExt cx="2160240" cy="847284"/>
          </a:xfrm>
        </p:grpSpPr>
        <p:grpSp>
          <p:nvGrpSpPr>
            <p:cNvPr id="3" name="Groupe 14"/>
            <p:cNvGrpSpPr/>
            <p:nvPr/>
          </p:nvGrpSpPr>
          <p:grpSpPr>
            <a:xfrm>
              <a:off x="755576" y="3933056"/>
              <a:ext cx="2160240" cy="847284"/>
              <a:chOff x="1381123" y="11134726"/>
              <a:chExt cx="5781675" cy="1866900"/>
            </a:xfrm>
          </p:grpSpPr>
          <p:sp>
            <p:nvSpPr>
              <p:cNvPr id="76" name="Forme libre 75"/>
              <p:cNvSpPr/>
              <p:nvPr/>
            </p:nvSpPr>
            <p:spPr>
              <a:xfrm>
                <a:off x="1813012" y="11211118"/>
                <a:ext cx="4905150" cy="1707548"/>
              </a:xfrm>
              <a:custGeom>
                <a:avLst/>
                <a:gdLst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422400"/>
                  <a:gd name="connsiteY0" fmla="*/ 531447 h 711200"/>
                  <a:gd name="connsiteX1" fmla="*/ 711200 w 1422400"/>
                  <a:gd name="connsiteY1" fmla="*/ 0 h 711200"/>
                  <a:gd name="connsiteX2" fmla="*/ 1250461 w 1422400"/>
                  <a:gd name="connsiteY2" fmla="*/ 711200 h 711200"/>
                  <a:gd name="connsiteX3" fmla="*/ 0 w 1422400"/>
                  <a:gd name="connsiteY3" fmla="*/ 531447 h 711200"/>
                  <a:gd name="connsiteX0" fmla="*/ 0 w 1422400"/>
                  <a:gd name="connsiteY0" fmla="*/ 531447 h 711200"/>
                  <a:gd name="connsiteX1" fmla="*/ 711200 w 1422400"/>
                  <a:gd name="connsiteY1" fmla="*/ 0 h 711200"/>
                  <a:gd name="connsiteX2" fmla="*/ 1250461 w 1422400"/>
                  <a:gd name="connsiteY2" fmla="*/ 711200 h 711200"/>
                  <a:gd name="connsiteX3" fmla="*/ 0 w 1422400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11200"/>
                  <a:gd name="connsiteX1" fmla="*/ 711200 w 1250461"/>
                  <a:gd name="connsiteY1" fmla="*/ 0 h 711200"/>
                  <a:gd name="connsiteX2" fmla="*/ 1250461 w 1250461"/>
                  <a:gd name="connsiteY2" fmla="*/ 711200 h 711200"/>
                  <a:gd name="connsiteX3" fmla="*/ 0 w 1250461"/>
                  <a:gd name="connsiteY3" fmla="*/ 531447 h 711200"/>
                  <a:gd name="connsiteX0" fmla="*/ 0 w 1250461"/>
                  <a:gd name="connsiteY0" fmla="*/ 531447 h 729436"/>
                  <a:gd name="connsiteX1" fmla="*/ 711200 w 1250461"/>
                  <a:gd name="connsiteY1" fmla="*/ 0 h 729436"/>
                  <a:gd name="connsiteX2" fmla="*/ 1250461 w 1250461"/>
                  <a:gd name="connsiteY2" fmla="*/ 711200 h 729436"/>
                  <a:gd name="connsiteX3" fmla="*/ 0 w 1250461"/>
                  <a:gd name="connsiteY3" fmla="*/ 531447 h 729436"/>
                  <a:gd name="connsiteX0" fmla="*/ 0 w 1281723"/>
                  <a:gd name="connsiteY0" fmla="*/ 523631 h 729436"/>
                  <a:gd name="connsiteX1" fmla="*/ 742462 w 1281723"/>
                  <a:gd name="connsiteY1" fmla="*/ 0 h 729436"/>
                  <a:gd name="connsiteX2" fmla="*/ 1281723 w 1281723"/>
                  <a:gd name="connsiteY2" fmla="*/ 711200 h 729436"/>
                  <a:gd name="connsiteX3" fmla="*/ 0 w 1281723"/>
                  <a:gd name="connsiteY3" fmla="*/ 523631 h 729436"/>
                  <a:gd name="connsiteX0" fmla="*/ 0 w 1270693"/>
                  <a:gd name="connsiteY0" fmla="*/ 487303 h 729436"/>
                  <a:gd name="connsiteX1" fmla="*/ 731432 w 1270693"/>
                  <a:gd name="connsiteY1" fmla="*/ 0 h 729436"/>
                  <a:gd name="connsiteX2" fmla="*/ 1270693 w 1270693"/>
                  <a:gd name="connsiteY2" fmla="*/ 711200 h 729436"/>
                  <a:gd name="connsiteX3" fmla="*/ 0 w 1270693"/>
                  <a:gd name="connsiteY3" fmla="*/ 487303 h 729436"/>
                  <a:gd name="connsiteX0" fmla="*/ 0 w 1270693"/>
                  <a:gd name="connsiteY0" fmla="*/ 530896 h 773029"/>
                  <a:gd name="connsiteX1" fmla="*/ 759006 w 1270693"/>
                  <a:gd name="connsiteY1" fmla="*/ 0 h 773029"/>
                  <a:gd name="connsiteX2" fmla="*/ 1270693 w 1270693"/>
                  <a:gd name="connsiteY2" fmla="*/ 754793 h 773029"/>
                  <a:gd name="connsiteX3" fmla="*/ 0 w 1270693"/>
                  <a:gd name="connsiteY3" fmla="*/ 530896 h 773029"/>
                  <a:gd name="connsiteX0" fmla="*/ 0 w 1270693"/>
                  <a:gd name="connsiteY0" fmla="*/ 530896 h 773029"/>
                  <a:gd name="connsiteX1" fmla="*/ 759006 w 1270693"/>
                  <a:gd name="connsiteY1" fmla="*/ 0 h 773029"/>
                  <a:gd name="connsiteX2" fmla="*/ 1270693 w 1270693"/>
                  <a:gd name="connsiteY2" fmla="*/ 754793 h 773029"/>
                  <a:gd name="connsiteX3" fmla="*/ 0 w 1270693"/>
                  <a:gd name="connsiteY3" fmla="*/ 530896 h 773029"/>
                  <a:gd name="connsiteX0" fmla="*/ 0 w 1218456"/>
                  <a:gd name="connsiteY0" fmla="*/ 539145 h 773029"/>
                  <a:gd name="connsiteX1" fmla="*/ 706769 w 1218456"/>
                  <a:gd name="connsiteY1" fmla="*/ 0 h 773029"/>
                  <a:gd name="connsiteX2" fmla="*/ 1218456 w 1218456"/>
                  <a:gd name="connsiteY2" fmla="*/ 754793 h 773029"/>
                  <a:gd name="connsiteX3" fmla="*/ 0 w 1218456"/>
                  <a:gd name="connsiteY3" fmla="*/ 539145 h 773029"/>
                  <a:gd name="connsiteX0" fmla="*/ 0 w 1218456"/>
                  <a:gd name="connsiteY0" fmla="*/ 539145 h 773029"/>
                  <a:gd name="connsiteX1" fmla="*/ 706769 w 1218456"/>
                  <a:gd name="connsiteY1" fmla="*/ 0 h 773029"/>
                  <a:gd name="connsiteX2" fmla="*/ 1218456 w 1218456"/>
                  <a:gd name="connsiteY2" fmla="*/ 754793 h 773029"/>
                  <a:gd name="connsiteX3" fmla="*/ 0 w 1218456"/>
                  <a:gd name="connsiteY3" fmla="*/ 539145 h 773029"/>
                  <a:gd name="connsiteX0" fmla="*/ 148335 w 1366791"/>
                  <a:gd name="connsiteY0" fmla="*/ 630992 h 864876"/>
                  <a:gd name="connsiteX1" fmla="*/ 472428 w 1366791"/>
                  <a:gd name="connsiteY1" fmla="*/ 317554 h 864876"/>
                  <a:gd name="connsiteX2" fmla="*/ 855104 w 1366791"/>
                  <a:gd name="connsiteY2" fmla="*/ 91847 h 864876"/>
                  <a:gd name="connsiteX3" fmla="*/ 1366791 w 1366791"/>
                  <a:gd name="connsiteY3" fmla="*/ 846640 h 864876"/>
                  <a:gd name="connsiteX4" fmla="*/ 148335 w 1366791"/>
                  <a:gd name="connsiteY4" fmla="*/ 630992 h 864876"/>
                  <a:gd name="connsiteX0" fmla="*/ 148335 w 1366791"/>
                  <a:gd name="connsiteY0" fmla="*/ 630992 h 864876"/>
                  <a:gd name="connsiteX1" fmla="*/ 472428 w 1366791"/>
                  <a:gd name="connsiteY1" fmla="*/ 317554 h 864876"/>
                  <a:gd name="connsiteX2" fmla="*/ 855104 w 1366791"/>
                  <a:gd name="connsiteY2" fmla="*/ 91847 h 864876"/>
                  <a:gd name="connsiteX3" fmla="*/ 1366791 w 1366791"/>
                  <a:gd name="connsiteY3" fmla="*/ 846640 h 864876"/>
                  <a:gd name="connsiteX4" fmla="*/ 148335 w 1366791"/>
                  <a:gd name="connsiteY4" fmla="*/ 630992 h 864876"/>
                  <a:gd name="connsiteX0" fmla="*/ 0 w 1218456"/>
                  <a:gd name="connsiteY0" fmla="*/ 630992 h 864876"/>
                  <a:gd name="connsiteX1" fmla="*/ 324093 w 1218456"/>
                  <a:gd name="connsiteY1" fmla="*/ 317554 h 864876"/>
                  <a:gd name="connsiteX2" fmla="*/ 706769 w 1218456"/>
                  <a:gd name="connsiteY2" fmla="*/ 91847 h 864876"/>
                  <a:gd name="connsiteX3" fmla="*/ 1218456 w 1218456"/>
                  <a:gd name="connsiteY3" fmla="*/ 846640 h 864876"/>
                  <a:gd name="connsiteX4" fmla="*/ 0 w 1218456"/>
                  <a:gd name="connsiteY4" fmla="*/ 630992 h 864876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962169"/>
                  <a:gd name="connsiteX1" fmla="*/ 324093 w 1218456"/>
                  <a:gd name="connsiteY1" fmla="*/ 317554 h 962169"/>
                  <a:gd name="connsiteX2" fmla="*/ 706769 w 1218456"/>
                  <a:gd name="connsiteY2" fmla="*/ 91847 h 962169"/>
                  <a:gd name="connsiteX3" fmla="*/ 1218456 w 1218456"/>
                  <a:gd name="connsiteY3" fmla="*/ 846640 h 962169"/>
                  <a:gd name="connsiteX4" fmla="*/ 518529 w 1218456"/>
                  <a:gd name="connsiteY4" fmla="*/ 807019 h 962169"/>
                  <a:gd name="connsiteX5" fmla="*/ 0 w 1218456"/>
                  <a:gd name="connsiteY5" fmla="*/ 630992 h 962169"/>
                  <a:gd name="connsiteX0" fmla="*/ 0 w 1218456"/>
                  <a:gd name="connsiteY0" fmla="*/ 630992 h 857677"/>
                  <a:gd name="connsiteX1" fmla="*/ 324093 w 1218456"/>
                  <a:gd name="connsiteY1" fmla="*/ 317554 h 857677"/>
                  <a:gd name="connsiteX2" fmla="*/ 706769 w 1218456"/>
                  <a:gd name="connsiteY2" fmla="*/ 91847 h 857677"/>
                  <a:gd name="connsiteX3" fmla="*/ 1218456 w 1218456"/>
                  <a:gd name="connsiteY3" fmla="*/ 846640 h 857677"/>
                  <a:gd name="connsiteX4" fmla="*/ 518529 w 1218456"/>
                  <a:gd name="connsiteY4" fmla="*/ 807019 h 857677"/>
                  <a:gd name="connsiteX5" fmla="*/ 0 w 1218456"/>
                  <a:gd name="connsiteY5" fmla="*/ 630992 h 857677"/>
                  <a:gd name="connsiteX0" fmla="*/ 0 w 1205396"/>
                  <a:gd name="connsiteY0" fmla="*/ 630992 h 842960"/>
                  <a:gd name="connsiteX1" fmla="*/ 324093 w 1205396"/>
                  <a:gd name="connsiteY1" fmla="*/ 317554 h 842960"/>
                  <a:gd name="connsiteX2" fmla="*/ 706769 w 1205396"/>
                  <a:gd name="connsiteY2" fmla="*/ 91847 h 842960"/>
                  <a:gd name="connsiteX3" fmla="*/ 1205396 w 1205396"/>
                  <a:gd name="connsiteY3" fmla="*/ 830141 h 842960"/>
                  <a:gd name="connsiteX4" fmla="*/ 518529 w 1205396"/>
                  <a:gd name="connsiteY4" fmla="*/ 807019 h 842960"/>
                  <a:gd name="connsiteX5" fmla="*/ 0 w 1205396"/>
                  <a:gd name="connsiteY5" fmla="*/ 630992 h 842960"/>
                  <a:gd name="connsiteX0" fmla="*/ 0 w 1205396"/>
                  <a:gd name="connsiteY0" fmla="*/ 630992 h 842960"/>
                  <a:gd name="connsiteX1" fmla="*/ 324093 w 1205396"/>
                  <a:gd name="connsiteY1" fmla="*/ 317554 h 842960"/>
                  <a:gd name="connsiteX2" fmla="*/ 706769 w 1205396"/>
                  <a:gd name="connsiteY2" fmla="*/ 91847 h 842960"/>
                  <a:gd name="connsiteX3" fmla="*/ 1205396 w 1205396"/>
                  <a:gd name="connsiteY3" fmla="*/ 830141 h 842960"/>
                  <a:gd name="connsiteX4" fmla="*/ 518529 w 1205396"/>
                  <a:gd name="connsiteY4" fmla="*/ 807019 h 842960"/>
                  <a:gd name="connsiteX5" fmla="*/ 0 w 1205396"/>
                  <a:gd name="connsiteY5" fmla="*/ 630992 h 842960"/>
                  <a:gd name="connsiteX0" fmla="*/ 0 w 1205396"/>
                  <a:gd name="connsiteY0" fmla="*/ 539145 h 751113"/>
                  <a:gd name="connsiteX1" fmla="*/ 324093 w 1205396"/>
                  <a:gd name="connsiteY1" fmla="*/ 225707 h 751113"/>
                  <a:gd name="connsiteX2" fmla="*/ 706769 w 1205396"/>
                  <a:gd name="connsiteY2" fmla="*/ 0 h 751113"/>
                  <a:gd name="connsiteX3" fmla="*/ 1205396 w 1205396"/>
                  <a:gd name="connsiteY3" fmla="*/ 738294 h 751113"/>
                  <a:gd name="connsiteX4" fmla="*/ 518529 w 1205396"/>
                  <a:gd name="connsiteY4" fmla="*/ 715172 h 751113"/>
                  <a:gd name="connsiteX5" fmla="*/ 0 w 1205396"/>
                  <a:gd name="connsiteY5" fmla="*/ 539145 h 751113"/>
                  <a:gd name="connsiteX0" fmla="*/ 0 w 1205396"/>
                  <a:gd name="connsiteY0" fmla="*/ 522646 h 734614"/>
                  <a:gd name="connsiteX1" fmla="*/ 324093 w 1205396"/>
                  <a:gd name="connsiteY1" fmla="*/ 209208 h 734614"/>
                  <a:gd name="connsiteX2" fmla="*/ 729985 w 1205396"/>
                  <a:gd name="connsiteY2" fmla="*/ 0 h 734614"/>
                  <a:gd name="connsiteX3" fmla="*/ 1205396 w 1205396"/>
                  <a:gd name="connsiteY3" fmla="*/ 721795 h 734614"/>
                  <a:gd name="connsiteX4" fmla="*/ 518529 w 1205396"/>
                  <a:gd name="connsiteY4" fmla="*/ 698673 h 734614"/>
                  <a:gd name="connsiteX5" fmla="*/ 0 w 1205396"/>
                  <a:gd name="connsiteY5" fmla="*/ 522646 h 734614"/>
                  <a:gd name="connsiteX0" fmla="*/ 0 w 1205396"/>
                  <a:gd name="connsiteY0" fmla="*/ 555837 h 767805"/>
                  <a:gd name="connsiteX1" fmla="*/ 729985 w 1205396"/>
                  <a:gd name="connsiteY1" fmla="*/ 33191 h 767805"/>
                  <a:gd name="connsiteX2" fmla="*/ 1205396 w 1205396"/>
                  <a:gd name="connsiteY2" fmla="*/ 754986 h 767805"/>
                  <a:gd name="connsiteX3" fmla="*/ 518529 w 1205396"/>
                  <a:gd name="connsiteY3" fmla="*/ 731864 h 767805"/>
                  <a:gd name="connsiteX4" fmla="*/ 0 w 1205396"/>
                  <a:gd name="connsiteY4" fmla="*/ 555837 h 767805"/>
                  <a:gd name="connsiteX0" fmla="*/ 0 w 1205396"/>
                  <a:gd name="connsiteY0" fmla="*/ 555837 h 767805"/>
                  <a:gd name="connsiteX1" fmla="*/ 729985 w 1205396"/>
                  <a:gd name="connsiteY1" fmla="*/ 33191 h 767805"/>
                  <a:gd name="connsiteX2" fmla="*/ 1205396 w 1205396"/>
                  <a:gd name="connsiteY2" fmla="*/ 754986 h 767805"/>
                  <a:gd name="connsiteX3" fmla="*/ 518529 w 1205396"/>
                  <a:gd name="connsiteY3" fmla="*/ 731864 h 767805"/>
                  <a:gd name="connsiteX4" fmla="*/ 0 w 1205396"/>
                  <a:gd name="connsiteY4" fmla="*/ 555837 h 767805"/>
                  <a:gd name="connsiteX0" fmla="*/ 0 w 1205396"/>
                  <a:gd name="connsiteY0" fmla="*/ 522646 h 734614"/>
                  <a:gd name="connsiteX1" fmla="*/ 729985 w 1205396"/>
                  <a:gd name="connsiteY1" fmla="*/ 0 h 734614"/>
                  <a:gd name="connsiteX2" fmla="*/ 1205396 w 1205396"/>
                  <a:gd name="connsiteY2" fmla="*/ 721795 h 734614"/>
                  <a:gd name="connsiteX3" fmla="*/ 518529 w 1205396"/>
                  <a:gd name="connsiteY3" fmla="*/ 698673 h 734614"/>
                  <a:gd name="connsiteX4" fmla="*/ 0 w 1205396"/>
                  <a:gd name="connsiteY4" fmla="*/ 522646 h 734614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20177"/>
                  <a:gd name="connsiteX1" fmla="*/ 729985 w 1205396"/>
                  <a:gd name="connsiteY1" fmla="*/ 0 h 720177"/>
                  <a:gd name="connsiteX2" fmla="*/ 1205396 w 1205396"/>
                  <a:gd name="connsiteY2" fmla="*/ 707358 h 720177"/>
                  <a:gd name="connsiteX3" fmla="*/ 518529 w 1205396"/>
                  <a:gd name="connsiteY3" fmla="*/ 684236 h 720177"/>
                  <a:gd name="connsiteX4" fmla="*/ 0 w 1205396"/>
                  <a:gd name="connsiteY4" fmla="*/ 508209 h 720177"/>
                  <a:gd name="connsiteX0" fmla="*/ 0 w 1205396"/>
                  <a:gd name="connsiteY0" fmla="*/ 508209 h 792059"/>
                  <a:gd name="connsiteX1" fmla="*/ 729985 w 1205396"/>
                  <a:gd name="connsiteY1" fmla="*/ 0 h 792059"/>
                  <a:gd name="connsiteX2" fmla="*/ 1205396 w 1205396"/>
                  <a:gd name="connsiteY2" fmla="*/ 707358 h 792059"/>
                  <a:gd name="connsiteX3" fmla="*/ 0 w 1205396"/>
                  <a:gd name="connsiteY3" fmla="*/ 508209 h 792059"/>
                  <a:gd name="connsiteX0" fmla="*/ 0 w 1205396"/>
                  <a:gd name="connsiteY0" fmla="*/ 508209 h 792059"/>
                  <a:gd name="connsiteX1" fmla="*/ 729985 w 1205396"/>
                  <a:gd name="connsiteY1" fmla="*/ 0 h 792059"/>
                  <a:gd name="connsiteX2" fmla="*/ 1205396 w 1205396"/>
                  <a:gd name="connsiteY2" fmla="*/ 707358 h 792059"/>
                  <a:gd name="connsiteX3" fmla="*/ 0 w 1205396"/>
                  <a:gd name="connsiteY3" fmla="*/ 508209 h 792059"/>
                  <a:gd name="connsiteX0" fmla="*/ 0 w 1205396"/>
                  <a:gd name="connsiteY0" fmla="*/ 508209 h 736375"/>
                  <a:gd name="connsiteX1" fmla="*/ 729985 w 1205396"/>
                  <a:gd name="connsiteY1" fmla="*/ 0 h 736375"/>
                  <a:gd name="connsiteX2" fmla="*/ 1205396 w 1205396"/>
                  <a:gd name="connsiteY2" fmla="*/ 707358 h 736375"/>
                  <a:gd name="connsiteX3" fmla="*/ 0 w 1205396"/>
                  <a:gd name="connsiteY3" fmla="*/ 508209 h 736375"/>
                  <a:gd name="connsiteX0" fmla="*/ 0 w 1205396"/>
                  <a:gd name="connsiteY0" fmla="*/ 508209 h 769373"/>
                  <a:gd name="connsiteX1" fmla="*/ 729985 w 1205396"/>
                  <a:gd name="connsiteY1" fmla="*/ 0 h 769373"/>
                  <a:gd name="connsiteX2" fmla="*/ 1205396 w 1205396"/>
                  <a:gd name="connsiteY2" fmla="*/ 707358 h 769373"/>
                  <a:gd name="connsiteX3" fmla="*/ 0 w 1205396"/>
                  <a:gd name="connsiteY3" fmla="*/ 508209 h 769373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205396"/>
                  <a:gd name="connsiteY0" fmla="*/ 508209 h 746688"/>
                  <a:gd name="connsiteX1" fmla="*/ 729985 w 1205396"/>
                  <a:gd name="connsiteY1" fmla="*/ 0 h 746688"/>
                  <a:gd name="connsiteX2" fmla="*/ 1205396 w 1205396"/>
                  <a:gd name="connsiteY2" fmla="*/ 707358 h 746688"/>
                  <a:gd name="connsiteX3" fmla="*/ 0 w 1205396"/>
                  <a:gd name="connsiteY3" fmla="*/ 508209 h 746688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8209 h 740501"/>
                  <a:gd name="connsiteX1" fmla="*/ 729985 w 1196689"/>
                  <a:gd name="connsiteY1" fmla="*/ 0 h 740501"/>
                  <a:gd name="connsiteX2" fmla="*/ 1196689 w 1196689"/>
                  <a:gd name="connsiteY2" fmla="*/ 701171 h 740501"/>
                  <a:gd name="connsiteX3" fmla="*/ 0 w 1196689"/>
                  <a:gd name="connsiteY3" fmla="*/ 508209 h 740501"/>
                  <a:gd name="connsiteX0" fmla="*/ 0 w 1196689"/>
                  <a:gd name="connsiteY0" fmla="*/ 507155 h 739447"/>
                  <a:gd name="connsiteX1" fmla="*/ 742781 w 1196689"/>
                  <a:gd name="connsiteY1" fmla="*/ 0 h 739447"/>
                  <a:gd name="connsiteX2" fmla="*/ 1196689 w 1196689"/>
                  <a:gd name="connsiteY2" fmla="*/ 700117 h 739447"/>
                  <a:gd name="connsiteX3" fmla="*/ 0 w 1196689"/>
                  <a:gd name="connsiteY3" fmla="*/ 507155 h 739447"/>
                  <a:gd name="connsiteX0" fmla="*/ 0 w 1192795"/>
                  <a:gd name="connsiteY0" fmla="*/ 507155 h 732067"/>
                  <a:gd name="connsiteX1" fmla="*/ 742781 w 1192795"/>
                  <a:gd name="connsiteY1" fmla="*/ 0 h 732067"/>
                  <a:gd name="connsiteX2" fmla="*/ 1192795 w 1192795"/>
                  <a:gd name="connsiteY2" fmla="*/ 692737 h 732067"/>
                  <a:gd name="connsiteX3" fmla="*/ 0 w 1192795"/>
                  <a:gd name="connsiteY3" fmla="*/ 507155 h 732067"/>
                  <a:gd name="connsiteX0" fmla="*/ 0 w 1192795"/>
                  <a:gd name="connsiteY0" fmla="*/ 507155 h 786892"/>
                  <a:gd name="connsiteX1" fmla="*/ 742781 w 1192795"/>
                  <a:gd name="connsiteY1" fmla="*/ 0 h 786892"/>
                  <a:gd name="connsiteX2" fmla="*/ 1192795 w 1192795"/>
                  <a:gd name="connsiteY2" fmla="*/ 692737 h 786892"/>
                  <a:gd name="connsiteX3" fmla="*/ 0 w 1192795"/>
                  <a:gd name="connsiteY3" fmla="*/ 507155 h 78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2795" h="786892">
                    <a:moveTo>
                      <a:pt x="0" y="507155"/>
                    </a:moveTo>
                    <a:cubicBezTo>
                      <a:pt x="217906" y="284847"/>
                      <a:pt x="442294" y="113015"/>
                      <a:pt x="742781" y="0"/>
                    </a:cubicBezTo>
                    <a:cubicBezTo>
                      <a:pt x="1073239" y="229249"/>
                      <a:pt x="1171742" y="465437"/>
                      <a:pt x="1192795" y="692737"/>
                    </a:cubicBezTo>
                    <a:cubicBezTo>
                      <a:pt x="854600" y="786892"/>
                      <a:pt x="361095" y="697229"/>
                      <a:pt x="0" y="507155"/>
                    </a:cubicBezTo>
                    <a:close/>
                  </a:path>
                </a:pathLst>
              </a:custGeom>
              <a:solidFill>
                <a:srgbClr val="E1001A"/>
              </a:solidFill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2C972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7" name="Forme libre 76"/>
              <p:cNvSpPr/>
              <p:nvPr/>
            </p:nvSpPr>
            <p:spPr>
              <a:xfrm>
                <a:off x="1381123" y="12230101"/>
                <a:ext cx="5781675" cy="736601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81675" h="736600">
                    <a:moveTo>
                      <a:pt x="0" y="0"/>
                    </a:moveTo>
                    <a:cubicBezTo>
                      <a:pt x="2971800" y="736600"/>
                      <a:pt x="4410075" y="568325"/>
                      <a:pt x="5781675" y="466725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8" name="Forme libre 77"/>
              <p:cNvSpPr/>
              <p:nvPr/>
            </p:nvSpPr>
            <p:spPr>
              <a:xfrm>
                <a:off x="1523997" y="11163302"/>
                <a:ext cx="3829051" cy="1323975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  <a:gd name="connsiteX0" fmla="*/ 0 w 3819525"/>
                  <a:gd name="connsiteY0" fmla="*/ 1219200 h 1955800"/>
                  <a:gd name="connsiteX1" fmla="*/ 3819525 w 3819525"/>
                  <a:gd name="connsiteY1" fmla="*/ 0 h 1955800"/>
                  <a:gd name="connsiteX0" fmla="*/ 0 w 3829050"/>
                  <a:gd name="connsiteY0" fmla="*/ 1323975 h 2060575"/>
                  <a:gd name="connsiteX1" fmla="*/ 3829050 w 3829050"/>
                  <a:gd name="connsiteY1" fmla="*/ 0 h 2060575"/>
                  <a:gd name="connsiteX0" fmla="*/ 0 w 3829050"/>
                  <a:gd name="connsiteY0" fmla="*/ 1323975 h 1323975"/>
                  <a:gd name="connsiteX1" fmla="*/ 3829050 w 3829050"/>
                  <a:gd name="connsiteY1" fmla="*/ 0 h 13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050" h="1323975">
                    <a:moveTo>
                      <a:pt x="0" y="1323975"/>
                    </a:moveTo>
                    <a:cubicBezTo>
                      <a:pt x="1066800" y="688975"/>
                      <a:pt x="2457450" y="101600"/>
                      <a:pt x="3829050" y="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9" name="Forme libre 78"/>
              <p:cNvSpPr/>
              <p:nvPr/>
            </p:nvSpPr>
            <p:spPr>
              <a:xfrm>
                <a:off x="4667249" y="11134726"/>
                <a:ext cx="2085976" cy="1866900"/>
              </a:xfrm>
              <a:custGeom>
                <a:avLst/>
                <a:gdLst>
                  <a:gd name="connsiteX0" fmla="*/ 0 w 5772150"/>
                  <a:gd name="connsiteY0" fmla="*/ 0 h 666750"/>
                  <a:gd name="connsiteX1" fmla="*/ 5772150 w 5772150"/>
                  <a:gd name="connsiteY1" fmla="*/ 666750 h 666750"/>
                  <a:gd name="connsiteX0" fmla="*/ 0 w 5772150"/>
                  <a:gd name="connsiteY0" fmla="*/ 0 h 993775"/>
                  <a:gd name="connsiteX1" fmla="*/ 5772150 w 5772150"/>
                  <a:gd name="connsiteY1" fmla="*/ 666750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5819775"/>
                  <a:gd name="connsiteY0" fmla="*/ 0 h 993775"/>
                  <a:gd name="connsiteX1" fmla="*/ 5819775 w 5819775"/>
                  <a:gd name="connsiteY1" fmla="*/ 561975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6219825"/>
                  <a:gd name="connsiteY0" fmla="*/ 0 h 993775"/>
                  <a:gd name="connsiteX1" fmla="*/ 6219825 w 6219825"/>
                  <a:gd name="connsiteY1" fmla="*/ 400050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72150"/>
                  <a:gd name="connsiteY0" fmla="*/ 0 h 993775"/>
                  <a:gd name="connsiteX1" fmla="*/ 5772150 w 5772150"/>
                  <a:gd name="connsiteY1" fmla="*/ 504825 h 993775"/>
                  <a:gd name="connsiteX0" fmla="*/ 0 w 5781675"/>
                  <a:gd name="connsiteY0" fmla="*/ 0 h 993775"/>
                  <a:gd name="connsiteX1" fmla="*/ 5781675 w 5781675"/>
                  <a:gd name="connsiteY1" fmla="*/ 428625 h 993775"/>
                  <a:gd name="connsiteX0" fmla="*/ 0 w 5781675"/>
                  <a:gd name="connsiteY0" fmla="*/ 0 h 736600"/>
                  <a:gd name="connsiteX1" fmla="*/ 5781675 w 5781675"/>
                  <a:gd name="connsiteY1" fmla="*/ 428625 h 736600"/>
                  <a:gd name="connsiteX0" fmla="*/ 0 w 5781675"/>
                  <a:gd name="connsiteY0" fmla="*/ 0 h 736600"/>
                  <a:gd name="connsiteX1" fmla="*/ 5781675 w 5781675"/>
                  <a:gd name="connsiteY1" fmla="*/ 466725 h 736600"/>
                  <a:gd name="connsiteX0" fmla="*/ 0 w 3819525"/>
                  <a:gd name="connsiteY0" fmla="*/ 1219200 h 1955800"/>
                  <a:gd name="connsiteX1" fmla="*/ 3819525 w 3819525"/>
                  <a:gd name="connsiteY1" fmla="*/ 0 h 1955800"/>
                  <a:gd name="connsiteX0" fmla="*/ 0 w 3829050"/>
                  <a:gd name="connsiteY0" fmla="*/ 1323975 h 2060575"/>
                  <a:gd name="connsiteX1" fmla="*/ 3829050 w 3829050"/>
                  <a:gd name="connsiteY1" fmla="*/ 0 h 2060575"/>
                  <a:gd name="connsiteX0" fmla="*/ 0 w 3829050"/>
                  <a:gd name="connsiteY0" fmla="*/ 1323975 h 1323975"/>
                  <a:gd name="connsiteX1" fmla="*/ 3829050 w 3829050"/>
                  <a:gd name="connsiteY1" fmla="*/ 0 h 1323975"/>
                  <a:gd name="connsiteX0" fmla="*/ 485775 w 1552575"/>
                  <a:gd name="connsiteY0" fmla="*/ 635000 h 974725"/>
                  <a:gd name="connsiteX1" fmla="*/ 1371600 w 1552575"/>
                  <a:gd name="connsiteY1" fmla="*/ 873125 h 974725"/>
                  <a:gd name="connsiteX0" fmla="*/ 0 w 2133600"/>
                  <a:gd name="connsiteY0" fmla="*/ 635000 h 2660650"/>
                  <a:gd name="connsiteX1" fmla="*/ 2133600 w 2133600"/>
                  <a:gd name="connsiteY1" fmla="*/ 2559050 h 2660650"/>
                  <a:gd name="connsiteX0" fmla="*/ 0 w 2133600"/>
                  <a:gd name="connsiteY0" fmla="*/ 635000 h 2559050"/>
                  <a:gd name="connsiteX1" fmla="*/ 2133600 w 2133600"/>
                  <a:gd name="connsiteY1" fmla="*/ 2559050 h 2559050"/>
                  <a:gd name="connsiteX0" fmla="*/ 0 w 2133600"/>
                  <a:gd name="connsiteY0" fmla="*/ 0 h 1924050"/>
                  <a:gd name="connsiteX1" fmla="*/ 2133600 w 2133600"/>
                  <a:gd name="connsiteY1" fmla="*/ 1924050 h 1924050"/>
                  <a:gd name="connsiteX0" fmla="*/ 0 w 2085975"/>
                  <a:gd name="connsiteY0" fmla="*/ 0 h 1866900"/>
                  <a:gd name="connsiteX1" fmla="*/ 2085975 w 2085975"/>
                  <a:gd name="connsiteY1" fmla="*/ 1866900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866900">
                    <a:moveTo>
                      <a:pt x="0" y="0"/>
                    </a:moveTo>
                    <a:cubicBezTo>
                      <a:pt x="1066800" y="393700"/>
                      <a:pt x="2066925" y="882650"/>
                      <a:pt x="2085975" y="186690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445104" y="4144877"/>
              <a:ext cx="1304540" cy="513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ULiS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rPr>
                <a:t> 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37" name="Flèche droite 36"/>
          <p:cNvSpPr/>
          <p:nvPr/>
        </p:nvSpPr>
        <p:spPr>
          <a:xfrm>
            <a:off x="8316416" y="2420888"/>
            <a:ext cx="827584" cy="1656184"/>
          </a:xfrm>
          <a:prstGeom prst="rightArrow">
            <a:avLst>
              <a:gd name="adj1" fmla="val 77606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 à 5 branches 37"/>
          <p:cNvSpPr/>
          <p:nvPr/>
        </p:nvSpPr>
        <p:spPr>
          <a:xfrm>
            <a:off x="8100392" y="2965897"/>
            <a:ext cx="360040" cy="338336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space réservé du contenu 2"/>
          <p:cNvSpPr txBox="1">
            <a:spLocks/>
          </p:cNvSpPr>
          <p:nvPr/>
        </p:nvSpPr>
        <p:spPr>
          <a:xfrm>
            <a:off x="2247056" y="5301207"/>
            <a:ext cx="4845224" cy="5760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fr-FR" sz="2800" dirty="0" smtClean="0">
                <a:solidFill>
                  <a:srgbClr val="C00000"/>
                </a:solidFill>
              </a:rPr>
              <a:t>besoin de OWL full + règles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43608" y="3284984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smtClean="0"/>
              <a:t>Problèmes en mot </a:t>
            </a:r>
            <a:r>
              <a:rPr lang="fr-FR" sz="4000" dirty="0" err="1" smtClean="0"/>
              <a:t>mot</a:t>
            </a:r>
            <a:r>
              <a:rPr lang="fr-FR" sz="4000" dirty="0" smtClean="0"/>
              <a:t>.</a:t>
            </a:r>
            <a:endParaRPr lang="fr-F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95536" y="353254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Graphes Conceptuels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593763" y="316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1940</a:t>
            </a:r>
            <a:endParaRPr lang="fr-FR" sz="1400" dirty="0"/>
          </a:p>
        </p:txBody>
      </p:sp>
      <p:sp>
        <p:nvSpPr>
          <p:cNvPr id="42" name="Forme libre 41"/>
          <p:cNvSpPr/>
          <p:nvPr/>
        </p:nvSpPr>
        <p:spPr>
          <a:xfrm>
            <a:off x="3855882" y="3118315"/>
            <a:ext cx="5036598" cy="473950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50 h 345884"/>
              <a:gd name="connsiteX1" fmla="*/ 1655564 w 3924300"/>
              <a:gd name="connsiteY1" fmla="*/ 98096 h 345884"/>
              <a:gd name="connsiteX2" fmla="*/ 2755900 w 3924300"/>
              <a:gd name="connsiteY2" fmla="*/ 337700 h 345884"/>
              <a:gd name="connsiteX3" fmla="*/ 3924300 w 3924300"/>
              <a:gd name="connsiteY3" fmla="*/ 147200 h 345884"/>
              <a:gd name="connsiteX0" fmla="*/ 0 w 3862983"/>
              <a:gd name="connsiteY0" fmla="*/ 1150 h 407042"/>
              <a:gd name="connsiteX1" fmla="*/ 1655564 w 3862983"/>
              <a:gd name="connsiteY1" fmla="*/ 98096 h 407042"/>
              <a:gd name="connsiteX2" fmla="*/ 2755900 w 3862983"/>
              <a:gd name="connsiteY2" fmla="*/ 337700 h 407042"/>
              <a:gd name="connsiteX3" fmla="*/ 3862983 w 3862983"/>
              <a:gd name="connsiteY3" fmla="*/ 303326 h 407042"/>
              <a:gd name="connsiteX0" fmla="*/ 0 w 3862983"/>
              <a:gd name="connsiteY0" fmla="*/ 1150 h 371905"/>
              <a:gd name="connsiteX1" fmla="*/ 1655564 w 3862983"/>
              <a:gd name="connsiteY1" fmla="*/ 98096 h 371905"/>
              <a:gd name="connsiteX2" fmla="*/ 2755900 w 3862983"/>
              <a:gd name="connsiteY2" fmla="*/ 337700 h 371905"/>
              <a:gd name="connsiteX3" fmla="*/ 3862983 w 3862983"/>
              <a:gd name="connsiteY3" fmla="*/ 303326 h 371905"/>
              <a:gd name="connsiteX0" fmla="*/ 0 w 2755900"/>
              <a:gd name="connsiteY0" fmla="*/ 1150 h 337700"/>
              <a:gd name="connsiteX1" fmla="*/ 1655564 w 2755900"/>
              <a:gd name="connsiteY1" fmla="*/ 98096 h 337700"/>
              <a:gd name="connsiteX2" fmla="*/ 2755900 w 2755900"/>
              <a:gd name="connsiteY2" fmla="*/ 337700 h 3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900" h="337700">
                <a:moveTo>
                  <a:pt x="0" y="1150"/>
                </a:moveTo>
                <a:cubicBezTo>
                  <a:pt x="800604" y="0"/>
                  <a:pt x="1196247" y="42004"/>
                  <a:pt x="1655564" y="98096"/>
                </a:cubicBezTo>
                <a:cubicBezTo>
                  <a:pt x="2114881" y="154188"/>
                  <a:pt x="2387997" y="303495"/>
                  <a:pt x="2755900" y="33770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6804248" y="3114619"/>
            <a:ext cx="360040" cy="338336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804248" y="34285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84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436096" y="2411333"/>
            <a:ext cx="1440160" cy="72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851423" y="280017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J.F. Sowa</a:t>
            </a:r>
            <a:endParaRPr lang="fr-FR" dirty="0"/>
          </a:p>
        </p:txBody>
      </p:sp>
      <p:sp>
        <p:nvSpPr>
          <p:cNvPr id="49" name="Espace réservé du contenu 2"/>
          <p:cNvSpPr txBox="1">
            <a:spLocks/>
          </p:cNvSpPr>
          <p:nvPr/>
        </p:nvSpPr>
        <p:spPr>
          <a:xfrm>
            <a:off x="-144016" y="4293096"/>
            <a:ext cx="9288016" cy="25649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Graphes étiquetés orientés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Sowa s’est inspiré de </a:t>
            </a:r>
            <a:r>
              <a:rPr lang="fr-FR" sz="2800" dirty="0" err="1" smtClean="0"/>
              <a:t>Tesnière</a:t>
            </a:r>
            <a:endParaRPr lang="fr-FR" sz="28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Règles, raisonnement,</a:t>
            </a:r>
            <a:r>
              <a:rPr lang="fr-FR" sz="2400" dirty="0" smtClean="0"/>
              <a:t> </a:t>
            </a:r>
            <a:r>
              <a:rPr lang="fr-FR" sz="1600" dirty="0" smtClean="0">
                <a:solidFill>
                  <a:prstClr val="black"/>
                </a:solidFill>
              </a:rPr>
              <a:t>(Sowa, </a:t>
            </a:r>
            <a:r>
              <a:rPr lang="fr-FR" sz="1600" dirty="0" err="1" smtClean="0">
                <a:solidFill>
                  <a:prstClr val="black"/>
                </a:solidFill>
              </a:rPr>
              <a:t>Leclère</a:t>
            </a:r>
            <a:r>
              <a:rPr lang="fr-FR" sz="1600" dirty="0" smtClean="0">
                <a:solidFill>
                  <a:prstClr val="black"/>
                </a:solidFill>
              </a:rPr>
              <a:t>, ...)</a:t>
            </a:r>
            <a:endParaRPr lang="fr-FR" dirty="0" smtClean="0">
              <a:solidFill>
                <a:prstClr val="black"/>
              </a:solidFill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Définitions de concepts et de relations, </a:t>
            </a:r>
            <a:r>
              <a:rPr lang="fr-FR" sz="1600" dirty="0" smtClean="0"/>
              <a:t>(</a:t>
            </a:r>
            <a:r>
              <a:rPr lang="fr-FR" sz="1600" dirty="0" err="1" smtClean="0"/>
              <a:t>Baget</a:t>
            </a:r>
            <a:r>
              <a:rPr lang="fr-FR" sz="1600" dirty="0" smtClean="0"/>
              <a:t>, </a:t>
            </a:r>
            <a:r>
              <a:rPr lang="fr-FR" sz="1600" dirty="0" err="1" smtClean="0"/>
              <a:t>Mugnier</a:t>
            </a:r>
            <a:r>
              <a:rPr lang="fr-FR" sz="1600" dirty="0" smtClean="0"/>
              <a:t>, </a:t>
            </a:r>
            <a:r>
              <a:rPr lang="fr-FR" sz="1600" dirty="0" err="1" smtClean="0"/>
              <a:t>Chein</a:t>
            </a:r>
            <a:r>
              <a:rPr lang="fr-FR" sz="1600" dirty="0" smtClean="0"/>
              <a:t>, ...)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endParaRPr lang="fr-FR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Graphes Conceptuels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593763" y="316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1940</a:t>
            </a:r>
            <a:endParaRPr lang="fr-FR" sz="1400" dirty="0"/>
          </a:p>
        </p:txBody>
      </p:sp>
      <p:sp>
        <p:nvSpPr>
          <p:cNvPr id="42" name="Forme libre 41"/>
          <p:cNvSpPr/>
          <p:nvPr/>
        </p:nvSpPr>
        <p:spPr>
          <a:xfrm>
            <a:off x="3855882" y="3118315"/>
            <a:ext cx="5036598" cy="473950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50 h 345884"/>
              <a:gd name="connsiteX1" fmla="*/ 1655564 w 3924300"/>
              <a:gd name="connsiteY1" fmla="*/ 98096 h 345884"/>
              <a:gd name="connsiteX2" fmla="*/ 2755900 w 3924300"/>
              <a:gd name="connsiteY2" fmla="*/ 337700 h 345884"/>
              <a:gd name="connsiteX3" fmla="*/ 3924300 w 3924300"/>
              <a:gd name="connsiteY3" fmla="*/ 147200 h 345884"/>
              <a:gd name="connsiteX0" fmla="*/ 0 w 3862983"/>
              <a:gd name="connsiteY0" fmla="*/ 1150 h 407042"/>
              <a:gd name="connsiteX1" fmla="*/ 1655564 w 3862983"/>
              <a:gd name="connsiteY1" fmla="*/ 98096 h 407042"/>
              <a:gd name="connsiteX2" fmla="*/ 2755900 w 3862983"/>
              <a:gd name="connsiteY2" fmla="*/ 337700 h 407042"/>
              <a:gd name="connsiteX3" fmla="*/ 3862983 w 3862983"/>
              <a:gd name="connsiteY3" fmla="*/ 303326 h 407042"/>
              <a:gd name="connsiteX0" fmla="*/ 0 w 3862983"/>
              <a:gd name="connsiteY0" fmla="*/ 1150 h 371905"/>
              <a:gd name="connsiteX1" fmla="*/ 1655564 w 3862983"/>
              <a:gd name="connsiteY1" fmla="*/ 98096 h 371905"/>
              <a:gd name="connsiteX2" fmla="*/ 2755900 w 3862983"/>
              <a:gd name="connsiteY2" fmla="*/ 337700 h 371905"/>
              <a:gd name="connsiteX3" fmla="*/ 3862983 w 3862983"/>
              <a:gd name="connsiteY3" fmla="*/ 303326 h 371905"/>
              <a:gd name="connsiteX0" fmla="*/ 0 w 2755900"/>
              <a:gd name="connsiteY0" fmla="*/ 1150 h 337700"/>
              <a:gd name="connsiteX1" fmla="*/ 1655564 w 2755900"/>
              <a:gd name="connsiteY1" fmla="*/ 98096 h 337700"/>
              <a:gd name="connsiteX2" fmla="*/ 2755900 w 2755900"/>
              <a:gd name="connsiteY2" fmla="*/ 337700 h 3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900" h="337700">
                <a:moveTo>
                  <a:pt x="0" y="1150"/>
                </a:moveTo>
                <a:cubicBezTo>
                  <a:pt x="800604" y="0"/>
                  <a:pt x="1196247" y="42004"/>
                  <a:pt x="1655564" y="98096"/>
                </a:cubicBezTo>
                <a:cubicBezTo>
                  <a:pt x="2114881" y="154188"/>
                  <a:pt x="2387997" y="303495"/>
                  <a:pt x="2755900" y="33770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6804248" y="3114619"/>
            <a:ext cx="360040" cy="338336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804248" y="34285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84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436096" y="2411333"/>
            <a:ext cx="1440160" cy="72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851423" y="280017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J.F. Sowa</a:t>
            </a:r>
            <a:endParaRPr lang="fr-FR" dirty="0"/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0" y="4365104"/>
            <a:ext cx="8229600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>
                <a:solidFill>
                  <a:srgbClr val="C00000"/>
                </a:solidFill>
              </a:rPr>
              <a:t>Alternance concepts-relations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3608" y="3513202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smtClean="0"/>
              <a:t>Problèmes en mot </a:t>
            </a:r>
            <a:r>
              <a:rPr lang="fr-FR" sz="4000" dirty="0" err="1" smtClean="0"/>
              <a:t>mot</a:t>
            </a:r>
            <a:r>
              <a:rPr lang="fr-FR" sz="4000" dirty="0" smtClean="0"/>
              <a:t>.</a:t>
            </a:r>
            <a:endParaRPr lang="fr-FR" sz="4000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013176"/>
            <a:ext cx="6000242" cy="163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Connecteur droit 46"/>
          <p:cNvCxnSpPr/>
          <p:nvPr/>
        </p:nvCxnSpPr>
        <p:spPr>
          <a:xfrm flipH="1">
            <a:off x="1403648" y="5085184"/>
            <a:ext cx="5040560" cy="15121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Graphes Conceptuels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593763" y="316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1940</a:t>
            </a:r>
            <a:endParaRPr lang="fr-FR" sz="1400" dirty="0"/>
          </a:p>
        </p:txBody>
      </p:sp>
      <p:sp>
        <p:nvSpPr>
          <p:cNvPr id="42" name="Forme libre 41"/>
          <p:cNvSpPr/>
          <p:nvPr/>
        </p:nvSpPr>
        <p:spPr>
          <a:xfrm>
            <a:off x="3855882" y="3118315"/>
            <a:ext cx="5036598" cy="473950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50 h 345884"/>
              <a:gd name="connsiteX1" fmla="*/ 1655564 w 3924300"/>
              <a:gd name="connsiteY1" fmla="*/ 98096 h 345884"/>
              <a:gd name="connsiteX2" fmla="*/ 2755900 w 3924300"/>
              <a:gd name="connsiteY2" fmla="*/ 337700 h 345884"/>
              <a:gd name="connsiteX3" fmla="*/ 3924300 w 3924300"/>
              <a:gd name="connsiteY3" fmla="*/ 147200 h 345884"/>
              <a:gd name="connsiteX0" fmla="*/ 0 w 3862983"/>
              <a:gd name="connsiteY0" fmla="*/ 1150 h 407042"/>
              <a:gd name="connsiteX1" fmla="*/ 1655564 w 3862983"/>
              <a:gd name="connsiteY1" fmla="*/ 98096 h 407042"/>
              <a:gd name="connsiteX2" fmla="*/ 2755900 w 3862983"/>
              <a:gd name="connsiteY2" fmla="*/ 337700 h 407042"/>
              <a:gd name="connsiteX3" fmla="*/ 3862983 w 3862983"/>
              <a:gd name="connsiteY3" fmla="*/ 303326 h 407042"/>
              <a:gd name="connsiteX0" fmla="*/ 0 w 3862983"/>
              <a:gd name="connsiteY0" fmla="*/ 1150 h 371905"/>
              <a:gd name="connsiteX1" fmla="*/ 1655564 w 3862983"/>
              <a:gd name="connsiteY1" fmla="*/ 98096 h 371905"/>
              <a:gd name="connsiteX2" fmla="*/ 2755900 w 3862983"/>
              <a:gd name="connsiteY2" fmla="*/ 337700 h 371905"/>
              <a:gd name="connsiteX3" fmla="*/ 3862983 w 3862983"/>
              <a:gd name="connsiteY3" fmla="*/ 303326 h 371905"/>
              <a:gd name="connsiteX0" fmla="*/ 0 w 2755900"/>
              <a:gd name="connsiteY0" fmla="*/ 1150 h 337700"/>
              <a:gd name="connsiteX1" fmla="*/ 1655564 w 2755900"/>
              <a:gd name="connsiteY1" fmla="*/ 98096 h 337700"/>
              <a:gd name="connsiteX2" fmla="*/ 2755900 w 2755900"/>
              <a:gd name="connsiteY2" fmla="*/ 337700 h 3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900" h="337700">
                <a:moveTo>
                  <a:pt x="0" y="1150"/>
                </a:moveTo>
                <a:cubicBezTo>
                  <a:pt x="800604" y="0"/>
                  <a:pt x="1196247" y="42004"/>
                  <a:pt x="1655564" y="98096"/>
                </a:cubicBezTo>
                <a:cubicBezTo>
                  <a:pt x="2114881" y="154188"/>
                  <a:pt x="2387997" y="303495"/>
                  <a:pt x="2755900" y="33770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6804248" y="3114619"/>
            <a:ext cx="360040" cy="338336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804248" y="34285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84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436096" y="2411333"/>
            <a:ext cx="1440160" cy="72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851423" y="280017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J.F. Sowa</a:t>
            </a:r>
            <a:endParaRPr lang="fr-FR" dirty="0"/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0" y="4365104"/>
            <a:ext cx="8229600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>
                <a:solidFill>
                  <a:srgbClr val="C00000"/>
                </a:solidFill>
              </a:rPr>
              <a:t>Alternance concepts-relations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réifier ? -&gt; </a:t>
            </a:r>
            <a:r>
              <a:rPr lang="fr-FR" sz="2800" dirty="0" smtClean="0">
                <a:solidFill>
                  <a:srgbClr val="C00000"/>
                </a:solidFill>
              </a:rPr>
              <a:t>pas de sémantique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3608" y="3513202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smtClean="0"/>
              <a:t>Problèmes en mot </a:t>
            </a:r>
            <a:r>
              <a:rPr lang="fr-FR" sz="4000" dirty="0" err="1" smtClean="0"/>
              <a:t>mot</a:t>
            </a:r>
            <a:r>
              <a:rPr lang="fr-FR" sz="4000" dirty="0" smtClean="0"/>
              <a:t>.</a:t>
            </a:r>
            <a:endParaRPr lang="fr-F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2996952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/>
              <a:t>   Choisir le formalisme</a:t>
            </a:r>
            <a:endParaRPr lang="fr-FR" sz="2800" dirty="0"/>
          </a:p>
        </p:txBody>
      </p:sp>
      <p:sp>
        <p:nvSpPr>
          <p:cNvPr id="7" name="Rectangle 6"/>
          <p:cNvSpPr/>
          <p:nvPr/>
        </p:nvSpPr>
        <p:spPr>
          <a:xfrm>
            <a:off x="4211960" y="3604548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Peupler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6444208" y="4180612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Applications</a:t>
            </a:r>
            <a:endParaRPr lang="fr-FR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5013176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51571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Graphes Conceptuels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Étoile à 5 branches 16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21" name="Forme libre 20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23" name="Étoile à 5 branches 22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Étoile à 5 branches 27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35" name="Étoile à 5 branches 3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593763" y="31602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1940</a:t>
            </a:r>
            <a:endParaRPr lang="fr-FR" sz="1400" dirty="0"/>
          </a:p>
        </p:txBody>
      </p:sp>
      <p:sp>
        <p:nvSpPr>
          <p:cNvPr id="42" name="Forme libre 41"/>
          <p:cNvSpPr/>
          <p:nvPr/>
        </p:nvSpPr>
        <p:spPr>
          <a:xfrm>
            <a:off x="3855882" y="3118315"/>
            <a:ext cx="5036598" cy="473950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50 h 345884"/>
              <a:gd name="connsiteX1" fmla="*/ 1655564 w 3924300"/>
              <a:gd name="connsiteY1" fmla="*/ 98096 h 345884"/>
              <a:gd name="connsiteX2" fmla="*/ 2755900 w 3924300"/>
              <a:gd name="connsiteY2" fmla="*/ 337700 h 345884"/>
              <a:gd name="connsiteX3" fmla="*/ 3924300 w 3924300"/>
              <a:gd name="connsiteY3" fmla="*/ 147200 h 345884"/>
              <a:gd name="connsiteX0" fmla="*/ 0 w 3862983"/>
              <a:gd name="connsiteY0" fmla="*/ 1150 h 407042"/>
              <a:gd name="connsiteX1" fmla="*/ 1655564 w 3862983"/>
              <a:gd name="connsiteY1" fmla="*/ 98096 h 407042"/>
              <a:gd name="connsiteX2" fmla="*/ 2755900 w 3862983"/>
              <a:gd name="connsiteY2" fmla="*/ 337700 h 407042"/>
              <a:gd name="connsiteX3" fmla="*/ 3862983 w 3862983"/>
              <a:gd name="connsiteY3" fmla="*/ 303326 h 407042"/>
              <a:gd name="connsiteX0" fmla="*/ 0 w 3862983"/>
              <a:gd name="connsiteY0" fmla="*/ 1150 h 371905"/>
              <a:gd name="connsiteX1" fmla="*/ 1655564 w 3862983"/>
              <a:gd name="connsiteY1" fmla="*/ 98096 h 371905"/>
              <a:gd name="connsiteX2" fmla="*/ 2755900 w 3862983"/>
              <a:gd name="connsiteY2" fmla="*/ 337700 h 371905"/>
              <a:gd name="connsiteX3" fmla="*/ 3862983 w 3862983"/>
              <a:gd name="connsiteY3" fmla="*/ 303326 h 371905"/>
              <a:gd name="connsiteX0" fmla="*/ 0 w 2755900"/>
              <a:gd name="connsiteY0" fmla="*/ 1150 h 337700"/>
              <a:gd name="connsiteX1" fmla="*/ 1655564 w 2755900"/>
              <a:gd name="connsiteY1" fmla="*/ 98096 h 337700"/>
              <a:gd name="connsiteX2" fmla="*/ 2755900 w 2755900"/>
              <a:gd name="connsiteY2" fmla="*/ 337700 h 3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5900" h="337700">
                <a:moveTo>
                  <a:pt x="0" y="1150"/>
                </a:moveTo>
                <a:cubicBezTo>
                  <a:pt x="800604" y="0"/>
                  <a:pt x="1196247" y="42004"/>
                  <a:pt x="1655564" y="98096"/>
                </a:cubicBezTo>
                <a:cubicBezTo>
                  <a:pt x="2114881" y="154188"/>
                  <a:pt x="2387997" y="303495"/>
                  <a:pt x="2755900" y="337700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6804248" y="3114619"/>
            <a:ext cx="360040" cy="338336"/>
          </a:xfrm>
          <a:prstGeom prst="star5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804248" y="34285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84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5436096" y="2411333"/>
            <a:ext cx="1440160" cy="729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851423" y="280017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J.F. Sowa</a:t>
            </a:r>
            <a:endParaRPr lang="fr-FR" dirty="0"/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0" y="4365104"/>
            <a:ext cx="9144000" cy="2160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>
                <a:solidFill>
                  <a:srgbClr val="C00000"/>
                </a:solidFill>
              </a:rPr>
              <a:t>Alternance concepts-relations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réifier ? -&gt; </a:t>
            </a:r>
            <a:r>
              <a:rPr lang="fr-FR" sz="2800" dirty="0" smtClean="0">
                <a:solidFill>
                  <a:srgbClr val="C00000"/>
                </a:solidFill>
              </a:rPr>
              <a:t>pas de sémantique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>
                <a:solidFill>
                  <a:srgbClr val="C00000"/>
                </a:solidFill>
              </a:rPr>
              <a:t>hiérarchies: </a:t>
            </a:r>
            <a:br>
              <a:rPr lang="fr-FR" sz="2800" dirty="0" smtClean="0">
                <a:solidFill>
                  <a:srgbClr val="C00000"/>
                </a:solidFill>
              </a:rPr>
            </a:br>
            <a:r>
              <a:rPr lang="fr-FR" sz="2800" dirty="0" smtClean="0">
                <a:solidFill>
                  <a:srgbClr val="C00000"/>
                </a:solidFill>
              </a:rPr>
              <a:t>  les relations d’</a:t>
            </a:r>
            <a:r>
              <a:rPr lang="fr-FR" sz="2800" dirty="0" err="1" smtClean="0">
                <a:solidFill>
                  <a:srgbClr val="C00000"/>
                </a:solidFill>
              </a:rPr>
              <a:t>arité</a:t>
            </a:r>
            <a:r>
              <a:rPr lang="fr-FR" sz="2800" dirty="0" smtClean="0">
                <a:solidFill>
                  <a:srgbClr val="C00000"/>
                </a:solidFill>
              </a:rPr>
              <a:t> différentes sont incomparables !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fr-FR" sz="2800" dirty="0" smtClean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43608" y="3513202"/>
            <a:ext cx="5536074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4000" dirty="0" smtClean="0"/>
              <a:t>Problèmes en mot </a:t>
            </a:r>
            <a:r>
              <a:rPr lang="fr-FR" sz="4000" dirty="0" err="1" smtClean="0"/>
              <a:t>mot</a:t>
            </a:r>
            <a:r>
              <a:rPr lang="fr-FR" sz="4000" dirty="0" smtClean="0"/>
              <a:t>.</a:t>
            </a:r>
            <a:endParaRPr lang="fr-F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95536" y="436510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1774731"/>
            <a:ext cx="3600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483768" y="2350795"/>
            <a:ext cx="57606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1167135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3779912" y="1774731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4" name="Rectangle 13"/>
          <p:cNvSpPr/>
          <p:nvPr/>
        </p:nvSpPr>
        <p:spPr>
          <a:xfrm>
            <a:off x="4355976" y="2350795"/>
            <a:ext cx="50405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5" name="Ellipse 14"/>
          <p:cNvSpPr/>
          <p:nvPr/>
        </p:nvSpPr>
        <p:spPr>
          <a:xfrm>
            <a:off x="5796136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012160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228184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588224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804248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020272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004048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220072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436096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7504" y="1167135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/>
              <a:t>   Choisir...</a:t>
            </a:r>
            <a:endParaRPr lang="fr-FR" sz="2800" dirty="0"/>
          </a:p>
        </p:txBody>
      </p:sp>
      <p:sp>
        <p:nvSpPr>
          <p:cNvPr id="25" name="Ellipse 24"/>
          <p:cNvSpPr/>
          <p:nvPr/>
        </p:nvSpPr>
        <p:spPr>
          <a:xfrm rot="20408961">
            <a:off x="87002" y="969907"/>
            <a:ext cx="1986914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 formalisme des Graphes d’Unités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Espace réservé du contenu 2"/>
          <p:cNvSpPr txBox="1">
            <a:spLocks/>
          </p:cNvSpPr>
          <p:nvPr/>
        </p:nvSpPr>
        <p:spPr>
          <a:xfrm>
            <a:off x="0" y="4725144"/>
            <a:ext cx="9144000" cy="21328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un formalisme à base de graphes,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pour représenter des unités linguistiques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1774731"/>
            <a:ext cx="3600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483768" y="2350795"/>
            <a:ext cx="57606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1167135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3779912" y="1774731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4" name="Rectangle 13"/>
          <p:cNvSpPr/>
          <p:nvPr/>
        </p:nvSpPr>
        <p:spPr>
          <a:xfrm>
            <a:off x="4355976" y="2350795"/>
            <a:ext cx="50405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5" name="Ellipse 14"/>
          <p:cNvSpPr/>
          <p:nvPr/>
        </p:nvSpPr>
        <p:spPr>
          <a:xfrm>
            <a:off x="5796136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012160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228184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588224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804248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020272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004048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220072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436096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7504" y="1167135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/>
              <a:t>   Choisir...</a:t>
            </a:r>
            <a:endParaRPr lang="fr-FR" sz="2800" dirty="0"/>
          </a:p>
        </p:txBody>
      </p:sp>
      <p:sp>
        <p:nvSpPr>
          <p:cNvPr id="25" name="Ellipse 24"/>
          <p:cNvSpPr/>
          <p:nvPr/>
        </p:nvSpPr>
        <p:spPr>
          <a:xfrm rot="20408961">
            <a:off x="87002" y="969907"/>
            <a:ext cx="1986914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465836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>
                <a:solidFill>
                  <a:srgbClr val="92D050"/>
                </a:solidFill>
              </a:rPr>
              <a:t>S’inspirer</a:t>
            </a:r>
            <a:r>
              <a:rPr lang="en-US" sz="2400" b="1" dirty="0" smtClean="0">
                <a:solidFill>
                  <a:srgbClr val="92D050"/>
                </a:solidFill>
              </a:rPr>
              <a:t> des GC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et</a:t>
            </a:r>
          </a:p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Proposer </a:t>
            </a:r>
            <a:r>
              <a:rPr lang="en-US" sz="2400" b="1" dirty="0" err="1" smtClean="0">
                <a:solidFill>
                  <a:srgbClr val="92D050"/>
                </a:solidFill>
              </a:rPr>
              <a:t>une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</a:rPr>
              <a:t>syntaxe</a:t>
            </a:r>
            <a:r>
              <a:rPr lang="en-US" sz="2400" b="1" dirty="0" smtClean="0">
                <a:solidFill>
                  <a:srgbClr val="92D050"/>
                </a:solidFill>
              </a:rPr>
              <a:t> RDF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pour </a:t>
            </a:r>
            <a:r>
              <a:rPr lang="en-US" sz="2400" b="1" dirty="0" err="1" smtClean="0">
                <a:solidFill>
                  <a:srgbClr val="92D050"/>
                </a:solidFill>
              </a:rPr>
              <a:t>l’échange</a:t>
            </a:r>
            <a:r>
              <a:rPr lang="en-US" sz="2400" b="1" dirty="0" smtClean="0">
                <a:solidFill>
                  <a:srgbClr val="92D050"/>
                </a:solidFill>
              </a:rPr>
              <a:t> des </a:t>
            </a:r>
            <a:r>
              <a:rPr lang="en-US" sz="2400" b="1" dirty="0" err="1" smtClean="0">
                <a:solidFill>
                  <a:srgbClr val="92D050"/>
                </a:solidFill>
              </a:rPr>
              <a:t>connaissances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 formalisme des Graphes d’Unités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1774731"/>
            <a:ext cx="3600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483768" y="2350795"/>
            <a:ext cx="57606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1167135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3779912" y="1774731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4" name="Rectangle 13"/>
          <p:cNvSpPr/>
          <p:nvPr/>
        </p:nvSpPr>
        <p:spPr>
          <a:xfrm>
            <a:off x="4355976" y="2350795"/>
            <a:ext cx="50405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5" name="Ellipse 14"/>
          <p:cNvSpPr/>
          <p:nvPr/>
        </p:nvSpPr>
        <p:spPr>
          <a:xfrm>
            <a:off x="5796136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012160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228184" y="1887215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588224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804248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020272" y="2607295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004048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220072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436096" y="13111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7504" y="1167135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/>
              <a:t>   Choisir...</a:t>
            </a:r>
            <a:endParaRPr lang="fr-FR" sz="2800" dirty="0"/>
          </a:p>
        </p:txBody>
      </p:sp>
      <p:sp>
        <p:nvSpPr>
          <p:cNvPr id="25" name="Ellipse 24"/>
          <p:cNvSpPr/>
          <p:nvPr/>
        </p:nvSpPr>
        <p:spPr>
          <a:xfrm>
            <a:off x="1821628" y="4725144"/>
            <a:ext cx="5342660" cy="504056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465836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>
                <a:solidFill>
                  <a:srgbClr val="92D050"/>
                </a:solidFill>
              </a:rPr>
              <a:t>S’inspirer</a:t>
            </a:r>
            <a:r>
              <a:rPr lang="en-US" sz="2400" b="1" dirty="0" smtClean="0">
                <a:solidFill>
                  <a:srgbClr val="92D050"/>
                </a:solidFill>
              </a:rPr>
              <a:t> des GC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et</a:t>
            </a:r>
          </a:p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Proposer </a:t>
            </a:r>
            <a:r>
              <a:rPr lang="en-US" sz="2400" b="1" dirty="0" err="1" smtClean="0">
                <a:solidFill>
                  <a:srgbClr val="92D050"/>
                </a:solidFill>
              </a:rPr>
              <a:t>une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b="1" dirty="0" err="1" smtClean="0">
                <a:solidFill>
                  <a:srgbClr val="92D050"/>
                </a:solidFill>
              </a:rPr>
              <a:t>syntaxe</a:t>
            </a:r>
            <a:r>
              <a:rPr lang="en-US" sz="2400" b="1" dirty="0" smtClean="0">
                <a:solidFill>
                  <a:srgbClr val="92D050"/>
                </a:solidFill>
              </a:rPr>
              <a:t> RDF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pour </a:t>
            </a:r>
            <a:r>
              <a:rPr lang="en-US" sz="2400" b="1" dirty="0" err="1" smtClean="0">
                <a:solidFill>
                  <a:srgbClr val="92D050"/>
                </a:solidFill>
              </a:rPr>
              <a:t>l’échange</a:t>
            </a:r>
            <a:r>
              <a:rPr lang="en-US" sz="2400" b="1" dirty="0" smtClean="0">
                <a:solidFill>
                  <a:srgbClr val="92D050"/>
                </a:solidFill>
              </a:rPr>
              <a:t> des </a:t>
            </a:r>
            <a:r>
              <a:rPr lang="en-US" sz="2400" b="1" dirty="0" err="1" smtClean="0">
                <a:solidFill>
                  <a:srgbClr val="92D050"/>
                </a:solidFill>
              </a:rPr>
              <a:t>connaissances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 formalisme des Graphes d’Unités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835696" y="3501008"/>
            <a:ext cx="6624736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Unités </a:t>
            </a:r>
            <a:r>
              <a:rPr lang="fr-FR" sz="4000" dirty="0" smtClean="0">
                <a:solidFill>
                  <a:schemeClr val="tx2"/>
                </a:solidFill>
              </a:rPr>
              <a:t>–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Représentations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660232" y="50851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(c.f., Mel’čuk, 2004)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5536" y="2780928"/>
            <a:ext cx="59075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Types d’Unités</a:t>
            </a:r>
            <a:r>
              <a:rPr lang="fr-FR" sz="4000" dirty="0" smtClean="0">
                <a:solidFill>
                  <a:srgbClr val="424456"/>
                </a:solidFill>
              </a:rPr>
              <a:t> – Lexique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95536" y="47971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5536" y="2780928"/>
            <a:ext cx="3531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Types d’Unités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573016"/>
            <a:ext cx="8388424" cy="217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indent="-246888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fr-FR" sz="3200" dirty="0" smtClean="0">
                <a:solidFill>
                  <a:srgbClr val="438086"/>
                </a:solidFill>
              </a:rPr>
              <a:t>à la fois un concept et une relation</a:t>
            </a:r>
          </a:p>
          <a:p>
            <a:pPr marL="201168" indent="-246888"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fr-FR" sz="3200" dirty="0" smtClean="0">
                <a:solidFill>
                  <a:srgbClr val="438086"/>
                </a:solidFill>
              </a:rPr>
              <a:t>avec une structure actancielle</a:t>
            </a:r>
          </a:p>
          <a:p>
            <a:pPr marL="466344" lvl="1" indent="-219456">
              <a:spcBef>
                <a:spcPts val="300"/>
              </a:spcBef>
              <a:buClr>
                <a:srgbClr val="53548A"/>
              </a:buClr>
              <a:buFont typeface="Wingdings 2"/>
              <a:buChar char=""/>
            </a:pPr>
            <a:r>
              <a:rPr lang="fr-FR" sz="3200" dirty="0" err="1" smtClean="0">
                <a:solidFill>
                  <a:srgbClr val="53548A"/>
                </a:solidFill>
              </a:rPr>
              <a:t>PosA</a:t>
            </a:r>
            <a:r>
              <a:rPr lang="fr-FR" sz="3200" dirty="0" smtClean="0">
                <a:solidFill>
                  <a:srgbClr val="53548A"/>
                </a:solidFill>
              </a:rPr>
              <a:t> optionnelles, obligatoires</a:t>
            </a:r>
            <a:endParaRPr lang="fr-FR" sz="3200" dirty="0" smtClean="0">
              <a:solidFill>
                <a:srgbClr val="C00000"/>
              </a:solidFill>
            </a:endParaRPr>
          </a:p>
          <a:p>
            <a:pPr marL="466344" lvl="1" indent="-219456">
              <a:spcBef>
                <a:spcPts val="300"/>
              </a:spcBef>
              <a:buClr>
                <a:srgbClr val="53548A"/>
              </a:buClr>
              <a:buFont typeface="Wingdings 2"/>
              <a:buChar char=""/>
            </a:pPr>
            <a:r>
              <a:rPr lang="fr-FR" sz="3200" dirty="0" smtClean="0">
                <a:solidFill>
                  <a:srgbClr val="53548A"/>
                </a:solidFill>
              </a:rPr>
              <a:t>Signatures</a:t>
            </a:r>
            <a:endParaRPr lang="fr-FR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09977" y="5356373"/>
            <a:ext cx="439812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critères linguistiques ?</a:t>
            </a:r>
          </a:p>
          <a:p>
            <a:r>
              <a:rPr lang="fr-FR" sz="2800" b="1" dirty="0" smtClean="0">
                <a:solidFill>
                  <a:srgbClr val="C00000"/>
                </a:solidFill>
              </a:rPr>
              <a:t>obligatoires ou optionnels ? </a:t>
            </a:r>
          </a:p>
          <a:p>
            <a:r>
              <a:rPr lang="fr-FR" sz="2800" b="1" dirty="0" smtClean="0">
                <a:solidFill>
                  <a:srgbClr val="C00000"/>
                </a:solidFill>
              </a:rPr>
              <a:t>« scindés » ?</a:t>
            </a:r>
          </a:p>
        </p:txBody>
      </p:sp>
      <p:pic>
        <p:nvPicPr>
          <p:cNvPr id="18" name="Picture 2" descr="https://encrypted-tbn0.gstatic.com/images?q=tbn:ANd9GcQ8dagz9NWWMUoiQkq5WctAhZUvoO6g2mIFZ6K0NMrpiC_k9qQ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873" y="5644405"/>
            <a:ext cx="898892" cy="793582"/>
          </a:xfrm>
          <a:prstGeom prst="rect">
            <a:avLst/>
          </a:prstGeom>
          <a:noFill/>
        </p:spPr>
      </p:pic>
      <p:sp>
        <p:nvSpPr>
          <p:cNvPr id="19" name="ZoneTexte 18"/>
          <p:cNvSpPr txBox="1"/>
          <p:nvPr/>
        </p:nvSpPr>
        <p:spPr>
          <a:xfrm>
            <a:off x="179512" y="3068960"/>
            <a:ext cx="4824536" cy="2281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hiérarchisation des TU</a:t>
            </a:r>
          </a:p>
          <a:p>
            <a:pPr algn="ctr"/>
            <a:r>
              <a:rPr lang="fr-FR" sz="3200" dirty="0" smtClean="0"/>
              <a:t> </a:t>
            </a:r>
          </a:p>
          <a:p>
            <a:pPr algn="ctr"/>
            <a:r>
              <a:rPr lang="fr-FR" sz="3200" b="1" dirty="0" smtClean="0"/>
              <a:t>= </a:t>
            </a:r>
          </a:p>
          <a:p>
            <a:pPr algn="ctr"/>
            <a:r>
              <a:rPr lang="fr-FR" sz="3200" dirty="0" smtClean="0"/>
              <a:t>hiérarchisation des sens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3510" y="3529374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66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Hiérarchie des Types d’unités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Hiérarchie des Types d’unités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09977" y="5356373"/>
            <a:ext cx="439812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critères linguistiques ?</a:t>
            </a:r>
          </a:p>
          <a:p>
            <a:r>
              <a:rPr lang="fr-FR" sz="2800" b="1" dirty="0" smtClean="0">
                <a:solidFill>
                  <a:srgbClr val="C00000"/>
                </a:solidFill>
              </a:rPr>
              <a:t>obligatoires ou optionnels ? </a:t>
            </a:r>
          </a:p>
          <a:p>
            <a:r>
              <a:rPr lang="fr-FR" sz="2800" b="1" dirty="0" smtClean="0">
                <a:solidFill>
                  <a:srgbClr val="C00000"/>
                </a:solidFill>
              </a:rPr>
              <a:t>« scindés » ?</a:t>
            </a:r>
          </a:p>
        </p:txBody>
      </p:sp>
      <p:pic>
        <p:nvPicPr>
          <p:cNvPr id="13" name="Picture 2" descr="https://encrypted-tbn0.gstatic.com/images?q=tbn:ANd9GcQ8dagz9NWWMUoiQkq5WctAhZUvoO6g2mIFZ6K0NMrpiC_k9qQ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873" y="5644405"/>
            <a:ext cx="898892" cy="793582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4696" y="2607805"/>
            <a:ext cx="2771800" cy="421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272266" y="1484784"/>
            <a:ext cx="8568952" cy="1800200"/>
          </a:xfrm>
          <a:custGeom>
            <a:avLst/>
            <a:gdLst>
              <a:gd name="connsiteX0" fmla="*/ 0 w 7704856"/>
              <a:gd name="connsiteY0" fmla="*/ 198640 h 1191816"/>
              <a:gd name="connsiteX1" fmla="*/ 58181 w 7704856"/>
              <a:gd name="connsiteY1" fmla="*/ 58180 h 1191816"/>
              <a:gd name="connsiteX2" fmla="*/ 198641 w 7704856"/>
              <a:gd name="connsiteY2" fmla="*/ 0 h 1191816"/>
              <a:gd name="connsiteX3" fmla="*/ 4494499 w 7704856"/>
              <a:gd name="connsiteY3" fmla="*/ 0 h 1191816"/>
              <a:gd name="connsiteX4" fmla="*/ 4494499 w 7704856"/>
              <a:gd name="connsiteY4" fmla="*/ 0 h 1191816"/>
              <a:gd name="connsiteX5" fmla="*/ 6420714 w 7704856"/>
              <a:gd name="connsiteY5" fmla="*/ 0 h 1191816"/>
              <a:gd name="connsiteX6" fmla="*/ 7506216 w 7704856"/>
              <a:gd name="connsiteY6" fmla="*/ 0 h 1191816"/>
              <a:gd name="connsiteX7" fmla="*/ 7646676 w 7704856"/>
              <a:gd name="connsiteY7" fmla="*/ 58181 h 1191816"/>
              <a:gd name="connsiteX8" fmla="*/ 7704856 w 7704856"/>
              <a:gd name="connsiteY8" fmla="*/ 198641 h 1191816"/>
              <a:gd name="connsiteX9" fmla="*/ 7704856 w 7704856"/>
              <a:gd name="connsiteY9" fmla="*/ 695226 h 1191816"/>
              <a:gd name="connsiteX10" fmla="*/ 7704856 w 7704856"/>
              <a:gd name="connsiteY10" fmla="*/ 695226 h 1191816"/>
              <a:gd name="connsiteX11" fmla="*/ 7704856 w 7704856"/>
              <a:gd name="connsiteY11" fmla="*/ 993180 h 1191816"/>
              <a:gd name="connsiteX12" fmla="*/ 7704856 w 7704856"/>
              <a:gd name="connsiteY12" fmla="*/ 993176 h 1191816"/>
              <a:gd name="connsiteX13" fmla="*/ 7646676 w 7704856"/>
              <a:gd name="connsiteY13" fmla="*/ 1133636 h 1191816"/>
              <a:gd name="connsiteX14" fmla="*/ 7506216 w 7704856"/>
              <a:gd name="connsiteY14" fmla="*/ 1191816 h 1191816"/>
              <a:gd name="connsiteX15" fmla="*/ 6420714 w 7704856"/>
              <a:gd name="connsiteY15" fmla="*/ 1191816 h 1191816"/>
              <a:gd name="connsiteX16" fmla="*/ 6514456 w 7704856"/>
              <a:gd name="connsiteY16" fmla="*/ 1670998 h 1191816"/>
              <a:gd name="connsiteX17" fmla="*/ 4494499 w 7704856"/>
              <a:gd name="connsiteY17" fmla="*/ 1191816 h 1191816"/>
              <a:gd name="connsiteX18" fmla="*/ 198640 w 7704856"/>
              <a:gd name="connsiteY18" fmla="*/ 1191816 h 1191816"/>
              <a:gd name="connsiteX19" fmla="*/ 58180 w 7704856"/>
              <a:gd name="connsiteY19" fmla="*/ 1133636 h 1191816"/>
              <a:gd name="connsiteX20" fmla="*/ 0 w 7704856"/>
              <a:gd name="connsiteY20" fmla="*/ 993176 h 1191816"/>
              <a:gd name="connsiteX21" fmla="*/ 0 w 7704856"/>
              <a:gd name="connsiteY21" fmla="*/ 993180 h 1191816"/>
              <a:gd name="connsiteX22" fmla="*/ 0 w 7704856"/>
              <a:gd name="connsiteY22" fmla="*/ 695226 h 1191816"/>
              <a:gd name="connsiteX23" fmla="*/ 0 w 7704856"/>
              <a:gd name="connsiteY23" fmla="*/ 695226 h 1191816"/>
              <a:gd name="connsiteX24" fmla="*/ 0 w 7704856"/>
              <a:gd name="connsiteY24" fmla="*/ 198640 h 1191816"/>
              <a:gd name="connsiteX0" fmla="*/ 0 w 7704856"/>
              <a:gd name="connsiteY0" fmla="*/ 198640 h 1670998"/>
              <a:gd name="connsiteX1" fmla="*/ 58181 w 7704856"/>
              <a:gd name="connsiteY1" fmla="*/ 58180 h 1670998"/>
              <a:gd name="connsiteX2" fmla="*/ 198641 w 7704856"/>
              <a:gd name="connsiteY2" fmla="*/ 0 h 1670998"/>
              <a:gd name="connsiteX3" fmla="*/ 4494499 w 7704856"/>
              <a:gd name="connsiteY3" fmla="*/ 0 h 1670998"/>
              <a:gd name="connsiteX4" fmla="*/ 4494499 w 7704856"/>
              <a:gd name="connsiteY4" fmla="*/ 0 h 1670998"/>
              <a:gd name="connsiteX5" fmla="*/ 6420714 w 7704856"/>
              <a:gd name="connsiteY5" fmla="*/ 0 h 1670998"/>
              <a:gd name="connsiteX6" fmla="*/ 7506216 w 7704856"/>
              <a:gd name="connsiteY6" fmla="*/ 0 h 1670998"/>
              <a:gd name="connsiteX7" fmla="*/ 7646676 w 7704856"/>
              <a:gd name="connsiteY7" fmla="*/ 58181 h 1670998"/>
              <a:gd name="connsiteX8" fmla="*/ 7704856 w 7704856"/>
              <a:gd name="connsiteY8" fmla="*/ 198641 h 1670998"/>
              <a:gd name="connsiteX9" fmla="*/ 7704856 w 7704856"/>
              <a:gd name="connsiteY9" fmla="*/ 695226 h 1670998"/>
              <a:gd name="connsiteX10" fmla="*/ 7704856 w 7704856"/>
              <a:gd name="connsiteY10" fmla="*/ 695226 h 1670998"/>
              <a:gd name="connsiteX11" fmla="*/ 7704856 w 7704856"/>
              <a:gd name="connsiteY11" fmla="*/ 993180 h 1670998"/>
              <a:gd name="connsiteX12" fmla="*/ 7704856 w 7704856"/>
              <a:gd name="connsiteY12" fmla="*/ 993176 h 1670998"/>
              <a:gd name="connsiteX13" fmla="*/ 7646676 w 7704856"/>
              <a:gd name="connsiteY13" fmla="*/ 1133636 h 1670998"/>
              <a:gd name="connsiteX14" fmla="*/ 7506216 w 7704856"/>
              <a:gd name="connsiteY14" fmla="*/ 1191816 h 1670998"/>
              <a:gd name="connsiteX15" fmla="*/ 6420714 w 7704856"/>
              <a:gd name="connsiteY15" fmla="*/ 1191816 h 1670998"/>
              <a:gd name="connsiteX16" fmla="*/ 6514456 w 7704856"/>
              <a:gd name="connsiteY16" fmla="*/ 1670998 h 1670998"/>
              <a:gd name="connsiteX17" fmla="*/ 2808312 w 7704856"/>
              <a:gd name="connsiteY17" fmla="*/ 1224136 h 1670998"/>
              <a:gd name="connsiteX18" fmla="*/ 198640 w 7704856"/>
              <a:gd name="connsiteY18" fmla="*/ 1191816 h 1670998"/>
              <a:gd name="connsiteX19" fmla="*/ 58180 w 7704856"/>
              <a:gd name="connsiteY19" fmla="*/ 1133636 h 1670998"/>
              <a:gd name="connsiteX20" fmla="*/ 0 w 7704856"/>
              <a:gd name="connsiteY20" fmla="*/ 993176 h 1670998"/>
              <a:gd name="connsiteX21" fmla="*/ 0 w 7704856"/>
              <a:gd name="connsiteY21" fmla="*/ 993180 h 1670998"/>
              <a:gd name="connsiteX22" fmla="*/ 0 w 7704856"/>
              <a:gd name="connsiteY22" fmla="*/ 695226 h 1670998"/>
              <a:gd name="connsiteX23" fmla="*/ 0 w 7704856"/>
              <a:gd name="connsiteY23" fmla="*/ 695226 h 1670998"/>
              <a:gd name="connsiteX24" fmla="*/ 0 w 7704856"/>
              <a:gd name="connsiteY24" fmla="*/ 198640 h 1670998"/>
              <a:gd name="connsiteX0" fmla="*/ 0 w 7704856"/>
              <a:gd name="connsiteY0" fmla="*/ 198640 h 1670998"/>
              <a:gd name="connsiteX1" fmla="*/ 58181 w 7704856"/>
              <a:gd name="connsiteY1" fmla="*/ 58180 h 1670998"/>
              <a:gd name="connsiteX2" fmla="*/ 198641 w 7704856"/>
              <a:gd name="connsiteY2" fmla="*/ 0 h 1670998"/>
              <a:gd name="connsiteX3" fmla="*/ 4494499 w 7704856"/>
              <a:gd name="connsiteY3" fmla="*/ 0 h 1670998"/>
              <a:gd name="connsiteX4" fmla="*/ 4494499 w 7704856"/>
              <a:gd name="connsiteY4" fmla="*/ 0 h 1670998"/>
              <a:gd name="connsiteX5" fmla="*/ 6420714 w 7704856"/>
              <a:gd name="connsiteY5" fmla="*/ 0 h 1670998"/>
              <a:gd name="connsiteX6" fmla="*/ 7506216 w 7704856"/>
              <a:gd name="connsiteY6" fmla="*/ 0 h 1670998"/>
              <a:gd name="connsiteX7" fmla="*/ 7646676 w 7704856"/>
              <a:gd name="connsiteY7" fmla="*/ 58181 h 1670998"/>
              <a:gd name="connsiteX8" fmla="*/ 7704856 w 7704856"/>
              <a:gd name="connsiteY8" fmla="*/ 198641 h 1670998"/>
              <a:gd name="connsiteX9" fmla="*/ 7704856 w 7704856"/>
              <a:gd name="connsiteY9" fmla="*/ 695226 h 1670998"/>
              <a:gd name="connsiteX10" fmla="*/ 7704856 w 7704856"/>
              <a:gd name="connsiteY10" fmla="*/ 695226 h 1670998"/>
              <a:gd name="connsiteX11" fmla="*/ 7704856 w 7704856"/>
              <a:gd name="connsiteY11" fmla="*/ 993180 h 1670998"/>
              <a:gd name="connsiteX12" fmla="*/ 7704856 w 7704856"/>
              <a:gd name="connsiteY12" fmla="*/ 993176 h 1670998"/>
              <a:gd name="connsiteX13" fmla="*/ 7646676 w 7704856"/>
              <a:gd name="connsiteY13" fmla="*/ 1133636 h 1670998"/>
              <a:gd name="connsiteX14" fmla="*/ 7506216 w 7704856"/>
              <a:gd name="connsiteY14" fmla="*/ 1191816 h 1670998"/>
              <a:gd name="connsiteX15" fmla="*/ 3744416 w 7704856"/>
              <a:gd name="connsiteY15" fmla="*/ 1224136 h 1670998"/>
              <a:gd name="connsiteX16" fmla="*/ 6514456 w 7704856"/>
              <a:gd name="connsiteY16" fmla="*/ 1670998 h 1670998"/>
              <a:gd name="connsiteX17" fmla="*/ 2808312 w 7704856"/>
              <a:gd name="connsiteY17" fmla="*/ 1224136 h 1670998"/>
              <a:gd name="connsiteX18" fmla="*/ 198640 w 7704856"/>
              <a:gd name="connsiteY18" fmla="*/ 1191816 h 1670998"/>
              <a:gd name="connsiteX19" fmla="*/ 58180 w 7704856"/>
              <a:gd name="connsiteY19" fmla="*/ 1133636 h 1670998"/>
              <a:gd name="connsiteX20" fmla="*/ 0 w 7704856"/>
              <a:gd name="connsiteY20" fmla="*/ 993176 h 1670998"/>
              <a:gd name="connsiteX21" fmla="*/ 0 w 7704856"/>
              <a:gd name="connsiteY21" fmla="*/ 993180 h 1670998"/>
              <a:gd name="connsiteX22" fmla="*/ 0 w 7704856"/>
              <a:gd name="connsiteY22" fmla="*/ 695226 h 1670998"/>
              <a:gd name="connsiteX23" fmla="*/ 0 w 7704856"/>
              <a:gd name="connsiteY23" fmla="*/ 695226 h 1670998"/>
              <a:gd name="connsiteX24" fmla="*/ 0 w 7704856"/>
              <a:gd name="connsiteY24" fmla="*/ 198640 h 1670998"/>
              <a:gd name="connsiteX0" fmla="*/ 0 w 7704856"/>
              <a:gd name="connsiteY0" fmla="*/ 198640 h 1670998"/>
              <a:gd name="connsiteX1" fmla="*/ 58181 w 7704856"/>
              <a:gd name="connsiteY1" fmla="*/ 58180 h 1670998"/>
              <a:gd name="connsiteX2" fmla="*/ 198641 w 7704856"/>
              <a:gd name="connsiteY2" fmla="*/ 0 h 1670998"/>
              <a:gd name="connsiteX3" fmla="*/ 4494499 w 7704856"/>
              <a:gd name="connsiteY3" fmla="*/ 0 h 1670998"/>
              <a:gd name="connsiteX4" fmla="*/ 4494499 w 7704856"/>
              <a:gd name="connsiteY4" fmla="*/ 0 h 1670998"/>
              <a:gd name="connsiteX5" fmla="*/ 6420714 w 7704856"/>
              <a:gd name="connsiteY5" fmla="*/ 0 h 1670998"/>
              <a:gd name="connsiteX6" fmla="*/ 7506216 w 7704856"/>
              <a:gd name="connsiteY6" fmla="*/ 0 h 1670998"/>
              <a:gd name="connsiteX7" fmla="*/ 7646676 w 7704856"/>
              <a:gd name="connsiteY7" fmla="*/ 58181 h 1670998"/>
              <a:gd name="connsiteX8" fmla="*/ 7704856 w 7704856"/>
              <a:gd name="connsiteY8" fmla="*/ 198641 h 1670998"/>
              <a:gd name="connsiteX9" fmla="*/ 7704856 w 7704856"/>
              <a:gd name="connsiteY9" fmla="*/ 695226 h 1670998"/>
              <a:gd name="connsiteX10" fmla="*/ 7704856 w 7704856"/>
              <a:gd name="connsiteY10" fmla="*/ 695226 h 1670998"/>
              <a:gd name="connsiteX11" fmla="*/ 7704856 w 7704856"/>
              <a:gd name="connsiteY11" fmla="*/ 993180 h 1670998"/>
              <a:gd name="connsiteX12" fmla="*/ 7704856 w 7704856"/>
              <a:gd name="connsiteY12" fmla="*/ 993176 h 1670998"/>
              <a:gd name="connsiteX13" fmla="*/ 7646676 w 7704856"/>
              <a:gd name="connsiteY13" fmla="*/ 1133636 h 1670998"/>
              <a:gd name="connsiteX14" fmla="*/ 7506216 w 7704856"/>
              <a:gd name="connsiteY14" fmla="*/ 1191816 h 1670998"/>
              <a:gd name="connsiteX15" fmla="*/ 3705547 w 7704856"/>
              <a:gd name="connsiteY15" fmla="*/ 1173832 h 1670998"/>
              <a:gd name="connsiteX16" fmla="*/ 6514456 w 7704856"/>
              <a:gd name="connsiteY16" fmla="*/ 1670998 h 1670998"/>
              <a:gd name="connsiteX17" fmla="*/ 2808312 w 7704856"/>
              <a:gd name="connsiteY17" fmla="*/ 1224136 h 1670998"/>
              <a:gd name="connsiteX18" fmla="*/ 198640 w 7704856"/>
              <a:gd name="connsiteY18" fmla="*/ 1191816 h 1670998"/>
              <a:gd name="connsiteX19" fmla="*/ 58180 w 7704856"/>
              <a:gd name="connsiteY19" fmla="*/ 1133636 h 1670998"/>
              <a:gd name="connsiteX20" fmla="*/ 0 w 7704856"/>
              <a:gd name="connsiteY20" fmla="*/ 993176 h 1670998"/>
              <a:gd name="connsiteX21" fmla="*/ 0 w 7704856"/>
              <a:gd name="connsiteY21" fmla="*/ 993180 h 1670998"/>
              <a:gd name="connsiteX22" fmla="*/ 0 w 7704856"/>
              <a:gd name="connsiteY22" fmla="*/ 695226 h 1670998"/>
              <a:gd name="connsiteX23" fmla="*/ 0 w 7704856"/>
              <a:gd name="connsiteY23" fmla="*/ 695226 h 1670998"/>
              <a:gd name="connsiteX24" fmla="*/ 0 w 7704856"/>
              <a:gd name="connsiteY24" fmla="*/ 198640 h 1670998"/>
              <a:gd name="connsiteX0" fmla="*/ 0 w 7704856"/>
              <a:gd name="connsiteY0" fmla="*/ 198640 h 2088232"/>
              <a:gd name="connsiteX1" fmla="*/ 58181 w 7704856"/>
              <a:gd name="connsiteY1" fmla="*/ 58180 h 2088232"/>
              <a:gd name="connsiteX2" fmla="*/ 198641 w 7704856"/>
              <a:gd name="connsiteY2" fmla="*/ 0 h 2088232"/>
              <a:gd name="connsiteX3" fmla="*/ 4494499 w 7704856"/>
              <a:gd name="connsiteY3" fmla="*/ 0 h 2088232"/>
              <a:gd name="connsiteX4" fmla="*/ 4494499 w 7704856"/>
              <a:gd name="connsiteY4" fmla="*/ 0 h 2088232"/>
              <a:gd name="connsiteX5" fmla="*/ 6420714 w 7704856"/>
              <a:gd name="connsiteY5" fmla="*/ 0 h 2088232"/>
              <a:gd name="connsiteX6" fmla="*/ 7506216 w 7704856"/>
              <a:gd name="connsiteY6" fmla="*/ 0 h 2088232"/>
              <a:gd name="connsiteX7" fmla="*/ 7646676 w 7704856"/>
              <a:gd name="connsiteY7" fmla="*/ 58181 h 2088232"/>
              <a:gd name="connsiteX8" fmla="*/ 7704856 w 7704856"/>
              <a:gd name="connsiteY8" fmla="*/ 198641 h 2088232"/>
              <a:gd name="connsiteX9" fmla="*/ 7704856 w 7704856"/>
              <a:gd name="connsiteY9" fmla="*/ 695226 h 2088232"/>
              <a:gd name="connsiteX10" fmla="*/ 7704856 w 7704856"/>
              <a:gd name="connsiteY10" fmla="*/ 695226 h 2088232"/>
              <a:gd name="connsiteX11" fmla="*/ 7704856 w 7704856"/>
              <a:gd name="connsiteY11" fmla="*/ 993180 h 2088232"/>
              <a:gd name="connsiteX12" fmla="*/ 7704856 w 7704856"/>
              <a:gd name="connsiteY12" fmla="*/ 993176 h 2088232"/>
              <a:gd name="connsiteX13" fmla="*/ 7646676 w 7704856"/>
              <a:gd name="connsiteY13" fmla="*/ 1133636 h 2088232"/>
              <a:gd name="connsiteX14" fmla="*/ 7506216 w 7704856"/>
              <a:gd name="connsiteY14" fmla="*/ 1191816 h 2088232"/>
              <a:gd name="connsiteX15" fmla="*/ 3705547 w 7704856"/>
              <a:gd name="connsiteY15" fmla="*/ 1173832 h 2088232"/>
              <a:gd name="connsiteX16" fmla="*/ 5472608 w 7704856"/>
              <a:gd name="connsiteY16" fmla="*/ 2088232 h 2088232"/>
              <a:gd name="connsiteX17" fmla="*/ 2808312 w 7704856"/>
              <a:gd name="connsiteY17" fmla="*/ 1224136 h 2088232"/>
              <a:gd name="connsiteX18" fmla="*/ 198640 w 7704856"/>
              <a:gd name="connsiteY18" fmla="*/ 1191816 h 2088232"/>
              <a:gd name="connsiteX19" fmla="*/ 58180 w 7704856"/>
              <a:gd name="connsiteY19" fmla="*/ 1133636 h 2088232"/>
              <a:gd name="connsiteX20" fmla="*/ 0 w 7704856"/>
              <a:gd name="connsiteY20" fmla="*/ 993176 h 2088232"/>
              <a:gd name="connsiteX21" fmla="*/ 0 w 7704856"/>
              <a:gd name="connsiteY21" fmla="*/ 993180 h 2088232"/>
              <a:gd name="connsiteX22" fmla="*/ 0 w 7704856"/>
              <a:gd name="connsiteY22" fmla="*/ 695226 h 2088232"/>
              <a:gd name="connsiteX23" fmla="*/ 0 w 7704856"/>
              <a:gd name="connsiteY23" fmla="*/ 695226 h 2088232"/>
              <a:gd name="connsiteX24" fmla="*/ 0 w 7704856"/>
              <a:gd name="connsiteY24" fmla="*/ 198640 h 2088232"/>
              <a:gd name="connsiteX0" fmla="*/ 0 w 7704856"/>
              <a:gd name="connsiteY0" fmla="*/ 198640 h 2088232"/>
              <a:gd name="connsiteX1" fmla="*/ 58181 w 7704856"/>
              <a:gd name="connsiteY1" fmla="*/ 58180 h 2088232"/>
              <a:gd name="connsiteX2" fmla="*/ 198641 w 7704856"/>
              <a:gd name="connsiteY2" fmla="*/ 0 h 2088232"/>
              <a:gd name="connsiteX3" fmla="*/ 4494499 w 7704856"/>
              <a:gd name="connsiteY3" fmla="*/ 0 h 2088232"/>
              <a:gd name="connsiteX4" fmla="*/ 4494499 w 7704856"/>
              <a:gd name="connsiteY4" fmla="*/ 0 h 2088232"/>
              <a:gd name="connsiteX5" fmla="*/ 6420714 w 7704856"/>
              <a:gd name="connsiteY5" fmla="*/ 0 h 2088232"/>
              <a:gd name="connsiteX6" fmla="*/ 7506216 w 7704856"/>
              <a:gd name="connsiteY6" fmla="*/ 0 h 2088232"/>
              <a:gd name="connsiteX7" fmla="*/ 7646676 w 7704856"/>
              <a:gd name="connsiteY7" fmla="*/ 58181 h 2088232"/>
              <a:gd name="connsiteX8" fmla="*/ 7704856 w 7704856"/>
              <a:gd name="connsiteY8" fmla="*/ 198641 h 2088232"/>
              <a:gd name="connsiteX9" fmla="*/ 7704856 w 7704856"/>
              <a:gd name="connsiteY9" fmla="*/ 695226 h 2088232"/>
              <a:gd name="connsiteX10" fmla="*/ 7704856 w 7704856"/>
              <a:gd name="connsiteY10" fmla="*/ 695226 h 2088232"/>
              <a:gd name="connsiteX11" fmla="*/ 7704856 w 7704856"/>
              <a:gd name="connsiteY11" fmla="*/ 993180 h 2088232"/>
              <a:gd name="connsiteX12" fmla="*/ 7704856 w 7704856"/>
              <a:gd name="connsiteY12" fmla="*/ 993176 h 2088232"/>
              <a:gd name="connsiteX13" fmla="*/ 7646676 w 7704856"/>
              <a:gd name="connsiteY13" fmla="*/ 1133636 h 2088232"/>
              <a:gd name="connsiteX14" fmla="*/ 7506216 w 7704856"/>
              <a:gd name="connsiteY14" fmla="*/ 1191816 h 2088232"/>
              <a:gd name="connsiteX15" fmla="*/ 4920748 w 7704856"/>
              <a:gd name="connsiteY15" fmla="*/ 1169410 h 2088232"/>
              <a:gd name="connsiteX16" fmla="*/ 5472608 w 7704856"/>
              <a:gd name="connsiteY16" fmla="*/ 2088232 h 2088232"/>
              <a:gd name="connsiteX17" fmla="*/ 2808312 w 7704856"/>
              <a:gd name="connsiteY17" fmla="*/ 1224136 h 2088232"/>
              <a:gd name="connsiteX18" fmla="*/ 198640 w 7704856"/>
              <a:gd name="connsiteY18" fmla="*/ 1191816 h 2088232"/>
              <a:gd name="connsiteX19" fmla="*/ 58180 w 7704856"/>
              <a:gd name="connsiteY19" fmla="*/ 1133636 h 2088232"/>
              <a:gd name="connsiteX20" fmla="*/ 0 w 7704856"/>
              <a:gd name="connsiteY20" fmla="*/ 993176 h 2088232"/>
              <a:gd name="connsiteX21" fmla="*/ 0 w 7704856"/>
              <a:gd name="connsiteY21" fmla="*/ 993180 h 2088232"/>
              <a:gd name="connsiteX22" fmla="*/ 0 w 7704856"/>
              <a:gd name="connsiteY22" fmla="*/ 695226 h 2088232"/>
              <a:gd name="connsiteX23" fmla="*/ 0 w 7704856"/>
              <a:gd name="connsiteY23" fmla="*/ 695226 h 2088232"/>
              <a:gd name="connsiteX24" fmla="*/ 0 w 7704856"/>
              <a:gd name="connsiteY24" fmla="*/ 198640 h 2088232"/>
              <a:gd name="connsiteX0" fmla="*/ 0 w 7704856"/>
              <a:gd name="connsiteY0" fmla="*/ 198640 h 2088232"/>
              <a:gd name="connsiteX1" fmla="*/ 58181 w 7704856"/>
              <a:gd name="connsiteY1" fmla="*/ 58180 h 2088232"/>
              <a:gd name="connsiteX2" fmla="*/ 198641 w 7704856"/>
              <a:gd name="connsiteY2" fmla="*/ 0 h 2088232"/>
              <a:gd name="connsiteX3" fmla="*/ 4494499 w 7704856"/>
              <a:gd name="connsiteY3" fmla="*/ 0 h 2088232"/>
              <a:gd name="connsiteX4" fmla="*/ 4494499 w 7704856"/>
              <a:gd name="connsiteY4" fmla="*/ 0 h 2088232"/>
              <a:gd name="connsiteX5" fmla="*/ 6420714 w 7704856"/>
              <a:gd name="connsiteY5" fmla="*/ 0 h 2088232"/>
              <a:gd name="connsiteX6" fmla="*/ 7506216 w 7704856"/>
              <a:gd name="connsiteY6" fmla="*/ 0 h 2088232"/>
              <a:gd name="connsiteX7" fmla="*/ 7646676 w 7704856"/>
              <a:gd name="connsiteY7" fmla="*/ 58181 h 2088232"/>
              <a:gd name="connsiteX8" fmla="*/ 7704856 w 7704856"/>
              <a:gd name="connsiteY8" fmla="*/ 198641 h 2088232"/>
              <a:gd name="connsiteX9" fmla="*/ 7704856 w 7704856"/>
              <a:gd name="connsiteY9" fmla="*/ 695226 h 2088232"/>
              <a:gd name="connsiteX10" fmla="*/ 7704856 w 7704856"/>
              <a:gd name="connsiteY10" fmla="*/ 695226 h 2088232"/>
              <a:gd name="connsiteX11" fmla="*/ 7704856 w 7704856"/>
              <a:gd name="connsiteY11" fmla="*/ 993180 h 2088232"/>
              <a:gd name="connsiteX12" fmla="*/ 7704856 w 7704856"/>
              <a:gd name="connsiteY12" fmla="*/ 993176 h 2088232"/>
              <a:gd name="connsiteX13" fmla="*/ 7646676 w 7704856"/>
              <a:gd name="connsiteY13" fmla="*/ 1133636 h 2088232"/>
              <a:gd name="connsiteX14" fmla="*/ 7506216 w 7704856"/>
              <a:gd name="connsiteY14" fmla="*/ 1191816 h 2088232"/>
              <a:gd name="connsiteX15" fmla="*/ 4920748 w 7704856"/>
              <a:gd name="connsiteY15" fmla="*/ 1169410 h 2088232"/>
              <a:gd name="connsiteX16" fmla="*/ 5472608 w 7704856"/>
              <a:gd name="connsiteY16" fmla="*/ 2088232 h 2088232"/>
              <a:gd name="connsiteX17" fmla="*/ 4597015 w 7704856"/>
              <a:gd name="connsiteY17" fmla="*/ 1252939 h 2088232"/>
              <a:gd name="connsiteX18" fmla="*/ 198640 w 7704856"/>
              <a:gd name="connsiteY18" fmla="*/ 1191816 h 2088232"/>
              <a:gd name="connsiteX19" fmla="*/ 58180 w 7704856"/>
              <a:gd name="connsiteY19" fmla="*/ 1133636 h 2088232"/>
              <a:gd name="connsiteX20" fmla="*/ 0 w 7704856"/>
              <a:gd name="connsiteY20" fmla="*/ 993176 h 2088232"/>
              <a:gd name="connsiteX21" fmla="*/ 0 w 7704856"/>
              <a:gd name="connsiteY21" fmla="*/ 993180 h 2088232"/>
              <a:gd name="connsiteX22" fmla="*/ 0 w 7704856"/>
              <a:gd name="connsiteY22" fmla="*/ 695226 h 2088232"/>
              <a:gd name="connsiteX23" fmla="*/ 0 w 7704856"/>
              <a:gd name="connsiteY23" fmla="*/ 695226 h 2088232"/>
              <a:gd name="connsiteX24" fmla="*/ 0 w 7704856"/>
              <a:gd name="connsiteY24" fmla="*/ 198640 h 2088232"/>
              <a:gd name="connsiteX0" fmla="*/ 0 w 7704856"/>
              <a:gd name="connsiteY0" fmla="*/ 198640 h 2088232"/>
              <a:gd name="connsiteX1" fmla="*/ 58181 w 7704856"/>
              <a:gd name="connsiteY1" fmla="*/ 58180 h 2088232"/>
              <a:gd name="connsiteX2" fmla="*/ 198641 w 7704856"/>
              <a:gd name="connsiteY2" fmla="*/ 0 h 2088232"/>
              <a:gd name="connsiteX3" fmla="*/ 4494499 w 7704856"/>
              <a:gd name="connsiteY3" fmla="*/ 0 h 2088232"/>
              <a:gd name="connsiteX4" fmla="*/ 4494499 w 7704856"/>
              <a:gd name="connsiteY4" fmla="*/ 0 h 2088232"/>
              <a:gd name="connsiteX5" fmla="*/ 6420714 w 7704856"/>
              <a:gd name="connsiteY5" fmla="*/ 0 h 2088232"/>
              <a:gd name="connsiteX6" fmla="*/ 7506216 w 7704856"/>
              <a:gd name="connsiteY6" fmla="*/ 0 h 2088232"/>
              <a:gd name="connsiteX7" fmla="*/ 7646676 w 7704856"/>
              <a:gd name="connsiteY7" fmla="*/ 58181 h 2088232"/>
              <a:gd name="connsiteX8" fmla="*/ 7704856 w 7704856"/>
              <a:gd name="connsiteY8" fmla="*/ 198641 h 2088232"/>
              <a:gd name="connsiteX9" fmla="*/ 7704856 w 7704856"/>
              <a:gd name="connsiteY9" fmla="*/ 695226 h 2088232"/>
              <a:gd name="connsiteX10" fmla="*/ 7704856 w 7704856"/>
              <a:gd name="connsiteY10" fmla="*/ 695226 h 2088232"/>
              <a:gd name="connsiteX11" fmla="*/ 7704856 w 7704856"/>
              <a:gd name="connsiteY11" fmla="*/ 993180 h 2088232"/>
              <a:gd name="connsiteX12" fmla="*/ 7704856 w 7704856"/>
              <a:gd name="connsiteY12" fmla="*/ 993176 h 2088232"/>
              <a:gd name="connsiteX13" fmla="*/ 7646676 w 7704856"/>
              <a:gd name="connsiteY13" fmla="*/ 1133636 h 2088232"/>
              <a:gd name="connsiteX14" fmla="*/ 7506216 w 7704856"/>
              <a:gd name="connsiteY14" fmla="*/ 1191816 h 2088232"/>
              <a:gd name="connsiteX15" fmla="*/ 4920748 w 7704856"/>
              <a:gd name="connsiteY15" fmla="*/ 1169410 h 2088232"/>
              <a:gd name="connsiteX16" fmla="*/ 5472608 w 7704856"/>
              <a:gd name="connsiteY16" fmla="*/ 2088232 h 2088232"/>
              <a:gd name="connsiteX17" fmla="*/ 4597015 w 7704856"/>
              <a:gd name="connsiteY17" fmla="*/ 1252939 h 2088232"/>
              <a:gd name="connsiteX18" fmla="*/ 198640 w 7704856"/>
              <a:gd name="connsiteY18" fmla="*/ 1191816 h 2088232"/>
              <a:gd name="connsiteX19" fmla="*/ 58180 w 7704856"/>
              <a:gd name="connsiteY19" fmla="*/ 1133636 h 2088232"/>
              <a:gd name="connsiteX20" fmla="*/ 0 w 7704856"/>
              <a:gd name="connsiteY20" fmla="*/ 993176 h 2088232"/>
              <a:gd name="connsiteX21" fmla="*/ 0 w 7704856"/>
              <a:gd name="connsiteY21" fmla="*/ 993180 h 2088232"/>
              <a:gd name="connsiteX22" fmla="*/ 0 w 7704856"/>
              <a:gd name="connsiteY22" fmla="*/ 695226 h 2088232"/>
              <a:gd name="connsiteX23" fmla="*/ 0 w 7704856"/>
              <a:gd name="connsiteY23" fmla="*/ 695226 h 2088232"/>
              <a:gd name="connsiteX24" fmla="*/ 0 w 7704856"/>
              <a:gd name="connsiteY24" fmla="*/ 198640 h 2088232"/>
              <a:gd name="connsiteX0" fmla="*/ 0 w 7704856"/>
              <a:gd name="connsiteY0" fmla="*/ 198640 h 2088232"/>
              <a:gd name="connsiteX1" fmla="*/ 58181 w 7704856"/>
              <a:gd name="connsiteY1" fmla="*/ 58180 h 2088232"/>
              <a:gd name="connsiteX2" fmla="*/ 198641 w 7704856"/>
              <a:gd name="connsiteY2" fmla="*/ 0 h 2088232"/>
              <a:gd name="connsiteX3" fmla="*/ 4494499 w 7704856"/>
              <a:gd name="connsiteY3" fmla="*/ 0 h 2088232"/>
              <a:gd name="connsiteX4" fmla="*/ 4494499 w 7704856"/>
              <a:gd name="connsiteY4" fmla="*/ 0 h 2088232"/>
              <a:gd name="connsiteX5" fmla="*/ 6420714 w 7704856"/>
              <a:gd name="connsiteY5" fmla="*/ 0 h 2088232"/>
              <a:gd name="connsiteX6" fmla="*/ 7506216 w 7704856"/>
              <a:gd name="connsiteY6" fmla="*/ 0 h 2088232"/>
              <a:gd name="connsiteX7" fmla="*/ 7646676 w 7704856"/>
              <a:gd name="connsiteY7" fmla="*/ 58181 h 2088232"/>
              <a:gd name="connsiteX8" fmla="*/ 7704856 w 7704856"/>
              <a:gd name="connsiteY8" fmla="*/ 198641 h 2088232"/>
              <a:gd name="connsiteX9" fmla="*/ 7704856 w 7704856"/>
              <a:gd name="connsiteY9" fmla="*/ 695226 h 2088232"/>
              <a:gd name="connsiteX10" fmla="*/ 7704856 w 7704856"/>
              <a:gd name="connsiteY10" fmla="*/ 695226 h 2088232"/>
              <a:gd name="connsiteX11" fmla="*/ 7704856 w 7704856"/>
              <a:gd name="connsiteY11" fmla="*/ 993180 h 2088232"/>
              <a:gd name="connsiteX12" fmla="*/ 7704856 w 7704856"/>
              <a:gd name="connsiteY12" fmla="*/ 993176 h 2088232"/>
              <a:gd name="connsiteX13" fmla="*/ 7646676 w 7704856"/>
              <a:gd name="connsiteY13" fmla="*/ 1133636 h 2088232"/>
              <a:gd name="connsiteX14" fmla="*/ 7506216 w 7704856"/>
              <a:gd name="connsiteY14" fmla="*/ 1191816 h 2088232"/>
              <a:gd name="connsiteX15" fmla="*/ 4920748 w 7704856"/>
              <a:gd name="connsiteY15" fmla="*/ 1169410 h 2088232"/>
              <a:gd name="connsiteX16" fmla="*/ 5472608 w 7704856"/>
              <a:gd name="connsiteY16" fmla="*/ 2088232 h 2088232"/>
              <a:gd name="connsiteX17" fmla="*/ 4597015 w 7704856"/>
              <a:gd name="connsiteY17" fmla="*/ 1169410 h 2088232"/>
              <a:gd name="connsiteX18" fmla="*/ 198640 w 7704856"/>
              <a:gd name="connsiteY18" fmla="*/ 1191816 h 2088232"/>
              <a:gd name="connsiteX19" fmla="*/ 58180 w 7704856"/>
              <a:gd name="connsiteY19" fmla="*/ 1133636 h 2088232"/>
              <a:gd name="connsiteX20" fmla="*/ 0 w 7704856"/>
              <a:gd name="connsiteY20" fmla="*/ 993176 h 2088232"/>
              <a:gd name="connsiteX21" fmla="*/ 0 w 7704856"/>
              <a:gd name="connsiteY21" fmla="*/ 993180 h 2088232"/>
              <a:gd name="connsiteX22" fmla="*/ 0 w 7704856"/>
              <a:gd name="connsiteY22" fmla="*/ 695226 h 2088232"/>
              <a:gd name="connsiteX23" fmla="*/ 0 w 7704856"/>
              <a:gd name="connsiteY23" fmla="*/ 695226 h 2088232"/>
              <a:gd name="connsiteX24" fmla="*/ 0 w 7704856"/>
              <a:gd name="connsiteY24" fmla="*/ 198640 h 2088232"/>
              <a:gd name="connsiteX0" fmla="*/ 0 w 7704856"/>
              <a:gd name="connsiteY0" fmla="*/ 198640 h 2088232"/>
              <a:gd name="connsiteX1" fmla="*/ 58181 w 7704856"/>
              <a:gd name="connsiteY1" fmla="*/ 58180 h 2088232"/>
              <a:gd name="connsiteX2" fmla="*/ 198641 w 7704856"/>
              <a:gd name="connsiteY2" fmla="*/ 0 h 2088232"/>
              <a:gd name="connsiteX3" fmla="*/ 4494499 w 7704856"/>
              <a:gd name="connsiteY3" fmla="*/ 0 h 2088232"/>
              <a:gd name="connsiteX4" fmla="*/ 4494499 w 7704856"/>
              <a:gd name="connsiteY4" fmla="*/ 0 h 2088232"/>
              <a:gd name="connsiteX5" fmla="*/ 6420714 w 7704856"/>
              <a:gd name="connsiteY5" fmla="*/ 0 h 2088232"/>
              <a:gd name="connsiteX6" fmla="*/ 7506216 w 7704856"/>
              <a:gd name="connsiteY6" fmla="*/ 0 h 2088232"/>
              <a:gd name="connsiteX7" fmla="*/ 7646676 w 7704856"/>
              <a:gd name="connsiteY7" fmla="*/ 58181 h 2088232"/>
              <a:gd name="connsiteX8" fmla="*/ 7704856 w 7704856"/>
              <a:gd name="connsiteY8" fmla="*/ 198641 h 2088232"/>
              <a:gd name="connsiteX9" fmla="*/ 7704856 w 7704856"/>
              <a:gd name="connsiteY9" fmla="*/ 695226 h 2088232"/>
              <a:gd name="connsiteX10" fmla="*/ 7704856 w 7704856"/>
              <a:gd name="connsiteY10" fmla="*/ 695226 h 2088232"/>
              <a:gd name="connsiteX11" fmla="*/ 7704856 w 7704856"/>
              <a:gd name="connsiteY11" fmla="*/ 993180 h 2088232"/>
              <a:gd name="connsiteX12" fmla="*/ 7704856 w 7704856"/>
              <a:gd name="connsiteY12" fmla="*/ 993176 h 2088232"/>
              <a:gd name="connsiteX13" fmla="*/ 7646676 w 7704856"/>
              <a:gd name="connsiteY13" fmla="*/ 1133636 h 2088232"/>
              <a:gd name="connsiteX14" fmla="*/ 7506216 w 7704856"/>
              <a:gd name="connsiteY14" fmla="*/ 1191816 h 2088232"/>
              <a:gd name="connsiteX15" fmla="*/ 4920748 w 7704856"/>
              <a:gd name="connsiteY15" fmla="*/ 1169410 h 2088232"/>
              <a:gd name="connsiteX16" fmla="*/ 5472608 w 7704856"/>
              <a:gd name="connsiteY16" fmla="*/ 2088232 h 2088232"/>
              <a:gd name="connsiteX17" fmla="*/ 4587455 w 7704856"/>
              <a:gd name="connsiteY17" fmla="*/ 1203731 h 2088232"/>
              <a:gd name="connsiteX18" fmla="*/ 198640 w 7704856"/>
              <a:gd name="connsiteY18" fmla="*/ 1191816 h 2088232"/>
              <a:gd name="connsiteX19" fmla="*/ 58180 w 7704856"/>
              <a:gd name="connsiteY19" fmla="*/ 1133636 h 2088232"/>
              <a:gd name="connsiteX20" fmla="*/ 0 w 7704856"/>
              <a:gd name="connsiteY20" fmla="*/ 993176 h 2088232"/>
              <a:gd name="connsiteX21" fmla="*/ 0 w 7704856"/>
              <a:gd name="connsiteY21" fmla="*/ 993180 h 2088232"/>
              <a:gd name="connsiteX22" fmla="*/ 0 w 7704856"/>
              <a:gd name="connsiteY22" fmla="*/ 695226 h 2088232"/>
              <a:gd name="connsiteX23" fmla="*/ 0 w 7704856"/>
              <a:gd name="connsiteY23" fmla="*/ 695226 h 2088232"/>
              <a:gd name="connsiteX24" fmla="*/ 0 w 7704856"/>
              <a:gd name="connsiteY24" fmla="*/ 198640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04856" h="2088232">
                <a:moveTo>
                  <a:pt x="0" y="198640"/>
                </a:moveTo>
                <a:cubicBezTo>
                  <a:pt x="0" y="145957"/>
                  <a:pt x="20928" y="95433"/>
                  <a:pt x="58181" y="58180"/>
                </a:cubicBezTo>
                <a:cubicBezTo>
                  <a:pt x="95433" y="20928"/>
                  <a:pt x="145958" y="0"/>
                  <a:pt x="198641" y="0"/>
                </a:cubicBezTo>
                <a:lnTo>
                  <a:pt x="4494499" y="0"/>
                </a:lnTo>
                <a:lnTo>
                  <a:pt x="4494499" y="0"/>
                </a:lnTo>
                <a:lnTo>
                  <a:pt x="6420714" y="0"/>
                </a:lnTo>
                <a:lnTo>
                  <a:pt x="7506216" y="0"/>
                </a:lnTo>
                <a:cubicBezTo>
                  <a:pt x="7558899" y="0"/>
                  <a:pt x="7609423" y="20928"/>
                  <a:pt x="7646676" y="58181"/>
                </a:cubicBezTo>
                <a:cubicBezTo>
                  <a:pt x="7683928" y="95433"/>
                  <a:pt x="7704856" y="145958"/>
                  <a:pt x="7704856" y="198641"/>
                </a:cubicBezTo>
                <a:lnTo>
                  <a:pt x="7704856" y="695226"/>
                </a:lnTo>
                <a:lnTo>
                  <a:pt x="7704856" y="695226"/>
                </a:lnTo>
                <a:lnTo>
                  <a:pt x="7704856" y="993180"/>
                </a:lnTo>
                <a:lnTo>
                  <a:pt x="7704856" y="993176"/>
                </a:lnTo>
                <a:cubicBezTo>
                  <a:pt x="7704856" y="1045859"/>
                  <a:pt x="7683928" y="1096384"/>
                  <a:pt x="7646676" y="1133636"/>
                </a:cubicBezTo>
                <a:cubicBezTo>
                  <a:pt x="7609424" y="1170888"/>
                  <a:pt x="7558899" y="1191816"/>
                  <a:pt x="7506216" y="1191816"/>
                </a:cubicBezTo>
                <a:lnTo>
                  <a:pt x="4920748" y="1169410"/>
                </a:lnTo>
                <a:lnTo>
                  <a:pt x="5472608" y="2088232"/>
                </a:lnTo>
                <a:lnTo>
                  <a:pt x="4587455" y="1203731"/>
                </a:lnTo>
                <a:lnTo>
                  <a:pt x="198640" y="1191816"/>
                </a:lnTo>
                <a:cubicBezTo>
                  <a:pt x="145957" y="1191816"/>
                  <a:pt x="95433" y="1170888"/>
                  <a:pt x="58180" y="1133636"/>
                </a:cubicBezTo>
                <a:cubicBezTo>
                  <a:pt x="20928" y="1096384"/>
                  <a:pt x="0" y="1045859"/>
                  <a:pt x="0" y="993176"/>
                </a:cubicBezTo>
                <a:lnTo>
                  <a:pt x="0" y="993180"/>
                </a:lnTo>
                <a:lnTo>
                  <a:pt x="0" y="695226"/>
                </a:lnTo>
                <a:lnTo>
                  <a:pt x="0" y="695226"/>
                </a:lnTo>
                <a:lnTo>
                  <a:pt x="0" y="19864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2800" dirty="0" smtClean="0">
                <a:latin typeface="Calibri" pitchFamily="34" charset="0"/>
                <a:cs typeface="Calibri" pitchFamily="34" charset="0"/>
              </a:rPr>
              <a:t>Les participants de situation linguistique dénotée par L </a:t>
            </a:r>
            <a:br>
              <a:rPr lang="fr-FR" sz="2800" dirty="0" smtClean="0">
                <a:latin typeface="Calibri" pitchFamily="34" charset="0"/>
                <a:cs typeface="Calibri" pitchFamily="34" charset="0"/>
              </a:rPr>
            </a:br>
            <a:r>
              <a:rPr lang="fr-FR" sz="2800" dirty="0" smtClean="0">
                <a:latin typeface="Calibri" pitchFamily="34" charset="0"/>
                <a:cs typeface="Calibri" pitchFamily="34" charset="0"/>
              </a:rPr>
              <a:t>Sont hérités/spécialisés lorsqu’on spécialise le sens de L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79512" y="3068960"/>
            <a:ext cx="4824536" cy="2281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hiérarchisation des TU</a:t>
            </a:r>
          </a:p>
          <a:p>
            <a:pPr algn="ctr"/>
            <a:r>
              <a:rPr lang="fr-FR" sz="3200" dirty="0" smtClean="0"/>
              <a:t> </a:t>
            </a:r>
          </a:p>
          <a:p>
            <a:pPr algn="ctr"/>
            <a:r>
              <a:rPr lang="fr-FR" sz="3200" b="1" dirty="0" smtClean="0"/>
              <a:t>=</a:t>
            </a:r>
            <a:r>
              <a:rPr lang="fr-FR" sz="3200" dirty="0" smtClean="0"/>
              <a:t> </a:t>
            </a:r>
          </a:p>
          <a:p>
            <a:pPr algn="ctr"/>
            <a:r>
              <a:rPr lang="fr-FR" sz="3200" dirty="0" smtClean="0"/>
              <a:t>hiérarchisation des sens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3510" y="3529374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6600" b="1" dirty="0" smtClean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3604548"/>
            <a:ext cx="3600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483768" y="4180612"/>
            <a:ext cx="57606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5013176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51571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2996952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3779912" y="3604548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4" name="Rectangle 13"/>
          <p:cNvSpPr/>
          <p:nvPr/>
        </p:nvSpPr>
        <p:spPr>
          <a:xfrm>
            <a:off x="4355976" y="4180612"/>
            <a:ext cx="50405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5" name="Ellipse 14"/>
          <p:cNvSpPr/>
          <p:nvPr/>
        </p:nvSpPr>
        <p:spPr>
          <a:xfrm>
            <a:off x="5796136" y="3717032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012160" y="3717032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228184" y="3717032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588224" y="4437112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804248" y="4437112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020272" y="4437112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004048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22007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7504" y="2996952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/>
              <a:t>   Choisir...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07504" y="1624710"/>
            <a:ext cx="9144000" cy="4900634"/>
          </a:xfrm>
        </p:spPr>
        <p:txBody>
          <a:bodyPr>
            <a:normAutofit/>
          </a:bodyPr>
          <a:lstStyle/>
          <a:p>
            <a:r>
              <a:rPr lang="fr-FR" dirty="0" smtClean="0"/>
              <a:t>Structure actancielle des Types d’Unités</a:t>
            </a:r>
          </a:p>
          <a:p>
            <a:pPr lvl="1"/>
            <a:r>
              <a:rPr lang="fr-FR" dirty="0" err="1" smtClean="0"/>
              <a:t>PosA</a:t>
            </a:r>
            <a:r>
              <a:rPr lang="fr-FR" dirty="0" smtClean="0"/>
              <a:t> optionnelles, obligatoires, </a:t>
            </a:r>
            <a:r>
              <a:rPr lang="fr-FR" dirty="0" smtClean="0">
                <a:solidFill>
                  <a:srgbClr val="C00000"/>
                </a:solidFill>
              </a:rPr>
              <a:t>interdites</a:t>
            </a:r>
          </a:p>
          <a:p>
            <a:pPr lvl="1"/>
            <a:r>
              <a:rPr lang="fr-FR" dirty="0" smtClean="0"/>
              <a:t>Signatures</a:t>
            </a:r>
          </a:p>
          <a:p>
            <a:r>
              <a:rPr lang="fr-FR" dirty="0" smtClean="0"/>
              <a:t>Héritage et spécialisation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PosA</a:t>
            </a:r>
            <a:r>
              <a:rPr lang="fr-FR" dirty="0" smtClean="0"/>
              <a:t> optionnelles peuvent devenir obligatoires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PosA</a:t>
            </a:r>
            <a:r>
              <a:rPr lang="fr-FR" dirty="0" smtClean="0"/>
              <a:t> optionnelles peuvent devenir interdites</a:t>
            </a:r>
          </a:p>
          <a:p>
            <a:pPr lvl="1"/>
            <a:r>
              <a:rPr lang="fr-FR" dirty="0" smtClean="0"/>
              <a:t>Les signatures des </a:t>
            </a:r>
            <a:r>
              <a:rPr lang="fr-FR" dirty="0" err="1" smtClean="0"/>
              <a:t>PosA</a:t>
            </a:r>
            <a:r>
              <a:rPr lang="fr-FR" dirty="0" smtClean="0"/>
              <a:t> peuvent être spécialisées</a:t>
            </a:r>
          </a:p>
          <a:p>
            <a:pPr lvl="1"/>
            <a:r>
              <a:rPr lang="fr-FR" dirty="0" smtClean="0"/>
              <a:t>De nouvelles </a:t>
            </a:r>
            <a:r>
              <a:rPr lang="fr-FR" dirty="0" err="1" smtClean="0"/>
              <a:t>PosA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444208" y="5733256"/>
            <a:ext cx="208823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000" dirty="0" err="1" smtClean="0"/>
              <a:t>graze</a:t>
            </a:r>
            <a:r>
              <a:rPr lang="fr-FR" sz="2000" dirty="0" smtClean="0"/>
              <a:t> &lt; to </a:t>
            </a:r>
            <a:r>
              <a:rPr lang="fr-FR" sz="2000" dirty="0" err="1" smtClean="0"/>
              <a:t>eat</a:t>
            </a:r>
            <a:endParaRPr lang="fr-FR" sz="2000" dirty="0" smtClean="0"/>
          </a:p>
          <a:p>
            <a:pPr algn="ctr"/>
            <a:r>
              <a:rPr lang="fr-FR" sz="2000" dirty="0" smtClean="0"/>
              <a:t>peigne &lt; outil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Hiérarchie des Types d’unités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4328" y="42210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3" name="Groupe 51"/>
          <p:cNvGrpSpPr/>
          <p:nvPr/>
        </p:nvGrpSpPr>
        <p:grpSpPr>
          <a:xfrm>
            <a:off x="1921552" y="2420887"/>
            <a:ext cx="5319551" cy="4392489"/>
            <a:chOff x="1921552" y="1913787"/>
            <a:chExt cx="6020885" cy="4971598"/>
          </a:xfrm>
        </p:grpSpPr>
        <p:grpSp>
          <p:nvGrpSpPr>
            <p:cNvPr id="5" name="Groupe 32"/>
            <p:cNvGrpSpPr/>
            <p:nvPr/>
          </p:nvGrpSpPr>
          <p:grpSpPr>
            <a:xfrm>
              <a:off x="1921552" y="1913787"/>
              <a:ext cx="3828826" cy="4971598"/>
              <a:chOff x="1921552" y="1866637"/>
              <a:chExt cx="2954893" cy="4265583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6864" y="2301850"/>
                <a:ext cx="742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6" name="Forme libre 15"/>
              <p:cNvSpPr/>
              <p:nvPr/>
            </p:nvSpPr>
            <p:spPr>
              <a:xfrm>
                <a:off x="1921552" y="1866637"/>
                <a:ext cx="1286933" cy="3865903"/>
              </a:xfrm>
              <a:custGeom>
                <a:avLst/>
                <a:gdLst>
                  <a:gd name="connsiteX0" fmla="*/ 1261533 w 1286933"/>
                  <a:gd name="connsiteY0" fmla="*/ 0 h 4660900"/>
                  <a:gd name="connsiteX1" fmla="*/ 4233 w 1286933"/>
                  <a:gd name="connsiteY1" fmla="*/ 1524000 h 4660900"/>
                  <a:gd name="connsiteX2" fmla="*/ 1286933 w 1286933"/>
                  <a:gd name="connsiteY2" fmla="*/ 4660900 h 466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6933" h="4660900">
                    <a:moveTo>
                      <a:pt x="1261533" y="0"/>
                    </a:moveTo>
                    <a:cubicBezTo>
                      <a:pt x="630766" y="373591"/>
                      <a:pt x="0" y="747183"/>
                      <a:pt x="4233" y="1524000"/>
                    </a:cubicBezTo>
                    <a:cubicBezTo>
                      <a:pt x="8466" y="2300817"/>
                      <a:pt x="1024466" y="4142317"/>
                      <a:pt x="1286933" y="4660900"/>
                    </a:cubicBezTo>
                  </a:path>
                </a:pathLst>
              </a:cu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H="1">
                <a:off x="3192604" y="1869801"/>
                <a:ext cx="1558436" cy="3865903"/>
              </a:xfrm>
              <a:custGeom>
                <a:avLst/>
                <a:gdLst>
                  <a:gd name="connsiteX0" fmla="*/ 1261533 w 1286933"/>
                  <a:gd name="connsiteY0" fmla="*/ 0 h 4660900"/>
                  <a:gd name="connsiteX1" fmla="*/ 4233 w 1286933"/>
                  <a:gd name="connsiteY1" fmla="*/ 1524000 h 4660900"/>
                  <a:gd name="connsiteX2" fmla="*/ 1286933 w 1286933"/>
                  <a:gd name="connsiteY2" fmla="*/ 4660900 h 466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6933" h="4660900">
                    <a:moveTo>
                      <a:pt x="1261533" y="0"/>
                    </a:moveTo>
                    <a:cubicBezTo>
                      <a:pt x="630766" y="373591"/>
                      <a:pt x="0" y="747183"/>
                      <a:pt x="4233" y="1524000"/>
                    </a:cubicBezTo>
                    <a:cubicBezTo>
                      <a:pt x="8466" y="2300817"/>
                      <a:pt x="1024466" y="4142317"/>
                      <a:pt x="1286933" y="4660900"/>
                    </a:cubicBezTo>
                  </a:path>
                </a:pathLst>
              </a:cu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" name="Groupe 17"/>
              <p:cNvGrpSpPr/>
              <p:nvPr/>
            </p:nvGrpSpPr>
            <p:grpSpPr>
              <a:xfrm>
                <a:off x="2478235" y="2517873"/>
                <a:ext cx="1549400" cy="3201967"/>
                <a:chOff x="3143250" y="3060700"/>
                <a:chExt cx="1549400" cy="3441700"/>
              </a:xfrm>
            </p:grpSpPr>
            <p:sp>
              <p:nvSpPr>
                <p:cNvPr id="19" name="Forme libre 18"/>
                <p:cNvSpPr/>
                <p:nvPr/>
              </p:nvSpPr>
              <p:spPr>
                <a:xfrm>
                  <a:off x="3143250" y="3060700"/>
                  <a:ext cx="730250" cy="3441700"/>
                </a:xfrm>
                <a:custGeom>
                  <a:avLst/>
                  <a:gdLst>
                    <a:gd name="connsiteX0" fmla="*/ 730250 w 730250"/>
                    <a:gd name="connsiteY0" fmla="*/ 3441700 h 3441700"/>
                    <a:gd name="connsiteX1" fmla="*/ 19050 w 730250"/>
                    <a:gd name="connsiteY1" fmla="*/ 1282700 h 3441700"/>
                    <a:gd name="connsiteX2" fmla="*/ 615950 w 730250"/>
                    <a:gd name="connsiteY2" fmla="*/ 0 h 344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0250" h="3441700">
                      <a:moveTo>
                        <a:pt x="730250" y="3441700"/>
                      </a:moveTo>
                      <a:cubicBezTo>
                        <a:pt x="384175" y="2649008"/>
                        <a:pt x="38100" y="1856317"/>
                        <a:pt x="19050" y="1282700"/>
                      </a:cubicBezTo>
                      <a:cubicBezTo>
                        <a:pt x="0" y="709083"/>
                        <a:pt x="478367" y="224367"/>
                        <a:pt x="615950" y="0"/>
                      </a:cubicBezTo>
                    </a:path>
                  </a:pathLst>
                </a:cu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Forme libre 19"/>
                <p:cNvSpPr/>
                <p:nvPr/>
              </p:nvSpPr>
              <p:spPr>
                <a:xfrm>
                  <a:off x="3759200" y="3073400"/>
                  <a:ext cx="933450" cy="3416300"/>
                </a:xfrm>
                <a:custGeom>
                  <a:avLst/>
                  <a:gdLst>
                    <a:gd name="connsiteX0" fmla="*/ 0 w 933450"/>
                    <a:gd name="connsiteY0" fmla="*/ 0 h 3416300"/>
                    <a:gd name="connsiteX1" fmla="*/ 914400 w 933450"/>
                    <a:gd name="connsiteY1" fmla="*/ 1498600 h 3416300"/>
                    <a:gd name="connsiteX2" fmla="*/ 114300 w 933450"/>
                    <a:gd name="connsiteY2" fmla="*/ 3416300 h 341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3450" h="3416300">
                      <a:moveTo>
                        <a:pt x="0" y="0"/>
                      </a:moveTo>
                      <a:cubicBezTo>
                        <a:pt x="447675" y="464608"/>
                        <a:pt x="895350" y="929217"/>
                        <a:pt x="914400" y="1498600"/>
                      </a:cubicBezTo>
                      <a:cubicBezTo>
                        <a:pt x="933450" y="2067983"/>
                        <a:pt x="523875" y="2742141"/>
                        <a:pt x="114300" y="3416300"/>
                      </a:cubicBezTo>
                    </a:path>
                  </a:pathLst>
                </a:cu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" name="Groupe 20"/>
              <p:cNvGrpSpPr/>
              <p:nvPr/>
            </p:nvGrpSpPr>
            <p:grpSpPr>
              <a:xfrm>
                <a:off x="2734352" y="3497341"/>
                <a:ext cx="478366" cy="2146300"/>
                <a:chOff x="3399367" y="4279900"/>
                <a:chExt cx="478366" cy="2146300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399367" y="4279900"/>
                  <a:ext cx="461433" cy="2146300"/>
                </a:xfrm>
                <a:custGeom>
                  <a:avLst/>
                  <a:gdLst>
                    <a:gd name="connsiteX0" fmla="*/ 131233 w 461433"/>
                    <a:gd name="connsiteY0" fmla="*/ 0 h 2146300"/>
                    <a:gd name="connsiteX1" fmla="*/ 55033 w 461433"/>
                    <a:gd name="connsiteY1" fmla="*/ 812800 h 2146300"/>
                    <a:gd name="connsiteX2" fmla="*/ 461433 w 461433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433" h="2146300">
                      <a:moveTo>
                        <a:pt x="131233" y="0"/>
                      </a:moveTo>
                      <a:cubicBezTo>
                        <a:pt x="65616" y="227541"/>
                        <a:pt x="0" y="455083"/>
                        <a:pt x="55033" y="812800"/>
                      </a:cubicBezTo>
                      <a:cubicBezTo>
                        <a:pt x="110066" y="1170517"/>
                        <a:pt x="285749" y="1658408"/>
                        <a:pt x="461433" y="2146300"/>
                      </a:cubicBezTo>
                    </a:path>
                  </a:pathLst>
                </a:cu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Forme libre 22"/>
                <p:cNvSpPr/>
                <p:nvPr/>
              </p:nvSpPr>
              <p:spPr>
                <a:xfrm>
                  <a:off x="3543300" y="4305300"/>
                  <a:ext cx="334433" cy="2120900"/>
                </a:xfrm>
                <a:custGeom>
                  <a:avLst/>
                  <a:gdLst>
                    <a:gd name="connsiteX0" fmla="*/ 0 w 334433"/>
                    <a:gd name="connsiteY0" fmla="*/ 0 h 2120900"/>
                    <a:gd name="connsiteX1" fmla="*/ 279400 w 334433"/>
                    <a:gd name="connsiteY1" fmla="*/ 1041400 h 2120900"/>
                    <a:gd name="connsiteX2" fmla="*/ 330200 w 334433"/>
                    <a:gd name="connsiteY2" fmla="*/ 2120900 h 212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4433" h="2120900">
                      <a:moveTo>
                        <a:pt x="0" y="0"/>
                      </a:moveTo>
                      <a:cubicBezTo>
                        <a:pt x="112183" y="343958"/>
                        <a:pt x="224367" y="687917"/>
                        <a:pt x="279400" y="1041400"/>
                      </a:cubicBezTo>
                      <a:cubicBezTo>
                        <a:pt x="334433" y="1394883"/>
                        <a:pt x="332316" y="1757891"/>
                        <a:pt x="330200" y="2120900"/>
                      </a:cubicBezTo>
                    </a:path>
                  </a:pathLst>
                </a:custGeom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" name="Groupe 23"/>
              <p:cNvGrpSpPr/>
              <p:nvPr/>
            </p:nvGrpSpPr>
            <p:grpSpPr>
              <a:xfrm>
                <a:off x="3221185" y="3929141"/>
                <a:ext cx="357717" cy="1739900"/>
                <a:chOff x="3886200" y="4711700"/>
                <a:chExt cx="357717" cy="1739900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3898900" y="4711700"/>
                  <a:ext cx="228600" cy="1663700"/>
                </a:xfrm>
                <a:custGeom>
                  <a:avLst/>
                  <a:gdLst>
                    <a:gd name="connsiteX0" fmla="*/ 228600 w 228600"/>
                    <a:gd name="connsiteY0" fmla="*/ 0 h 1663700"/>
                    <a:gd name="connsiteX1" fmla="*/ 38100 w 228600"/>
                    <a:gd name="connsiteY1" fmla="*/ 736600 h 1663700"/>
                    <a:gd name="connsiteX2" fmla="*/ 0 w 228600"/>
                    <a:gd name="connsiteY2" fmla="*/ 1663700 h 166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8600" h="1663700">
                      <a:moveTo>
                        <a:pt x="228600" y="0"/>
                      </a:moveTo>
                      <a:cubicBezTo>
                        <a:pt x="152400" y="229658"/>
                        <a:pt x="76200" y="459317"/>
                        <a:pt x="38100" y="736600"/>
                      </a:cubicBezTo>
                      <a:cubicBezTo>
                        <a:pt x="0" y="1013883"/>
                        <a:pt x="0" y="1338791"/>
                        <a:pt x="0" y="1663700"/>
                      </a:cubicBezTo>
                    </a:path>
                  </a:pathLst>
                </a:cu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3886200" y="4711700"/>
                  <a:ext cx="357717" cy="1739900"/>
                </a:xfrm>
                <a:custGeom>
                  <a:avLst/>
                  <a:gdLst>
                    <a:gd name="connsiteX0" fmla="*/ 241300 w 357717"/>
                    <a:gd name="connsiteY0" fmla="*/ 0 h 1739900"/>
                    <a:gd name="connsiteX1" fmla="*/ 317500 w 357717"/>
                    <a:gd name="connsiteY1" fmla="*/ 812800 h 1739900"/>
                    <a:gd name="connsiteX2" fmla="*/ 0 w 357717"/>
                    <a:gd name="connsiteY2" fmla="*/ 1739900 h 173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717" h="1739900">
                      <a:moveTo>
                        <a:pt x="241300" y="0"/>
                      </a:moveTo>
                      <a:cubicBezTo>
                        <a:pt x="299508" y="261408"/>
                        <a:pt x="357717" y="522817"/>
                        <a:pt x="317500" y="812800"/>
                      </a:cubicBezTo>
                      <a:cubicBezTo>
                        <a:pt x="277283" y="1102783"/>
                        <a:pt x="138641" y="1421341"/>
                        <a:pt x="0" y="1739900"/>
                      </a:cubicBezTo>
                    </a:path>
                  </a:pathLst>
                </a:cu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2808" y="3146507"/>
                <a:ext cx="8858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9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49729" y="3575135"/>
                <a:ext cx="8477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33302" y="5760745"/>
                <a:ext cx="485775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1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342920" y="5740106"/>
                <a:ext cx="1533525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2" name="ZoneTexte 31"/>
              <p:cNvSpPr txBox="1"/>
              <p:nvPr/>
            </p:nvSpPr>
            <p:spPr>
              <a:xfrm>
                <a:off x="3061930" y="576074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>
                    <a:latin typeface="Cambria Math"/>
                    <a:ea typeface="Cambria Math"/>
                  </a:rPr>
                  <a:t>≃</a:t>
                </a:r>
                <a:endParaRPr lang="fr-FR" dirty="0"/>
              </a:p>
            </p:txBody>
          </p:sp>
        </p:grpSp>
        <p:cxnSp>
          <p:nvCxnSpPr>
            <p:cNvPr id="35" name="Connecteur droit avec flèche 34"/>
            <p:cNvCxnSpPr>
              <a:endCxn id="27" idx="3"/>
            </p:cNvCxnSpPr>
            <p:nvPr/>
          </p:nvCxnSpPr>
          <p:spPr>
            <a:xfrm flipH="1" flipV="1">
              <a:off x="4497858" y="2626411"/>
              <a:ext cx="1946350" cy="6585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endCxn id="28" idx="3"/>
            </p:cNvCxnSpPr>
            <p:nvPr/>
          </p:nvCxnSpPr>
          <p:spPr>
            <a:xfrm flipH="1" flipV="1">
              <a:off x="4029855" y="3605322"/>
              <a:ext cx="2440113" cy="590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endCxn id="29" idx="3"/>
            </p:cNvCxnSpPr>
            <p:nvPr/>
          </p:nvCxnSpPr>
          <p:spPr>
            <a:xfrm flipH="1" flipV="1">
              <a:off x="4481844" y="4115995"/>
              <a:ext cx="2069625" cy="8948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6516217" y="3068960"/>
              <a:ext cx="1426220" cy="3030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 smtClean="0"/>
                <a:t>radix</a:t>
              </a:r>
              <a:endParaRPr lang="fr-FR" sz="2400" dirty="0" smtClean="0"/>
            </a:p>
            <a:p>
              <a:endParaRPr lang="fr-FR" sz="2400" dirty="0" smtClean="0"/>
            </a:p>
            <a:p>
              <a:r>
                <a:rPr lang="fr-FR" sz="2400" dirty="0" err="1" smtClean="0"/>
                <a:t>obligat</a:t>
              </a:r>
              <a:endParaRPr lang="fr-FR" sz="2400" dirty="0" smtClean="0"/>
            </a:p>
            <a:p>
              <a:endParaRPr lang="fr-FR" sz="2400" dirty="0" smtClean="0"/>
            </a:p>
            <a:p>
              <a:r>
                <a:rPr lang="fr-FR" sz="2400" dirty="0" err="1" smtClean="0"/>
                <a:t>prohibet</a:t>
              </a:r>
              <a:endParaRPr lang="fr-FR" sz="2400" dirty="0" smtClean="0"/>
            </a:p>
            <a:p>
              <a:endParaRPr lang="fr-FR" sz="2400" dirty="0" smtClean="0"/>
            </a:p>
            <a:p>
              <a:r>
                <a:rPr lang="fr-FR" sz="2400" dirty="0" smtClean="0"/>
                <a:t>absurde</a:t>
              </a:r>
              <a:endParaRPr lang="fr-FR" sz="24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 flipH="1">
              <a:off x="3707904" y="5905500"/>
              <a:ext cx="2756396" cy="4758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341" y="1364382"/>
            <a:ext cx="5857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itre 1"/>
          <p:cNvSpPr txBox="1">
            <a:spLocks/>
          </p:cNvSpPr>
          <p:nvPr/>
        </p:nvSpPr>
        <p:spPr>
          <a:xfrm>
            <a:off x="14808" y="48999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Hiérarchie des Types d’unités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95536" y="515719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fr-FR" dirty="0" smtClean="0"/>
              <a:t>ATTR – APPEND – COORD </a:t>
            </a:r>
          </a:p>
          <a:p>
            <a:r>
              <a:rPr lang="fr-FR" dirty="0" smtClean="0"/>
              <a:t>Tout ce qui n’est pas fonctionnel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4808" y="489992"/>
            <a:ext cx="9129192" cy="1066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Hiérarchie des Symboles</a:t>
            </a:r>
            <a:r>
              <a:rPr kumimoji="0" lang="fr-FR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circonstants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8"/>
            <a:ext cx="5904655" cy="84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95536" y="554876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Graphes d’Unités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Support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Graphe d’unité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Nœuds unités</a:t>
            </a:r>
          </a:p>
          <a:p>
            <a:pPr lvl="1"/>
            <a:r>
              <a:rPr lang="fr-FR" dirty="0" smtClean="0"/>
              <a:t>Étiquettes</a:t>
            </a:r>
          </a:p>
          <a:p>
            <a:pPr lvl="1"/>
            <a:r>
              <a:rPr lang="fr-FR" dirty="0" smtClean="0"/>
              <a:t>Triplets actanciels</a:t>
            </a:r>
          </a:p>
          <a:p>
            <a:pPr lvl="1"/>
            <a:r>
              <a:rPr lang="fr-FR" dirty="0" smtClean="0"/>
              <a:t>Triplets circonstanciels</a:t>
            </a:r>
          </a:p>
          <a:p>
            <a:pPr lvl="1"/>
            <a:r>
              <a:rPr lang="fr-FR" dirty="0" smtClean="0"/>
              <a:t>Equivalences déclarées de nœuds unités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118370"/>
            <a:ext cx="3028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510905"/>
            <a:ext cx="34766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46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7070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Graphes d’Unités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Support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Graphe d’unité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118370"/>
            <a:ext cx="3028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510905"/>
            <a:ext cx="34766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861048"/>
            <a:ext cx="8961854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Graphes d’Unités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Support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Graphe d’unité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118370"/>
            <a:ext cx="3028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510905"/>
            <a:ext cx="34766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8" name="Espace réservé du texte 5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r>
              <a:rPr lang="fr-FR" dirty="0" smtClean="0"/>
              <a:t>Représentation des connaissances linguistique</a:t>
            </a:r>
          </a:p>
          <a:p>
            <a:r>
              <a:rPr lang="fr-FR" dirty="0" smtClean="0"/>
              <a:t>1. Choix du formalisme</a:t>
            </a:r>
          </a:p>
          <a:p>
            <a:r>
              <a:rPr lang="fr-FR" dirty="0" smtClean="0"/>
              <a:t>Identifier les limitations des formalismes existants</a:t>
            </a:r>
          </a:p>
          <a:p>
            <a:r>
              <a:rPr lang="fr-FR" dirty="0" smtClean="0"/>
              <a:t>Lever ces limitations avec les Graphes d’Unités</a:t>
            </a:r>
          </a:p>
          <a:p>
            <a:pPr lvl="1"/>
            <a:r>
              <a:rPr lang="fr-FR" dirty="0" smtClean="0"/>
              <a:t>Hiérarchie des Types d’Unités et Graphes d’Unités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Besoin 2: Théorie des actants sémantiques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Besoin 1: Définitions Lexicographiques dans le RLF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494463" y="5157192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66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3" name="Espace réservé du texte 5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r>
              <a:rPr lang="fr-FR" dirty="0" smtClean="0"/>
              <a:t>Représentation des connaissances linguistique</a:t>
            </a:r>
          </a:p>
          <a:p>
            <a:r>
              <a:rPr lang="fr-FR" dirty="0" smtClean="0"/>
              <a:t>1. Choix du formalisme</a:t>
            </a:r>
          </a:p>
          <a:p>
            <a:r>
              <a:rPr lang="fr-FR" dirty="0" smtClean="0"/>
              <a:t>Identifier les limitations des formalismes existants</a:t>
            </a:r>
          </a:p>
          <a:p>
            <a:r>
              <a:rPr lang="fr-FR" dirty="0" smtClean="0"/>
              <a:t>Lever ces limitations avec les Graphes d’Unités</a:t>
            </a:r>
          </a:p>
          <a:p>
            <a:pPr lvl="1"/>
            <a:r>
              <a:rPr lang="fr-FR" dirty="0" smtClean="0"/>
              <a:t>Hiérarchie des Types d’Unités et Graphes d’Unités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Besoin 2: Théorie des actants sémantiques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Besoin 1: Définitions Lexicographiques dans le RLF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796052" y="4972700"/>
            <a:ext cx="8347948" cy="504056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3216"/>
            <a:ext cx="8229600" cy="1066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 smtClean="0"/>
              <a:t>1. Choisir le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3604548"/>
            <a:ext cx="3600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2483768" y="4180612"/>
            <a:ext cx="57606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5013176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51571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2996952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3779912" y="3604548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4" name="Rectangle 13"/>
          <p:cNvSpPr/>
          <p:nvPr/>
        </p:nvSpPr>
        <p:spPr>
          <a:xfrm>
            <a:off x="4355976" y="4180612"/>
            <a:ext cx="50405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5" name="Ellipse 14"/>
          <p:cNvSpPr/>
          <p:nvPr/>
        </p:nvSpPr>
        <p:spPr>
          <a:xfrm>
            <a:off x="5796136" y="3717032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012160" y="3717032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228184" y="3717032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6588224" y="4437112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804248" y="4437112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7020272" y="4437112"/>
            <a:ext cx="144016" cy="1440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004048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522007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436096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7504" y="2996952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/>
              <a:t>   Choisir...</a:t>
            </a:r>
            <a:endParaRPr lang="fr-FR" sz="2800" dirty="0"/>
          </a:p>
        </p:txBody>
      </p:sp>
      <p:sp>
        <p:nvSpPr>
          <p:cNvPr id="25" name="Ellipse 24"/>
          <p:cNvSpPr/>
          <p:nvPr/>
        </p:nvSpPr>
        <p:spPr>
          <a:xfrm rot="20408961">
            <a:off x="87002" y="2799724"/>
            <a:ext cx="1986914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r>
              <a:rPr lang="fr-FR" dirty="0" smtClean="0"/>
              <a:t>Représentation des connaissances linguistique</a:t>
            </a:r>
          </a:p>
          <a:p>
            <a:r>
              <a:rPr lang="fr-FR" dirty="0" smtClean="0"/>
              <a:t>1. Choix du formalisme</a:t>
            </a:r>
          </a:p>
          <a:p>
            <a:r>
              <a:rPr lang="fr-FR" dirty="0" smtClean="0"/>
              <a:t>Identifier les limitations des formalismes existants</a:t>
            </a:r>
          </a:p>
          <a:p>
            <a:r>
              <a:rPr lang="fr-FR" dirty="0" smtClean="0"/>
              <a:t>Lever ces limitations avec les Graphes d’Unités</a:t>
            </a:r>
          </a:p>
          <a:p>
            <a:pPr lvl="1"/>
            <a:r>
              <a:rPr lang="fr-FR" dirty="0" smtClean="0"/>
              <a:t>Hiérarchie des Types d’Unités et Graphes d’Unités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Besoin 2: Théorie des actants sémantiques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Besoin 1: Définitions Lexicographiques dans le RLF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96052" y="4972700"/>
            <a:ext cx="8347948" cy="504056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4"/>
          <p:cNvSpPr txBox="1">
            <a:spLocks/>
          </p:cNvSpPr>
          <p:nvPr/>
        </p:nvSpPr>
        <p:spPr>
          <a:xfrm>
            <a:off x="467544" y="558924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Perspectives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... </a:t>
            </a:r>
            <a:r>
              <a:rPr lang="fr-FR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annoncées dans l’article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94463" y="5157192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6600" b="1" dirty="0" smtClean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95536" y="594928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08" y="332656"/>
            <a:ext cx="8229600" cy="1066800"/>
          </a:xfrm>
        </p:spPr>
        <p:txBody>
          <a:bodyPr/>
          <a:lstStyle/>
          <a:p>
            <a:r>
              <a:rPr lang="fr-FR" dirty="0" smtClean="0"/>
              <a:t>CA1. Implications pour la TST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933056"/>
            <a:ext cx="8964488" cy="2592288"/>
          </a:xfrm>
        </p:spPr>
        <p:txBody>
          <a:bodyPr>
            <a:normAutofit/>
          </a:bodyPr>
          <a:lstStyle/>
          <a:p>
            <a:r>
              <a:rPr lang="fr-FR" dirty="0" smtClean="0"/>
              <a:t>Distinction </a:t>
            </a:r>
            <a:br>
              <a:rPr lang="fr-FR" dirty="0" smtClean="0"/>
            </a:br>
            <a:r>
              <a:rPr lang="fr-FR" dirty="0" smtClean="0"/>
              <a:t>Sémantique de Surface et Sémantique Profonde</a:t>
            </a:r>
          </a:p>
          <a:p>
            <a:r>
              <a:rPr lang="fr-FR" dirty="0" smtClean="0"/>
              <a:t>+ définition des structures actancielles </a:t>
            </a:r>
            <a:br>
              <a:rPr lang="fr-FR" dirty="0" smtClean="0"/>
            </a:br>
            <a:r>
              <a:rPr lang="fr-FR" dirty="0" smtClean="0"/>
              <a:t>des </a:t>
            </a:r>
            <a:r>
              <a:rPr lang="fr-FR" dirty="0" err="1" smtClean="0"/>
              <a:t>TUSemS</a:t>
            </a:r>
            <a:r>
              <a:rPr lang="fr-FR" dirty="0" smtClean="0"/>
              <a:t> et </a:t>
            </a:r>
            <a:r>
              <a:rPr lang="fr-FR" dirty="0" err="1" smtClean="0"/>
              <a:t>TUSemP</a:t>
            </a:r>
            <a:endParaRPr lang="fr-FR" dirty="0"/>
          </a:p>
          <a:p>
            <a:pPr lvl="1"/>
            <a:r>
              <a:rPr lang="fr-FR" dirty="0" smtClean="0"/>
              <a:t>symboles d’Actants </a:t>
            </a:r>
            <a:r>
              <a:rPr lang="fr-FR" dirty="0" err="1" smtClean="0"/>
              <a:t>SemP</a:t>
            </a:r>
            <a:r>
              <a:rPr lang="fr-FR" dirty="0" smtClean="0"/>
              <a:t>: rôles sémantiques lexicalisés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1435556"/>
            <a:ext cx="4824536" cy="2281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hiérarchisation des TU</a:t>
            </a:r>
          </a:p>
          <a:p>
            <a:pPr algn="ctr"/>
            <a:r>
              <a:rPr lang="fr-FR" sz="3200" dirty="0" smtClean="0"/>
              <a:t> </a:t>
            </a:r>
          </a:p>
          <a:p>
            <a:pPr algn="ctr"/>
            <a:r>
              <a:rPr lang="fr-FR" sz="3200" b="1" dirty="0" smtClean="0"/>
              <a:t>=</a:t>
            </a:r>
            <a:r>
              <a:rPr lang="fr-FR" sz="3200" dirty="0" smtClean="0"/>
              <a:t> </a:t>
            </a:r>
          </a:p>
          <a:p>
            <a:pPr algn="ctr"/>
            <a:r>
              <a:rPr lang="fr-FR" sz="3200" dirty="0" smtClean="0"/>
              <a:t>hiérarchisation des sens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3510" y="1895970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6600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00600" y="1052736"/>
            <a:ext cx="4067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(Lefrançois &amp; </a:t>
            </a:r>
            <a:r>
              <a:rPr lang="fr-FR" dirty="0" err="1" smtClean="0"/>
              <a:t>Gandon</a:t>
            </a:r>
            <a:r>
              <a:rPr lang="fr-FR" dirty="0" smtClean="0"/>
              <a:t>, MTT’2013)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08" y="332656"/>
            <a:ext cx="8229600" cy="1066800"/>
          </a:xfrm>
        </p:spPr>
        <p:txBody>
          <a:bodyPr/>
          <a:lstStyle/>
          <a:p>
            <a:r>
              <a:rPr lang="fr-FR" dirty="0" smtClean="0"/>
              <a:t>CA1. Implications pour la TST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400600" y="1052736"/>
            <a:ext cx="4067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(Lefrançois &amp; </a:t>
            </a:r>
            <a:r>
              <a:rPr lang="fr-FR" dirty="0" err="1" smtClean="0"/>
              <a:t>Gandon</a:t>
            </a:r>
            <a:r>
              <a:rPr lang="fr-FR" dirty="0" smtClean="0"/>
              <a:t>, MTT’2013)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1435556"/>
            <a:ext cx="4824536" cy="228147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hiérarchisation des TU</a:t>
            </a:r>
          </a:p>
          <a:p>
            <a:pPr algn="ctr"/>
            <a:r>
              <a:rPr lang="fr-FR" sz="3200" dirty="0" smtClean="0"/>
              <a:t> </a:t>
            </a:r>
          </a:p>
          <a:p>
            <a:pPr algn="ctr"/>
            <a:r>
              <a:rPr lang="fr-FR" sz="3200" b="1" dirty="0" smtClean="0"/>
              <a:t>=</a:t>
            </a:r>
            <a:r>
              <a:rPr lang="fr-FR" sz="3200" dirty="0" smtClean="0"/>
              <a:t> </a:t>
            </a:r>
          </a:p>
          <a:p>
            <a:pPr algn="ctr"/>
            <a:r>
              <a:rPr lang="fr-FR" sz="3200" dirty="0" smtClean="0"/>
              <a:t>hiérarchisation des sens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3510" y="1895970"/>
            <a:ext cx="649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6600" b="1" dirty="0" smtClean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292080" y="2420888"/>
            <a:ext cx="3551648" cy="4392488"/>
            <a:chOff x="611560" y="1484784"/>
            <a:chExt cx="4099432" cy="506995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1484784"/>
              <a:ext cx="4099432" cy="197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4248812"/>
              <a:ext cx="3672408" cy="2305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Connecteur droit avec flèche 13"/>
            <p:cNvCxnSpPr>
              <a:stCxn id="13" idx="0"/>
              <a:endCxn id="12" idx="2"/>
            </p:cNvCxnSpPr>
            <p:nvPr/>
          </p:nvCxnSpPr>
          <p:spPr>
            <a:xfrm flipH="1" flipV="1">
              <a:off x="2661276" y="3456859"/>
              <a:ext cx="2512" cy="7919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CA2. Application au projet RELIEF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6512" y="1700808"/>
            <a:ext cx="8229600" cy="4032448"/>
          </a:xfrm>
        </p:spPr>
        <p:txBody>
          <a:bodyPr/>
          <a:lstStyle/>
          <a:p>
            <a:r>
              <a:rPr lang="fr-FR" dirty="0" smtClean="0"/>
              <a:t>Scénario: Edition de la définition lexicographique de la lexie </a:t>
            </a:r>
            <a:r>
              <a:rPr lang="en-US" dirty="0" smtClean="0"/>
              <a:t>PEIGNE</a:t>
            </a:r>
            <a:r>
              <a:rPr lang="en-US" baseline="-25000" dirty="0" smtClean="0"/>
              <a:t>2a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54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2708920"/>
            <a:ext cx="8820472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5936" y="1124744"/>
            <a:ext cx="468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(Lefrançois, </a:t>
            </a:r>
            <a:r>
              <a:rPr lang="fr-FR" dirty="0" err="1" smtClean="0"/>
              <a:t>Gugert</a:t>
            </a:r>
            <a:r>
              <a:rPr lang="fr-FR" dirty="0" smtClean="0"/>
              <a:t>, </a:t>
            </a:r>
            <a:r>
              <a:rPr lang="fr-FR" dirty="0" err="1" smtClean="0"/>
              <a:t>Giboin</a:t>
            </a:r>
            <a:r>
              <a:rPr lang="fr-FR" dirty="0" smtClean="0"/>
              <a:t>, </a:t>
            </a:r>
            <a:r>
              <a:rPr lang="fr-FR" dirty="0" err="1" smtClean="0"/>
              <a:t>Gandon</a:t>
            </a:r>
            <a:r>
              <a:rPr lang="fr-FR" dirty="0" smtClean="0"/>
              <a:t>, MTT’2013)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CA1. Application au projet RELIEF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6512" y="1700808"/>
            <a:ext cx="8229600" cy="4032448"/>
          </a:xfrm>
        </p:spPr>
        <p:txBody>
          <a:bodyPr/>
          <a:lstStyle/>
          <a:p>
            <a:r>
              <a:rPr lang="fr-FR" dirty="0" smtClean="0"/>
              <a:t>Scénario: Edition de la définition lexicographique de la lexie </a:t>
            </a:r>
            <a:r>
              <a:rPr lang="en-US" dirty="0" smtClean="0"/>
              <a:t>PEIGNE</a:t>
            </a:r>
            <a:r>
              <a:rPr lang="en-US" baseline="-25000" dirty="0" smtClean="0"/>
              <a:t>2a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Maquettage</a:t>
            </a:r>
            <a:r>
              <a:rPr lang="en-US" dirty="0" smtClean="0"/>
              <a:t> d’un </a:t>
            </a:r>
            <a:r>
              <a:rPr lang="en-US" dirty="0" err="1" smtClean="0"/>
              <a:t>éditeur</a:t>
            </a:r>
            <a:r>
              <a:rPr lang="en-US" dirty="0" smtClean="0"/>
              <a:t> pour </a:t>
            </a:r>
            <a:r>
              <a:rPr lang="fr-FR" dirty="0" smtClean="0"/>
              <a:t>représenter les définitions formelles par des </a:t>
            </a:r>
            <a:r>
              <a:rPr lang="fr-FR" dirty="0" err="1" smtClean="0"/>
              <a:t>GUs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1124744"/>
            <a:ext cx="468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(Lefrançois, </a:t>
            </a:r>
            <a:r>
              <a:rPr lang="fr-FR" dirty="0" err="1" smtClean="0"/>
              <a:t>Gugert</a:t>
            </a:r>
            <a:r>
              <a:rPr lang="fr-FR" dirty="0" smtClean="0"/>
              <a:t>, </a:t>
            </a:r>
            <a:r>
              <a:rPr lang="fr-FR" dirty="0" err="1" smtClean="0"/>
              <a:t>Giboin</a:t>
            </a:r>
            <a:r>
              <a:rPr lang="fr-FR" dirty="0" smtClean="0"/>
              <a:t>, </a:t>
            </a:r>
            <a:r>
              <a:rPr lang="fr-FR" dirty="0" err="1" smtClean="0"/>
              <a:t>Gandon</a:t>
            </a:r>
            <a:r>
              <a:rPr lang="fr-FR" dirty="0" smtClean="0"/>
              <a:t>, MTT’2013)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5496" y="1696176"/>
            <a:ext cx="8229600" cy="4325112"/>
          </a:xfrm>
        </p:spPr>
        <p:txBody>
          <a:bodyPr>
            <a:normAutofit/>
          </a:bodyPr>
          <a:lstStyle/>
          <a:p>
            <a:r>
              <a:rPr lang="fr-FR" dirty="0" smtClean="0"/>
              <a:t>Avec des règles d’inférence + homomorphismes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56</a:t>
            </a:fld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98" y="2492896"/>
            <a:ext cx="7964810" cy="425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4808" y="34597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CA3.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Sé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mantique (logique) des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9912" y="2123564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(Lefrançois &amp; </a:t>
            </a:r>
            <a:r>
              <a:rPr lang="fr-FR" dirty="0" err="1" smtClean="0"/>
              <a:t>Gandon</a:t>
            </a:r>
            <a:r>
              <a:rPr lang="fr-FR" dirty="0" smtClean="0"/>
              <a:t>, Depling’2013)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CA3. Sémantique (logique) des </a:t>
            </a:r>
            <a:r>
              <a:rPr lang="fr-FR" dirty="0" err="1" smtClean="0"/>
              <a:t>UGs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0574" y="1700808"/>
            <a:ext cx="8229600" cy="4325112"/>
          </a:xfrm>
        </p:spPr>
        <p:txBody>
          <a:bodyPr>
            <a:normAutofit/>
          </a:bodyPr>
          <a:lstStyle/>
          <a:p>
            <a:r>
              <a:rPr lang="fr-FR" dirty="0" smtClean="0"/>
              <a:t>Avec des règles d’inférence + homomorphismes</a:t>
            </a:r>
          </a:p>
          <a:p>
            <a:endParaRPr lang="fr-FR" dirty="0" smtClean="0"/>
          </a:p>
          <a:p>
            <a:r>
              <a:rPr lang="fr-FR" dirty="0" smtClean="0"/>
              <a:t>Avec sémantique des modèles</a:t>
            </a:r>
            <a:br>
              <a:rPr lang="fr-FR" dirty="0" smtClean="0"/>
            </a:br>
            <a:r>
              <a:rPr lang="fr-FR" dirty="0" smtClean="0"/>
              <a:t>et algèbre relationnelle</a:t>
            </a:r>
          </a:p>
          <a:p>
            <a:endParaRPr lang="fr-FR" dirty="0" smtClean="0"/>
          </a:p>
          <a:p>
            <a:r>
              <a:rPr lang="fr-FR" dirty="0" smtClean="0"/>
              <a:t>Equivalence entre les sémantiques ?</a:t>
            </a:r>
            <a:br>
              <a:rPr lang="fr-FR" dirty="0" smtClean="0"/>
            </a:br>
            <a:r>
              <a:rPr lang="fr-FR" dirty="0" smtClean="0"/>
              <a:t>complexité des raisonnements classiques ?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9912" y="2123564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(Lefrançois &amp; </a:t>
            </a:r>
            <a:r>
              <a:rPr lang="fr-FR" dirty="0" err="1" smtClean="0"/>
              <a:t>Gandon</a:t>
            </a:r>
            <a:r>
              <a:rPr lang="fr-FR" dirty="0" smtClean="0"/>
              <a:t>, Depling’2013)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08" y="1412776"/>
            <a:ext cx="8229600" cy="4325112"/>
          </a:xfrm>
        </p:spPr>
        <p:txBody>
          <a:bodyPr/>
          <a:lstStyle/>
          <a:p>
            <a:r>
              <a:rPr lang="fr-FR" dirty="0" smtClean="0"/>
              <a:t>Correspondance entre niveaux</a:t>
            </a:r>
          </a:p>
          <a:p>
            <a:pPr lvl="1"/>
            <a:r>
              <a:rPr lang="fr-FR" dirty="0" smtClean="0"/>
              <a:t>Exemple: niveau </a:t>
            </a:r>
            <a:r>
              <a:rPr lang="fr-FR" dirty="0" err="1" smtClean="0"/>
              <a:t>SemP</a:t>
            </a:r>
            <a:r>
              <a:rPr lang="fr-FR" dirty="0" smtClean="0"/>
              <a:t> - </a:t>
            </a:r>
            <a:r>
              <a:rPr lang="fr-FR" dirty="0" err="1" smtClean="0"/>
              <a:t>SemS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58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245" y="2780928"/>
            <a:ext cx="59340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688" y="4581128"/>
            <a:ext cx="57626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36304" y="980728"/>
            <a:ext cx="399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(Lefrançois &amp; </a:t>
            </a:r>
            <a:r>
              <a:rPr lang="fr-FR" dirty="0" err="1" smtClean="0"/>
              <a:t>Gandon</a:t>
            </a:r>
            <a:r>
              <a:rPr lang="fr-FR" dirty="0" smtClean="0"/>
              <a:t>, Depling’2013)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808" y="332656"/>
            <a:ext cx="8229600" cy="1066800"/>
          </a:xfrm>
        </p:spPr>
        <p:txBody>
          <a:bodyPr/>
          <a:lstStyle/>
          <a:p>
            <a:r>
              <a:rPr lang="fr-FR" dirty="0" smtClean="0"/>
              <a:t>CA4. Règles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808" y="1412776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Correspondance entre niveaux</a:t>
            </a: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Transformation ?</a:t>
            </a: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fr-FR" sz="2800" dirty="0" smtClean="0">
                <a:solidFill>
                  <a:prstClr val="black"/>
                </a:solidFill>
              </a:rPr>
              <a:t>Grammaticalité ?</a:t>
            </a:r>
            <a:endParaRPr lang="fr-FR" sz="2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6304" y="980728"/>
            <a:ext cx="399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(Lefrançois &amp; </a:t>
            </a:r>
            <a:r>
              <a:rPr lang="fr-FR" dirty="0" err="1" smtClean="0"/>
              <a:t>Gandon</a:t>
            </a:r>
            <a:r>
              <a:rPr lang="fr-FR" dirty="0" smtClean="0"/>
              <a:t>, Depling’2013)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4808" y="33265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CA4. Règles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395536" y="230840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logo in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6037504"/>
            <a:ext cx="1584198" cy="576072"/>
          </a:xfrm>
          <a:prstGeom prst="rect">
            <a:avLst/>
          </a:prstGeom>
          <a:noFill/>
        </p:spPr>
      </p:pic>
      <p:pic>
        <p:nvPicPr>
          <p:cNvPr id="91140" name="Picture 4" descr="logo i3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6053505"/>
            <a:ext cx="2000250" cy="560071"/>
          </a:xfrm>
          <a:prstGeom prst="rect">
            <a:avLst/>
          </a:prstGeom>
          <a:noFill/>
        </p:spPr>
      </p:pic>
      <p:pic>
        <p:nvPicPr>
          <p:cNvPr id="91142" name="Picture 6" descr="logo wimmic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877272"/>
            <a:ext cx="907301" cy="736304"/>
          </a:xfrm>
          <a:prstGeom prst="rect">
            <a:avLst/>
          </a:prstGeom>
          <a:noFill/>
        </p:spPr>
      </p:pic>
      <p:pic>
        <p:nvPicPr>
          <p:cNvPr id="91144" name="Picture 8" descr="logo li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6039994"/>
            <a:ext cx="665354" cy="573581"/>
          </a:xfrm>
          <a:prstGeom prst="rect">
            <a:avLst/>
          </a:prstGeom>
          <a:noFill/>
        </p:spPr>
      </p:pic>
      <p:pic>
        <p:nvPicPr>
          <p:cNvPr id="91146" name="Picture 10" descr="logo getal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6027464"/>
            <a:ext cx="1512168" cy="586112"/>
          </a:xfrm>
          <a:prstGeom prst="rect">
            <a:avLst/>
          </a:prstGeom>
          <a:noFill/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0" y="1052736"/>
            <a:ext cx="9144000" cy="2547715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Représentation </a:t>
            </a:r>
            <a:br>
              <a:rPr kumimoji="0" lang="fr-F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 connaissances du DEC: </a:t>
            </a:r>
            <a:br>
              <a:rPr kumimoji="0" lang="fr-F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Concepts fondamentaux </a:t>
            </a:r>
            <a:br>
              <a:rPr kumimoji="0" lang="fr-F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 formalisme des Graphes d’Unités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chemeClr val="tx1"/>
                </a:solidFill>
              </a:rPr>
              <a:t>Merci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779912" y="35332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TALN-RECITAL’13, 20 juin 2013, Sables d’</a:t>
            </a:r>
            <a:r>
              <a:rPr lang="fr-FR" dirty="0" err="1" smtClean="0">
                <a:solidFill>
                  <a:schemeClr val="bg1">
                    <a:lumMod val="75000"/>
                  </a:schemeClr>
                </a:solidFill>
              </a:rPr>
              <a:t>Olonne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61</a:t>
            </a:fld>
            <a:endParaRPr lang="fr-FR"/>
          </a:p>
        </p:txBody>
      </p:sp>
      <p:pic>
        <p:nvPicPr>
          <p:cNvPr id="1026" name="Picture 2" descr="http://www.eauvergnat.fr/wp-content/uploads/2010/04/baignade-minia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923338"/>
            <a:ext cx="5352922" cy="2934662"/>
          </a:xfrm>
          <a:prstGeom prst="rect">
            <a:avLst/>
          </a:prstGeom>
          <a:noFill/>
        </p:spPr>
      </p:pic>
      <p:sp>
        <p:nvSpPr>
          <p:cNvPr id="1030" name="AutoShape 6" descr="data:image/jpeg;base64,/9j/4AAQSkZJRgABAQAAAQABAAD/2wCEAAkGBhQQEBAUDxAQFBEWFhcVFRUUEhUYFRUYFhAVFBcVFBYjHCYfFxkjGRUVHy8gIykpLC0tFR4xNTAqNSYrLCkBCQoKDgwOGg8PGioiHyQsKiwsLCksLC8yLCwsLCksLCksLCksKiwsKSwsLCoqLCwsLCwsKSwsLCwsLCwsLCksLP/AABEIAHcBpQMBIgACEQEDEQH/xAAcAAEAAgIDAQAAAAAAAAAAAAAABwgFBgIDBAH/xABOEAABAwICBQUIDgcIAwEAAAABAAIDBBEFEgYHITFRE0FhcYEUIjVTkZOhsxYXMlJUcnSSlKKxwdHSFSNCYoK00zRVc4OjpLLCJCWEY//EABoBAQADAQEBAAAAAAAAAAAAAAACAwQFAQb/xAAtEQACAgECBAUEAgMBAAAAAAAAAQIDEQQSEyExQRQiMlFSM2Fx8IGRI2KxBf/aAAwDAQACEQMRAD8AnFERAEREAREQBERAEREAREQBERAEREAREQBERAEREAREQBERAEREAREQBERAEREAREQBERAERYXFNNKKmuJquFrhvaHZ3/Mbd3oXqTfQ9UXLkkZpFjcA0giroeWpy4x5nNBc2xJabHZvHaskjWOTDTTwz4XW37lgMU0+oaa4kq4i4fsxnlHdRDb27bLSNedC4NpZg5+Ql0T25nZL2zsOW9r2Em23MOCiRaaqFNZbOhp9HGyKk2TJievKFtxTU0sh99I5sbeuwzE+hajiet6vmuGPjgb/APlGL/OdmPkstJRaY0wXY3w0tUe39mZodLamOqiqHTyyyRuv+skc4EbnM2nYC0kbOKsdhWJsqYYpojeORoc3jt5jwINwRxBVWFLGpjH5GZqWVknJPu+B5a7IHWu9gda20DMOkO4qvUV5jldijW0pw3Lt/wAJaREWA4wREQBERAEREAREQBERAEREAREQBERAEREAREQBERAEREAREQBERAEREAREQBERAEREAREQBcJ5gxrnONmtBcTwAFyfIua8WNj/AMao/wAKT1bl6j1c2aTieuukjuII5pzzHKI2Htd331VqOKa6qyS4gjhgHMbGR47Xd79VR63cF9XSjRBdjvQ0lUe2fyZTE9KKqpv3RVTPB/ZLyGfMFm+hYtEVqSXQ0pJckTHqMxC8FXCf2JGyDqkZlPpi9Kk9QDqtbW91vNA2MjJaYzX5INJu3MRtzXBtbbsPNdSzPQzu/teJcmPeUsbIuzO/lHnrGVc+6Pn6nE1cErW20eLW1Ax2FzZ3NBa6N0dzvcJALDiS0uCr+rAnDcPa67oDUP3Z580zuwyuNuyyjrWlo3DA6Coo4wyGbM1zGizWyNsdg3Nu0nYNnedKuokl5S7Q6iGeEmaGpX0L1QwzU8M9ZJI4yNbI2OMhrQ1wu3M6xJJBB2Wte23eooU4amMf5ajdTuPf07tnTG8lzfI7OOoNVl7ko5iatZKca8wZs+F6FUVNYw0kIcNznNzv+e67vSs2iLnNt9TiOTlzbCLy12JxQBhmkYzO9sbcxtmc91mtHE3K9S8PMBERDwIiIAumpq2RjNI9jG8XuDR5StG1qawzhzGw0xHdUgzZiAREy9s9txcSCADs70k8wMP4Zo1X4u90jGSzm9nSyv70Hhncdp2jYL2uNitjXlZbwaqtPujuk8IsO/TKhG+voh/9MX5lw9m9B/eFF9Ii/Modi1F15G2Skb0GWT7oyuw6h67x1F5yX+kpbIfInwafmTCzTGidur6M9VTF+ZZSCobI0OY5rmncWkEHtCgOo1HYg0XBpX9DZXX+swBa3JFXYPUC/LU028WIyvAPRdkjfKE4UX6WerTQl6J8y0i4TTNYC57mtaN5cQANtt5WsautNBidLncA2eM5JWjde1w9o5muF+ohw5rrz63/AAPV9cP81Eqtvm2syqt79j98GzfpiDx8PnGfin6Yg8fD5xn4qr2jmjM2ISuipWtdIGF5DnBoyhzWnaelwWx+0xiXiYfPMVzqiurNctLCLw5k/fpiDx8PnGfivoxaE7p4fOM/FQB7TGJeJh88xfHamcS8REf86P8AFecOPyI+Hq+aLEteCLggjiNy5KsFbguI4Q5r3tqKa5sHxv7wnhnYS07tx8iljVXrKdX5qerLe6WtzNeAByrRYG43B4uDs3jbYWKjKrCynkhZpnGO6LyiRnvABJIAG0k7gBzleX9Lw+Ph84z8V5NLfB9d8mn9Q9VfwfCJKueOGBrTI8kNBIAJDS7ed2wFIV7lnIooVibbxgtX+l4fHw+cZ+KfpeHx8PnGfioA9pjEvExeeYntMYl4mLzzFLhx+RPw9XzRP/6Xh8fD5xn4p+l4fHw+cZ+KgD2mMS8TF55ie0xiXiYfPMThx+Q8PV80WDnr42EB8sbSRcBz2g247TuXKCqZICY3scBvyuBt5FpeszQfu+iaY2g1UDbx23vFu/i6b2uOkDiVEWrbTE4bWAvJ7nksyYcBfvZLcWkk9RcOdRjXujlEIUcSDlF812LLIuLHhwBaQQRcEG4IO4g865KoyhEWraxdMRhtG57SOXkuyFv71tryPetG3ryjnXqWXhEoxcnhGffikLSQ6aIEbCDI0EHgRdd8UoeAWODmncQQQeoqsOhmi78UrWxkuykmSeQ7SG3u4353OJsOk35ip+0m0ggwehDgwZWARwxN2ZnZe9YDzAAEk8Ad52GycNrwupfbRskop5bNjusfU6Q00ZtJVUzDwdNG37Sq64hpBiGMz8nmllLtrYIriNov729rC/unE9JWVpdSeIvHfMp4+h8wv9UOUuEl6mW+FjH1ywTWdNaEb8QovpMX5l9bppQndX0X0mL8yh4aiK7x1EP8yX+kuE2ouvAuJKR3QJZAfTGAmyHyPODT8yd6WsZK3NFIx7eLHBw8oK7lVusw6tweoaXiWnl3tc1ws8A7bOBLXjdcG+/aNqnfVtpr+k6UukAFRGQyUDcbi7XgcwcL7OLXKM69qyuhC3T7FuTyjbV48YH/AI8/+G/1ZXsRVGZPDK8YJqvr6lrHCERMIBDpnZNlt+Xa/wBC3HC9RbRY1VW48WwsDfruvf5oUrItEtRN9ORrnrbZdORD+sHVhT0dG6opXSh0ZYHNe7MHNc8MvuuCC4dG/YotVkdYVLymF1o4ROf5u0n/AFVblp08nKPM6GislOD3PPMknU/iJazEI2mziyOQHns1zmP9DmrbFH2qTMcSDWglr4ZWSWGxrS24LuAztYO1b3VVbYjaR1jw238irsXnZxv/AFI4uz7o7l5NJMNNVhtVE0EyR2qIwN949jwBzksJHavHNpE0e4Y49ewfeslojpBmqmtkaBmBa0g89r2PXa3WQq+a5mCi3ZYpL3IUpqV8rssTHyO96xpcfILlSdqq0QraesE8sToYeTc14ksHPvYtAZvFnBpuQNx4qXGRBt8rQLm5sALniVzSeocljB27da5xcUup11Ehaxxa0uIBIaN7iBcNHXuUB4rrYr5yQ2VsDT+zEwAjoLzd1+ohWAVftaejvcle9zRaKe8rOAcT+sb2O29Twmn2t4aGiUHJqS59jVauvkmdmmlkkf7573Od5SbqwGrjSvu+jaXm88Vo5eJNu9k/iAv1h3BV4Wx6BaUnD6xkhJ5F3eTD9wn3VuLTZ3YRzrVdXujyOhqaeJDC6roWPRcWPBAIIIO0EbiDzgrkuYcAIiICsGnmIuq8Uq3Xv+tMTOGWM8k23Xlv2lWRwPCWUlPDBEAGRtDRs3kb3HpJuT0kqruFHlK2C+3PUMv/ABTj8VbBaLuSSOhrPKoxCIiznPCjzXjh7X4aJCBmilYQeez7scOo3af4QpDXixjBoquJ0NTGJIiQS0lwuWm42gg7wpReHksrlskpEOagqgirq2X710LXEdLJQB/zPlW/a3vA9X1w/wA1EstgWhVHQvc+kpxG9zchIfIbtuHW2uI3geRYnW94Hq+uH+aiVjkpTTRe7FZepL3RG2ojwlL8mk9dCp7UCaiPCUvyaT10KntLvUNZ9QIiKkyGP0gwptVSzwyAFsjHN2jcbd64dIdYjpCrbq/rDFilA5psTMxh6pTyTvQ8q0EjrAk7gLlVY0NZmxGgA+EweiZh+xaKejOhpOcJr97lk9LPB9d8mn9Q9V81XeF6H47vUvVg9LPB9d8mn9Q9V81XeF6H47vUvSr0SGm+lP8AexZlERZznhERAFAmuTQruWo7qhbaCdxzgbmS7z1B+1w6Q7oU9rwY5g0dZTywTC7JG2PEHeHN6QQCOkKcJbXkupt4cskd6ldNeWi7ind+siF4ST7qMb2dbOb90/ulSmqr1tLPhNeW3yzwSAtcNzhva4cWuad3AkHnVkdFNI2YhSRTxbMws9t7ljx7ph6ju4gg86nbDHmXQu1VST3x6MydRUNjY98jg1jQXOcTYNDRckngAFWbTfSl+KVrntDiy/JwR22huaw2e/cTc9JA5gt+126a2AoIHbTZ1QRzD3TIu3Y49GXiV5NSmhPKP7unb3jCWwAj3TxsdJ1N3Dpv71SrWyO9llEVVB2y/gkDVzoaMNpA1wHdElnzO2e6tsYD71oNusuPOo1184mX1tPDfvY4c9v3pHm/1WMU6Ku+uh18Wl6I4h9S/wB68qeZ5ZDStzu3MkHUdgrYqB09hyk8ju+58kbsjW9WYPPb0KR1qGqUf+no+qT+ZlW3qubzJme55sln3CIigVGg67MPbJhbnkDNFJG9p5xmfyRHUc/oC0rUHVEVtVHfY6DMR0slYB6w+VTDpDgMddTSU85eI35b5CA7vXteLGx52jmWF0V1a0uGzOmp3Tl5YYzne1wsXNcdgaNt2hXKa2OLNcLYqlwfU2xEXTWH9XJbYcrv+JVJkO5eMYxAZeSE8PK+L5RmfYLnvL3Va6vSaqnYGzVdQ9th3rpXkHZzi9j2r7otNkrqN3CohP8ArNv6Fr8Ny5s6fgMJtyLNVVM2Vj2SC7HtLHDi1wII8hK1Cg1RYfEbuikl4CWRxA7BlB7brdEWZSa6M58bJRWIvB5aDC4qduWCGKJvCNjWg9dhtUZ6axFtdNck3yuHUY2j7QR2KVlo2sLBpHvjljjc8ZcjsoJIs4kEgbbd8dvQpVvzczLqE5RyaMuynnMb2Pb7prg4dbTcfYsjR6LVMvuYHgcX94PTYnsWfoNWzyQZ5mtHO2MEnqzGwHkKvckjFGub6I3mmqBIxj2+5c0OHURcfau1cIIQxrWsFmtAaBwAFgPIvBi+klNSf2moijNrhrnDMRxDPdHsCy4z0OrFN8kZJaPrgwpkuGvkdsfC5j2H4z2xub1EOv1tC82J66qOO4gZPOeYhuRnld331VHWmesWfEgGFrYoAcwjaSS4jcXusM1uYWA69i0VVT3J9Ddp9NbvUsYNTREXQO0Tbqd0r5enNLK79bAO8vvdFew+YbN6ixSKqvaP42+iqYp4vdMdcjmc07HMPQRcenmVmMMxFlRDHLE7NHI0Oaegjn4EbiOYgrnaivbLK7nE1lOye5dGelERZzCVR0WF66i+UQ+vYrXKqOi/9vovlEPr2K1y0X9UdDXepBY2fSSljc5slXTNe02c108YcDwILrgrJKFdK9UFbVVtVNEabJJI57c0jgbHdcZDYqqCT6syVQjJ+Z4JV9ldH8NpPpEX5k9ldH8NpPpEX5lCvtGYh76k8678ixmkWqyroKd885p+TaWg5JHF3fODRYZRzkKzhwfc0qipvCmWFosagncWwVEEjgLkRyseQL2uQCdlyPKta1veB6vrh/molHOobwjP8md6+FSNre8D1fXD/NRLzbtmkVuvh3Rj90RbqXxOKnxCR9RNFEw072h0j2saSZYSBckC9gdnQVNfs0of7wovpMX5lXDRPRSXEp3Q07omvDDITI5wbYOa07Q0m93jmW2+0RX+No/OS/0lbZGLfNmq+uuU8ylhkxezSh/vCi+kxfmXCTTigaLnEKPsqIyfICog9oiv8bR+cl/pL47UTXgbJKM9Alk/pqvZD3KeDT8zZ9Ptb9OaeWCgeZZZGlhkDS1kbXCziCQC51rgW2C977LHVNTGjD6iubUFp5CnucxGx0haWtYDzkXzHhlHELX6/AqnCZmmso4nA+55UF8L7b7FrgD1E36FNerTTqHEITEyFlPLEBeFlgzLe2eIWHe33jmJG+4JnLyR8v8AZbNKqpqtZT7mf0t8H13yaf1D1WLAcZfR1EVREGF8ZJaHglpu0t2gEHcTzqzulvg+u+TT+oeq76uKRkuKUbJWMexz3BzXtDmn9U87WnYdoC8p9LI6RpVybNk9viu8TRebl/qp7fFd4mi83L/VUxew2h+AUX0aH8qew2h+AUX0aH8qjvh8SvjU/Ah32+K7xNF5uX+qslo5rnrKmspYZIqQMllZG4tZKHAOeGmxMhF9vBSh7DaH4BRfRofyrnBopRxua+OipGvaQWubTxBzSDcEENuD0rxzh7HjupxygZUIiKkxkea4dCu7KbuiFt6iBpJAG2SLaXN6S3a4fxDnUWaBafyYW6ezeUjkYe8J2CUNPJv6r7DbeD0BWWVaNZ+Bx0eJTRwi0bg2UN5mZxctb+7e9uANuZaanuW1nR0s1NOqR5tF8BlxevDHOcS9xlnl52tzXe7rJNgOLhzKzNDRMgijiiaGxsaGtaNwAFgFpepvAo4MNjlaLy1F3yOO+zXua1o6AAT1uK3tV2yy8exRqbd8tq6IKuuuXwvN8SL1QVilXbXO22LS9McR/wBO33KVHqJaL6n8EtapfA9H1S/zMq29adqiN8HpP80f7qVbiqp+pme36kvywiIolYREQBdVWP1b/iu/4ldq66j3D/in7ECKoN3DqH2LupZckjHe9c13zXA/culu4dQ+xfV2T6ktkEUS6P67GshYysgldI1obniLTnsLXcHEZTxtfs3LzYrryldcUtNGwe+lcXn5oygeUrm8CecYOD4O3OMExoq14rp1XVN+Vq5cp/ZYeTb1Wba/bdSXqTxmSaCpilkc/knsLMziS1r2u70E812E26V7OhwjubJW6OVcNzZJKIizmIKvetShdFilQXkkSBkjSfelgbbqDmuHYrCKLdeWD3ipqlo2scYn9TxmaT0BzXD+NX6eWJmzRT2249+RD6Ii6R3QiIgClPUxpZlc6ildsdd8F+Z298Y6x3w6ncVFi7aWqdFIySNxa9jg5rhvDmm4PlChOG+OCq6tWQcWWtRYfRPSJtfSRTssCRZ7fePGxzfLtHQQedFymsPDPnJJxeGVnwY8nW0+bZkqI7/wztv9itgqxaxMEdR4lUssQ1zzNGeLJHFwt1HM3rYVPOhGmcOI00bmvby4aBNFcBzXAWccu8tJ2g9PEEDRdzSkdDVrdGM10NkREusxzgtI1yPthE/S+If67D9y3dRJrz0niMMVJHI10vKCSUNIOQNa4Br+BJde2/vekXnWsyRdRFysWDBahR/7Cf5M70zw/gpG1veB6vrh/molp+oHCjesqCDlsyFp4na947P1flW4a3vA9X1w/wA1ErZv/J/RotedQvyiNtRHhKX5NJ66FT2oE1EeEpfk0nroVPajd6iGs+oERFSZDWtY+FtqMLrGvAJZE6Vp5w6JpeCOG4jqceKhTVHVFmL0oBNn8ox3SDC82P8AE1p7FPOmHg6v+TT+oeq/6rPDFF8Z/qJFor9DOhp/ozX70LA6W+D675NP6h6r5qu8L0Px3eperB6W+D675NP6h6r5qu8L0Px3epkSr0SGm+lP97FmUXxfbrOc8Il0ugCIiAKvOuvws/8AwovsKsMq866/Cz/8KL7CrqfUbNH9T+CXNVvgii+I71r1tS1XVb4IoviO9a9bUq5epme31v8ALCgDXnBlxNp99TxnyPkb/wBVP6iLX5ghLaWqaLhuaGQ8MxzRk9F8463Dip0vEi7SSxajY9S9QHYTEB+xJK09shf9jwt6UJakdL44HTUlRI1gkcJInOIDS/KGuYTzEgMt8UjeQptXlixJkNRFxsYRLoqygxGl1U6LD62SNxa9kErmuG9rmxuII6bqINWemdbUYpTRT1c0kTuVzNcRY2p5HC+ziAexb1rc0pip6CeASNNRM3k2xgguDXEZ3OG8DLmFzzkKOdSOHmTE89u9iie4npdaMDtzO8hWiC8jbN9MEqZSkiwS4Te5d1H7FzXF+49SzmAqcNw6vuX1Ai7J9SEREAUj6j6vLW1Ed9j4c3bHI37nuUcLa9V1XyeK0tzsfnjP8UTrfWDVXaswZRqI7qpL7Fh0RFyj50LC6Z4P3XQVMIF3OYSz47O/Z9ZoHas0i9Tw8nsZOLTRU1FkcbhBrKlsAzN5eUMDRclvKuy5QN+yyyuF6t6+osW0r2N99NaMeQ995AV1nJJZZ9K7IpZk8GsopVwvUW42NVVgcWwsv9d1v+K3DC9VmHwWPc/KuHPM4v8Aq7GfVVMtRBfcyz1tUenMgGjoZJnZYYpJHe9jY5x8gBW14Xqmr57F0TIWnnmeAfmtzO8oCnunpWRtDY2NY0bmtaGgdQGxdqplqX2Rknr5P0rBo2h+r2fD2SBlebyFpc1sLS0FoIuMxO3bv2bhwRbyizubbyzHK2Unl/8AEa3proNDikQbKSyVl+TlaLuZfeCP2mmwuOjeFDGK6osRpnHk4hM0bnwvF/mkhwPUD1qxaL2NjiTq1E61hdCtLaLGYtjWYu0fu9029GxcxPjfvsZ/3asnZFPjfYt8X/qitUmF4zOLPjxZ4PNJ3Rb62xZLAdS9dO8d0NbTRc7nua59v3WNJ2/GIVg7IjufYPWSxiKSMfgOBxUVPHBTttGwc+1zidpc487idp+4LDazcNkqcLqYoI3SSuMWVrd5tURuNuwE9i2lFSnh5Mik1LcQ3qe0Sq6SvkkqaaWJhge0OcBbMZYiBv32afIpkRF7KW55JW2OyW5hERRKzGaT07pKGsZG0ue+CZrWje5zoXAAdJJChfV3oRW0+J0ks9JMyNrnFznAWF4XgX28SFPaKcZuKaLoXOEXFdzG6S07pKKrZG0ue6CVrWjeXOhcAB0kkKuserzEmkFtFUAjcRYEdRurOIvYWOPQlVe6k0kVq9heL/B6355/MnsLxf4PW/PP5lZVFPjP2LfGS9kVq9heL/B6355/MnsLxf4PW/PP5lZVE4z9h4yXsjrpwQxt99hfyLsRFQYgoS1r6HVlViTpKellkj5OMZmgWuAbjeptRShLa8otqtdctyNd1eUEkGGUkczHMka0hzXbweUedvYQtiRF43l5K5Pc2wvLieGx1MMkM7A+J4yuaecfcQbEEbiAV6kXh50IF0l1JVUL3GitUQ8wLmtlaODgbNd1g7eAWBiwfF6YZY4sUjA5oxPl7MuxWYRXK59zYtZPGJJMrXyuNccZ/wB2uuWhxiUWfHi7xwcKoj0qzCWXvG+xLxf+qK24TqoxGocL05iaTtfO4Mt0lu158im7QfQmPC4CxhzyvIMshFi4gbABzNFzYdJ4rZEUJ2OXIpt1E7Fh9Avjty+r4VWZypxRfXb18XZPqQiL1UGFy1BtTwyynhGxzrddhs7UPG8dTyr1YXXmnnhmZtdG9sgHHK4Oseg2t2rbML1Q181i9kcDeMrxf5rcx8tlt+F6jYW2NTUyyH3sbRG3qucxPZZUyugurM09TVHk3n8G/wCCY1FWQMmp3hzHDtaedrhzOHOF7liMC0TpaG/csIYXCznZnOc63EkkrLrmvGeRwpbc+XoFxkYHAg7iLGxI39I2hckXhE8eH4RDTi1PDFEOEbGtv12G1exEQ9bz1CIiHgREQBERAEREAREQBERAEREAREQBERAEREAREQBERAEREAREQBERAEREAREQBERAEREAREQBCiICuuCauaysGeKNjYyfdvkaG+QXd6FueF6ixsNVVk8WwsA+u69/mhEWmy+eWkb7tXZucU8G34Xq0oKexbStkcP2piZD12PejsAWyxQtYA1jQ1o3AAADqCIs7k31ZilOUvU8nNEReEQ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2" name="AutoShape 8" descr="data:image/jpeg;base64,/9j/4AAQSkZJRgABAQAAAQABAAD/2wCEAAkGBhQQEBAUDxAQFBEWFhcVFRUUEhUYFRUYFhAVFBcVFBYjHCYfFxkjGRUVHy8gIykpLC0tFR4xNTAqNSYrLCkBCQoKDgwOGg8PGioiHyQsKiwsLCksLC8yLCwsLCksLCksLCksKiwsKSwsLCoqLCwsLCwsKSwsLCwsLCwsLCksLP/AABEIAHcBpQMBIgACEQEDEQH/xAAcAAEAAgIDAQAAAAAAAAAAAAAABwgFBgIDBAH/xABOEAABAwICBQUIDgcIAwEAAAABAAIDBBEFEgYHITFRE0FhcYEUIjVTkZOhsxYXMlJUcnSSlKKxwdHSFSNCYoK00zRVc4OjpLLCJCWEY//EABoBAQADAQEBAAAAAAAAAAAAAAACAwQFAQb/xAAtEQACAgECBAUEAgMBAAAAAAAAAQIDEQQSEyExQRQiMlFSM2Fx8IGRI2KxBf/aAAwDAQACEQMRAD8AnFERAEREAREQBERAEREAREQBERAEREAREQBERAEREAREQBERAEREAREQBERAEREAREQBERAERYXFNNKKmuJquFrhvaHZ3/Mbd3oXqTfQ9UXLkkZpFjcA0giroeWpy4x5nNBc2xJabHZvHaskjWOTDTTwz4XW37lgMU0+oaa4kq4i4fsxnlHdRDb27bLSNedC4NpZg5+Ql0T25nZL2zsOW9r2Em23MOCiRaaqFNZbOhp9HGyKk2TJievKFtxTU0sh99I5sbeuwzE+hajiet6vmuGPjgb/APlGL/OdmPkstJRaY0wXY3w0tUe39mZodLamOqiqHTyyyRuv+skc4EbnM2nYC0kbOKsdhWJsqYYpojeORoc3jt5jwINwRxBVWFLGpjH5GZqWVknJPu+B5a7IHWu9gda20DMOkO4qvUV5jldijW0pw3Lt/wAJaREWA4wREQBERAEREAREQBERAEREAREQBERAEREAREQBERAEREAREQBERAEREAREQBERAEREAREQBcJ5gxrnONmtBcTwAFyfIua8WNj/AMao/wAKT1bl6j1c2aTieuukjuII5pzzHKI2Htd331VqOKa6qyS4gjhgHMbGR47Xd79VR63cF9XSjRBdjvQ0lUe2fyZTE9KKqpv3RVTPB/ZLyGfMFm+hYtEVqSXQ0pJckTHqMxC8FXCf2JGyDqkZlPpi9Kk9QDqtbW91vNA2MjJaYzX5INJu3MRtzXBtbbsPNdSzPQzu/teJcmPeUsbIuzO/lHnrGVc+6Pn6nE1cErW20eLW1Ax2FzZ3NBa6N0dzvcJALDiS0uCr+rAnDcPa67oDUP3Z580zuwyuNuyyjrWlo3DA6Coo4wyGbM1zGizWyNsdg3Nu0nYNnedKuokl5S7Q6iGeEmaGpX0L1QwzU8M9ZJI4yNbI2OMhrQ1wu3M6xJJBB2Wte23eooU4amMf5ajdTuPf07tnTG8lzfI7OOoNVl7ko5iatZKca8wZs+F6FUVNYw0kIcNznNzv+e67vSs2iLnNt9TiOTlzbCLy12JxQBhmkYzO9sbcxtmc91mtHE3K9S8PMBERDwIiIAumpq2RjNI9jG8XuDR5StG1qawzhzGw0xHdUgzZiAREy9s9txcSCADs70k8wMP4Zo1X4u90jGSzm9nSyv70Hhncdp2jYL2uNitjXlZbwaqtPujuk8IsO/TKhG+voh/9MX5lw9m9B/eFF9Ii/Modi1F15G2Skb0GWT7oyuw6h67x1F5yX+kpbIfInwafmTCzTGidur6M9VTF+ZZSCobI0OY5rmncWkEHtCgOo1HYg0XBpX9DZXX+swBa3JFXYPUC/LU028WIyvAPRdkjfKE4UX6WerTQl6J8y0i4TTNYC57mtaN5cQANtt5WsautNBidLncA2eM5JWjde1w9o5muF+ohw5rrz63/AAPV9cP81Eqtvm2syqt79j98GzfpiDx8PnGfin6Yg8fD5xn4qr2jmjM2ISuipWtdIGF5DnBoyhzWnaelwWx+0xiXiYfPMVzqiurNctLCLw5k/fpiDx8PnGfivoxaE7p4fOM/FQB7TGJeJh88xfHamcS8REf86P8AFecOPyI+Hq+aLEteCLggjiNy5KsFbguI4Q5r3tqKa5sHxv7wnhnYS07tx8iljVXrKdX5qerLe6WtzNeAByrRYG43B4uDs3jbYWKjKrCynkhZpnGO6LyiRnvABJIAG0k7gBzleX9Lw+Ph84z8V5NLfB9d8mn9Q9VfwfCJKueOGBrTI8kNBIAJDS7ed2wFIV7lnIooVibbxgtX+l4fHw+cZ+KfpeHx8PnGfioA9pjEvExeeYntMYl4mLzzFLhx+RPw9XzRP/6Xh8fD5xn4p+l4fHw+cZ+KgD2mMS8TF55ie0xiXiYfPMThx+Q8PV80WDnr42EB8sbSRcBz2g247TuXKCqZICY3scBvyuBt5FpeszQfu+iaY2g1UDbx23vFu/i6b2uOkDiVEWrbTE4bWAvJ7nksyYcBfvZLcWkk9RcOdRjXujlEIUcSDlF812LLIuLHhwBaQQRcEG4IO4g865KoyhEWraxdMRhtG57SOXkuyFv71tryPetG3ryjnXqWXhEoxcnhGffikLSQ6aIEbCDI0EHgRdd8UoeAWODmncQQQeoqsOhmi78UrWxkuykmSeQ7SG3u4353OJsOk35ip+0m0ggwehDgwZWARwxN2ZnZe9YDzAAEk8Ad52GycNrwupfbRskop5bNjusfU6Q00ZtJVUzDwdNG37Sq64hpBiGMz8nmllLtrYIriNov729rC/unE9JWVpdSeIvHfMp4+h8wv9UOUuEl6mW+FjH1ywTWdNaEb8QovpMX5l9bppQndX0X0mL8yh4aiK7x1EP8yX+kuE2ouvAuJKR3QJZAfTGAmyHyPODT8yd6WsZK3NFIx7eLHBw8oK7lVusw6tweoaXiWnl3tc1ws8A7bOBLXjdcG+/aNqnfVtpr+k6UukAFRGQyUDcbi7XgcwcL7OLXKM69qyuhC3T7FuTyjbV48YH/AI8/+G/1ZXsRVGZPDK8YJqvr6lrHCERMIBDpnZNlt+Xa/wBC3HC9RbRY1VW48WwsDfruvf5oUrItEtRN9ORrnrbZdORD+sHVhT0dG6opXSh0ZYHNe7MHNc8MvuuCC4dG/YotVkdYVLymF1o4ROf5u0n/AFVblp08nKPM6GislOD3PPMknU/iJazEI2mziyOQHns1zmP9DmrbFH2qTMcSDWglr4ZWSWGxrS24LuAztYO1b3VVbYjaR1jw238irsXnZxv/AFI4uz7o7l5NJMNNVhtVE0EyR2qIwN949jwBzksJHavHNpE0e4Y49ewfeslojpBmqmtkaBmBa0g89r2PXa3WQq+a5mCi3ZYpL3IUpqV8rssTHyO96xpcfILlSdqq0QraesE8sToYeTc14ksHPvYtAZvFnBpuQNx4qXGRBt8rQLm5sALniVzSeocljB27da5xcUup11Ehaxxa0uIBIaN7iBcNHXuUB4rrYr5yQ2VsDT+zEwAjoLzd1+ohWAVftaejvcle9zRaKe8rOAcT+sb2O29Twmn2t4aGiUHJqS59jVauvkmdmmlkkf7573Od5SbqwGrjSvu+jaXm88Vo5eJNu9k/iAv1h3BV4Wx6BaUnD6xkhJ5F3eTD9wn3VuLTZ3YRzrVdXujyOhqaeJDC6roWPRcWPBAIIIO0EbiDzgrkuYcAIiICsGnmIuq8Uq3Xv+tMTOGWM8k23Xlv2lWRwPCWUlPDBEAGRtDRs3kb3HpJuT0kqruFHlK2C+3PUMv/ABTj8VbBaLuSSOhrPKoxCIiznPCjzXjh7X4aJCBmilYQeez7scOo3af4QpDXixjBoquJ0NTGJIiQS0lwuWm42gg7wpReHksrlskpEOagqgirq2X710LXEdLJQB/zPlW/a3vA9X1w/wA1EstgWhVHQvc+kpxG9zchIfIbtuHW2uI3geRYnW94Hq+uH+aiVjkpTTRe7FZepL3RG2ojwlL8mk9dCp7UCaiPCUvyaT10KntLvUNZ9QIiKkyGP0gwptVSzwyAFsjHN2jcbd64dIdYjpCrbq/rDFilA5psTMxh6pTyTvQ8q0EjrAk7gLlVY0NZmxGgA+EweiZh+xaKejOhpOcJr97lk9LPB9d8mn9Q9V81XeF6H47vUvVg9LPB9d8mn9Q9V81XeF6H47vUvSr0SGm+lP8AexZlERZznhERAFAmuTQruWo7qhbaCdxzgbmS7z1B+1w6Q7oU9rwY5g0dZTywTC7JG2PEHeHN6QQCOkKcJbXkupt4cskd6ldNeWi7ind+siF4ST7qMb2dbOb90/ulSmqr1tLPhNeW3yzwSAtcNzhva4cWuad3AkHnVkdFNI2YhSRTxbMws9t7ljx7ph6ju4gg86nbDHmXQu1VST3x6MydRUNjY98jg1jQXOcTYNDRckngAFWbTfSl+KVrntDiy/JwR22huaw2e/cTc9JA5gt+126a2AoIHbTZ1QRzD3TIu3Y49GXiV5NSmhPKP7unb3jCWwAj3TxsdJ1N3Dpv71SrWyO9llEVVB2y/gkDVzoaMNpA1wHdElnzO2e6tsYD71oNusuPOo1184mX1tPDfvY4c9v3pHm/1WMU6Ku+uh18Wl6I4h9S/wB68qeZ5ZDStzu3MkHUdgrYqB09hyk8ju+58kbsjW9WYPPb0KR1qGqUf+no+qT+ZlW3qubzJme55sln3CIigVGg67MPbJhbnkDNFJG9p5xmfyRHUc/oC0rUHVEVtVHfY6DMR0slYB6w+VTDpDgMddTSU85eI35b5CA7vXteLGx52jmWF0V1a0uGzOmp3Tl5YYzne1wsXNcdgaNt2hXKa2OLNcLYqlwfU2xEXTWH9XJbYcrv+JVJkO5eMYxAZeSE8PK+L5RmfYLnvL3Va6vSaqnYGzVdQ9th3rpXkHZzi9j2r7otNkrqN3CohP8ArNv6Fr8Ny5s6fgMJtyLNVVM2Vj2SC7HtLHDi1wII8hK1Cg1RYfEbuikl4CWRxA7BlB7brdEWZSa6M58bJRWIvB5aDC4qduWCGKJvCNjWg9dhtUZ6axFtdNck3yuHUY2j7QR2KVlo2sLBpHvjljjc8ZcjsoJIs4kEgbbd8dvQpVvzczLqE5RyaMuynnMb2Pb7prg4dbTcfYsjR6LVMvuYHgcX94PTYnsWfoNWzyQZ5mtHO2MEnqzGwHkKvckjFGub6I3mmqBIxj2+5c0OHURcfau1cIIQxrWsFmtAaBwAFgPIvBi+klNSf2moijNrhrnDMRxDPdHsCy4z0OrFN8kZJaPrgwpkuGvkdsfC5j2H4z2xub1EOv1tC82J66qOO4gZPOeYhuRnld331VHWmesWfEgGFrYoAcwjaSS4jcXusM1uYWA69i0VVT3J9Ddp9NbvUsYNTREXQO0Tbqd0r5enNLK79bAO8vvdFew+YbN6ixSKqvaP42+iqYp4vdMdcjmc07HMPQRcenmVmMMxFlRDHLE7NHI0Oaegjn4EbiOYgrnaivbLK7nE1lOye5dGelERZzCVR0WF66i+UQ+vYrXKqOi/9vovlEPr2K1y0X9UdDXepBY2fSSljc5slXTNe02c108YcDwILrgrJKFdK9UFbVVtVNEabJJI57c0jgbHdcZDYqqCT6syVQjJ+Z4JV9ldH8NpPpEX5k9ldH8NpPpEX5lCvtGYh76k8678ixmkWqyroKd885p+TaWg5JHF3fODRYZRzkKzhwfc0qipvCmWFosagncWwVEEjgLkRyseQL2uQCdlyPKta1veB6vrh/molHOobwjP8md6+FSNre8D1fXD/NRLzbtmkVuvh3Rj90RbqXxOKnxCR9RNFEw072h0j2saSZYSBckC9gdnQVNfs0of7wovpMX5lXDRPRSXEp3Q07omvDDITI5wbYOa07Q0m93jmW2+0RX+No/OS/0lbZGLfNmq+uuU8ylhkxezSh/vCi+kxfmXCTTigaLnEKPsqIyfICog9oiv8bR+cl/pL47UTXgbJKM9Alk/pqvZD3KeDT8zZ9Ptb9OaeWCgeZZZGlhkDS1kbXCziCQC51rgW2C977LHVNTGjD6iubUFp5CnucxGx0haWtYDzkXzHhlHELX6/AqnCZmmso4nA+55UF8L7b7FrgD1E36FNerTTqHEITEyFlPLEBeFlgzLe2eIWHe33jmJG+4JnLyR8v8AZbNKqpqtZT7mf0t8H13yaf1D1WLAcZfR1EVREGF8ZJaHglpu0t2gEHcTzqzulvg+u+TT+oeq76uKRkuKUbJWMexz3BzXtDmn9U87WnYdoC8p9LI6RpVybNk9viu8TRebl/qp7fFd4mi83L/VUxew2h+AUX0aH8qew2h+AUX0aH8qjvh8SvjU/Ah32+K7xNF5uX+qslo5rnrKmspYZIqQMllZG4tZKHAOeGmxMhF9vBSh7DaH4BRfRofyrnBopRxua+OipGvaQWubTxBzSDcEENuD0rxzh7HjupxygZUIiKkxkea4dCu7KbuiFt6iBpJAG2SLaXN6S3a4fxDnUWaBafyYW6ezeUjkYe8J2CUNPJv6r7DbeD0BWWVaNZ+Bx0eJTRwi0bg2UN5mZxctb+7e9uANuZaanuW1nR0s1NOqR5tF8BlxevDHOcS9xlnl52tzXe7rJNgOLhzKzNDRMgijiiaGxsaGtaNwAFgFpepvAo4MNjlaLy1F3yOO+zXua1o6AAT1uK3tV2yy8exRqbd8tq6IKuuuXwvN8SL1QVilXbXO22LS9McR/wBO33KVHqJaL6n8EtapfA9H1S/zMq29adqiN8HpP80f7qVbiqp+pme36kvywiIolYREQBdVWP1b/iu/4ldq66j3D/in7ECKoN3DqH2LupZckjHe9c13zXA/culu4dQ+xfV2T6ktkEUS6P67GshYysgldI1obniLTnsLXcHEZTxtfs3LzYrryldcUtNGwe+lcXn5oygeUrm8CecYOD4O3OMExoq14rp1XVN+Vq5cp/ZYeTb1Wba/bdSXqTxmSaCpilkc/knsLMziS1r2u70E812E26V7OhwjubJW6OVcNzZJKIizmIKvetShdFilQXkkSBkjSfelgbbqDmuHYrCKLdeWD3ipqlo2scYn9TxmaT0BzXD+NX6eWJmzRT2249+RD6Ii6R3QiIgClPUxpZlc6ildsdd8F+Z298Y6x3w6ncVFi7aWqdFIySNxa9jg5rhvDmm4PlChOG+OCq6tWQcWWtRYfRPSJtfSRTssCRZ7fePGxzfLtHQQedFymsPDPnJJxeGVnwY8nW0+bZkqI7/wztv9itgqxaxMEdR4lUssQ1zzNGeLJHFwt1HM3rYVPOhGmcOI00bmvby4aBNFcBzXAWccu8tJ2g9PEEDRdzSkdDVrdGM10NkREusxzgtI1yPthE/S+If67D9y3dRJrz0niMMVJHI10vKCSUNIOQNa4Br+BJde2/vekXnWsyRdRFysWDBahR/7Cf5M70zw/gpG1veB6vrh/molp+oHCjesqCDlsyFp4na947P1flW4a3vA9X1w/wA1ErZv/J/RotedQvyiNtRHhKX5NJ66FT2oE1EeEpfk0nroVPajd6iGs+oERFSZDWtY+FtqMLrGvAJZE6Vp5w6JpeCOG4jqceKhTVHVFmL0oBNn8ox3SDC82P8AE1p7FPOmHg6v+TT+oeq/6rPDFF8Z/qJFor9DOhp/ozX70LA6W+D675NP6h6r5qu8L0Px3eperB6W+D675NP6h6r5qu8L0Px3epkSr0SGm+lP97FmUXxfbrOc8Il0ugCIiAKvOuvws/8AwovsKsMq866/Cz/8KL7CrqfUbNH9T+CXNVvgii+I71r1tS1XVb4IoviO9a9bUq5epme31v8ALCgDXnBlxNp99TxnyPkb/wBVP6iLX5ghLaWqaLhuaGQ8MxzRk9F8463Dip0vEi7SSxajY9S9QHYTEB+xJK09shf9jwt6UJakdL44HTUlRI1gkcJInOIDS/KGuYTzEgMt8UjeQptXlixJkNRFxsYRLoqygxGl1U6LD62SNxa9kErmuG9rmxuII6bqINWemdbUYpTRT1c0kTuVzNcRY2p5HC+ziAexb1rc0pip6CeASNNRM3k2xgguDXEZ3OG8DLmFzzkKOdSOHmTE89u9iie4npdaMDtzO8hWiC8jbN9MEqZSkiwS4Te5d1H7FzXF+49SzmAqcNw6vuX1Ai7J9SEREAUj6j6vLW1Ed9j4c3bHI37nuUcLa9V1XyeK0tzsfnjP8UTrfWDVXaswZRqI7qpL7Fh0RFyj50LC6Z4P3XQVMIF3OYSz47O/Z9ZoHas0i9Tw8nsZOLTRU1FkcbhBrKlsAzN5eUMDRclvKuy5QN+yyyuF6t6+osW0r2N99NaMeQ995AV1nJJZZ9K7IpZk8GsopVwvUW42NVVgcWwsv9d1v+K3DC9VmHwWPc/KuHPM4v8Aq7GfVVMtRBfcyz1tUenMgGjoZJnZYYpJHe9jY5x8gBW14Xqmr57F0TIWnnmeAfmtzO8oCnunpWRtDY2NY0bmtaGgdQGxdqplqX2Rknr5P0rBo2h+r2fD2SBlebyFpc1sLS0FoIuMxO3bv2bhwRbyizubbyzHK2Unl/8AEa3proNDikQbKSyVl+TlaLuZfeCP2mmwuOjeFDGK6osRpnHk4hM0bnwvF/mkhwPUD1qxaL2NjiTq1E61hdCtLaLGYtjWYu0fu9029GxcxPjfvsZ/3asnZFPjfYt8X/qitUmF4zOLPjxZ4PNJ3Rb62xZLAdS9dO8d0NbTRc7nua59v3WNJ2/GIVg7IjufYPWSxiKSMfgOBxUVPHBTttGwc+1zidpc487idp+4LDazcNkqcLqYoI3SSuMWVrd5tURuNuwE9i2lFSnh5Mik1LcQ3qe0Sq6SvkkqaaWJhge0OcBbMZYiBv32afIpkRF7KW55JW2OyW5hERRKzGaT07pKGsZG0ue+CZrWje5zoXAAdJJChfV3oRW0+J0ks9JMyNrnFznAWF4XgX28SFPaKcZuKaLoXOEXFdzG6S07pKKrZG0ue6CVrWjeXOhcAB0kkKuserzEmkFtFUAjcRYEdRurOIvYWOPQlVe6k0kVq9heL/B6355/MnsLxf4PW/PP5lZVFPjP2LfGS9kVq9heL/B6355/MnsLxf4PW/PP5lZVE4z9h4yXsjrpwQxt99hfyLsRFQYgoS1r6HVlViTpKellkj5OMZmgWuAbjeptRShLa8otqtdctyNd1eUEkGGUkczHMka0hzXbweUedvYQtiRF43l5K5Pc2wvLieGx1MMkM7A+J4yuaecfcQbEEbiAV6kXh50IF0l1JVUL3GitUQ8wLmtlaODgbNd1g7eAWBiwfF6YZY4sUjA5oxPl7MuxWYRXK59zYtZPGJJMrXyuNccZ/wB2uuWhxiUWfHi7xwcKoj0qzCWXvG+xLxf+qK24TqoxGocL05iaTtfO4Mt0lu158im7QfQmPC4CxhzyvIMshFi4gbABzNFzYdJ4rZEUJ2OXIpt1E7Fh9Avjty+r4VWZypxRfXb18XZPqQiL1UGFy1BtTwyynhGxzrddhs7UPG8dTyr1YXXmnnhmZtdG9sgHHK4Oseg2t2rbML1Q181i9kcDeMrxf5rcx8tlt+F6jYW2NTUyyH3sbRG3qucxPZZUyugurM09TVHk3n8G/wCCY1FWQMmp3hzHDtaedrhzOHOF7liMC0TpaG/csIYXCznZnOc63EkkrLrmvGeRwpbc+XoFxkYHAg7iLGxI39I2hckXhE8eH4RDTi1PDFEOEbGtv12G1exEQ9bz1CIiHgREQBERAEREAREQBERAEREAREQBERAEREAREQBERAEREAREQBERAEREAREQBERAEREAREQBCiICuuCauaysGeKNjYyfdvkaG+QXd6FueF6ixsNVVk8WwsA+u69/mhEWmy+eWkb7tXZucU8G34Xq0oKexbStkcP2piZD12PejsAWyxQtYA1jQ1o3AAADqCIs7k31ZilOUvU8nNEReEQ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4" name="AutoShape 10" descr="data:image/jpeg;base64,/9j/4AAQSkZJRgABAQAAAQABAAD/2wCEAAkGBhQQEBAUDxAQFBEWFhcVFRUUEhUYFRUYFhAVFBcVFBYjHCYfFxkjGRUVHy8gIykpLC0tFR4xNTAqNSYrLCkBCQoKDgwOGg8PGioiHyQsKiwsLCksLC8yLCwsLCksLCksLCksKiwsKSwsLCoqLCwsLCwsKSwsLCwsLCwsLCksLP/AABEIAHcBpQMBIgACEQEDEQH/xAAcAAEAAgIDAQAAAAAAAAAAAAAABwgFBgIDBAH/xABOEAABAwICBQUIDgcIAwEAAAABAAIDBBEFEgYHITFRE0FhcYEUIjVTkZOhsxYXMlJUcnSSlKKxwdHSFSNCYoK00zRVc4OjpLLCJCWEY//EABoBAQADAQEBAAAAAAAAAAAAAAACAwQFAQb/xAAtEQACAgECBAUEAgMBAAAAAAAAAQIDEQQSEyExQRQiMlFSM2Fx8IGRI2KxBf/aAAwDAQACEQMRAD8AnFERAEREAREQBERAEREAREQBERAEREAREQBERAEREAREQBERAEREAREQBERAEREAREQBERAERYXFNNKKmuJquFrhvaHZ3/Mbd3oXqTfQ9UXLkkZpFjcA0giroeWpy4x5nNBc2xJabHZvHaskjWOTDTTwz4XW37lgMU0+oaa4kq4i4fsxnlHdRDb27bLSNedC4NpZg5+Ql0T25nZL2zsOW9r2Em23MOCiRaaqFNZbOhp9HGyKk2TJievKFtxTU0sh99I5sbeuwzE+hajiet6vmuGPjgb/APlGL/OdmPkstJRaY0wXY3w0tUe39mZodLamOqiqHTyyyRuv+skc4EbnM2nYC0kbOKsdhWJsqYYpojeORoc3jt5jwINwRxBVWFLGpjH5GZqWVknJPu+B5a7IHWu9gda20DMOkO4qvUV5jldijW0pw3Lt/wAJaREWA4wREQBERAEREAREQBERAEREAREQBERAEREAREQBERAEREAREQBERAEREAREQBERAEREAREQBcJ5gxrnONmtBcTwAFyfIua8WNj/AMao/wAKT1bl6j1c2aTieuukjuII5pzzHKI2Htd331VqOKa6qyS4gjhgHMbGR47Xd79VR63cF9XSjRBdjvQ0lUe2fyZTE9KKqpv3RVTPB/ZLyGfMFm+hYtEVqSXQ0pJckTHqMxC8FXCf2JGyDqkZlPpi9Kk9QDqtbW91vNA2MjJaYzX5INJu3MRtzXBtbbsPNdSzPQzu/teJcmPeUsbIuzO/lHnrGVc+6Pn6nE1cErW20eLW1Ax2FzZ3NBa6N0dzvcJALDiS0uCr+rAnDcPa67oDUP3Z580zuwyuNuyyjrWlo3DA6Coo4wyGbM1zGizWyNsdg3Nu0nYNnedKuokl5S7Q6iGeEmaGpX0L1QwzU8M9ZJI4yNbI2OMhrQ1wu3M6xJJBB2Wte23eooU4amMf5ajdTuPf07tnTG8lzfI7OOoNVl7ko5iatZKca8wZs+F6FUVNYw0kIcNznNzv+e67vSs2iLnNt9TiOTlzbCLy12JxQBhmkYzO9sbcxtmc91mtHE3K9S8PMBERDwIiIAumpq2RjNI9jG8XuDR5StG1qawzhzGw0xHdUgzZiAREy9s9txcSCADs70k8wMP4Zo1X4u90jGSzm9nSyv70Hhncdp2jYL2uNitjXlZbwaqtPujuk8IsO/TKhG+voh/9MX5lw9m9B/eFF9Ii/Modi1F15G2Skb0GWT7oyuw6h67x1F5yX+kpbIfInwafmTCzTGidur6M9VTF+ZZSCobI0OY5rmncWkEHtCgOo1HYg0XBpX9DZXX+swBa3JFXYPUC/LU028WIyvAPRdkjfKE4UX6WerTQl6J8y0i4TTNYC57mtaN5cQANtt5WsautNBidLncA2eM5JWjde1w9o5muF+ohw5rrz63/AAPV9cP81Eqtvm2syqt79j98GzfpiDx8PnGfin6Yg8fD5xn4qr2jmjM2ISuipWtdIGF5DnBoyhzWnaelwWx+0xiXiYfPMVzqiurNctLCLw5k/fpiDx8PnGfivoxaE7p4fOM/FQB7TGJeJh88xfHamcS8REf86P8AFecOPyI+Hq+aLEteCLggjiNy5KsFbguI4Q5r3tqKa5sHxv7wnhnYS07tx8iljVXrKdX5qerLe6WtzNeAByrRYG43B4uDs3jbYWKjKrCynkhZpnGO6LyiRnvABJIAG0k7gBzleX9Lw+Ph84z8V5NLfB9d8mn9Q9VfwfCJKueOGBrTI8kNBIAJDS7ed2wFIV7lnIooVibbxgtX+l4fHw+cZ+KfpeHx8PnGfioA9pjEvExeeYntMYl4mLzzFLhx+RPw9XzRP/6Xh8fD5xn4p+l4fHw+cZ+KgD2mMS8TF55ie0xiXiYfPMThx+Q8PV80WDnr42EB8sbSRcBz2g247TuXKCqZICY3scBvyuBt5FpeszQfu+iaY2g1UDbx23vFu/i6b2uOkDiVEWrbTE4bWAvJ7nksyYcBfvZLcWkk9RcOdRjXujlEIUcSDlF812LLIuLHhwBaQQRcEG4IO4g865KoyhEWraxdMRhtG57SOXkuyFv71tryPetG3ryjnXqWXhEoxcnhGffikLSQ6aIEbCDI0EHgRdd8UoeAWODmncQQQeoqsOhmi78UrWxkuykmSeQ7SG3u4353OJsOk35ip+0m0ggwehDgwZWARwxN2ZnZe9YDzAAEk8Ad52GycNrwupfbRskop5bNjusfU6Q00ZtJVUzDwdNG37Sq64hpBiGMz8nmllLtrYIriNov729rC/unE9JWVpdSeIvHfMp4+h8wv9UOUuEl6mW+FjH1ywTWdNaEb8QovpMX5l9bppQndX0X0mL8yh4aiK7x1EP8yX+kuE2ouvAuJKR3QJZAfTGAmyHyPODT8yd6WsZK3NFIx7eLHBw8oK7lVusw6tweoaXiWnl3tc1ws8A7bOBLXjdcG+/aNqnfVtpr+k6UukAFRGQyUDcbi7XgcwcL7OLXKM69qyuhC3T7FuTyjbV48YH/AI8/+G/1ZXsRVGZPDK8YJqvr6lrHCERMIBDpnZNlt+Xa/wBC3HC9RbRY1VW48WwsDfruvf5oUrItEtRN9ORrnrbZdORD+sHVhT0dG6opXSh0ZYHNe7MHNc8MvuuCC4dG/YotVkdYVLymF1o4ROf5u0n/AFVblp08nKPM6GislOD3PPMknU/iJazEI2mziyOQHns1zmP9DmrbFH2qTMcSDWglr4ZWSWGxrS24LuAztYO1b3VVbYjaR1jw238irsXnZxv/AFI4uz7o7l5NJMNNVhtVE0EyR2qIwN949jwBzksJHavHNpE0e4Y49ewfeslojpBmqmtkaBmBa0g89r2PXa3WQq+a5mCi3ZYpL3IUpqV8rssTHyO96xpcfILlSdqq0QraesE8sToYeTc14ksHPvYtAZvFnBpuQNx4qXGRBt8rQLm5sALniVzSeocljB27da5xcUup11Ehaxxa0uIBIaN7iBcNHXuUB4rrYr5yQ2VsDT+zEwAjoLzd1+ohWAVftaejvcle9zRaKe8rOAcT+sb2O29Twmn2t4aGiUHJqS59jVauvkmdmmlkkf7573Od5SbqwGrjSvu+jaXm88Vo5eJNu9k/iAv1h3BV4Wx6BaUnD6xkhJ5F3eTD9wn3VuLTZ3YRzrVdXujyOhqaeJDC6roWPRcWPBAIIIO0EbiDzgrkuYcAIiICsGnmIuq8Uq3Xv+tMTOGWM8k23Xlv2lWRwPCWUlPDBEAGRtDRs3kb3HpJuT0kqruFHlK2C+3PUMv/ABTj8VbBaLuSSOhrPKoxCIiznPCjzXjh7X4aJCBmilYQeez7scOo3af4QpDXixjBoquJ0NTGJIiQS0lwuWm42gg7wpReHksrlskpEOagqgirq2X710LXEdLJQB/zPlW/a3vA9X1w/wA1EstgWhVHQvc+kpxG9zchIfIbtuHW2uI3geRYnW94Hq+uH+aiVjkpTTRe7FZepL3RG2ojwlL8mk9dCp7UCaiPCUvyaT10KntLvUNZ9QIiKkyGP0gwptVSzwyAFsjHN2jcbd64dIdYjpCrbq/rDFilA5psTMxh6pTyTvQ8q0EjrAk7gLlVY0NZmxGgA+EweiZh+xaKejOhpOcJr97lk9LPB9d8mn9Q9V81XeF6H47vUvVg9LPB9d8mn9Q9V81XeF6H47vUvSr0SGm+lP8AexZlERZznhERAFAmuTQruWo7qhbaCdxzgbmS7z1B+1w6Q7oU9rwY5g0dZTywTC7JG2PEHeHN6QQCOkKcJbXkupt4cskd6ldNeWi7ind+siF4ST7qMb2dbOb90/ulSmqr1tLPhNeW3yzwSAtcNzhva4cWuad3AkHnVkdFNI2YhSRTxbMws9t7ljx7ph6ju4gg86nbDHmXQu1VST3x6MydRUNjY98jg1jQXOcTYNDRckngAFWbTfSl+KVrntDiy/JwR22huaw2e/cTc9JA5gt+126a2AoIHbTZ1QRzD3TIu3Y49GXiV5NSmhPKP7unb3jCWwAj3TxsdJ1N3Dpv71SrWyO9llEVVB2y/gkDVzoaMNpA1wHdElnzO2e6tsYD71oNusuPOo1184mX1tPDfvY4c9v3pHm/1WMU6Ku+uh18Wl6I4h9S/wB68qeZ5ZDStzu3MkHUdgrYqB09hyk8ju+58kbsjW9WYPPb0KR1qGqUf+no+qT+ZlW3qubzJme55sln3CIigVGg67MPbJhbnkDNFJG9p5xmfyRHUc/oC0rUHVEVtVHfY6DMR0slYB6w+VTDpDgMddTSU85eI35b5CA7vXteLGx52jmWF0V1a0uGzOmp3Tl5YYzne1wsXNcdgaNt2hXKa2OLNcLYqlwfU2xEXTWH9XJbYcrv+JVJkO5eMYxAZeSE8PK+L5RmfYLnvL3Va6vSaqnYGzVdQ9th3rpXkHZzi9j2r7otNkrqN3CohP8ArNv6Fr8Ny5s6fgMJtyLNVVM2Vj2SC7HtLHDi1wII8hK1Cg1RYfEbuikl4CWRxA7BlB7brdEWZSa6M58bJRWIvB5aDC4qduWCGKJvCNjWg9dhtUZ6axFtdNck3yuHUY2j7QR2KVlo2sLBpHvjljjc8ZcjsoJIs4kEgbbd8dvQpVvzczLqE5RyaMuynnMb2Pb7prg4dbTcfYsjR6LVMvuYHgcX94PTYnsWfoNWzyQZ5mtHO2MEnqzGwHkKvckjFGub6I3mmqBIxj2+5c0OHURcfau1cIIQxrWsFmtAaBwAFgPIvBi+klNSf2moijNrhrnDMRxDPdHsCy4z0OrFN8kZJaPrgwpkuGvkdsfC5j2H4z2xub1EOv1tC82J66qOO4gZPOeYhuRnld331VHWmesWfEgGFrYoAcwjaSS4jcXusM1uYWA69i0VVT3J9Ddp9NbvUsYNTREXQO0Tbqd0r5enNLK79bAO8vvdFew+YbN6ixSKqvaP42+iqYp4vdMdcjmc07HMPQRcenmVmMMxFlRDHLE7NHI0Oaegjn4EbiOYgrnaivbLK7nE1lOye5dGelERZzCVR0WF66i+UQ+vYrXKqOi/9vovlEPr2K1y0X9UdDXepBY2fSSljc5slXTNe02c108YcDwILrgrJKFdK9UFbVVtVNEabJJI57c0jgbHdcZDYqqCT6syVQjJ+Z4JV9ldH8NpPpEX5k9ldH8NpPpEX5lCvtGYh76k8678ixmkWqyroKd885p+TaWg5JHF3fODRYZRzkKzhwfc0qipvCmWFosagncWwVEEjgLkRyseQL2uQCdlyPKta1veB6vrh/molHOobwjP8md6+FSNre8D1fXD/NRLzbtmkVuvh3Rj90RbqXxOKnxCR9RNFEw072h0j2saSZYSBckC9gdnQVNfs0of7wovpMX5lXDRPRSXEp3Q07omvDDITI5wbYOa07Q0m93jmW2+0RX+No/OS/0lbZGLfNmq+uuU8ylhkxezSh/vCi+kxfmXCTTigaLnEKPsqIyfICog9oiv8bR+cl/pL47UTXgbJKM9Alk/pqvZD3KeDT8zZ9Ptb9OaeWCgeZZZGlhkDS1kbXCziCQC51rgW2C977LHVNTGjD6iubUFp5CnucxGx0haWtYDzkXzHhlHELX6/AqnCZmmso4nA+55UF8L7b7FrgD1E36FNerTTqHEITEyFlPLEBeFlgzLe2eIWHe33jmJG+4JnLyR8v8AZbNKqpqtZT7mf0t8H13yaf1D1WLAcZfR1EVREGF8ZJaHglpu0t2gEHcTzqzulvg+u+TT+oeq76uKRkuKUbJWMexz3BzXtDmn9U87WnYdoC8p9LI6RpVybNk9viu8TRebl/qp7fFd4mi83L/VUxew2h+AUX0aH8qew2h+AUX0aH8qjvh8SvjU/Ah32+K7xNF5uX+qslo5rnrKmspYZIqQMllZG4tZKHAOeGmxMhF9vBSh7DaH4BRfRofyrnBopRxua+OipGvaQWubTxBzSDcEENuD0rxzh7HjupxygZUIiKkxkea4dCu7KbuiFt6iBpJAG2SLaXN6S3a4fxDnUWaBafyYW6ezeUjkYe8J2CUNPJv6r7DbeD0BWWVaNZ+Bx0eJTRwi0bg2UN5mZxctb+7e9uANuZaanuW1nR0s1NOqR5tF8BlxevDHOcS9xlnl52tzXe7rJNgOLhzKzNDRMgijiiaGxsaGtaNwAFgFpepvAo4MNjlaLy1F3yOO+zXua1o6AAT1uK3tV2yy8exRqbd8tq6IKuuuXwvN8SL1QVilXbXO22LS9McR/wBO33KVHqJaL6n8EtapfA9H1S/zMq29adqiN8HpP80f7qVbiqp+pme36kvywiIolYREQBdVWP1b/iu/4ldq66j3D/in7ECKoN3DqH2LupZckjHe9c13zXA/culu4dQ+xfV2T6ktkEUS6P67GshYysgldI1obniLTnsLXcHEZTxtfs3LzYrryldcUtNGwe+lcXn5oygeUrm8CecYOD4O3OMExoq14rp1XVN+Vq5cp/ZYeTb1Wba/bdSXqTxmSaCpilkc/knsLMziS1r2u70E812E26V7OhwjubJW6OVcNzZJKIizmIKvetShdFilQXkkSBkjSfelgbbqDmuHYrCKLdeWD3ipqlo2scYn9TxmaT0BzXD+NX6eWJmzRT2249+RD6Ii6R3QiIgClPUxpZlc6ildsdd8F+Z298Y6x3w6ncVFi7aWqdFIySNxa9jg5rhvDmm4PlChOG+OCq6tWQcWWtRYfRPSJtfSRTssCRZ7fePGxzfLtHQQedFymsPDPnJJxeGVnwY8nW0+bZkqI7/wztv9itgqxaxMEdR4lUssQ1zzNGeLJHFwt1HM3rYVPOhGmcOI00bmvby4aBNFcBzXAWccu8tJ2g9PEEDRdzSkdDVrdGM10NkREusxzgtI1yPthE/S+If67D9y3dRJrz0niMMVJHI10vKCSUNIOQNa4Br+BJde2/vekXnWsyRdRFysWDBahR/7Cf5M70zw/gpG1veB6vrh/molp+oHCjesqCDlsyFp4na947P1flW4a3vA9X1w/wA1ErZv/J/RotedQvyiNtRHhKX5NJ66FT2oE1EeEpfk0nroVPajd6iGs+oERFSZDWtY+FtqMLrGvAJZE6Vp5w6JpeCOG4jqceKhTVHVFmL0oBNn8ox3SDC82P8AE1p7FPOmHg6v+TT+oeq/6rPDFF8Z/qJFor9DOhp/ozX70LA6W+D675NP6h6r5qu8L0Px3eperB6W+D675NP6h6r5qu8L0Px3epkSr0SGm+lP97FmUXxfbrOc8Il0ugCIiAKvOuvws/8AwovsKsMq866/Cz/8KL7CrqfUbNH9T+CXNVvgii+I71r1tS1XVb4IoviO9a9bUq5epme31v8ALCgDXnBlxNp99TxnyPkb/wBVP6iLX5ghLaWqaLhuaGQ8MxzRk9F8463Dip0vEi7SSxajY9S9QHYTEB+xJK09shf9jwt6UJakdL44HTUlRI1gkcJInOIDS/KGuYTzEgMt8UjeQptXlixJkNRFxsYRLoqygxGl1U6LD62SNxa9kErmuG9rmxuII6bqINWemdbUYpTRT1c0kTuVzNcRY2p5HC+ziAexb1rc0pip6CeASNNRM3k2xgguDXEZ3OG8DLmFzzkKOdSOHmTE89u9iie4npdaMDtzO8hWiC8jbN9MEqZSkiwS4Te5d1H7FzXF+49SzmAqcNw6vuX1Ai7J9SEREAUj6j6vLW1Ed9j4c3bHI37nuUcLa9V1XyeK0tzsfnjP8UTrfWDVXaswZRqI7qpL7Fh0RFyj50LC6Z4P3XQVMIF3OYSz47O/Z9ZoHas0i9Tw8nsZOLTRU1FkcbhBrKlsAzN5eUMDRclvKuy5QN+yyyuF6t6+osW0r2N99NaMeQ995AV1nJJZZ9K7IpZk8GsopVwvUW42NVVgcWwsv9d1v+K3DC9VmHwWPc/KuHPM4v8Aq7GfVVMtRBfcyz1tUenMgGjoZJnZYYpJHe9jY5x8gBW14Xqmr57F0TIWnnmeAfmtzO8oCnunpWRtDY2NY0bmtaGgdQGxdqplqX2Rknr5P0rBo2h+r2fD2SBlebyFpc1sLS0FoIuMxO3bv2bhwRbyizubbyzHK2Unl/8AEa3proNDikQbKSyVl+TlaLuZfeCP2mmwuOjeFDGK6osRpnHk4hM0bnwvF/mkhwPUD1qxaL2NjiTq1E61hdCtLaLGYtjWYu0fu9029GxcxPjfvsZ/3asnZFPjfYt8X/qitUmF4zOLPjxZ4PNJ3Rb62xZLAdS9dO8d0NbTRc7nua59v3WNJ2/GIVg7IjufYPWSxiKSMfgOBxUVPHBTttGwc+1zidpc487idp+4LDazcNkqcLqYoI3SSuMWVrd5tURuNuwE9i2lFSnh5Mik1LcQ3qe0Sq6SvkkqaaWJhge0OcBbMZYiBv32afIpkRF7KW55JW2OyW5hERRKzGaT07pKGsZG0ue+CZrWje5zoXAAdJJChfV3oRW0+J0ks9JMyNrnFznAWF4XgX28SFPaKcZuKaLoXOEXFdzG6S07pKKrZG0ue6CVrWjeXOhcAB0kkKuserzEmkFtFUAjcRYEdRurOIvYWOPQlVe6k0kVq9heL/B6355/MnsLxf4PW/PP5lZVFPjP2LfGS9kVq9heL/B6355/MnsLxf4PW/PP5lZVE4z9h4yXsjrpwQxt99hfyLsRFQYgoS1r6HVlViTpKellkj5OMZmgWuAbjeptRShLa8otqtdctyNd1eUEkGGUkczHMka0hzXbweUedvYQtiRF43l5K5Pc2wvLieGx1MMkM7A+J4yuaecfcQbEEbiAV6kXh50IF0l1JVUL3GitUQ8wLmtlaODgbNd1g7eAWBiwfF6YZY4sUjA5oxPl7MuxWYRXK59zYtZPGJJMrXyuNccZ/wB2uuWhxiUWfHi7xwcKoj0qzCWXvG+xLxf+qK24TqoxGocL05iaTtfO4Mt0lu158im7QfQmPC4CxhzyvIMshFi4gbABzNFzYdJ4rZEUJ2OXIpt1E7Fh9Avjty+r4VWZypxRfXb18XZPqQiL1UGFy1BtTwyynhGxzrddhs7UPG8dTyr1YXXmnnhmZtdG9sgHHK4Oseg2t2rbML1Q181i9kcDeMrxf5rcx8tlt+F6jYW2NTUyyH3sbRG3qucxPZZUyugurM09TVHk3n8G/wCCY1FWQMmp3hzHDtaedrhzOHOF7liMC0TpaG/csIYXCznZnOc63EkkrLrmvGeRwpbc+XoFxkYHAg7iLGxI39I2hckXhE8eH4RDTi1PDFEOEbGtv12G1exEQ9bz1CIiHgREQBERAEREAREQBERAEREAREQBERAEREAREQBERAEREAREQBERAEREAREQBERAEREAREQBCiICuuCauaysGeKNjYyfdvkaG+QXd6FueF6ixsNVVk8WwsA+u69/mhEWmy+eWkb7tXZucU8G34Xq0oKexbStkcP2piZD12PejsAWyxQtYA1jQ1o3AAADqCIs7k31ZilOUvU8nNEReEQ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AutoShape 12" descr="data:image/jpeg;base64,/9j/4AAQSkZJRgABAQAAAQABAAD/2wCEAAkGBhQQEBAUDxAQFBEWFhcVFRUUEhUYFRUYFhAVFBcVFBYjHCYfFxkjGRUVHy8gIykpLC0tFR4xNTAqNSYrLCkBCQoKDgwOGg8PGioiHyQsKiwsLCksLC8yLCwsLCksLCksLCksKiwsKSwsLCoqLCwsLCwsKSwsLCwsLCwsLCksLP/AABEIAHcBpQMBIgACEQEDEQH/xAAcAAEAAgIDAQAAAAAAAAAAAAAABwgFBgIDBAH/xABOEAABAwICBQUIDgcIAwEAAAABAAIDBBEFEgYHITFRE0FhcYEUIjVTkZOhsxYXMlJUcnSSlKKxwdHSFSNCYoK00zRVc4OjpLLCJCWEY//EABoBAQADAQEBAAAAAAAAAAAAAAACAwQFAQb/xAAtEQACAgECBAUEAgMBAAAAAAAAAQIDEQQSEyExQRQiMlFSM2Fx8IGRI2KxBf/aAAwDAQACEQMRAD8AnFERAEREAREQBERAEREAREQBERAEREAREQBERAEREAREQBERAEREAREQBERAEREAREQBERAERYXFNNKKmuJquFrhvaHZ3/Mbd3oXqTfQ9UXLkkZpFjcA0giroeWpy4x5nNBc2xJabHZvHaskjWOTDTTwz4XW37lgMU0+oaa4kq4i4fsxnlHdRDb27bLSNedC4NpZg5+Ql0T25nZL2zsOW9r2Em23MOCiRaaqFNZbOhp9HGyKk2TJievKFtxTU0sh99I5sbeuwzE+hajiet6vmuGPjgb/APlGL/OdmPkstJRaY0wXY3w0tUe39mZodLamOqiqHTyyyRuv+skc4EbnM2nYC0kbOKsdhWJsqYYpojeORoc3jt5jwINwRxBVWFLGpjH5GZqWVknJPu+B5a7IHWu9gda20DMOkO4qvUV5jldijW0pw3Lt/wAJaREWA4wREQBERAEREAREQBERAEREAREQBERAEREAREQBERAEREAREQBERAEREAREQBERAEREAREQBcJ5gxrnONmtBcTwAFyfIua8WNj/AMao/wAKT1bl6j1c2aTieuukjuII5pzzHKI2Htd331VqOKa6qyS4gjhgHMbGR47Xd79VR63cF9XSjRBdjvQ0lUe2fyZTE9KKqpv3RVTPB/ZLyGfMFm+hYtEVqSXQ0pJckTHqMxC8FXCf2JGyDqkZlPpi9Kk9QDqtbW91vNA2MjJaYzX5INJu3MRtzXBtbbsPNdSzPQzu/teJcmPeUsbIuzO/lHnrGVc+6Pn6nE1cErW20eLW1Ax2FzZ3NBa6N0dzvcJALDiS0uCr+rAnDcPa67oDUP3Z580zuwyuNuyyjrWlo3DA6Coo4wyGbM1zGizWyNsdg3Nu0nYNnedKuokl5S7Q6iGeEmaGpX0L1QwzU8M9ZJI4yNbI2OMhrQ1wu3M6xJJBB2Wte23eooU4amMf5ajdTuPf07tnTG8lzfI7OOoNVl7ko5iatZKca8wZs+F6FUVNYw0kIcNznNzv+e67vSs2iLnNt9TiOTlzbCLy12JxQBhmkYzO9sbcxtmc91mtHE3K9S8PMBERDwIiIAumpq2RjNI9jG8XuDR5StG1qawzhzGw0xHdUgzZiAREy9s9txcSCADs70k8wMP4Zo1X4u90jGSzm9nSyv70Hhncdp2jYL2uNitjXlZbwaqtPujuk8IsO/TKhG+voh/9MX5lw9m9B/eFF9Ii/Modi1F15G2Skb0GWT7oyuw6h67x1F5yX+kpbIfInwafmTCzTGidur6M9VTF+ZZSCobI0OY5rmncWkEHtCgOo1HYg0XBpX9DZXX+swBa3JFXYPUC/LU028WIyvAPRdkjfKE4UX6WerTQl6J8y0i4TTNYC57mtaN5cQANtt5WsautNBidLncA2eM5JWjde1w9o5muF+ohw5rrz63/AAPV9cP81Eqtvm2syqt79j98GzfpiDx8PnGfin6Yg8fD5xn4qr2jmjM2ISuipWtdIGF5DnBoyhzWnaelwWx+0xiXiYfPMVzqiurNctLCLw5k/fpiDx8PnGfivoxaE7p4fOM/FQB7TGJeJh88xfHamcS8REf86P8AFecOPyI+Hq+aLEteCLggjiNy5KsFbguI4Q5r3tqKa5sHxv7wnhnYS07tx8iljVXrKdX5qerLe6WtzNeAByrRYG43B4uDs3jbYWKjKrCynkhZpnGO6LyiRnvABJIAG0k7gBzleX9Lw+Ph84z8V5NLfB9d8mn9Q9VfwfCJKueOGBrTI8kNBIAJDS7ed2wFIV7lnIooVibbxgtX+l4fHw+cZ+KfpeHx8PnGfioA9pjEvExeeYntMYl4mLzzFLhx+RPw9XzRP/6Xh8fD5xn4p+l4fHw+cZ+KgD2mMS8TF55ie0xiXiYfPMThx+Q8PV80WDnr42EB8sbSRcBz2g247TuXKCqZICY3scBvyuBt5FpeszQfu+iaY2g1UDbx23vFu/i6b2uOkDiVEWrbTE4bWAvJ7nksyYcBfvZLcWkk9RcOdRjXujlEIUcSDlF812LLIuLHhwBaQQRcEG4IO4g865KoyhEWraxdMRhtG57SOXkuyFv71tryPetG3ryjnXqWXhEoxcnhGffikLSQ6aIEbCDI0EHgRdd8UoeAWODmncQQQeoqsOhmi78UrWxkuykmSeQ7SG3u4353OJsOk35ip+0m0ggwehDgwZWARwxN2ZnZe9YDzAAEk8Ad52GycNrwupfbRskop5bNjusfU6Q00ZtJVUzDwdNG37Sq64hpBiGMz8nmllLtrYIriNov729rC/unE9JWVpdSeIvHfMp4+h8wv9UOUuEl6mW+FjH1ywTWdNaEb8QovpMX5l9bppQndX0X0mL8yh4aiK7x1EP8yX+kuE2ouvAuJKR3QJZAfTGAmyHyPODT8yd6WsZK3NFIx7eLHBw8oK7lVusw6tweoaXiWnl3tc1ws8A7bOBLXjdcG+/aNqnfVtpr+k6UukAFRGQyUDcbi7XgcwcL7OLXKM69qyuhC3T7FuTyjbV48YH/AI8/+G/1ZXsRVGZPDK8YJqvr6lrHCERMIBDpnZNlt+Xa/wBC3HC9RbRY1VW48WwsDfruvf5oUrItEtRN9ORrnrbZdORD+sHVhT0dG6opXSh0ZYHNe7MHNc8MvuuCC4dG/YotVkdYVLymF1o4ROf5u0n/AFVblp08nKPM6GislOD3PPMknU/iJazEI2mziyOQHns1zmP9DmrbFH2qTMcSDWglr4ZWSWGxrS24LuAztYO1b3VVbYjaR1jw238irsXnZxv/AFI4uz7o7l5NJMNNVhtVE0EyR2qIwN949jwBzksJHavHNpE0e4Y49ewfeslojpBmqmtkaBmBa0g89r2PXa3WQq+a5mCi3ZYpL3IUpqV8rssTHyO96xpcfILlSdqq0QraesE8sToYeTc14ksHPvYtAZvFnBpuQNx4qXGRBt8rQLm5sALniVzSeocljB27da5xcUup11Ehaxxa0uIBIaN7iBcNHXuUB4rrYr5yQ2VsDT+zEwAjoLzd1+ohWAVftaejvcle9zRaKe8rOAcT+sb2O29Twmn2t4aGiUHJqS59jVauvkmdmmlkkf7573Od5SbqwGrjSvu+jaXm88Vo5eJNu9k/iAv1h3BV4Wx6BaUnD6xkhJ5F3eTD9wn3VuLTZ3YRzrVdXujyOhqaeJDC6roWPRcWPBAIIIO0EbiDzgrkuYcAIiICsGnmIuq8Uq3Xv+tMTOGWM8k23Xlv2lWRwPCWUlPDBEAGRtDRs3kb3HpJuT0kqruFHlK2C+3PUMv/ABTj8VbBaLuSSOhrPKoxCIiznPCjzXjh7X4aJCBmilYQeez7scOo3af4QpDXixjBoquJ0NTGJIiQS0lwuWm42gg7wpReHksrlskpEOagqgirq2X710LXEdLJQB/zPlW/a3vA9X1w/wA1EstgWhVHQvc+kpxG9zchIfIbtuHW2uI3geRYnW94Hq+uH+aiVjkpTTRe7FZepL3RG2ojwlL8mk9dCp7UCaiPCUvyaT10KntLvUNZ9QIiKkyGP0gwptVSzwyAFsjHN2jcbd64dIdYjpCrbq/rDFilA5psTMxh6pTyTvQ8q0EjrAk7gLlVY0NZmxGgA+EweiZh+xaKejOhpOcJr97lk9LPB9d8mn9Q9V81XeF6H47vUvVg9LPB9d8mn9Q9V81XeF6H47vUvSr0SGm+lP8AexZlERZznhERAFAmuTQruWo7qhbaCdxzgbmS7z1B+1w6Q7oU9rwY5g0dZTywTC7JG2PEHeHN6QQCOkKcJbXkupt4cskd6ldNeWi7ind+siF4ST7qMb2dbOb90/ulSmqr1tLPhNeW3yzwSAtcNzhva4cWuad3AkHnVkdFNI2YhSRTxbMws9t7ljx7ph6ju4gg86nbDHmXQu1VST3x6MydRUNjY98jg1jQXOcTYNDRckngAFWbTfSl+KVrntDiy/JwR22huaw2e/cTc9JA5gt+126a2AoIHbTZ1QRzD3TIu3Y49GXiV5NSmhPKP7unb3jCWwAj3TxsdJ1N3Dpv71SrWyO9llEVVB2y/gkDVzoaMNpA1wHdElnzO2e6tsYD71oNusuPOo1184mX1tPDfvY4c9v3pHm/1WMU6Ku+uh18Wl6I4h9S/wB68qeZ5ZDStzu3MkHUdgrYqB09hyk8ju+58kbsjW9WYPPb0KR1qGqUf+no+qT+ZlW3qubzJme55sln3CIigVGg67MPbJhbnkDNFJG9p5xmfyRHUc/oC0rUHVEVtVHfY6DMR0slYB6w+VTDpDgMddTSU85eI35b5CA7vXteLGx52jmWF0V1a0uGzOmp3Tl5YYzne1wsXNcdgaNt2hXKa2OLNcLYqlwfU2xEXTWH9XJbYcrv+JVJkO5eMYxAZeSE8PK+L5RmfYLnvL3Va6vSaqnYGzVdQ9th3rpXkHZzi9j2r7otNkrqN3CohP8ArNv6Fr8Ny5s6fgMJtyLNVVM2Vj2SC7HtLHDi1wII8hK1Cg1RYfEbuikl4CWRxA7BlB7brdEWZSa6M58bJRWIvB5aDC4qduWCGKJvCNjWg9dhtUZ6axFtdNck3yuHUY2j7QR2KVlo2sLBpHvjljjc8ZcjsoJIs4kEgbbd8dvQpVvzczLqE5RyaMuynnMb2Pb7prg4dbTcfYsjR6LVMvuYHgcX94PTYnsWfoNWzyQZ5mtHO2MEnqzGwHkKvckjFGub6I3mmqBIxj2+5c0OHURcfau1cIIQxrWsFmtAaBwAFgPIvBi+klNSf2moijNrhrnDMRxDPdHsCy4z0OrFN8kZJaPrgwpkuGvkdsfC5j2H4z2xub1EOv1tC82J66qOO4gZPOeYhuRnld331VHWmesWfEgGFrYoAcwjaSS4jcXusM1uYWA69i0VVT3J9Ddp9NbvUsYNTREXQO0Tbqd0r5enNLK79bAO8vvdFew+YbN6ixSKqvaP42+iqYp4vdMdcjmc07HMPQRcenmVmMMxFlRDHLE7NHI0Oaegjn4EbiOYgrnaivbLK7nE1lOye5dGelERZzCVR0WF66i+UQ+vYrXKqOi/9vovlEPr2K1y0X9UdDXepBY2fSSljc5slXTNe02c108YcDwILrgrJKFdK9UFbVVtVNEabJJI57c0jgbHdcZDYqqCT6syVQjJ+Z4JV9ldH8NpPpEX5k9ldH8NpPpEX5lCvtGYh76k8678ixmkWqyroKd885p+TaWg5JHF3fODRYZRzkKzhwfc0qipvCmWFosagncWwVEEjgLkRyseQL2uQCdlyPKta1veB6vrh/molHOobwjP8md6+FSNre8D1fXD/NRLzbtmkVuvh3Rj90RbqXxOKnxCR9RNFEw072h0j2saSZYSBckC9gdnQVNfs0of7wovpMX5lXDRPRSXEp3Q07omvDDITI5wbYOa07Q0m93jmW2+0RX+No/OS/0lbZGLfNmq+uuU8ylhkxezSh/vCi+kxfmXCTTigaLnEKPsqIyfICog9oiv8bR+cl/pL47UTXgbJKM9Alk/pqvZD3KeDT8zZ9Ptb9OaeWCgeZZZGlhkDS1kbXCziCQC51rgW2C977LHVNTGjD6iubUFp5CnucxGx0haWtYDzkXzHhlHELX6/AqnCZmmso4nA+55UF8L7b7FrgD1E36FNerTTqHEITEyFlPLEBeFlgzLe2eIWHe33jmJG+4JnLyR8v8AZbNKqpqtZT7mf0t8H13yaf1D1WLAcZfR1EVREGF8ZJaHglpu0t2gEHcTzqzulvg+u+TT+oeq76uKRkuKUbJWMexz3BzXtDmn9U87WnYdoC8p9LI6RpVybNk9viu8TRebl/qp7fFd4mi83L/VUxew2h+AUX0aH8qew2h+AUX0aH8qjvh8SvjU/Ah32+K7xNF5uX+qslo5rnrKmspYZIqQMllZG4tZKHAOeGmxMhF9vBSh7DaH4BRfRofyrnBopRxua+OipGvaQWubTxBzSDcEENuD0rxzh7HjupxygZUIiKkxkea4dCu7KbuiFt6iBpJAG2SLaXN6S3a4fxDnUWaBafyYW6ezeUjkYe8J2CUNPJv6r7DbeD0BWWVaNZ+Bx0eJTRwi0bg2UN5mZxctb+7e9uANuZaanuW1nR0s1NOqR5tF8BlxevDHOcS9xlnl52tzXe7rJNgOLhzKzNDRMgijiiaGxsaGtaNwAFgFpepvAo4MNjlaLy1F3yOO+zXua1o6AAT1uK3tV2yy8exRqbd8tq6IKuuuXwvN8SL1QVilXbXO22LS9McR/wBO33KVHqJaL6n8EtapfA9H1S/zMq29adqiN8HpP80f7qVbiqp+pme36kvywiIolYREQBdVWP1b/iu/4ldq66j3D/in7ECKoN3DqH2LupZckjHe9c13zXA/culu4dQ+xfV2T6ktkEUS6P67GshYysgldI1obniLTnsLXcHEZTxtfs3LzYrryldcUtNGwe+lcXn5oygeUrm8CecYOD4O3OMExoq14rp1XVN+Vq5cp/ZYeTb1Wba/bdSXqTxmSaCpilkc/knsLMziS1r2u70E812E26V7OhwjubJW6OVcNzZJKIizmIKvetShdFilQXkkSBkjSfelgbbqDmuHYrCKLdeWD3ipqlo2scYn9TxmaT0BzXD+NX6eWJmzRT2249+RD6Ii6R3QiIgClPUxpZlc6ildsdd8F+Z298Y6x3w6ncVFi7aWqdFIySNxa9jg5rhvDmm4PlChOG+OCq6tWQcWWtRYfRPSJtfSRTssCRZ7fePGxzfLtHQQedFymsPDPnJJxeGVnwY8nW0+bZkqI7/wztv9itgqxaxMEdR4lUssQ1zzNGeLJHFwt1HM3rYVPOhGmcOI00bmvby4aBNFcBzXAWccu8tJ2g9PEEDRdzSkdDVrdGM10NkREusxzgtI1yPthE/S+If67D9y3dRJrz0niMMVJHI10vKCSUNIOQNa4Br+BJde2/vekXnWsyRdRFysWDBahR/7Cf5M70zw/gpG1veB6vrh/molp+oHCjesqCDlsyFp4na947P1flW4a3vA9X1w/wA1ErZv/J/RotedQvyiNtRHhKX5NJ66FT2oE1EeEpfk0nroVPajd6iGs+oERFSZDWtY+FtqMLrGvAJZE6Vp5w6JpeCOG4jqceKhTVHVFmL0oBNn8ox3SDC82P8AE1p7FPOmHg6v+TT+oeq/6rPDFF8Z/qJFor9DOhp/ozX70LA6W+D675NP6h6r5qu8L0Px3eperB6W+D675NP6h6r5qu8L0Px3epkSr0SGm+lP97FmUXxfbrOc8Il0ugCIiAKvOuvws/8AwovsKsMq866/Cz/8KL7CrqfUbNH9T+CXNVvgii+I71r1tS1XVb4IoviO9a9bUq5epme31v8ALCgDXnBlxNp99TxnyPkb/wBVP6iLX5ghLaWqaLhuaGQ8MxzRk9F8463Dip0vEi7SSxajY9S9QHYTEB+xJK09shf9jwt6UJakdL44HTUlRI1gkcJInOIDS/KGuYTzEgMt8UjeQptXlixJkNRFxsYRLoqygxGl1U6LD62SNxa9kErmuG9rmxuII6bqINWemdbUYpTRT1c0kTuVzNcRY2p5HC+ziAexb1rc0pip6CeASNNRM3k2xgguDXEZ3OG8DLmFzzkKOdSOHmTE89u9iie4npdaMDtzO8hWiC8jbN9MEqZSkiwS4Te5d1H7FzXF+49SzmAqcNw6vuX1Ai7J9SEREAUj6j6vLW1Ed9j4c3bHI37nuUcLa9V1XyeK0tzsfnjP8UTrfWDVXaswZRqI7qpL7Fh0RFyj50LC6Z4P3XQVMIF3OYSz47O/Z9ZoHas0i9Tw8nsZOLTRU1FkcbhBrKlsAzN5eUMDRclvKuy5QN+yyyuF6t6+osW0r2N99NaMeQ995AV1nJJZZ9K7IpZk8GsopVwvUW42NVVgcWwsv9d1v+K3DC9VmHwWPc/KuHPM4v8Aq7GfVVMtRBfcyz1tUenMgGjoZJnZYYpJHe9jY5x8gBW14Xqmr57F0TIWnnmeAfmtzO8oCnunpWRtDY2NY0bmtaGgdQGxdqplqX2Rknr5P0rBo2h+r2fD2SBlebyFpc1sLS0FoIuMxO3bv2bhwRbyizubbyzHK2Unl/8AEa3proNDikQbKSyVl+TlaLuZfeCP2mmwuOjeFDGK6osRpnHk4hM0bnwvF/mkhwPUD1qxaL2NjiTq1E61hdCtLaLGYtjWYu0fu9029GxcxPjfvsZ/3asnZFPjfYt8X/qitUmF4zOLPjxZ4PNJ3Rb62xZLAdS9dO8d0NbTRc7nua59v3WNJ2/GIVg7IjufYPWSxiKSMfgOBxUVPHBTttGwc+1zidpc487idp+4LDazcNkqcLqYoI3SSuMWVrd5tURuNuwE9i2lFSnh5Mik1LcQ3qe0Sq6SvkkqaaWJhge0OcBbMZYiBv32afIpkRF7KW55JW2OyW5hERRKzGaT07pKGsZG0ue+CZrWje5zoXAAdJJChfV3oRW0+J0ks9JMyNrnFznAWF4XgX28SFPaKcZuKaLoXOEXFdzG6S07pKKrZG0ue6CVrWjeXOhcAB0kkKuserzEmkFtFUAjcRYEdRurOIvYWOPQlVe6k0kVq9heL/B6355/MnsLxf4PW/PP5lZVFPjP2LfGS9kVq9heL/B6355/MnsLxf4PW/PP5lZVE4z9h4yXsjrpwQxt99hfyLsRFQYgoS1r6HVlViTpKellkj5OMZmgWuAbjeptRShLa8otqtdctyNd1eUEkGGUkczHMka0hzXbweUedvYQtiRF43l5K5Pc2wvLieGx1MMkM7A+J4yuaecfcQbEEbiAV6kXh50IF0l1JVUL3GitUQ8wLmtlaODgbNd1g7eAWBiwfF6YZY4sUjA5oxPl7MuxWYRXK59zYtZPGJJMrXyuNccZ/wB2uuWhxiUWfHi7xwcKoj0qzCWXvG+xLxf+qK24TqoxGocL05iaTtfO4Mt0lu158im7QfQmPC4CxhzyvIMshFi4gbABzNFzYdJ4rZEUJ2OXIpt1E7Fh9Avjty+r4VWZypxRfXb18XZPqQiL1UGFy1BtTwyynhGxzrddhs7UPG8dTyr1YXXmnnhmZtdG9sgHHK4Oseg2t2rbML1Q181i9kcDeMrxf5rcx8tlt+F6jYW2NTUyyH3sbRG3qucxPZZUyugurM09TVHk3n8G/wCCY1FWQMmp3hzHDtaedrhzOHOF7liMC0TpaG/csIYXCznZnOc63EkkrLrmvGeRwpbc+XoFxkYHAg7iLGxI39I2hckXhE8eH4RDTi1PDFEOEbGtv12G1exEQ9bz1CIiHgREQBERAEREAREQBERAEREAREQBERAEREAREQBERAEREAREQBERAEREAREQBERAEREAREQBCiICuuCauaysGeKNjYyfdvkaG+QXd6FueF6ixsNVVk8WwsA+u69/mhEWmy+eWkb7tXZucU8G34Xq0oKexbStkcP2piZD12PejsAWyxQtYA1jQ1o3AAADqCIs7k31ZilOUvU8nNEReEQiIgCIiAIiIAiIgCIiAI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8" name="AutoShape 14" descr="https://dorleans.users.greyc.fr/LogoGREYC_Transparenc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Picture 2" descr="http://blog.domaine-arvor.com/wp-content/uploads/2013/05/fest-noz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3624" y="1052736"/>
            <a:ext cx="2770376" cy="237626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051720" y="1973739"/>
            <a:ext cx="6213560" cy="195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Allô ? non mais allô quoi !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	tu </a:t>
            </a:r>
            <a:r>
              <a:rPr lang="fr-FR" sz="2800" dirty="0" smtClean="0"/>
              <a:t>danses la gavotte</a:t>
            </a:r>
            <a:endParaRPr lang="fr-FR" sz="2800" dirty="0" smtClean="0"/>
          </a:p>
          <a:p>
            <a:pPr>
              <a:lnSpc>
                <a:spcPct val="150000"/>
              </a:lnSpc>
            </a:pPr>
            <a:r>
              <a:rPr lang="fr-FR" sz="2800" dirty="0" smtClean="0"/>
              <a:t>		et </a:t>
            </a:r>
            <a:r>
              <a:rPr lang="fr-FR" sz="2800" dirty="0" smtClean="0"/>
              <a:t>tu viens pas te baigner ?</a:t>
            </a:r>
            <a:endParaRPr lang="fr-FR" sz="2800" dirty="0"/>
          </a:p>
        </p:txBody>
      </p:sp>
      <p:pic>
        <p:nvPicPr>
          <p:cNvPr id="13" name="Picture 4" descr="https://encrypted-tbn1.gstatic.com/images?q=tbn:ANd9GcTI3Wj18a619awtbjJ7YEVoCSPhUBXx7vG0IswKmWCva2e9f_YPW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04664"/>
            <a:ext cx="2057400" cy="2009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Choix d’un formalisme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39552" y="2249488"/>
            <a:ext cx="8229600" cy="432435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Besoins, problèmes</a:t>
            </a:r>
          </a:p>
          <a:p>
            <a:r>
              <a:rPr lang="fr-FR" dirty="0" smtClean="0"/>
              <a:t>Web Sémantique ? </a:t>
            </a:r>
          </a:p>
          <a:p>
            <a:pPr lvl="1"/>
            <a:r>
              <a:rPr lang="fr-FR" dirty="0" smtClean="0"/>
              <a:t>fausse bonne idée</a:t>
            </a:r>
          </a:p>
          <a:p>
            <a:r>
              <a:rPr lang="fr-FR" dirty="0" smtClean="0"/>
              <a:t>Graphes Conceptuels ?</a:t>
            </a:r>
          </a:p>
          <a:p>
            <a:pPr lvl="1"/>
            <a:r>
              <a:rPr lang="fr-FR" dirty="0" smtClean="0"/>
              <a:t>non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Le formalisme des Graphes d’Unités</a:t>
            </a:r>
          </a:p>
          <a:p>
            <a:pPr lvl="1"/>
            <a:r>
              <a:rPr lang="fr-FR" dirty="0" smtClean="0"/>
              <a:t>Hiérarchie des Types d’Unités</a:t>
            </a:r>
          </a:p>
          <a:p>
            <a:pPr lvl="1"/>
            <a:r>
              <a:rPr lang="fr-FR" dirty="0" smtClean="0"/>
              <a:t>Hiérarchie des symboles de circonstants</a:t>
            </a:r>
          </a:p>
          <a:p>
            <a:pPr lvl="1"/>
            <a:r>
              <a:rPr lang="fr-FR" dirty="0" smtClean="0"/>
              <a:t>Graphes d’Unités</a:t>
            </a:r>
          </a:p>
          <a:p>
            <a:pPr lvl="1"/>
            <a:r>
              <a:rPr lang="fr-FR" dirty="0" smtClean="0"/>
              <a:t>Concepts avancés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148064" y="6309320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maxime.lefrancois@inria.fr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Théorie Sens-Texte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pic>
        <p:nvPicPr>
          <p:cNvPr id="23" name="Picture 2" descr="{short description of image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9144000" cy="189815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1043608" y="5445224"/>
            <a:ext cx="7560840" cy="1296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dirty="0" smtClean="0"/>
              <a:t>- </a:t>
            </a:r>
            <a:r>
              <a:rPr lang="fr-FR" sz="2000" b="1" dirty="0" smtClean="0"/>
              <a:t>Différents niveaux de représentation</a:t>
            </a:r>
          </a:p>
          <a:p>
            <a:pPr>
              <a:buFontTx/>
              <a:buChar char="-"/>
            </a:pPr>
            <a:r>
              <a:rPr lang="fr-FR" sz="2000" b="1" dirty="0" smtClean="0"/>
              <a:t> Des règles de transformation</a:t>
            </a:r>
          </a:p>
          <a:p>
            <a:pPr>
              <a:buFontTx/>
              <a:buChar char="-"/>
            </a:pPr>
            <a:r>
              <a:rPr lang="fr-FR" sz="2000" b="1" dirty="0" smtClean="0"/>
              <a:t> Importance du Lexique: </a:t>
            </a:r>
          </a:p>
          <a:p>
            <a:r>
              <a:rPr lang="fr-FR" sz="2000" b="1" dirty="0" smtClean="0"/>
              <a:t>	</a:t>
            </a:r>
            <a:r>
              <a:rPr lang="fr-FR" sz="2000" b="1" dirty="0" smtClean="0">
                <a:solidFill>
                  <a:srgbClr val="FF0000"/>
                </a:solidFill>
              </a:rPr>
              <a:t>Le Dictionnaire Explicatif et Combinatoire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Théorie Sens-Texte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555776" y="3068960"/>
            <a:ext cx="6495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65 – Début </a:t>
            </a:r>
          </a:p>
          <a:p>
            <a:r>
              <a:rPr lang="fr-FR" dirty="0" smtClean="0"/>
              <a:t>88 – </a:t>
            </a:r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endParaRPr lang="fr-FR" dirty="0" smtClean="0"/>
          </a:p>
          <a:p>
            <a:r>
              <a:rPr lang="fr-FR" dirty="0" smtClean="0"/>
              <a:t>91 – Introduction à la Lexicologie Explicative et Combinatoire</a:t>
            </a:r>
          </a:p>
          <a:p>
            <a:r>
              <a:rPr lang="fr-FR" dirty="0" smtClean="0"/>
              <a:t>96 – Lexical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04 – Actants in </a:t>
            </a:r>
            <a:r>
              <a:rPr lang="fr-FR" dirty="0" err="1" smtClean="0"/>
              <a:t>Semantics</a:t>
            </a:r>
            <a:r>
              <a:rPr lang="fr-FR" dirty="0" smtClean="0"/>
              <a:t> and </a:t>
            </a:r>
            <a:r>
              <a:rPr lang="fr-FR" dirty="0" err="1" smtClean="0"/>
              <a:t>Syntax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1" name="Titre 80"/>
          <p:cNvSpPr>
            <a:spLocks noGrp="1"/>
          </p:cNvSpPr>
          <p:nvPr>
            <p:ph type="title" idx="4294967295"/>
          </p:nvPr>
        </p:nvSpPr>
        <p:spPr>
          <a:xfrm>
            <a:off x="0" y="327025"/>
            <a:ext cx="8229600" cy="1069975"/>
          </a:xfrm>
        </p:spPr>
        <p:txBody>
          <a:bodyPr>
            <a:normAutofit/>
          </a:bodyPr>
          <a:lstStyle/>
          <a:p>
            <a:r>
              <a:rPr lang="fr-FR" dirty="0" smtClean="0"/>
              <a:t>Théorie Sens-Texte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31032" y="2415258"/>
            <a:ext cx="4369568" cy="4291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Étoile à 5 branches 21"/>
          <p:cNvSpPr/>
          <p:nvPr/>
        </p:nvSpPr>
        <p:spPr>
          <a:xfrm>
            <a:off x="5029448" y="2259575"/>
            <a:ext cx="360040" cy="338336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51520" y="24401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1893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4636640" y="2440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54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009380" y="25121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59</a:t>
            </a:r>
            <a:endParaRPr lang="fr-FR" sz="1400" dirty="0"/>
          </a:p>
        </p:txBody>
      </p:sp>
      <p:sp>
        <p:nvSpPr>
          <p:cNvPr id="38" name="Forme libre 37"/>
          <p:cNvSpPr/>
          <p:nvPr/>
        </p:nvSpPr>
        <p:spPr>
          <a:xfrm flipV="1">
            <a:off x="3275856" y="1551211"/>
            <a:ext cx="5616624" cy="365125"/>
          </a:xfrm>
          <a:custGeom>
            <a:avLst/>
            <a:gdLst>
              <a:gd name="connsiteX0" fmla="*/ 0 w 3924300"/>
              <a:gd name="connsiteY0" fmla="*/ 69850 h 353483"/>
              <a:gd name="connsiteX1" fmla="*/ 1473200 w 3924300"/>
              <a:gd name="connsiteY1" fmla="*/ 44450 h 353483"/>
              <a:gd name="connsiteX2" fmla="*/ 2755900 w 3924300"/>
              <a:gd name="connsiteY2" fmla="*/ 336550 h 353483"/>
              <a:gd name="connsiteX3" fmla="*/ 3924300 w 3924300"/>
              <a:gd name="connsiteY3" fmla="*/ 146050 h 353483"/>
              <a:gd name="connsiteX0" fmla="*/ 0 w 3924300"/>
              <a:gd name="connsiteY0" fmla="*/ 34925 h 388408"/>
              <a:gd name="connsiteX1" fmla="*/ 1473200 w 3924300"/>
              <a:gd name="connsiteY1" fmla="*/ 79375 h 388408"/>
              <a:gd name="connsiteX2" fmla="*/ 2755900 w 3924300"/>
              <a:gd name="connsiteY2" fmla="*/ 371475 h 388408"/>
              <a:gd name="connsiteX3" fmla="*/ 3924300 w 3924300"/>
              <a:gd name="connsiteY3" fmla="*/ 180975 h 388408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  <a:gd name="connsiteX0" fmla="*/ 0 w 3924300"/>
              <a:gd name="connsiteY0" fmla="*/ 11642 h 365125"/>
              <a:gd name="connsiteX1" fmla="*/ 1473200 w 3924300"/>
              <a:gd name="connsiteY1" fmla="*/ 56092 h 365125"/>
              <a:gd name="connsiteX2" fmla="*/ 2755900 w 3924300"/>
              <a:gd name="connsiteY2" fmla="*/ 348192 h 365125"/>
              <a:gd name="connsiteX3" fmla="*/ 3924300 w 3924300"/>
              <a:gd name="connsiteY3" fmla="*/ 157692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4300" h="365125">
                <a:moveTo>
                  <a:pt x="0" y="11642"/>
                </a:moveTo>
                <a:cubicBezTo>
                  <a:pt x="916099" y="12957"/>
                  <a:pt x="1013883" y="0"/>
                  <a:pt x="1473200" y="56092"/>
                </a:cubicBezTo>
                <a:cubicBezTo>
                  <a:pt x="1932517" y="112184"/>
                  <a:pt x="2347383" y="331259"/>
                  <a:pt x="2755900" y="348192"/>
                </a:cubicBezTo>
                <a:cubicBezTo>
                  <a:pt x="3164417" y="365125"/>
                  <a:pt x="3544358" y="261408"/>
                  <a:pt x="3924300" y="15769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987824" y="1889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1932</a:t>
            </a:r>
            <a:endParaRPr lang="fr-FR" sz="1400" dirty="0"/>
          </a:p>
        </p:txBody>
      </p:sp>
      <p:sp>
        <p:nvSpPr>
          <p:cNvPr id="40" name="Étoile à 5 branches 39"/>
          <p:cNvSpPr/>
          <p:nvPr/>
        </p:nvSpPr>
        <p:spPr>
          <a:xfrm>
            <a:off x="5436096" y="1712957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8271768" y="1519064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7092280" y="1412776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364088" y="2082800"/>
            <a:ext cx="122312" cy="213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Étoile à 5 branches 44"/>
          <p:cNvSpPr/>
          <p:nvPr/>
        </p:nvSpPr>
        <p:spPr>
          <a:xfrm>
            <a:off x="7740352" y="1424925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436096" y="198308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65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079580" y="1713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88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7732984" y="17077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96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8270948" y="18193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04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63067" y="2066613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L. </a:t>
            </a:r>
            <a:r>
              <a:rPr lang="fr-FR" dirty="0" err="1" smtClean="0"/>
              <a:t>Tesnière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288556" y="1566749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I.A. </a:t>
            </a:r>
            <a:r>
              <a:rPr lang="fr-FR" dirty="0" err="1" smtClean="0"/>
              <a:t>Mel’cuk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</a:rPr>
              <a:t>Maxime Lefrançois, Représentation  des  connaissances du DEC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Étoile à 5 branches 24"/>
          <p:cNvSpPr/>
          <p:nvPr/>
        </p:nvSpPr>
        <p:spPr>
          <a:xfrm>
            <a:off x="7340382" y="1397010"/>
            <a:ext cx="360040" cy="338336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333014" y="167984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91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2555776" y="3068960"/>
            <a:ext cx="64956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65 – Début </a:t>
            </a:r>
          </a:p>
          <a:p>
            <a:r>
              <a:rPr lang="fr-FR" dirty="0" smtClean="0"/>
              <a:t>88 – </a:t>
            </a:r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91 – Introduction à la Lexicologie Explicative et Combinatoire</a:t>
            </a:r>
          </a:p>
          <a:p>
            <a:r>
              <a:rPr lang="fr-FR" dirty="0" smtClean="0"/>
              <a:t>96 – Lexical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04 – Actants in </a:t>
            </a:r>
            <a:r>
              <a:rPr lang="fr-FR" dirty="0" err="1" smtClean="0"/>
              <a:t>Semantics</a:t>
            </a:r>
            <a:r>
              <a:rPr lang="fr-FR" dirty="0" smtClean="0"/>
              <a:t> and </a:t>
            </a:r>
            <a:r>
              <a:rPr lang="fr-FR" dirty="0" err="1" smtClean="0"/>
              <a:t>Syntax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1555</TotalTime>
  <Words>4238</Words>
  <Application>Microsoft Office PowerPoint</Application>
  <PresentationFormat>Affichage à l'écran (4:3)</PresentationFormat>
  <Paragraphs>1054</Paragraphs>
  <Slides>62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3" baseType="lpstr">
      <vt:lpstr>Urbain</vt:lpstr>
      <vt:lpstr>Représentation  des connaissances du DEC:  Concepts fondamentaux  du formalisme des Graphes d’Unités</vt:lpstr>
      <vt:lpstr>Représentation des connaissances</vt:lpstr>
      <vt:lpstr>Diapositive 3</vt:lpstr>
      <vt:lpstr>Diapositive 4</vt:lpstr>
      <vt:lpstr>1. Choisir le formalisme</vt:lpstr>
      <vt:lpstr>1. Choix d’un formalisme</vt:lpstr>
      <vt:lpstr>Théorie Sens-Texte</vt:lpstr>
      <vt:lpstr>Théorie Sens-Texte</vt:lpstr>
      <vt:lpstr>Théorie Sens-Texte</vt:lpstr>
      <vt:lpstr>Diapositive 10</vt:lpstr>
      <vt:lpstr>Diapositive 11</vt:lpstr>
      <vt:lpstr>Diapositive 12</vt:lpstr>
      <vt:lpstr>Diapositive 13</vt:lpstr>
      <vt:lpstr>Théorie Sens-Texte</vt:lpstr>
      <vt:lpstr>Diapositive 15</vt:lpstr>
      <vt:lpstr>Diapositive 16</vt:lpstr>
      <vt:lpstr>Diapositive 17</vt:lpstr>
      <vt:lpstr>Diapositive 18</vt:lpstr>
      <vt:lpstr>Diapositive 19</vt:lpstr>
      <vt:lpstr>1. Choix d’un formalisme</vt:lpstr>
      <vt:lpstr>Web Sémantique</vt:lpstr>
      <vt:lpstr>Web Sémantique</vt:lpstr>
      <vt:lpstr>Web Sémantique</vt:lpstr>
      <vt:lpstr>Web Sémantique</vt:lpstr>
      <vt:lpstr>Web Sémantique</vt:lpstr>
      <vt:lpstr>1. Choix d’un formalisme</vt:lpstr>
      <vt:lpstr>Graphes Conceptuels</vt:lpstr>
      <vt:lpstr>Graphes Conceptuels</vt:lpstr>
      <vt:lpstr>Graphes Conceptuels</vt:lpstr>
      <vt:lpstr>Graphes Conceptuels</vt:lpstr>
      <vt:lpstr>1. Choix d’un formalisme</vt:lpstr>
      <vt:lpstr>Diapositive 32</vt:lpstr>
      <vt:lpstr>Diapositive 33</vt:lpstr>
      <vt:lpstr>Diapositive 34</vt:lpstr>
      <vt:lpstr>Diapositive 35</vt:lpstr>
      <vt:lpstr>1. Choix d’un formalisme</vt:lpstr>
      <vt:lpstr>Diapositive 37</vt:lpstr>
      <vt:lpstr>Diapositive 38</vt:lpstr>
      <vt:lpstr>Diapositive 39</vt:lpstr>
      <vt:lpstr>Diapositive 40</vt:lpstr>
      <vt:lpstr>Diapositive 41</vt:lpstr>
      <vt:lpstr>1. Choix d’un formalisme</vt:lpstr>
      <vt:lpstr>Diapositive 43</vt:lpstr>
      <vt:lpstr>1. Choix d’un formalisme</vt:lpstr>
      <vt:lpstr>Graphes d’Unités</vt:lpstr>
      <vt:lpstr>Graphes d’Unités</vt:lpstr>
      <vt:lpstr>Graphes d’Unités</vt:lpstr>
      <vt:lpstr>Conclusions</vt:lpstr>
      <vt:lpstr>Conclusions</vt:lpstr>
      <vt:lpstr>Conclusions</vt:lpstr>
      <vt:lpstr>1. Choix d’un formalisme</vt:lpstr>
      <vt:lpstr>CA1. Implications pour la TST</vt:lpstr>
      <vt:lpstr>CA1. Implications pour la TST</vt:lpstr>
      <vt:lpstr>CA2. Application au projet RELIEF</vt:lpstr>
      <vt:lpstr>CA1. Application au projet RELIEF</vt:lpstr>
      <vt:lpstr>Diapositive 56</vt:lpstr>
      <vt:lpstr>CA3. Sémantique (logique) des UGs</vt:lpstr>
      <vt:lpstr>CA4. Règles</vt:lpstr>
      <vt:lpstr>Diapositive 59</vt:lpstr>
      <vt:lpstr>Diapositive 60</vt:lpstr>
      <vt:lpstr>Diapositive 61</vt:lpstr>
      <vt:lpstr>1. Choix d’un formalisme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mlefranc</dc:creator>
  <cp:lastModifiedBy>mlefranc</cp:lastModifiedBy>
  <cp:revision>176</cp:revision>
  <dcterms:created xsi:type="dcterms:W3CDTF">2013-06-06T09:33:38Z</dcterms:created>
  <dcterms:modified xsi:type="dcterms:W3CDTF">2013-06-20T07:30:39Z</dcterms:modified>
</cp:coreProperties>
</file>