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8"/>
  </p:notesMasterIdLst>
  <p:sldIdLst>
    <p:sldId id="256" r:id="rId2"/>
    <p:sldId id="447" r:id="rId3"/>
    <p:sldId id="449" r:id="rId4"/>
    <p:sldId id="509" r:id="rId5"/>
    <p:sldId id="431" r:id="rId6"/>
    <p:sldId id="512" r:id="rId7"/>
    <p:sldId id="513" r:id="rId8"/>
    <p:sldId id="514" r:id="rId9"/>
    <p:sldId id="515" r:id="rId10"/>
    <p:sldId id="521" r:id="rId11"/>
    <p:sldId id="522" r:id="rId12"/>
    <p:sldId id="523" r:id="rId13"/>
    <p:sldId id="524" r:id="rId14"/>
    <p:sldId id="484" r:id="rId15"/>
    <p:sldId id="486" r:id="rId16"/>
    <p:sldId id="485" r:id="rId17"/>
    <p:sldId id="561" r:id="rId18"/>
    <p:sldId id="564" r:id="rId19"/>
    <p:sldId id="444" r:id="rId20"/>
    <p:sldId id="525" r:id="rId21"/>
    <p:sldId id="527" r:id="rId22"/>
    <p:sldId id="532" r:id="rId23"/>
    <p:sldId id="541" r:id="rId24"/>
    <p:sldId id="537" r:id="rId25"/>
    <p:sldId id="536" r:id="rId26"/>
    <p:sldId id="534" r:id="rId27"/>
    <p:sldId id="538" r:id="rId28"/>
    <p:sldId id="539" r:id="rId29"/>
    <p:sldId id="540" r:id="rId30"/>
    <p:sldId id="529" r:id="rId31"/>
    <p:sldId id="528" r:id="rId32"/>
    <p:sldId id="542" r:id="rId33"/>
    <p:sldId id="543" r:id="rId34"/>
    <p:sldId id="565" r:id="rId35"/>
    <p:sldId id="405" r:id="rId36"/>
    <p:sldId id="544" r:id="rId37"/>
    <p:sldId id="488" r:id="rId38"/>
    <p:sldId id="545" r:id="rId39"/>
    <p:sldId id="546" r:id="rId40"/>
    <p:sldId id="567" r:id="rId41"/>
    <p:sldId id="425" r:id="rId42"/>
    <p:sldId id="568" r:id="rId43"/>
    <p:sldId id="551" r:id="rId44"/>
    <p:sldId id="552" r:id="rId45"/>
    <p:sldId id="555" r:id="rId46"/>
    <p:sldId id="553" r:id="rId47"/>
    <p:sldId id="554" r:id="rId48"/>
    <p:sldId id="556" r:id="rId49"/>
    <p:sldId id="570" r:id="rId50"/>
    <p:sldId id="557" r:id="rId51"/>
    <p:sldId id="548" r:id="rId52"/>
    <p:sldId id="569" r:id="rId53"/>
    <p:sldId id="558" r:id="rId54"/>
    <p:sldId id="547" r:id="rId55"/>
    <p:sldId id="502" r:id="rId56"/>
    <p:sldId id="559" r:id="rId5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143" autoAdjust="0"/>
  </p:normalViewPr>
  <p:slideViewPr>
    <p:cSldViewPr>
      <p:cViewPr>
        <p:scale>
          <a:sx n="60" d="100"/>
          <a:sy n="60" d="100"/>
        </p:scale>
        <p:origin x="-1374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8" d="100"/>
        <a:sy n="48" d="100"/>
      </p:scale>
      <p:origin x="0" y="163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0D725-7974-4DA2-8573-45AE68D2B49A}" type="datetimeFigureOut">
              <a:rPr lang="fr-FR" smtClean="0"/>
              <a:pPr/>
              <a:t>30/08/2013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AB5709-993F-47C4-AAB5-23BB199F7B9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Tesnière</a:t>
            </a:r>
            <a:r>
              <a:rPr lang="fr-FR" dirty="0" smtClean="0"/>
              <a:t>, 1893-1954, </a:t>
            </a:r>
            <a:r>
              <a:rPr lang="fr-FR" dirty="0" err="1" smtClean="0"/>
              <a:t>U.Montpellier</a:t>
            </a:r>
            <a:r>
              <a:rPr lang="fr-FR" dirty="0" smtClean="0"/>
              <a:t>, FR, </a:t>
            </a:r>
          </a:p>
          <a:p>
            <a:r>
              <a:rPr lang="fr-FR" dirty="0" err="1" smtClean="0"/>
              <a:t>Elements</a:t>
            </a:r>
            <a:r>
              <a:rPr lang="fr-FR" dirty="0" smtClean="0"/>
              <a:t> de syntaxe structurale, 1959</a:t>
            </a:r>
          </a:p>
          <a:p>
            <a:endParaRPr lang="fr-FR" dirty="0" smtClean="0"/>
          </a:p>
          <a:p>
            <a:r>
              <a:rPr lang="fr-FR" dirty="0" smtClean="0"/>
              <a:t>Chomsky,</a:t>
            </a:r>
            <a:r>
              <a:rPr lang="fr-FR" baseline="0" dirty="0" smtClean="0"/>
              <a:t> 1928-  MIT, US,</a:t>
            </a:r>
          </a:p>
          <a:p>
            <a:r>
              <a:rPr lang="fr-FR" baseline="0" dirty="0" smtClean="0"/>
              <a:t>1950: grammaire générative et transformationnelle, linguistique générative</a:t>
            </a:r>
          </a:p>
          <a:p>
            <a:endParaRPr lang="fr-FR" dirty="0" smtClean="0"/>
          </a:p>
          <a:p>
            <a:pPr algn="l"/>
            <a:r>
              <a:rPr lang="fr-FR" dirty="0" smtClean="0"/>
              <a:t>- Distinction compétence performance - Structure de surface et structure profonde</a:t>
            </a:r>
          </a:p>
          <a:p>
            <a:pPr algn="l"/>
            <a:r>
              <a:rPr lang="fr-FR" dirty="0" smtClean="0"/>
              <a:t>- Règles de réécriture pour générer </a:t>
            </a:r>
            <a:r>
              <a:rPr lang="fr-FR" baseline="0" dirty="0" smtClean="0"/>
              <a:t>– analyser le langage</a:t>
            </a:r>
          </a:p>
          <a:p>
            <a:pPr algn="l">
              <a:buFontTx/>
              <a:buChar char="-"/>
            </a:pPr>
            <a:r>
              <a:rPr lang="fr-FR" baseline="0" dirty="0" smtClean="0"/>
              <a:t>Cherche une grammaire universelle, avec des universaux et des variables</a:t>
            </a:r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smtClean="0"/>
              <a:t>Sowa 1940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1984 </a:t>
            </a:r>
            <a:r>
              <a:rPr lang="en-US" baseline="0" dirty="0" smtClean="0"/>
              <a:t>Conceptual Structures - Information Processing in Mind and Machine.</a:t>
            </a:r>
            <a:endParaRPr lang="fr-FR" baseline="0" dirty="0" smtClean="0"/>
          </a:p>
          <a:p>
            <a:pPr algn="l">
              <a:buFontTx/>
              <a:buNone/>
            </a:pPr>
            <a:endParaRPr lang="fr-FR" baseline="0" dirty="0" smtClean="0"/>
          </a:p>
          <a:p>
            <a:pPr algn="l">
              <a:buFontTx/>
              <a:buNone/>
            </a:pPr>
            <a:r>
              <a:rPr lang="fr-FR" baseline="0" dirty="0" err="1" smtClean="0"/>
              <a:t>Mel’cuk</a:t>
            </a:r>
            <a:r>
              <a:rPr lang="fr-FR" baseline="0" dirty="0" smtClean="0"/>
              <a:t> </a:t>
            </a:r>
          </a:p>
          <a:p>
            <a:pPr algn="l">
              <a:buFontTx/>
              <a:buNone/>
            </a:pPr>
            <a:r>
              <a:rPr lang="fr-FR" baseline="0" dirty="0" smtClean="0"/>
              <a:t>1974 développement de la théorie sens-texte</a:t>
            </a:r>
          </a:p>
          <a:p>
            <a:pPr algn="l">
              <a:buFontTx/>
              <a:buNone/>
            </a:pPr>
            <a:r>
              <a:rPr lang="fr-FR" baseline="0" dirty="0" smtClean="0"/>
              <a:t>1988 </a:t>
            </a:r>
            <a:r>
              <a:rPr lang="fr-FR" baseline="0" dirty="0" err="1" smtClean="0"/>
              <a:t>dependency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syntax</a:t>
            </a:r>
            <a:endParaRPr lang="fr-FR" baseline="0" dirty="0" smtClean="0"/>
          </a:p>
          <a:p>
            <a:pPr algn="l">
              <a:buFontTx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B5709-993F-47C4-AAB5-23BB199F7B99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6237223-D8EB-4AEB-9B0E-EFCC7D03DD12}" type="datetime1">
              <a:rPr lang="fr-FR" smtClean="0"/>
              <a:pPr/>
              <a:t>30/08/2013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60C6-AD28-44FA-BA9D-9CEF3C36913A}" type="datetime1">
              <a:rPr lang="fr-FR" smtClean="0"/>
              <a:pPr/>
              <a:t>30/08/2013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0E556-D18D-40C4-8D17-B613F1DE3C3E}" type="datetime1">
              <a:rPr lang="fr-FR" smtClean="0"/>
              <a:pPr/>
              <a:t>30/08/2013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A6547-F1E7-4F80-AEA4-E7947E776A68}" type="datetime1">
              <a:rPr lang="fr-FR" smtClean="0"/>
              <a:pPr/>
              <a:t>30/08/2013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57D80-B280-413B-AB1F-49248B1A6B0A}" type="datetime1">
              <a:rPr lang="fr-FR" smtClean="0"/>
              <a:pPr/>
              <a:t>30/08/2013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BC92-8A88-4C9B-9E44-A9A148290001}" type="datetime1">
              <a:rPr lang="fr-FR" smtClean="0"/>
              <a:pPr/>
              <a:t>30/08/2013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65DA059-D030-4429-9260-8278027EAD93}" type="datetime1">
              <a:rPr lang="fr-FR" smtClean="0"/>
              <a:pPr/>
              <a:t>30/08/2013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92696"/>
            <a:ext cx="9144000" cy="616530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9000">
                <a:schemeClr val="accent2">
                  <a:lumMod val="20000"/>
                  <a:lumOff val="80000"/>
                </a:schemeClr>
              </a:gs>
              <a:gs pos="53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620688"/>
            <a:ext cx="9144000" cy="10801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807BDCA-1205-4335-9644-6F449539F921}" type="datetime1">
              <a:rPr lang="fr-FR" smtClean="0"/>
              <a:pPr/>
              <a:t>30/08/2013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8D0A-0C64-4346-AF11-1573BFC7BFDC}" type="datetime1">
              <a:rPr lang="fr-FR" smtClean="0"/>
              <a:pPr/>
              <a:t>30/08/2013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2422-BA98-4EBD-BC13-EC3906294A91}" type="datetime1">
              <a:rPr lang="fr-FR" smtClean="0"/>
              <a:pPr/>
              <a:t>30/08/2013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704D-6CE1-43E2-9209-73B012114282}" type="datetime1">
              <a:rPr lang="fr-FR" smtClean="0"/>
              <a:pPr/>
              <a:t>30/08/2013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B66F31-4E77-4EBA-B432-E63F5060370D}" type="datetime1">
              <a:rPr lang="fr-FR" smtClean="0"/>
              <a:pPr/>
              <a:t>30/08/2013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M. Lefrançois, Représentation des connaissances du DEC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F1792342-AD5A-4D90-B318-9C5161DDA70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2547715"/>
          </a:xfrm>
        </p:spPr>
        <p:txBody>
          <a:bodyPr>
            <a:noAutofit/>
          </a:bodyPr>
          <a:lstStyle/>
          <a:p>
            <a:pPr algn="ctr"/>
            <a:r>
              <a:rPr lang="fr-FR" sz="3600" dirty="0" err="1" smtClean="0"/>
              <a:t>Reasoning</a:t>
            </a:r>
            <a:r>
              <a:rPr lang="fr-FR" sz="3600" dirty="0" smtClean="0"/>
              <a:t> </a:t>
            </a:r>
            <a:r>
              <a:rPr lang="fr-FR" sz="3600" dirty="0" err="1" smtClean="0"/>
              <a:t>with</a:t>
            </a:r>
            <a:r>
              <a:rPr lang="fr-FR" sz="3600" dirty="0" smtClean="0"/>
              <a:t> </a:t>
            </a:r>
            <a:r>
              <a:rPr lang="fr-FR" sz="3600" dirty="0" err="1" smtClean="0"/>
              <a:t>Dependency</a:t>
            </a:r>
            <a:r>
              <a:rPr lang="fr-FR" sz="3600" dirty="0" smtClean="0"/>
              <a:t> Structures </a:t>
            </a:r>
            <a:br>
              <a:rPr lang="fr-FR" sz="3600" dirty="0" smtClean="0"/>
            </a:br>
            <a:r>
              <a:rPr lang="fr-FR" sz="3600" dirty="0" smtClean="0"/>
              <a:t>and </a:t>
            </a:r>
            <a:r>
              <a:rPr lang="fr-FR" sz="3600" dirty="0" err="1" smtClean="0"/>
              <a:t>Lexicographic</a:t>
            </a:r>
            <a:r>
              <a:rPr lang="fr-FR" sz="3600" dirty="0" smtClean="0"/>
              <a:t> </a:t>
            </a:r>
            <a:r>
              <a:rPr lang="fr-FR" sz="3600" dirty="0" err="1" smtClean="0"/>
              <a:t>Definitions</a:t>
            </a:r>
            <a:r>
              <a:rPr lang="fr-FR" sz="3600" dirty="0" smtClean="0"/>
              <a:t> </a:t>
            </a:r>
            <a:br>
              <a:rPr lang="fr-FR" sz="3600" dirty="0" smtClean="0"/>
            </a:br>
            <a:r>
              <a:rPr lang="fr-FR" sz="3600" dirty="0" err="1" smtClean="0"/>
              <a:t>using</a:t>
            </a:r>
            <a:r>
              <a:rPr lang="fr-FR" sz="3600" dirty="0" smtClean="0"/>
              <a:t> Unit Graphs</a:t>
            </a:r>
            <a:endParaRPr lang="fr-FR" sz="3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424" y="3947524"/>
            <a:ext cx="6400800" cy="1209668"/>
          </a:xfrm>
        </p:spPr>
        <p:txBody>
          <a:bodyPr>
            <a:normAutofit/>
          </a:bodyPr>
          <a:lstStyle/>
          <a:p>
            <a:r>
              <a:rPr lang="fr-FR" sz="2400" dirty="0" smtClean="0">
                <a:solidFill>
                  <a:schemeClr val="tx1"/>
                </a:solidFill>
              </a:rPr>
              <a:t>Maxime Lefrançois, Fabien </a:t>
            </a:r>
            <a:r>
              <a:rPr lang="fr-FR" sz="2400" dirty="0" err="1" smtClean="0">
                <a:solidFill>
                  <a:schemeClr val="tx1"/>
                </a:solidFill>
              </a:rPr>
              <a:t>Gandon</a:t>
            </a:r>
            <a:endParaRPr lang="fr-FR" sz="2400" dirty="0" smtClean="0">
              <a:solidFill>
                <a:schemeClr val="tx1"/>
              </a:solidFill>
            </a:endParaRPr>
          </a:p>
        </p:txBody>
      </p:sp>
      <p:pic>
        <p:nvPicPr>
          <p:cNvPr id="91138" name="Picture 2" descr="logo in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037504"/>
            <a:ext cx="1584198" cy="576072"/>
          </a:xfrm>
          <a:prstGeom prst="rect">
            <a:avLst/>
          </a:prstGeom>
          <a:noFill/>
        </p:spPr>
      </p:pic>
      <p:pic>
        <p:nvPicPr>
          <p:cNvPr id="91140" name="Picture 4" descr="logo i3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1908" y="6053505"/>
            <a:ext cx="2000250" cy="560071"/>
          </a:xfrm>
          <a:prstGeom prst="rect">
            <a:avLst/>
          </a:prstGeom>
          <a:noFill/>
        </p:spPr>
      </p:pic>
      <p:sp>
        <p:nvSpPr>
          <p:cNvPr id="9" name="ZoneTexte 8"/>
          <p:cNvSpPr txBox="1"/>
          <p:nvPr/>
        </p:nvSpPr>
        <p:spPr>
          <a:xfrm>
            <a:off x="251520" y="4365104"/>
            <a:ext cx="5000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[ </a:t>
            </a:r>
            <a:r>
              <a:rPr lang="fr-FR" dirty="0" err="1" smtClean="0"/>
              <a:t>maxime.lefrancois</a:t>
            </a:r>
            <a:r>
              <a:rPr lang="fr-FR" dirty="0" smtClean="0"/>
              <a:t> | </a:t>
            </a:r>
            <a:r>
              <a:rPr lang="fr-FR" dirty="0" err="1" smtClean="0"/>
              <a:t>fabien.gandon</a:t>
            </a:r>
            <a:r>
              <a:rPr lang="fr-FR" dirty="0" smtClean="0"/>
              <a:t> ] @</a:t>
            </a:r>
            <a:r>
              <a:rPr lang="fr-FR" dirty="0" err="1" smtClean="0"/>
              <a:t>inria.fr</a:t>
            </a:r>
            <a:endParaRPr lang="fr-FR" dirty="0"/>
          </a:p>
        </p:txBody>
      </p:sp>
      <p:pic>
        <p:nvPicPr>
          <p:cNvPr id="51204" name="Picture 4" descr="http://www.i3s.unice.fr/I3S/images/page_n/unice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9504" y="5778753"/>
            <a:ext cx="1530846" cy="1079247"/>
          </a:xfrm>
          <a:prstGeom prst="rect">
            <a:avLst/>
          </a:prstGeom>
          <a:noFill/>
        </p:spPr>
      </p:pic>
      <p:pic>
        <p:nvPicPr>
          <p:cNvPr id="51206" name="Picture 6" descr="http://www.i3s.unice.fr/I3S/images/index/cnrsCarre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4366" y="5959567"/>
            <a:ext cx="810766" cy="752855"/>
          </a:xfrm>
          <a:prstGeom prst="rect">
            <a:avLst/>
          </a:prstGeom>
          <a:noFill/>
        </p:spPr>
      </p:pic>
      <p:pic>
        <p:nvPicPr>
          <p:cNvPr id="91142" name="Picture 6" descr="logo wimmic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12360" y="5805264"/>
            <a:ext cx="1152128" cy="934989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5148064" y="35332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Depling’13, August 30</a:t>
            </a:r>
            <a:r>
              <a:rPr lang="fr-FR" baseline="30000" dirty="0" smtClean="0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2013, Prague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KR Formalisms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Web Formalisms</a:t>
            </a:r>
          </a:p>
          <a:p>
            <a:pPr lvl="1"/>
            <a:r>
              <a:rPr lang="en-US" sz="2800" dirty="0" smtClean="0"/>
              <a:t>RDF  - </a:t>
            </a:r>
            <a:r>
              <a:rPr lang="fr-FR" sz="2800" dirty="0" err="1" smtClean="0"/>
              <a:t>oriented</a:t>
            </a:r>
            <a:r>
              <a:rPr lang="fr-FR" sz="2800" dirty="0" smtClean="0"/>
              <a:t> </a:t>
            </a:r>
            <a:r>
              <a:rPr lang="fr-FR" sz="2800" dirty="0" err="1" smtClean="0"/>
              <a:t>labelled</a:t>
            </a:r>
            <a:r>
              <a:rPr lang="fr-FR" sz="2800" dirty="0" smtClean="0"/>
              <a:t> graphs </a:t>
            </a:r>
          </a:p>
          <a:p>
            <a:pPr lvl="1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		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OWL - </a:t>
            </a:r>
            <a:r>
              <a:rPr lang="fr-FR" sz="2800" dirty="0" smtClean="0"/>
              <a:t>Description </a:t>
            </a:r>
            <a:r>
              <a:rPr lang="fr-FR" sz="2800" dirty="0" err="1" smtClean="0"/>
              <a:t>Logics</a:t>
            </a:r>
            <a:endParaRPr lang="fr-FR" sz="2800" dirty="0" smtClean="0"/>
          </a:p>
          <a:p>
            <a:pPr lvl="1"/>
            <a:endParaRPr lang="fr-FR" sz="2800" dirty="0" smtClean="0"/>
          </a:p>
          <a:p>
            <a:pPr lvl="1"/>
            <a:endParaRPr lang="fr-FR" sz="2800" dirty="0" smtClean="0"/>
          </a:p>
          <a:p>
            <a:pPr lvl="1"/>
            <a:r>
              <a:rPr lang="fr-FR" sz="2800" dirty="0" smtClean="0"/>
              <a:t>SPARQL - </a:t>
            </a:r>
            <a:r>
              <a:rPr lang="fr-FR" sz="2800" dirty="0" err="1" smtClean="0"/>
              <a:t>Query</a:t>
            </a:r>
            <a:r>
              <a:rPr lang="fr-FR" sz="2800" dirty="0" smtClean="0"/>
              <a:t>, ...</a:t>
            </a:r>
            <a:endParaRPr lang="en-US" sz="2800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KR Formalisms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Web Formalisms</a:t>
            </a:r>
          </a:p>
          <a:p>
            <a:pPr lvl="1"/>
            <a:r>
              <a:rPr lang="en-US" sz="2800" dirty="0" smtClean="0"/>
              <a:t>RDF  - </a:t>
            </a:r>
            <a:r>
              <a:rPr lang="fr-FR" sz="2800" dirty="0" err="1" smtClean="0"/>
              <a:t>oriented</a:t>
            </a:r>
            <a:r>
              <a:rPr lang="fr-FR" sz="2800" dirty="0" smtClean="0"/>
              <a:t> </a:t>
            </a:r>
            <a:r>
              <a:rPr lang="fr-FR" sz="2800" dirty="0" err="1" smtClean="0"/>
              <a:t>labelled</a:t>
            </a:r>
            <a:r>
              <a:rPr lang="fr-FR" sz="2800" dirty="0" smtClean="0"/>
              <a:t> graphs </a:t>
            </a:r>
          </a:p>
          <a:p>
            <a:pPr lvl="1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		No Semantics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OWL - </a:t>
            </a:r>
            <a:r>
              <a:rPr lang="fr-FR" sz="2800" dirty="0" smtClean="0"/>
              <a:t>Description </a:t>
            </a:r>
            <a:r>
              <a:rPr lang="fr-FR" sz="2800" dirty="0" err="1" smtClean="0"/>
              <a:t>Logics</a:t>
            </a:r>
            <a:endParaRPr lang="fr-FR" sz="2800" dirty="0" smtClean="0"/>
          </a:p>
          <a:p>
            <a:pPr lvl="1">
              <a:buNone/>
            </a:pPr>
            <a:r>
              <a:rPr lang="fr-FR" sz="2800" dirty="0" smtClean="0"/>
              <a:t>			</a:t>
            </a:r>
            <a:r>
              <a:rPr lang="fr-FR" sz="2800" dirty="0" err="1" smtClean="0">
                <a:solidFill>
                  <a:srgbClr val="FF0000"/>
                </a:solidFill>
              </a:rPr>
              <a:t>Only</a:t>
            </a:r>
            <a:r>
              <a:rPr lang="fr-FR" sz="2800" dirty="0" smtClean="0">
                <a:solidFill>
                  <a:srgbClr val="FF0000"/>
                </a:solidFill>
              </a:rPr>
              <a:t> </a:t>
            </a:r>
            <a:r>
              <a:rPr lang="fr-FR" sz="2800" dirty="0" err="1" smtClean="0">
                <a:solidFill>
                  <a:srgbClr val="FF0000"/>
                </a:solidFill>
              </a:rPr>
              <a:t>binary</a:t>
            </a:r>
            <a:r>
              <a:rPr lang="fr-FR" sz="2800" dirty="0" smtClean="0">
                <a:solidFill>
                  <a:srgbClr val="FF0000"/>
                </a:solidFill>
              </a:rPr>
              <a:t> relations</a:t>
            </a:r>
            <a:br>
              <a:rPr lang="fr-FR" sz="2800" dirty="0" smtClean="0">
                <a:solidFill>
                  <a:srgbClr val="FF0000"/>
                </a:solidFill>
              </a:rPr>
            </a:br>
            <a:r>
              <a:rPr lang="fr-FR" sz="2800" dirty="0" smtClean="0">
                <a:solidFill>
                  <a:srgbClr val="FF0000"/>
                </a:solidFill>
              </a:rPr>
              <a:t>		</a:t>
            </a:r>
            <a:r>
              <a:rPr lang="fr-FR" sz="2800" dirty="0" err="1" smtClean="0">
                <a:solidFill>
                  <a:srgbClr val="FF0000"/>
                </a:solidFill>
              </a:rPr>
              <a:t>Reify</a:t>
            </a:r>
            <a:r>
              <a:rPr lang="fr-FR" sz="2800" dirty="0" smtClean="0">
                <a:solidFill>
                  <a:srgbClr val="FF0000"/>
                </a:solidFill>
              </a:rPr>
              <a:t> ? -&gt; No </a:t>
            </a:r>
            <a:r>
              <a:rPr lang="fr-FR" sz="2800" dirty="0" err="1" smtClean="0">
                <a:solidFill>
                  <a:srgbClr val="FF0000"/>
                </a:solidFill>
              </a:rPr>
              <a:t>Semantics</a:t>
            </a:r>
            <a:endParaRPr lang="fr-FR" sz="2800" dirty="0" smtClean="0"/>
          </a:p>
          <a:p>
            <a:pPr lvl="1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KR Formalisms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Conceptual</a:t>
            </a:r>
            <a:r>
              <a:rPr lang="fr-FR" dirty="0" smtClean="0"/>
              <a:t> Graphs</a:t>
            </a:r>
          </a:p>
          <a:p>
            <a:pPr lvl="1">
              <a:defRPr/>
            </a:pPr>
            <a:r>
              <a:rPr lang="en-US" dirty="0" smtClean="0"/>
              <a:t>Sowa</a:t>
            </a:r>
            <a:r>
              <a:rPr lang="fr-FR" dirty="0" err="1" smtClean="0"/>
              <a:t>Oriented</a:t>
            </a:r>
            <a:r>
              <a:rPr lang="fr-FR" dirty="0" smtClean="0"/>
              <a:t> </a:t>
            </a:r>
            <a:r>
              <a:rPr lang="fr-FR" dirty="0" err="1" smtClean="0"/>
              <a:t>labelled</a:t>
            </a:r>
            <a:r>
              <a:rPr lang="fr-FR" dirty="0" smtClean="0"/>
              <a:t> Graphs</a:t>
            </a:r>
          </a:p>
          <a:p>
            <a:pPr lvl="1">
              <a:defRPr/>
            </a:pPr>
            <a:r>
              <a:rPr lang="fr-FR" dirty="0" smtClean="0"/>
              <a:t>Sowa </a:t>
            </a:r>
            <a:r>
              <a:rPr lang="fr-FR" dirty="0" err="1" smtClean="0"/>
              <a:t>drew</a:t>
            </a:r>
            <a:r>
              <a:rPr lang="fr-FR" dirty="0" smtClean="0"/>
              <a:t> </a:t>
            </a:r>
            <a:r>
              <a:rPr lang="fr-FR" dirty="0" err="1" smtClean="0"/>
              <a:t>his</a:t>
            </a:r>
            <a:r>
              <a:rPr lang="fr-FR" dirty="0" smtClean="0"/>
              <a:t> inspiration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Tesnière</a:t>
            </a:r>
            <a:endParaRPr lang="fr-FR" dirty="0" smtClean="0"/>
          </a:p>
          <a:p>
            <a:pPr lvl="1">
              <a:defRPr/>
            </a:pPr>
            <a:r>
              <a:rPr lang="fr-FR" dirty="0" err="1" smtClean="0"/>
              <a:t>Rules</a:t>
            </a:r>
            <a:r>
              <a:rPr lang="fr-FR" dirty="0" smtClean="0"/>
              <a:t>, </a:t>
            </a:r>
            <a:r>
              <a:rPr lang="fr-FR" dirty="0" err="1" smtClean="0"/>
              <a:t>reasoning</a:t>
            </a:r>
            <a:r>
              <a:rPr lang="fr-FR" dirty="0" smtClean="0"/>
              <a:t>,</a:t>
            </a:r>
            <a:r>
              <a:rPr lang="fr-FR" sz="2200" dirty="0" smtClean="0"/>
              <a:t> </a:t>
            </a:r>
            <a:r>
              <a:rPr lang="fr-FR" sz="1400" dirty="0" smtClean="0">
                <a:solidFill>
                  <a:prstClr val="black"/>
                </a:solidFill>
              </a:rPr>
              <a:t>(</a:t>
            </a:r>
            <a:r>
              <a:rPr lang="fr-FR" sz="1400" dirty="0" err="1" smtClean="0"/>
              <a:t>Baget</a:t>
            </a:r>
            <a:r>
              <a:rPr lang="fr-FR" sz="1400" dirty="0" smtClean="0"/>
              <a:t>, </a:t>
            </a:r>
            <a:r>
              <a:rPr lang="fr-FR" sz="1400" dirty="0" err="1" smtClean="0"/>
              <a:t>Mugnier</a:t>
            </a:r>
            <a:r>
              <a:rPr lang="fr-FR" sz="1400" dirty="0" smtClean="0"/>
              <a:t>, </a:t>
            </a:r>
            <a:r>
              <a:rPr lang="fr-FR" sz="1400" dirty="0" err="1" smtClean="0"/>
              <a:t>Chein</a:t>
            </a:r>
            <a:r>
              <a:rPr lang="fr-FR" sz="1400" dirty="0" smtClean="0">
                <a:solidFill>
                  <a:prstClr val="black"/>
                </a:solidFill>
              </a:rPr>
              <a:t>, ...)</a:t>
            </a:r>
            <a:endParaRPr lang="fr-FR" dirty="0" smtClean="0">
              <a:solidFill>
                <a:prstClr val="black"/>
              </a:solidFill>
            </a:endParaRPr>
          </a:p>
          <a:p>
            <a:pPr lvl="1">
              <a:defRPr/>
            </a:pPr>
            <a:r>
              <a:rPr lang="fr-FR" dirty="0" smtClean="0">
                <a:solidFill>
                  <a:srgbClr val="C00000"/>
                </a:solidFill>
              </a:rPr>
              <a:t>Concepts and Relations </a:t>
            </a:r>
            <a:r>
              <a:rPr lang="fr-FR" dirty="0" err="1" smtClean="0">
                <a:solidFill>
                  <a:srgbClr val="C00000"/>
                </a:solidFill>
              </a:rPr>
              <a:t>definitions</a:t>
            </a:r>
            <a:r>
              <a:rPr lang="fr-FR" dirty="0" smtClean="0">
                <a:solidFill>
                  <a:srgbClr val="C00000"/>
                </a:solidFill>
              </a:rPr>
              <a:t>, </a:t>
            </a:r>
            <a:r>
              <a:rPr lang="fr-FR" sz="1400" dirty="0" smtClean="0">
                <a:solidFill>
                  <a:srgbClr val="C00000"/>
                </a:solidFill>
              </a:rPr>
              <a:t>(Sowa, </a:t>
            </a:r>
            <a:r>
              <a:rPr lang="fr-FR" sz="1400" dirty="0" err="1" smtClean="0">
                <a:solidFill>
                  <a:srgbClr val="C00000"/>
                </a:solidFill>
              </a:rPr>
              <a:t>Leclère</a:t>
            </a:r>
            <a:r>
              <a:rPr lang="fr-FR" sz="1400" dirty="0" smtClean="0">
                <a:solidFill>
                  <a:srgbClr val="C00000"/>
                </a:solidFill>
              </a:rPr>
              <a:t>, ...)</a:t>
            </a:r>
          </a:p>
          <a:p>
            <a:pPr lvl="1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KR Formalisms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Conceptual</a:t>
            </a:r>
            <a:r>
              <a:rPr lang="fr-FR" dirty="0" smtClean="0"/>
              <a:t> Graphs</a:t>
            </a:r>
          </a:p>
          <a:p>
            <a:pPr lvl="1">
              <a:defRPr/>
            </a:pPr>
            <a:endParaRPr lang="fr-FR" dirty="0" smtClean="0"/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FF0000"/>
                </a:solidFill>
              </a:rPr>
              <a:t>Alternation Concept – Relation 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293096"/>
            <a:ext cx="6000242" cy="1637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necteur droit 5"/>
          <p:cNvCxnSpPr/>
          <p:nvPr/>
        </p:nvCxnSpPr>
        <p:spPr>
          <a:xfrm flipH="1">
            <a:off x="1835696" y="4365104"/>
            <a:ext cx="5040560" cy="151216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14</a:t>
            </a:fld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0" y="3183359"/>
            <a:ext cx="9144000" cy="7200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8820472" y="3327375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t</a:t>
            </a:r>
            <a:endParaRPr lang="fr-FR" sz="2400" dirty="0"/>
          </a:p>
        </p:txBody>
      </p:sp>
      <p:sp>
        <p:nvSpPr>
          <p:cNvPr id="29" name="Titre 1"/>
          <p:cNvSpPr txBox="1">
            <a:spLocks/>
          </p:cNvSpPr>
          <p:nvPr/>
        </p:nvSpPr>
        <p:spPr>
          <a:xfrm>
            <a:off x="457200" y="3686096"/>
            <a:ext cx="8686800" cy="10668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Unit Graphs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Formalism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Espace réservé du contenu 2"/>
          <p:cNvSpPr txBox="1">
            <a:spLocks/>
          </p:cNvSpPr>
          <p:nvPr/>
        </p:nvSpPr>
        <p:spPr>
          <a:xfrm>
            <a:off x="0" y="4725144"/>
            <a:ext cx="9144000" cy="21328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2800" dirty="0" smtClean="0"/>
              <a:t>a graph-</a:t>
            </a:r>
            <a:r>
              <a:rPr lang="fr-FR" sz="2800" dirty="0" err="1" smtClean="0"/>
              <a:t>based</a:t>
            </a:r>
            <a:r>
              <a:rPr lang="fr-FR" sz="2800" dirty="0" smtClean="0"/>
              <a:t> </a:t>
            </a:r>
            <a:r>
              <a:rPr lang="fr-FR" sz="2800" dirty="0" err="1" smtClean="0"/>
              <a:t>formalism</a:t>
            </a:r>
            <a:r>
              <a:rPr lang="fr-FR" sz="2800" dirty="0" smtClean="0"/>
              <a:t>,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/>
            </a:pPr>
            <a:r>
              <a:rPr lang="fr-FR" sz="2800" dirty="0" smtClean="0"/>
              <a:t>to </a:t>
            </a:r>
            <a:r>
              <a:rPr lang="fr-FR" sz="2800" dirty="0" err="1" smtClean="0"/>
              <a:t>represent</a:t>
            </a:r>
            <a:r>
              <a:rPr lang="fr-FR" sz="2800" dirty="0" smtClean="0"/>
              <a:t> </a:t>
            </a:r>
            <a:r>
              <a:rPr lang="fr-FR" sz="2800" dirty="0" err="1" smtClean="0"/>
              <a:t>linguistic</a:t>
            </a:r>
            <a:r>
              <a:rPr lang="fr-FR" sz="2800" dirty="0" smtClean="0"/>
              <a:t> </a:t>
            </a:r>
            <a:r>
              <a:rPr lang="fr-FR" sz="2800" dirty="0" err="1" smtClean="0"/>
              <a:t>units</a:t>
            </a:r>
            <a:endParaRPr lang="fr-FR" sz="2800" dirty="0" smtClean="0"/>
          </a:p>
        </p:txBody>
      </p:sp>
      <p:sp>
        <p:nvSpPr>
          <p:cNvPr id="26" name="Rectangle 25"/>
          <p:cNvSpPr/>
          <p:nvPr/>
        </p:nvSpPr>
        <p:spPr>
          <a:xfrm>
            <a:off x="107504" y="1237228"/>
            <a:ext cx="40324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Choose Formalism</a:t>
            </a:r>
            <a:endParaRPr lang="en-US" sz="2800" dirty="0"/>
          </a:p>
        </p:txBody>
      </p:sp>
      <p:sp>
        <p:nvSpPr>
          <p:cNvPr id="27" name="Rectangle 26"/>
          <p:cNvSpPr/>
          <p:nvPr/>
        </p:nvSpPr>
        <p:spPr>
          <a:xfrm>
            <a:off x="4211960" y="1844824"/>
            <a:ext cx="2160240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Populate</a:t>
            </a:r>
            <a:endParaRPr lang="en-US" sz="2800" dirty="0"/>
          </a:p>
        </p:txBody>
      </p:sp>
      <p:sp>
        <p:nvSpPr>
          <p:cNvPr id="28" name="Rectangle 27"/>
          <p:cNvSpPr/>
          <p:nvPr/>
        </p:nvSpPr>
        <p:spPr>
          <a:xfrm>
            <a:off x="6444208" y="2420888"/>
            <a:ext cx="255577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Applications</a:t>
            </a:r>
            <a:endParaRPr lang="en-US" sz="2800" dirty="0"/>
          </a:p>
        </p:txBody>
      </p:sp>
      <p:sp>
        <p:nvSpPr>
          <p:cNvPr id="31" name="Ellipse 30"/>
          <p:cNvSpPr/>
          <p:nvPr/>
        </p:nvSpPr>
        <p:spPr>
          <a:xfrm rot="21326245">
            <a:off x="171210" y="999882"/>
            <a:ext cx="3940949" cy="1027274"/>
          </a:xfrm>
          <a:prstGeom prst="ellipse">
            <a:avLst/>
          </a:prstGeom>
          <a:noFill/>
          <a:ln w="13335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15</a:t>
            </a:fld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0" y="3183359"/>
            <a:ext cx="9144000" cy="7200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8820472" y="3327375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t</a:t>
            </a:r>
            <a:endParaRPr lang="fr-FR" sz="2400" dirty="0"/>
          </a:p>
        </p:txBody>
      </p:sp>
      <p:sp>
        <p:nvSpPr>
          <p:cNvPr id="26" name="Rectangle 25"/>
          <p:cNvSpPr/>
          <p:nvPr/>
        </p:nvSpPr>
        <p:spPr>
          <a:xfrm>
            <a:off x="0" y="465836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92D050"/>
                </a:solidFill>
              </a:rPr>
              <a:t>Draw inspiration from GC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92D050"/>
                </a:solidFill>
              </a:rPr>
              <a:t>and</a:t>
            </a:r>
          </a:p>
          <a:p>
            <a:pPr algn="ctr"/>
            <a:r>
              <a:rPr lang="en-US" sz="2400" b="1" dirty="0" smtClean="0">
                <a:solidFill>
                  <a:srgbClr val="92D050"/>
                </a:solidFill>
              </a:rPr>
              <a:t>Develop a RDF syntax</a:t>
            </a:r>
            <a:br>
              <a:rPr lang="en-US" sz="2400" b="1" dirty="0" smtClean="0">
                <a:solidFill>
                  <a:srgbClr val="92D050"/>
                </a:solidFill>
              </a:rPr>
            </a:br>
            <a:r>
              <a:rPr lang="en-US" sz="2400" b="1" dirty="0" smtClean="0">
                <a:solidFill>
                  <a:srgbClr val="92D050"/>
                </a:solidFill>
              </a:rPr>
              <a:t>to exchange knowledge</a:t>
            </a:r>
            <a:endParaRPr lang="fr-FR" sz="2400" b="1" dirty="0">
              <a:solidFill>
                <a:srgbClr val="92D050"/>
              </a:solidFill>
            </a:endParaRPr>
          </a:p>
        </p:txBody>
      </p:sp>
      <p:sp>
        <p:nvSpPr>
          <p:cNvPr id="29" name="Titre 1"/>
          <p:cNvSpPr txBox="1">
            <a:spLocks/>
          </p:cNvSpPr>
          <p:nvPr/>
        </p:nvSpPr>
        <p:spPr>
          <a:xfrm>
            <a:off x="457200" y="3686096"/>
            <a:ext cx="8686800" cy="10668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Unit Graphs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Formalism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7504" y="1237228"/>
            <a:ext cx="40324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Choose Formalism</a:t>
            </a:r>
            <a:endParaRPr lang="en-US" sz="2800" dirty="0"/>
          </a:p>
        </p:txBody>
      </p:sp>
      <p:sp>
        <p:nvSpPr>
          <p:cNvPr id="28" name="Rectangle 27"/>
          <p:cNvSpPr/>
          <p:nvPr/>
        </p:nvSpPr>
        <p:spPr>
          <a:xfrm>
            <a:off x="4211960" y="1844824"/>
            <a:ext cx="2160240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Populate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6444208" y="2420888"/>
            <a:ext cx="255577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Applications</a:t>
            </a:r>
            <a:endParaRPr lang="en-US" sz="2800" dirty="0"/>
          </a:p>
        </p:txBody>
      </p:sp>
      <p:sp>
        <p:nvSpPr>
          <p:cNvPr id="31" name="Ellipse 30"/>
          <p:cNvSpPr/>
          <p:nvPr/>
        </p:nvSpPr>
        <p:spPr>
          <a:xfrm rot="21326245">
            <a:off x="171210" y="999882"/>
            <a:ext cx="3940949" cy="1027274"/>
          </a:xfrm>
          <a:prstGeom prst="ellipse">
            <a:avLst/>
          </a:prstGeom>
          <a:noFill/>
          <a:ln w="13335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16</a:t>
            </a:fld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0" y="3183359"/>
            <a:ext cx="9144000" cy="7200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8820472" y="3327375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t</a:t>
            </a:r>
            <a:endParaRPr lang="fr-FR" sz="2400" dirty="0"/>
          </a:p>
        </p:txBody>
      </p:sp>
      <p:sp>
        <p:nvSpPr>
          <p:cNvPr id="25" name="Ellipse 24"/>
          <p:cNvSpPr/>
          <p:nvPr/>
        </p:nvSpPr>
        <p:spPr>
          <a:xfrm>
            <a:off x="1533596" y="4684668"/>
            <a:ext cx="5918724" cy="635132"/>
          </a:xfrm>
          <a:prstGeom prst="ellipse">
            <a:avLst/>
          </a:prstGeom>
          <a:noFill/>
          <a:ln w="13335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457200" y="3686096"/>
            <a:ext cx="8686800" cy="10668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Unit Graphs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Formalism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7504" y="1237228"/>
            <a:ext cx="40324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Choose Formalism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4211960" y="1844824"/>
            <a:ext cx="2160240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Populate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6444208" y="2420888"/>
            <a:ext cx="255577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Applications</a:t>
            </a:r>
            <a:endParaRPr lang="en-US" sz="2800" dirty="0"/>
          </a:p>
        </p:txBody>
      </p:sp>
      <p:sp>
        <p:nvSpPr>
          <p:cNvPr id="31" name="Ellipse 30"/>
          <p:cNvSpPr/>
          <p:nvPr/>
        </p:nvSpPr>
        <p:spPr>
          <a:xfrm rot="21326245">
            <a:off x="171210" y="999882"/>
            <a:ext cx="3940949" cy="1027274"/>
          </a:xfrm>
          <a:prstGeom prst="ellipse">
            <a:avLst/>
          </a:prstGeom>
          <a:noFill/>
          <a:ln w="13335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0" y="465836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92D050"/>
                </a:solidFill>
              </a:rPr>
              <a:t>Draw inspiration from GC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92D050"/>
                </a:solidFill>
              </a:rPr>
              <a:t>and</a:t>
            </a:r>
          </a:p>
          <a:p>
            <a:pPr algn="ctr"/>
            <a:r>
              <a:rPr lang="en-US" sz="2400" b="1" dirty="0" smtClean="0">
                <a:solidFill>
                  <a:srgbClr val="92D050"/>
                </a:solidFill>
              </a:rPr>
              <a:t>Develop a RDF syntax</a:t>
            </a:r>
            <a:br>
              <a:rPr lang="en-US" sz="2400" b="1" dirty="0" smtClean="0">
                <a:solidFill>
                  <a:srgbClr val="92D050"/>
                </a:solidFill>
              </a:rPr>
            </a:br>
            <a:r>
              <a:rPr lang="en-US" sz="2400" b="1" dirty="0" smtClean="0">
                <a:solidFill>
                  <a:srgbClr val="92D050"/>
                </a:solidFill>
              </a:rPr>
              <a:t>to exchange knowledge</a:t>
            </a:r>
            <a:endParaRPr lang="fr-FR" sz="24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17</a:t>
            </a:fld>
            <a:endParaRPr lang="fr-FR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0" y="3183359"/>
            <a:ext cx="9144000" cy="7200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8820472" y="3327375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t</a:t>
            </a:r>
            <a:endParaRPr lang="fr-FR" sz="2400" dirty="0"/>
          </a:p>
        </p:txBody>
      </p:sp>
      <p:sp>
        <p:nvSpPr>
          <p:cNvPr id="27" name="Titre 1"/>
          <p:cNvSpPr txBox="1">
            <a:spLocks/>
          </p:cNvSpPr>
          <p:nvPr/>
        </p:nvSpPr>
        <p:spPr>
          <a:xfrm>
            <a:off x="457200" y="3686096"/>
            <a:ext cx="8686800" cy="204716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Unit Graphs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Formalism</a:t>
            </a:r>
            <a:endParaRPr kumimoji="0" lang="fr-F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</a:t>
            </a:r>
            <a:r>
              <a:rPr lang="fr-F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4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reasoning</a:t>
            </a:r>
            <a:r>
              <a:rPr lang="fr-F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40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capabilities</a:t>
            </a:r>
            <a:r>
              <a:rPr lang="fr-F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?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7504" y="1237228"/>
            <a:ext cx="40324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Choose Formalism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4211960" y="1844824"/>
            <a:ext cx="2160240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Populate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6444208" y="2420888"/>
            <a:ext cx="255577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Applications</a:t>
            </a:r>
            <a:endParaRPr lang="en-US" sz="2800" dirty="0"/>
          </a:p>
        </p:txBody>
      </p:sp>
      <p:sp>
        <p:nvSpPr>
          <p:cNvPr id="31" name="Ellipse 30"/>
          <p:cNvSpPr/>
          <p:nvPr/>
        </p:nvSpPr>
        <p:spPr>
          <a:xfrm rot="21326245">
            <a:off x="171210" y="999882"/>
            <a:ext cx="3940949" cy="1027274"/>
          </a:xfrm>
          <a:prstGeom prst="ellipse">
            <a:avLst/>
          </a:prstGeom>
          <a:noFill/>
          <a:ln w="13335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9848"/>
          </a:xfrm>
        </p:spPr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Formalism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827584" y="1700808"/>
            <a:ext cx="9001000" cy="5517232"/>
          </a:xfrm>
        </p:spPr>
        <p:txBody>
          <a:bodyPr>
            <a:normAutofit/>
          </a:bodyPr>
          <a:lstStyle/>
          <a:p>
            <a:r>
              <a:rPr lang="fr-FR" dirty="0" err="1" smtClean="0"/>
              <a:t>Needs</a:t>
            </a:r>
            <a:r>
              <a:rPr lang="fr-FR" dirty="0" smtClean="0"/>
              <a:t>, </a:t>
            </a:r>
            <a:r>
              <a:rPr lang="fr-FR" dirty="0" err="1" smtClean="0"/>
              <a:t>problems</a:t>
            </a:r>
            <a:endParaRPr lang="fr-FR" dirty="0" smtClean="0"/>
          </a:p>
          <a:p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 err="1" smtClean="0"/>
              <a:t>Knowledge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 smtClean="0"/>
              <a:t> </a:t>
            </a:r>
            <a:r>
              <a:rPr lang="fr-FR" dirty="0" err="1" smtClean="0"/>
              <a:t>Formalisms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The Unit Graphs </a:t>
            </a:r>
            <a:r>
              <a:rPr lang="fr-FR" dirty="0" err="1" smtClean="0">
                <a:solidFill>
                  <a:srgbClr val="FF0000"/>
                </a:solidFill>
              </a:rPr>
              <a:t>formalism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smtClean="0"/>
              <a:t>Unit Graphs</a:t>
            </a:r>
          </a:p>
          <a:p>
            <a:pPr lvl="1"/>
            <a:r>
              <a:rPr lang="fr-FR" dirty="0" err="1" smtClean="0"/>
              <a:t>Rules</a:t>
            </a:r>
            <a:r>
              <a:rPr lang="fr-FR" dirty="0" smtClean="0"/>
              <a:t> and </a:t>
            </a:r>
            <a:r>
              <a:rPr lang="fr-FR" dirty="0" err="1" smtClean="0"/>
              <a:t>Definitions</a:t>
            </a:r>
            <a:endParaRPr lang="fr-FR" dirty="0" smtClean="0"/>
          </a:p>
          <a:p>
            <a:r>
              <a:rPr lang="fr-FR" dirty="0" err="1" smtClean="0"/>
              <a:t>Reasoning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Unit Graphs</a:t>
            </a:r>
          </a:p>
          <a:p>
            <a:pPr lvl="1"/>
            <a:r>
              <a:rPr lang="fr-FR" dirty="0" err="1" smtClean="0"/>
              <a:t>Logical</a:t>
            </a:r>
            <a:r>
              <a:rPr lang="fr-FR" dirty="0" smtClean="0"/>
              <a:t> </a:t>
            </a:r>
            <a:r>
              <a:rPr lang="fr-FR" dirty="0" err="1" smtClean="0"/>
              <a:t>Semantics</a:t>
            </a:r>
            <a:endParaRPr lang="fr-FR" dirty="0" smtClean="0"/>
          </a:p>
          <a:p>
            <a:pPr lvl="1"/>
            <a:r>
              <a:rPr lang="fr-FR" dirty="0" err="1" smtClean="0"/>
              <a:t>Entailment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endParaRPr lang="fr-FR" dirty="0" smtClean="0"/>
          </a:p>
        </p:txBody>
      </p:sp>
      <p:sp>
        <p:nvSpPr>
          <p:cNvPr id="8" name="Flèche droite 7"/>
          <p:cNvSpPr/>
          <p:nvPr/>
        </p:nvSpPr>
        <p:spPr>
          <a:xfrm>
            <a:off x="571735" y="314096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835696" y="3501008"/>
            <a:ext cx="6624736" cy="79208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Units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fr-FR" sz="4000" dirty="0" smtClean="0">
                <a:solidFill>
                  <a:srgbClr val="424456"/>
                </a:solidFill>
              </a:rPr>
              <a:t>–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Representations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660232" y="5085184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(c.f., Mel’čuk, 2004)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1115616" y="2780928"/>
            <a:ext cx="49477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smtClean="0">
                <a:solidFill>
                  <a:srgbClr val="424456"/>
                </a:solidFill>
                <a:latin typeface="Trebuchet MS"/>
              </a:rPr>
              <a:t>Unit Types </a:t>
            </a:r>
            <a:r>
              <a:rPr lang="fr-FR" sz="4000" dirty="0" smtClean="0">
                <a:solidFill>
                  <a:srgbClr val="424456"/>
                </a:solidFill>
              </a:rPr>
              <a:t>– </a:t>
            </a:r>
            <a:r>
              <a:rPr lang="fr-FR" sz="4000" dirty="0" err="1" smtClean="0">
                <a:solidFill>
                  <a:srgbClr val="424456"/>
                </a:solidFill>
              </a:rPr>
              <a:t>Lexicon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Representation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answers recurrent needs</a:t>
            </a:r>
          </a:p>
          <a:p>
            <a:pPr lvl="1"/>
            <a:r>
              <a:rPr lang="en-US" dirty="0" smtClean="0"/>
              <a:t>represent</a:t>
            </a:r>
          </a:p>
          <a:p>
            <a:pPr lvl="1"/>
            <a:r>
              <a:rPr lang="en-US" dirty="0" smtClean="0"/>
              <a:t>manipulate</a:t>
            </a:r>
          </a:p>
          <a:p>
            <a:pPr lvl="1"/>
            <a:r>
              <a:rPr lang="en-US" dirty="0" smtClean="0"/>
              <a:t>query</a:t>
            </a:r>
          </a:p>
          <a:p>
            <a:pPr lvl="1"/>
            <a:r>
              <a:rPr lang="en-US" dirty="0" smtClean="0"/>
              <a:t>reason</a:t>
            </a:r>
          </a:p>
          <a:p>
            <a:pPr lvl="1"/>
            <a:r>
              <a:rPr lang="en-US" dirty="0" smtClean="0"/>
              <a:t>share</a:t>
            </a:r>
          </a:p>
          <a:p>
            <a:pPr lvl="1"/>
            <a:r>
              <a:rPr lang="en-US" dirty="0" smtClean="0"/>
              <a:t>...</a:t>
            </a:r>
          </a:p>
          <a:p>
            <a:endParaRPr lang="en-US" dirty="0" smtClean="0"/>
          </a:p>
          <a:p>
            <a:r>
              <a:rPr lang="en-US" dirty="0" smtClean="0"/>
              <a:t>here: applied to the linguistic domain</a:t>
            </a:r>
          </a:p>
          <a:p>
            <a:pPr lvl="1"/>
            <a:r>
              <a:rPr lang="en-US" dirty="0" smtClean="0"/>
              <a:t>Meaning-Text Theory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115616" y="2780928"/>
            <a:ext cx="25592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dirty="0" smtClean="0">
                <a:solidFill>
                  <a:srgbClr val="424456"/>
                </a:solidFill>
                <a:latin typeface="Trebuchet MS"/>
              </a:rPr>
              <a:t>Unit Types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5576" y="3573016"/>
            <a:ext cx="8388424" cy="3731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168" indent="-246888" algn="ctr">
              <a:spcBef>
                <a:spcPts val="300"/>
              </a:spcBef>
              <a:buClr>
                <a:srgbClr val="438086"/>
              </a:buClr>
            </a:pPr>
            <a:r>
              <a:rPr lang="fr-FR" sz="3200" dirty="0" err="1" smtClean="0">
                <a:solidFill>
                  <a:srgbClr val="438086"/>
                </a:solidFill>
              </a:rPr>
              <a:t>Specify</a:t>
            </a:r>
            <a:r>
              <a:rPr lang="fr-FR" sz="3200" dirty="0" smtClean="0">
                <a:solidFill>
                  <a:srgbClr val="438086"/>
                </a:solidFill>
              </a:rPr>
              <a:t> How </a:t>
            </a:r>
            <a:r>
              <a:rPr lang="fr-FR" sz="3200" dirty="0" err="1" smtClean="0">
                <a:solidFill>
                  <a:srgbClr val="438086"/>
                </a:solidFill>
              </a:rPr>
              <a:t>their</a:t>
            </a:r>
            <a:r>
              <a:rPr lang="fr-FR" sz="3200" dirty="0" smtClean="0">
                <a:solidFill>
                  <a:srgbClr val="438086"/>
                </a:solidFill>
              </a:rPr>
              <a:t> </a:t>
            </a:r>
            <a:r>
              <a:rPr lang="fr-FR" sz="3200" dirty="0" err="1" smtClean="0">
                <a:solidFill>
                  <a:srgbClr val="438086"/>
                </a:solidFill>
              </a:rPr>
              <a:t>units</a:t>
            </a:r>
            <a:r>
              <a:rPr lang="fr-FR" sz="3200" dirty="0" smtClean="0">
                <a:solidFill>
                  <a:srgbClr val="438086"/>
                </a:solidFill>
              </a:rPr>
              <a:t> are to </a:t>
            </a:r>
            <a:r>
              <a:rPr lang="fr-FR" sz="3200" dirty="0" err="1" smtClean="0">
                <a:solidFill>
                  <a:srgbClr val="438086"/>
                </a:solidFill>
              </a:rPr>
              <a:t>be</a:t>
            </a:r>
            <a:r>
              <a:rPr lang="fr-FR" sz="3200" dirty="0" smtClean="0">
                <a:solidFill>
                  <a:srgbClr val="438086"/>
                </a:solidFill>
              </a:rPr>
              <a:t> </a:t>
            </a:r>
            <a:r>
              <a:rPr lang="fr-FR" sz="3200" dirty="0" err="1" smtClean="0">
                <a:solidFill>
                  <a:srgbClr val="438086"/>
                </a:solidFill>
              </a:rPr>
              <a:t>linked</a:t>
            </a:r>
            <a:r>
              <a:rPr lang="fr-FR" sz="3200" dirty="0" smtClean="0">
                <a:solidFill>
                  <a:srgbClr val="438086"/>
                </a:solidFill>
              </a:rPr>
              <a:t/>
            </a:r>
            <a:br>
              <a:rPr lang="fr-FR" sz="3200" dirty="0" smtClean="0">
                <a:solidFill>
                  <a:srgbClr val="438086"/>
                </a:solidFill>
              </a:rPr>
            </a:br>
            <a:r>
              <a:rPr lang="fr-FR" sz="3200" dirty="0" smtClean="0">
                <a:solidFill>
                  <a:srgbClr val="438086"/>
                </a:solidFill>
              </a:rPr>
              <a:t>to </a:t>
            </a:r>
            <a:r>
              <a:rPr lang="fr-FR" sz="3200" dirty="0" err="1" smtClean="0">
                <a:solidFill>
                  <a:srgbClr val="438086"/>
                </a:solidFill>
              </a:rPr>
              <a:t>other</a:t>
            </a:r>
            <a:r>
              <a:rPr lang="fr-FR" sz="3200" dirty="0" smtClean="0">
                <a:solidFill>
                  <a:srgbClr val="438086"/>
                </a:solidFill>
              </a:rPr>
              <a:t> </a:t>
            </a:r>
            <a:r>
              <a:rPr lang="fr-FR" sz="3200" dirty="0" err="1" smtClean="0">
                <a:solidFill>
                  <a:srgbClr val="438086"/>
                </a:solidFill>
              </a:rPr>
              <a:t>units</a:t>
            </a:r>
            <a:r>
              <a:rPr lang="fr-FR" sz="3200" dirty="0" smtClean="0">
                <a:solidFill>
                  <a:srgbClr val="438086"/>
                </a:solidFill>
              </a:rPr>
              <a:t> in Unit Graphs</a:t>
            </a:r>
            <a:endParaRPr lang="fr-FR" sz="3200" dirty="0" smtClean="0">
              <a:solidFill>
                <a:srgbClr val="53548A"/>
              </a:solidFill>
            </a:endParaRPr>
          </a:p>
          <a:p>
            <a:pPr marL="201168" indent="-246888" algn="ctr">
              <a:spcBef>
                <a:spcPts val="300"/>
              </a:spcBef>
              <a:buClr>
                <a:srgbClr val="438086"/>
              </a:buClr>
            </a:pPr>
            <a:r>
              <a:rPr lang="fr-FR" sz="3200" dirty="0" err="1" smtClean="0">
                <a:solidFill>
                  <a:srgbClr val="438086"/>
                </a:solidFill>
              </a:rPr>
              <a:t>through</a:t>
            </a:r>
            <a:r>
              <a:rPr lang="fr-FR" sz="3200" dirty="0" smtClean="0">
                <a:solidFill>
                  <a:srgbClr val="438086"/>
                </a:solidFill>
              </a:rPr>
              <a:t> </a:t>
            </a:r>
            <a:r>
              <a:rPr lang="fr-FR" sz="3200" b="1" dirty="0" smtClean="0">
                <a:solidFill>
                  <a:srgbClr val="438086"/>
                </a:solidFill>
              </a:rPr>
              <a:t>Actantial Structure</a:t>
            </a:r>
            <a:r>
              <a:rPr lang="fr-FR" sz="3200" dirty="0" smtClean="0">
                <a:solidFill>
                  <a:srgbClr val="438086"/>
                </a:solidFill>
              </a:rPr>
              <a:t>:</a:t>
            </a:r>
          </a:p>
          <a:p>
            <a:pPr marL="466344" lvl="1" indent="-219456">
              <a:spcBef>
                <a:spcPts val="300"/>
              </a:spcBef>
              <a:buClr>
                <a:srgbClr val="53548A"/>
              </a:buClr>
              <a:buFont typeface="Wingdings 2"/>
              <a:buChar char=""/>
            </a:pPr>
            <a:r>
              <a:rPr lang="fr-FR" sz="3200" dirty="0" smtClean="0">
                <a:solidFill>
                  <a:srgbClr val="53548A"/>
                </a:solidFill>
              </a:rPr>
              <a:t>Actant Slots (</a:t>
            </a:r>
            <a:r>
              <a:rPr lang="fr-FR" sz="3200" dirty="0" err="1" smtClean="0">
                <a:solidFill>
                  <a:srgbClr val="53548A"/>
                </a:solidFill>
              </a:rPr>
              <a:t>ASlots</a:t>
            </a:r>
            <a:r>
              <a:rPr lang="fr-FR" sz="3200" dirty="0" smtClean="0">
                <a:solidFill>
                  <a:srgbClr val="53548A"/>
                </a:solidFill>
              </a:rPr>
              <a:t>)</a:t>
            </a:r>
            <a:endParaRPr lang="fr-FR" sz="3200" dirty="0" smtClean="0">
              <a:solidFill>
                <a:srgbClr val="C00000"/>
              </a:solidFill>
            </a:endParaRPr>
          </a:p>
          <a:p>
            <a:pPr marL="466344" lvl="1" indent="-219456">
              <a:spcBef>
                <a:spcPts val="300"/>
              </a:spcBef>
              <a:buClr>
                <a:srgbClr val="53548A"/>
              </a:buClr>
              <a:buFont typeface="Wingdings 2"/>
              <a:buChar char=""/>
            </a:pPr>
            <a:r>
              <a:rPr lang="fr-FR" sz="3200" dirty="0" smtClean="0">
                <a:solidFill>
                  <a:srgbClr val="53548A"/>
                </a:solidFill>
              </a:rPr>
              <a:t>Signatures</a:t>
            </a:r>
          </a:p>
          <a:p>
            <a:pPr marL="9144" indent="-219456">
              <a:spcBef>
                <a:spcPts val="300"/>
              </a:spcBef>
              <a:buClr>
                <a:srgbClr val="53548A"/>
              </a:buClr>
            </a:pPr>
            <a:r>
              <a:rPr lang="fr-FR" sz="3200" dirty="0" smtClean="0">
                <a:solidFill>
                  <a:srgbClr val="438086"/>
                </a:solidFill>
              </a:rPr>
              <a:t>	</a:t>
            </a:r>
          </a:p>
          <a:p>
            <a:pPr marL="9144" indent="-219456">
              <a:spcBef>
                <a:spcPts val="300"/>
              </a:spcBef>
              <a:buClr>
                <a:srgbClr val="53548A"/>
              </a:buClr>
            </a:pPr>
            <a:r>
              <a:rPr lang="fr-FR" sz="3200" dirty="0" smtClean="0">
                <a:solidFill>
                  <a:srgbClr val="438086"/>
                </a:solidFill>
              </a:rPr>
              <a:t>	</a:t>
            </a:r>
            <a:endParaRPr lang="fr-FR" sz="3200" dirty="0" smtClean="0">
              <a:solidFill>
                <a:srgbClr val="53548A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29" name="Titre 16"/>
          <p:cNvSpPr txBox="1">
            <a:spLocks/>
          </p:cNvSpPr>
          <p:nvPr/>
        </p:nvSpPr>
        <p:spPr>
          <a:xfrm>
            <a:off x="14808" y="548680"/>
            <a:ext cx="8229600" cy="106984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 Graphs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539552" y="1628800"/>
            <a:ext cx="8229600" cy="43243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42950" lvl="0" indent="-742950">
              <a:defRPr/>
            </a:pPr>
            <a:r>
              <a:rPr lang="fr-FR" sz="28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are </a:t>
            </a:r>
            <a:r>
              <a:rPr lang="fr-FR" sz="2800" kern="0" dirty="0" err="1" smtClean="0">
                <a:solidFill>
                  <a:sysClr val="windowText" lastClr="000000"/>
                </a:solidFill>
                <a:latin typeface="Arial"/>
                <a:cs typeface="Arial"/>
              </a:rPr>
              <a:t>defined</a:t>
            </a:r>
            <a:r>
              <a:rPr lang="fr-FR" sz="28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over a Support</a:t>
            </a:r>
            <a:endParaRPr lang="en-US" sz="3200" kern="0" dirty="0" smtClean="0">
              <a:solidFill>
                <a:sysClr val="windowText" lastClr="000000"/>
              </a:solidFill>
              <a:latin typeface="Arial"/>
            </a:endParaRPr>
          </a:p>
        </p:txBody>
      </p:sp>
      <p:pic>
        <p:nvPicPr>
          <p:cNvPr id="33" name="Picture 24"/>
          <p:cNvPicPr>
            <a:picLocks noChangeAspect="1" noChangeArrowheads="1"/>
          </p:cNvPicPr>
          <p:nvPr/>
        </p:nvPicPr>
        <p:blipFill>
          <a:blip r:embed="rId2" cstate="print"/>
          <a:srcRect r="59458"/>
          <a:stretch>
            <a:fillRect/>
          </a:stretch>
        </p:blipFill>
        <p:spPr bwMode="auto">
          <a:xfrm>
            <a:off x="4959058" y="1536817"/>
            <a:ext cx="451553" cy="58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871" y="1556792"/>
            <a:ext cx="2018280" cy="59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2" cstate="print"/>
          <a:srcRect l="60417"/>
          <a:stretch>
            <a:fillRect/>
          </a:stretch>
        </p:blipFill>
        <p:spPr bwMode="auto">
          <a:xfrm>
            <a:off x="5427269" y="1536817"/>
            <a:ext cx="440875" cy="58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29" name="Titre 16"/>
          <p:cNvSpPr txBox="1">
            <a:spLocks/>
          </p:cNvSpPr>
          <p:nvPr/>
        </p:nvSpPr>
        <p:spPr>
          <a:xfrm>
            <a:off x="14808" y="548680"/>
            <a:ext cx="8229600" cy="106984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 Graphs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539552" y="1628800"/>
            <a:ext cx="8229600" cy="43243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42950" lvl="0" indent="-742950">
              <a:defRPr/>
            </a:pPr>
            <a:r>
              <a:rPr lang="fr-FR" sz="28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are </a:t>
            </a:r>
            <a:r>
              <a:rPr lang="fr-FR" sz="2800" kern="0" dirty="0" err="1" smtClean="0">
                <a:solidFill>
                  <a:sysClr val="windowText" lastClr="000000"/>
                </a:solidFill>
                <a:latin typeface="Arial"/>
                <a:cs typeface="Arial"/>
              </a:rPr>
              <a:t>defined</a:t>
            </a:r>
            <a:r>
              <a:rPr lang="fr-FR" sz="28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over a Support</a:t>
            </a:r>
            <a:endParaRPr lang="en-US" sz="3200" kern="0" dirty="0" smtClean="0">
              <a:solidFill>
                <a:sysClr val="windowText" lastClr="000000"/>
              </a:solidFill>
              <a:latin typeface="Arial"/>
            </a:endParaRPr>
          </a:p>
        </p:txBody>
      </p:sp>
      <p:pic>
        <p:nvPicPr>
          <p:cNvPr id="33" name="Picture 24"/>
          <p:cNvPicPr>
            <a:picLocks noChangeAspect="1" noChangeArrowheads="1"/>
          </p:cNvPicPr>
          <p:nvPr/>
        </p:nvPicPr>
        <p:blipFill>
          <a:blip r:embed="rId2" cstate="print"/>
          <a:srcRect r="59458"/>
          <a:stretch>
            <a:fillRect/>
          </a:stretch>
        </p:blipFill>
        <p:spPr bwMode="auto">
          <a:xfrm>
            <a:off x="4959058" y="1536817"/>
            <a:ext cx="451553" cy="58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871" y="1556792"/>
            <a:ext cx="2018280" cy="59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2" cstate="print"/>
          <a:srcRect l="60417"/>
          <a:stretch>
            <a:fillRect/>
          </a:stretch>
        </p:blipFill>
        <p:spPr bwMode="auto">
          <a:xfrm>
            <a:off x="5427269" y="1536817"/>
            <a:ext cx="440875" cy="58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>
          <a:xfrm flipH="1">
            <a:off x="5724128" y="2191407"/>
            <a:ext cx="455955" cy="123759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95536" y="2564904"/>
            <a:ext cx="8223056" cy="39604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Hierarchy of Unit Types</a:t>
            </a: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457200" y="3212976"/>
            <a:ext cx="8229600" cy="3361560"/>
          </a:xfrm>
          <a:prstGeom prst="rect">
            <a:avLst/>
          </a:prstGeom>
        </p:spPr>
        <p:txBody>
          <a:bodyPr/>
          <a:lstStyle/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</a:pPr>
            <a:r>
              <a:rPr lang="fr-FR" sz="3200" dirty="0" smtClean="0"/>
              <a:t>Primitive Unit Types (</a:t>
            </a:r>
            <a:r>
              <a:rPr lang="fr-FR" sz="3200" dirty="0" err="1" smtClean="0"/>
              <a:t>PUTs</a:t>
            </a:r>
            <a:r>
              <a:rPr lang="fr-FR" sz="3200" dirty="0" smtClean="0"/>
              <a:t>)</a:t>
            </a:r>
            <a:endParaRPr lang="fr-FR" sz="2800" dirty="0" smtClean="0"/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</a:pPr>
            <a:r>
              <a:rPr lang="en-US" sz="20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   Lexical unit type ANIMAL</a:t>
            </a:r>
            <a:br>
              <a:rPr lang="en-US" sz="20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</a:br>
            <a:r>
              <a:rPr lang="en-US" sz="20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Grammatical unit type 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Verb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, 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Noun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, </a:t>
            </a:r>
            <a:r>
              <a:rPr lang="en-US" sz="2000" i="1" kern="0" dirty="0" err="1" smtClean="0">
                <a:solidFill>
                  <a:sysClr val="windowText" lastClr="000000"/>
                </a:solidFill>
                <a:latin typeface="Arial"/>
                <a:cs typeface="Arial"/>
              </a:rPr>
              <a:t>plur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/>
            </a:r>
            <a:br>
              <a:rPr lang="en-US" sz="2000" i="1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</a:br>
            <a:r>
              <a:rPr lang="en-US" sz="20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Surface Semantic unit type </a:t>
            </a:r>
            <a:r>
              <a:rPr lang="en-US" sz="2000" kern="0" baseline="300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(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animal</a:t>
            </a:r>
            <a:r>
              <a:rPr lang="en-US" sz="2000" kern="0" baseline="300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)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</a:pPr>
            <a:r>
              <a:rPr lang="en-US" sz="2000" kern="0" baseline="300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endParaRPr lang="fr-FR" sz="3200" dirty="0" smtClean="0"/>
          </a:p>
          <a:p>
            <a:pPr marL="201168" lvl="0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</a:pPr>
            <a:r>
              <a:rPr lang="fr-FR" sz="3200" dirty="0" err="1" smtClean="0"/>
              <a:t>Conjunctive</a:t>
            </a:r>
            <a:r>
              <a:rPr lang="fr-FR" sz="3200" dirty="0" smtClean="0"/>
              <a:t> Unit Types (</a:t>
            </a:r>
            <a:r>
              <a:rPr lang="fr-FR" sz="3200" dirty="0" err="1" smtClean="0"/>
              <a:t>PUTs</a:t>
            </a:r>
            <a:r>
              <a:rPr lang="fr-FR" sz="3200" dirty="0" smtClean="0"/>
              <a:t>)</a:t>
            </a:r>
            <a:br>
              <a:rPr lang="fr-FR" sz="3200" dirty="0" smtClean="0"/>
            </a:br>
            <a:r>
              <a:rPr lang="en-US" sz="2800" kern="0" dirty="0" smtClean="0">
                <a:solidFill>
                  <a:prstClr val="black"/>
                </a:solidFill>
                <a:latin typeface="Arial"/>
                <a:cs typeface="Arial"/>
              </a:rPr>
              <a:t>A Unit may consist of several conjoint PUTs </a:t>
            </a:r>
            <a:r>
              <a:rPr lang="en-US" sz="3600" kern="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endParaRPr lang="en-US" sz="2800" b="1" kern="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  { 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def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, </a:t>
            </a:r>
            <a:r>
              <a:rPr lang="en-US" sz="2000" i="1" kern="0" dirty="0" err="1" smtClean="0">
                <a:solidFill>
                  <a:sysClr val="windowText" lastClr="000000"/>
                </a:solidFill>
                <a:latin typeface="Arial"/>
                <a:cs typeface="Arial"/>
              </a:rPr>
              <a:t>plur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, ANIMAL } (</a:t>
            </a:r>
            <a:r>
              <a:rPr lang="en-US" sz="2000" kern="0" baseline="300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(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the animals</a:t>
            </a:r>
            <a:r>
              <a:rPr lang="en-US" sz="2000" kern="0" baseline="300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)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)</a:t>
            </a:r>
            <a:endParaRPr lang="en-US" sz="2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29" name="Titre 16"/>
          <p:cNvSpPr txBox="1">
            <a:spLocks/>
          </p:cNvSpPr>
          <p:nvPr/>
        </p:nvSpPr>
        <p:spPr>
          <a:xfrm>
            <a:off x="14808" y="548680"/>
            <a:ext cx="8229600" cy="106984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 Graphs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539552" y="1628800"/>
            <a:ext cx="8229600" cy="43243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42950" lvl="0" indent="-742950">
              <a:defRPr/>
            </a:pPr>
            <a:r>
              <a:rPr lang="fr-FR" sz="28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are </a:t>
            </a:r>
            <a:r>
              <a:rPr lang="fr-FR" sz="2800" kern="0" dirty="0" err="1" smtClean="0">
                <a:solidFill>
                  <a:sysClr val="windowText" lastClr="000000"/>
                </a:solidFill>
                <a:latin typeface="Arial"/>
                <a:cs typeface="Arial"/>
              </a:rPr>
              <a:t>defined</a:t>
            </a:r>
            <a:r>
              <a:rPr lang="fr-FR" sz="28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over a Support</a:t>
            </a:r>
            <a:endParaRPr lang="en-US" sz="3200" kern="0" dirty="0" smtClean="0">
              <a:solidFill>
                <a:sysClr val="windowText" lastClr="000000"/>
              </a:solidFill>
              <a:latin typeface="Arial"/>
            </a:endParaRPr>
          </a:p>
        </p:txBody>
      </p:sp>
      <p:pic>
        <p:nvPicPr>
          <p:cNvPr id="33" name="Picture 24"/>
          <p:cNvPicPr>
            <a:picLocks noChangeAspect="1" noChangeArrowheads="1"/>
          </p:cNvPicPr>
          <p:nvPr/>
        </p:nvPicPr>
        <p:blipFill>
          <a:blip r:embed="rId2" cstate="print"/>
          <a:srcRect r="59458"/>
          <a:stretch>
            <a:fillRect/>
          </a:stretch>
        </p:blipFill>
        <p:spPr bwMode="auto">
          <a:xfrm>
            <a:off x="4959058" y="1536817"/>
            <a:ext cx="451553" cy="58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871" y="1556792"/>
            <a:ext cx="2018280" cy="59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2" cstate="print"/>
          <a:srcRect l="60417"/>
          <a:stretch>
            <a:fillRect/>
          </a:stretch>
        </p:blipFill>
        <p:spPr bwMode="auto">
          <a:xfrm>
            <a:off x="5427269" y="1536817"/>
            <a:ext cx="440875" cy="58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>
          <a:xfrm flipH="1">
            <a:off x="5724128" y="2191407"/>
            <a:ext cx="455955" cy="123759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95536" y="2564904"/>
            <a:ext cx="8223056" cy="39604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Hierarchy of Unit Types</a:t>
            </a: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457200" y="3212976"/>
            <a:ext cx="8229600" cy="3361560"/>
          </a:xfrm>
          <a:prstGeom prst="rect">
            <a:avLst/>
          </a:prstGeom>
        </p:spPr>
        <p:txBody>
          <a:bodyPr/>
          <a:lstStyle/>
          <a:p>
            <a:pPr marL="201168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</a:pPr>
            <a:r>
              <a:rPr lang="fr-FR" sz="3200" dirty="0" smtClean="0"/>
              <a:t>Primitive Unit Types (</a:t>
            </a:r>
            <a:r>
              <a:rPr lang="fr-FR" sz="3200" dirty="0" err="1" smtClean="0"/>
              <a:t>PUTs</a:t>
            </a:r>
            <a:r>
              <a:rPr lang="fr-FR" sz="3200" dirty="0" smtClean="0"/>
              <a:t>)</a:t>
            </a:r>
            <a:endParaRPr lang="fr-FR" sz="2800" dirty="0" smtClean="0"/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</a:pPr>
            <a:r>
              <a:rPr lang="en-US" sz="20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   Lexical unit type ANIMAL</a:t>
            </a:r>
            <a:br>
              <a:rPr lang="en-US" sz="20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</a:br>
            <a:r>
              <a:rPr lang="en-US" sz="20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Grammatical unit type 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Verb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, 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Noun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, </a:t>
            </a:r>
            <a:r>
              <a:rPr lang="en-US" sz="2000" i="1" kern="0" dirty="0" err="1" smtClean="0">
                <a:solidFill>
                  <a:sysClr val="windowText" lastClr="000000"/>
                </a:solidFill>
                <a:latin typeface="Arial"/>
                <a:cs typeface="Arial"/>
              </a:rPr>
              <a:t>plur</a:t>
            </a:r>
            <a:r>
              <a:rPr lang="en-US" sz="2000" i="1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/>
            </a:r>
            <a:br>
              <a:rPr lang="en-US" sz="2000" i="1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</a:br>
            <a:r>
              <a:rPr lang="en-US" sz="20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Surface Semantic unit type </a:t>
            </a:r>
            <a:r>
              <a:rPr lang="en-US" sz="2000" kern="0" baseline="300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(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animal</a:t>
            </a:r>
            <a:r>
              <a:rPr lang="en-US" sz="2000" kern="0" baseline="300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)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</a:pPr>
            <a:r>
              <a:rPr lang="en-US" sz="2000" kern="0" baseline="3000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endParaRPr lang="fr-FR" sz="3200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/>
              <a:t>Are pre-ordered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lang="en-US" sz="2000" i="1" dirty="0" err="1" smtClean="0">
                <a:solidFill>
                  <a:prstClr val="black"/>
                </a:solidFill>
                <a:latin typeface="Arial"/>
                <a:cs typeface="Arial"/>
              </a:rPr>
              <a:t>plur</a:t>
            </a:r>
            <a:r>
              <a:rPr lang="en-US" sz="2000" i="1" dirty="0" smtClean="0">
                <a:solidFill>
                  <a:prstClr val="black"/>
                </a:solidFill>
                <a:latin typeface="Arial"/>
                <a:cs typeface="Arial"/>
              </a:rPr>
              <a:t>     </a:t>
            </a:r>
            <a:r>
              <a:rPr lang="en-US" sz="2000" i="1" dirty="0" err="1" smtClean="0">
                <a:solidFill>
                  <a:prstClr val="black"/>
                </a:solidFill>
                <a:latin typeface="Arial"/>
                <a:cs typeface="Arial"/>
              </a:rPr>
              <a:t>pluralizable</a:t>
            </a:r>
            <a:r>
              <a:rPr lang="en-US" sz="20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Arial"/>
                <a:cs typeface="Arial"/>
              </a:rPr>
              <a:t>       	</a:t>
            </a:r>
            <a:r>
              <a:rPr lang="en-US" sz="2000" baseline="30000" dirty="0" smtClean="0">
                <a:solidFill>
                  <a:prstClr val="black"/>
                </a:solidFill>
                <a:latin typeface="Arial"/>
                <a:cs typeface="Arial"/>
              </a:rPr>
              <a:t>/</a:t>
            </a:r>
            <a:r>
              <a:rPr lang="en-US" sz="2000" dirty="0" smtClean="0">
                <a:solidFill>
                  <a:prstClr val="black"/>
                </a:solidFill>
                <a:latin typeface="Arial"/>
                <a:cs typeface="Arial"/>
              </a:rPr>
              <a:t>animal</a:t>
            </a:r>
            <a:r>
              <a:rPr lang="en-US" sz="2000" baseline="30000" dirty="0" smtClean="0">
                <a:solidFill>
                  <a:prstClr val="black"/>
                </a:solidFill>
                <a:latin typeface="Arial"/>
                <a:cs typeface="Arial"/>
              </a:rPr>
              <a:t>\         /</a:t>
            </a:r>
            <a:r>
              <a:rPr lang="en-US" sz="2000" dirty="0" smtClean="0">
                <a:solidFill>
                  <a:prstClr val="black"/>
                </a:solidFill>
                <a:latin typeface="Arial"/>
                <a:cs typeface="Arial"/>
              </a:rPr>
              <a:t>dog</a:t>
            </a:r>
            <a:r>
              <a:rPr lang="en-US" sz="2000" baseline="30000" dirty="0" smtClean="0">
                <a:solidFill>
                  <a:prstClr val="black"/>
                </a:solidFill>
                <a:latin typeface="Arial"/>
                <a:cs typeface="Arial"/>
              </a:rPr>
              <a:t>\</a:t>
            </a:r>
            <a:r>
              <a:rPr lang="en-US" sz="20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</a:p>
          <a:p>
            <a:pPr marL="36576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endParaRPr lang="en-US" sz="3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3946" y="5773732"/>
            <a:ext cx="21602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1170" y="6109062"/>
            <a:ext cx="21602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29" name="Titre 16"/>
          <p:cNvSpPr txBox="1">
            <a:spLocks/>
          </p:cNvSpPr>
          <p:nvPr/>
        </p:nvSpPr>
        <p:spPr>
          <a:xfrm>
            <a:off x="14808" y="548680"/>
            <a:ext cx="8229600" cy="106984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 Graphs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539552" y="1628800"/>
            <a:ext cx="8229600" cy="43243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42950" lvl="0" indent="-742950">
              <a:defRPr/>
            </a:pPr>
            <a:r>
              <a:rPr lang="fr-FR" sz="28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are </a:t>
            </a:r>
            <a:r>
              <a:rPr lang="fr-FR" sz="2800" kern="0" dirty="0" err="1" smtClean="0">
                <a:solidFill>
                  <a:sysClr val="windowText" lastClr="000000"/>
                </a:solidFill>
                <a:latin typeface="Arial"/>
                <a:cs typeface="Arial"/>
              </a:rPr>
              <a:t>defined</a:t>
            </a:r>
            <a:r>
              <a:rPr lang="fr-FR" sz="28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over a Support</a:t>
            </a:r>
            <a:endParaRPr lang="en-US" sz="3200" kern="0" dirty="0" smtClean="0">
              <a:solidFill>
                <a:sysClr val="windowText" lastClr="000000"/>
              </a:solidFill>
              <a:latin typeface="Arial"/>
            </a:endParaRPr>
          </a:p>
        </p:txBody>
      </p:sp>
      <p:pic>
        <p:nvPicPr>
          <p:cNvPr id="33" name="Picture 24"/>
          <p:cNvPicPr>
            <a:picLocks noChangeAspect="1" noChangeArrowheads="1"/>
          </p:cNvPicPr>
          <p:nvPr/>
        </p:nvPicPr>
        <p:blipFill>
          <a:blip r:embed="rId2" cstate="print"/>
          <a:srcRect r="59458"/>
          <a:stretch>
            <a:fillRect/>
          </a:stretch>
        </p:blipFill>
        <p:spPr bwMode="auto">
          <a:xfrm>
            <a:off x="4959058" y="1536817"/>
            <a:ext cx="451553" cy="58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871" y="1556792"/>
            <a:ext cx="2018280" cy="59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2" cstate="print"/>
          <a:srcRect l="60417"/>
          <a:stretch>
            <a:fillRect/>
          </a:stretch>
        </p:blipFill>
        <p:spPr bwMode="auto">
          <a:xfrm>
            <a:off x="5427269" y="1536817"/>
            <a:ext cx="440875" cy="58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>
          <a:xfrm flipH="1">
            <a:off x="5724128" y="2191407"/>
            <a:ext cx="455955" cy="123759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95536" y="2564904"/>
            <a:ext cx="8223056" cy="39604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Hierarchy of Unit Types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5576" y="3573017"/>
            <a:ext cx="77768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168" indent="-246888" algn="ctr">
              <a:spcBef>
                <a:spcPts val="300"/>
              </a:spcBef>
              <a:buClr>
                <a:srgbClr val="438086"/>
              </a:buClr>
            </a:pPr>
            <a:r>
              <a:rPr lang="fr-FR" sz="3200" dirty="0" smtClean="0"/>
              <a:t>Unit Types </a:t>
            </a:r>
            <a:r>
              <a:rPr lang="fr-FR" sz="3200" dirty="0" err="1" smtClean="0"/>
              <a:t>specify</a:t>
            </a:r>
            <a:r>
              <a:rPr lang="fr-FR" sz="3200" dirty="0" smtClean="0"/>
              <a:t> how </a:t>
            </a:r>
            <a:r>
              <a:rPr lang="fr-FR" sz="3200" dirty="0" err="1" smtClean="0"/>
              <a:t>their</a:t>
            </a:r>
            <a:r>
              <a:rPr lang="fr-FR" sz="3200" dirty="0" smtClean="0"/>
              <a:t> </a:t>
            </a:r>
            <a:r>
              <a:rPr lang="fr-FR" sz="3200" dirty="0" err="1" smtClean="0"/>
              <a:t>units</a:t>
            </a:r>
            <a:r>
              <a:rPr lang="fr-FR" sz="3200" dirty="0" smtClean="0"/>
              <a:t> </a:t>
            </a:r>
            <a:br>
              <a:rPr lang="fr-FR" sz="3200" dirty="0" smtClean="0"/>
            </a:br>
            <a:r>
              <a:rPr lang="fr-FR" sz="3200" dirty="0" smtClean="0"/>
              <a:t>are to </a:t>
            </a:r>
            <a:r>
              <a:rPr lang="fr-FR" sz="3200" dirty="0" err="1" smtClean="0"/>
              <a:t>be</a:t>
            </a:r>
            <a:r>
              <a:rPr lang="fr-FR" sz="3200" dirty="0" smtClean="0"/>
              <a:t> </a:t>
            </a:r>
            <a:r>
              <a:rPr lang="fr-FR" sz="3200" dirty="0" err="1" smtClean="0"/>
              <a:t>linked</a:t>
            </a:r>
            <a:r>
              <a:rPr lang="fr-FR" sz="3200" dirty="0" smtClean="0"/>
              <a:t> </a:t>
            </a:r>
            <a:r>
              <a:rPr lang="fr-FR" sz="3200" dirty="0" err="1" smtClean="0"/>
              <a:t>through</a:t>
            </a:r>
            <a:r>
              <a:rPr lang="fr-FR" sz="3200" dirty="0" smtClean="0"/>
              <a:t> </a:t>
            </a:r>
            <a:br>
              <a:rPr lang="fr-FR" sz="3200" dirty="0" smtClean="0"/>
            </a:br>
            <a:r>
              <a:rPr lang="fr-FR" sz="3200" b="1" dirty="0" smtClean="0"/>
              <a:t>Actantial Structure</a:t>
            </a:r>
            <a:endParaRPr lang="fr-FR" sz="3200" dirty="0" smtClean="0"/>
          </a:p>
          <a:p>
            <a:pPr marL="466344" lvl="1" indent="-219456">
              <a:spcBef>
                <a:spcPts val="300"/>
              </a:spcBef>
              <a:buClr>
                <a:srgbClr val="53548A"/>
              </a:buClr>
              <a:buFont typeface="Wingdings 2"/>
              <a:buChar char=""/>
            </a:pPr>
            <a:r>
              <a:rPr lang="fr-FR" sz="3200" dirty="0" smtClean="0">
                <a:solidFill>
                  <a:srgbClr val="53548A"/>
                </a:solidFill>
              </a:rPr>
              <a:t>Actant Slots (</a:t>
            </a:r>
            <a:r>
              <a:rPr lang="fr-FR" sz="3200" dirty="0" err="1" smtClean="0">
                <a:solidFill>
                  <a:srgbClr val="53548A"/>
                </a:solidFill>
              </a:rPr>
              <a:t>ASlots</a:t>
            </a:r>
            <a:r>
              <a:rPr lang="fr-FR" sz="3200" dirty="0" smtClean="0">
                <a:solidFill>
                  <a:srgbClr val="53548A"/>
                </a:solidFill>
              </a:rPr>
              <a:t>)</a:t>
            </a:r>
            <a:endParaRPr lang="fr-FR" sz="3200" dirty="0" smtClean="0">
              <a:solidFill>
                <a:srgbClr val="C00000"/>
              </a:solidFill>
            </a:endParaRPr>
          </a:p>
          <a:p>
            <a:pPr marL="466344" lvl="1" indent="-219456">
              <a:spcBef>
                <a:spcPts val="300"/>
              </a:spcBef>
              <a:buClr>
                <a:srgbClr val="53548A"/>
              </a:buClr>
              <a:buFont typeface="Wingdings 2"/>
              <a:buChar char=""/>
            </a:pPr>
            <a:r>
              <a:rPr lang="fr-FR" sz="3200" dirty="0" smtClean="0">
                <a:solidFill>
                  <a:srgbClr val="53548A"/>
                </a:solidFill>
              </a:rPr>
              <a:t>Signatures</a:t>
            </a:r>
          </a:p>
          <a:p>
            <a:pPr marL="9144" indent="-219456">
              <a:spcBef>
                <a:spcPts val="300"/>
              </a:spcBef>
              <a:buClr>
                <a:srgbClr val="53548A"/>
              </a:buClr>
            </a:pPr>
            <a:r>
              <a:rPr lang="fr-FR" sz="3200" dirty="0" smtClean="0">
                <a:solidFill>
                  <a:srgbClr val="438086"/>
                </a:solidFill>
              </a:rPr>
              <a:t>	</a:t>
            </a:r>
          </a:p>
          <a:p>
            <a:pPr marL="9144" indent="-219456">
              <a:spcBef>
                <a:spcPts val="300"/>
              </a:spcBef>
              <a:buClr>
                <a:srgbClr val="53548A"/>
              </a:buClr>
            </a:pPr>
            <a:r>
              <a:rPr lang="fr-FR" sz="3200" dirty="0" smtClean="0">
                <a:solidFill>
                  <a:srgbClr val="438086"/>
                </a:solidFill>
              </a:rPr>
              <a:t>	</a:t>
            </a:r>
            <a:endParaRPr lang="fr-FR" sz="3200" dirty="0" smtClean="0">
              <a:solidFill>
                <a:srgbClr val="53548A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29" name="Titre 16"/>
          <p:cNvSpPr txBox="1">
            <a:spLocks/>
          </p:cNvSpPr>
          <p:nvPr/>
        </p:nvSpPr>
        <p:spPr>
          <a:xfrm>
            <a:off x="14808" y="548680"/>
            <a:ext cx="8229600" cy="106984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 Graphs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539552" y="1628800"/>
            <a:ext cx="8229600" cy="43243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42950" lvl="0" indent="-742950">
              <a:defRPr/>
            </a:pPr>
            <a:r>
              <a:rPr lang="fr-FR" sz="28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are </a:t>
            </a:r>
            <a:r>
              <a:rPr lang="fr-FR" sz="2800" kern="0" dirty="0" err="1" smtClean="0">
                <a:solidFill>
                  <a:sysClr val="windowText" lastClr="000000"/>
                </a:solidFill>
                <a:latin typeface="Arial"/>
                <a:cs typeface="Arial"/>
              </a:rPr>
              <a:t>defined</a:t>
            </a:r>
            <a:r>
              <a:rPr lang="fr-FR" sz="28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over a Support</a:t>
            </a:r>
            <a:endParaRPr lang="en-US" sz="3200" kern="0" dirty="0" smtClean="0">
              <a:solidFill>
                <a:sysClr val="windowText" lastClr="000000"/>
              </a:solidFill>
              <a:latin typeface="Arial"/>
            </a:endParaRPr>
          </a:p>
        </p:txBody>
      </p:sp>
      <p:pic>
        <p:nvPicPr>
          <p:cNvPr id="33" name="Picture 24"/>
          <p:cNvPicPr>
            <a:picLocks noChangeAspect="1" noChangeArrowheads="1"/>
          </p:cNvPicPr>
          <p:nvPr/>
        </p:nvPicPr>
        <p:blipFill>
          <a:blip r:embed="rId2" cstate="print"/>
          <a:srcRect r="59458"/>
          <a:stretch>
            <a:fillRect/>
          </a:stretch>
        </p:blipFill>
        <p:spPr bwMode="auto">
          <a:xfrm>
            <a:off x="4959058" y="1536817"/>
            <a:ext cx="451553" cy="58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871" y="1556792"/>
            <a:ext cx="2018280" cy="59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2" cstate="print"/>
          <a:srcRect l="60417"/>
          <a:stretch>
            <a:fillRect/>
          </a:stretch>
        </p:blipFill>
        <p:spPr bwMode="auto">
          <a:xfrm>
            <a:off x="5427269" y="1536817"/>
            <a:ext cx="440875" cy="58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>
          <a:xfrm flipH="1">
            <a:off x="5724128" y="2191407"/>
            <a:ext cx="455955" cy="123759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95536" y="2564904"/>
            <a:ext cx="8223056" cy="39604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Hierarchy of Unit Types</a:t>
            </a: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457200" y="3501008"/>
            <a:ext cx="8229600" cy="3073528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Actant Slots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/>
            </a:pPr>
            <a:r>
              <a:rPr lang="fr-FR" sz="2800" dirty="0" smtClean="0">
                <a:solidFill>
                  <a:schemeClr val="accent2"/>
                </a:solidFill>
              </a:rPr>
              <a:t>Have </a:t>
            </a:r>
            <a:r>
              <a:rPr lang="fr-FR" sz="2800" dirty="0" err="1" smtClean="0">
                <a:solidFill>
                  <a:schemeClr val="accent2"/>
                </a:solidFill>
              </a:rPr>
              <a:t>Symbols</a:t>
            </a:r>
            <a:endParaRPr lang="fr-FR" sz="2800" dirty="0" smtClean="0">
              <a:solidFill>
                <a:schemeClr val="accent2"/>
              </a:solidFill>
            </a:endParaRP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   	Deep Semantics: lexicalized semantic roles</a:t>
            </a:r>
            <a:br>
              <a:rPr lang="en-US" sz="20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</a:br>
            <a:r>
              <a:rPr lang="en-US" sz="20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   Surface Semantics: Numbers</a:t>
            </a:r>
          </a:p>
          <a:p>
            <a:pPr lvl="0">
              <a:defRPr/>
            </a:pPr>
            <a:r>
              <a:rPr lang="en-US" sz="20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	Deep Syntax: Roman numerals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58368" marR="0" lvl="1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Tx/>
              <a:buFont typeface="Georgia"/>
              <a:buChar char="▫"/>
              <a:tabLst/>
              <a:defRPr/>
            </a:pP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</a:t>
            </a:r>
            <a:r>
              <a:rPr kumimoji="0" lang="fr-F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Obligatory</a:t>
            </a:r>
            <a:r>
              <a:rPr kumimoji="0" lang="fr-F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fr-FR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Optional</a:t>
            </a:r>
            <a:r>
              <a:rPr kumimoji="0" lang="fr-FR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fr-FR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Prohibited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1331640" y="5288340"/>
            <a:ext cx="617669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Organization of the Unit Types Hierarchy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with respect to a unique </a:t>
            </a:r>
            <a:r>
              <a:rPr kumimoji="0" lang="en-US" sz="2400" b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ASymbol</a:t>
            </a:r>
            <a:r>
              <a:rPr kumimoji="0" lang="en-US" sz="2400" b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 complete Unit Types Hierarchy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an </a:t>
            </a:r>
            <a:r>
              <a:rPr kumimoji="0" lang="en-US" sz="2400" b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intricated</a:t>
            </a:r>
            <a:r>
              <a:rPr kumimoji="0" lang="en-US" sz="2400" b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superposition of such figures</a:t>
            </a:r>
          </a:p>
        </p:txBody>
      </p:sp>
      <p:grpSp>
        <p:nvGrpSpPr>
          <p:cNvPr id="2" name="Groupe 51"/>
          <p:cNvGrpSpPr/>
          <p:nvPr/>
        </p:nvGrpSpPr>
        <p:grpSpPr>
          <a:xfrm>
            <a:off x="1751453" y="828643"/>
            <a:ext cx="5358215" cy="4392489"/>
            <a:chOff x="1921552" y="1913787"/>
            <a:chExt cx="6064647" cy="4971598"/>
          </a:xfrm>
        </p:grpSpPr>
        <p:grpSp>
          <p:nvGrpSpPr>
            <p:cNvPr id="3" name="Groupe 32"/>
            <p:cNvGrpSpPr/>
            <p:nvPr/>
          </p:nvGrpSpPr>
          <p:grpSpPr>
            <a:xfrm>
              <a:off x="1921552" y="1913787"/>
              <a:ext cx="3828826" cy="4971598"/>
              <a:chOff x="1921552" y="1866637"/>
              <a:chExt cx="2954893" cy="4265583"/>
            </a:xfrm>
          </p:grpSpPr>
          <p:pic>
            <p:nvPicPr>
              <p:cNvPr id="91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166864" y="2301850"/>
                <a:ext cx="742950" cy="352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92" name="Forme libre 91"/>
              <p:cNvSpPr/>
              <p:nvPr/>
            </p:nvSpPr>
            <p:spPr>
              <a:xfrm>
                <a:off x="1921552" y="1866637"/>
                <a:ext cx="1286933" cy="3865903"/>
              </a:xfrm>
              <a:custGeom>
                <a:avLst/>
                <a:gdLst>
                  <a:gd name="connsiteX0" fmla="*/ 1261533 w 1286933"/>
                  <a:gd name="connsiteY0" fmla="*/ 0 h 4660900"/>
                  <a:gd name="connsiteX1" fmla="*/ 4233 w 1286933"/>
                  <a:gd name="connsiteY1" fmla="*/ 1524000 h 4660900"/>
                  <a:gd name="connsiteX2" fmla="*/ 1286933 w 1286933"/>
                  <a:gd name="connsiteY2" fmla="*/ 4660900 h 466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6933" h="4660900">
                    <a:moveTo>
                      <a:pt x="1261533" y="0"/>
                    </a:moveTo>
                    <a:cubicBezTo>
                      <a:pt x="630766" y="373591"/>
                      <a:pt x="0" y="747183"/>
                      <a:pt x="4233" y="1524000"/>
                    </a:cubicBezTo>
                    <a:cubicBezTo>
                      <a:pt x="8466" y="2300817"/>
                      <a:pt x="1024466" y="4142317"/>
                      <a:pt x="1286933" y="4660900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93" name="Forme libre 92"/>
              <p:cNvSpPr/>
              <p:nvPr/>
            </p:nvSpPr>
            <p:spPr>
              <a:xfrm flipH="1">
                <a:off x="3192604" y="1869801"/>
                <a:ext cx="1558436" cy="3865903"/>
              </a:xfrm>
              <a:custGeom>
                <a:avLst/>
                <a:gdLst>
                  <a:gd name="connsiteX0" fmla="*/ 1261533 w 1286933"/>
                  <a:gd name="connsiteY0" fmla="*/ 0 h 4660900"/>
                  <a:gd name="connsiteX1" fmla="*/ 4233 w 1286933"/>
                  <a:gd name="connsiteY1" fmla="*/ 1524000 h 4660900"/>
                  <a:gd name="connsiteX2" fmla="*/ 1286933 w 1286933"/>
                  <a:gd name="connsiteY2" fmla="*/ 4660900 h 466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6933" h="4660900">
                    <a:moveTo>
                      <a:pt x="1261533" y="0"/>
                    </a:moveTo>
                    <a:cubicBezTo>
                      <a:pt x="630766" y="373591"/>
                      <a:pt x="0" y="747183"/>
                      <a:pt x="4233" y="1524000"/>
                    </a:cubicBezTo>
                    <a:cubicBezTo>
                      <a:pt x="8466" y="2300817"/>
                      <a:pt x="1024466" y="4142317"/>
                      <a:pt x="1286933" y="4660900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grpSp>
            <p:nvGrpSpPr>
              <p:cNvPr id="5" name="Groupe 17"/>
              <p:cNvGrpSpPr/>
              <p:nvPr/>
            </p:nvGrpSpPr>
            <p:grpSpPr>
              <a:xfrm>
                <a:off x="2478235" y="2517873"/>
                <a:ext cx="1549400" cy="3201967"/>
                <a:chOff x="3143250" y="3060700"/>
                <a:chExt cx="1549400" cy="3441700"/>
              </a:xfrm>
            </p:grpSpPr>
            <p:sp>
              <p:nvSpPr>
                <p:cNvPr id="106" name="Forme libre 105"/>
                <p:cNvSpPr/>
                <p:nvPr/>
              </p:nvSpPr>
              <p:spPr>
                <a:xfrm>
                  <a:off x="3143250" y="3060700"/>
                  <a:ext cx="730250" cy="3441700"/>
                </a:xfrm>
                <a:custGeom>
                  <a:avLst/>
                  <a:gdLst>
                    <a:gd name="connsiteX0" fmla="*/ 730250 w 730250"/>
                    <a:gd name="connsiteY0" fmla="*/ 3441700 h 3441700"/>
                    <a:gd name="connsiteX1" fmla="*/ 19050 w 730250"/>
                    <a:gd name="connsiteY1" fmla="*/ 1282700 h 3441700"/>
                    <a:gd name="connsiteX2" fmla="*/ 615950 w 730250"/>
                    <a:gd name="connsiteY2" fmla="*/ 0 h 344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0250" h="3441700">
                      <a:moveTo>
                        <a:pt x="730250" y="3441700"/>
                      </a:moveTo>
                      <a:cubicBezTo>
                        <a:pt x="384175" y="2649008"/>
                        <a:pt x="38100" y="1856317"/>
                        <a:pt x="19050" y="1282700"/>
                      </a:cubicBezTo>
                      <a:cubicBezTo>
                        <a:pt x="0" y="709083"/>
                        <a:pt x="478367" y="224367"/>
                        <a:pt x="615950" y="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8B5D3D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107" name="Forme libre 106"/>
                <p:cNvSpPr/>
                <p:nvPr/>
              </p:nvSpPr>
              <p:spPr>
                <a:xfrm>
                  <a:off x="3759200" y="3073400"/>
                  <a:ext cx="933450" cy="3416300"/>
                </a:xfrm>
                <a:custGeom>
                  <a:avLst/>
                  <a:gdLst>
                    <a:gd name="connsiteX0" fmla="*/ 0 w 933450"/>
                    <a:gd name="connsiteY0" fmla="*/ 0 h 3416300"/>
                    <a:gd name="connsiteX1" fmla="*/ 914400 w 933450"/>
                    <a:gd name="connsiteY1" fmla="*/ 1498600 h 3416300"/>
                    <a:gd name="connsiteX2" fmla="*/ 114300 w 933450"/>
                    <a:gd name="connsiteY2" fmla="*/ 3416300 h 341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33450" h="3416300">
                      <a:moveTo>
                        <a:pt x="0" y="0"/>
                      </a:moveTo>
                      <a:cubicBezTo>
                        <a:pt x="447675" y="464608"/>
                        <a:pt x="895350" y="929217"/>
                        <a:pt x="914400" y="1498600"/>
                      </a:cubicBezTo>
                      <a:cubicBezTo>
                        <a:pt x="933450" y="2067983"/>
                        <a:pt x="523875" y="2742141"/>
                        <a:pt x="114300" y="341630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8B5D3D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6" name="Groupe 20"/>
              <p:cNvGrpSpPr/>
              <p:nvPr/>
            </p:nvGrpSpPr>
            <p:grpSpPr>
              <a:xfrm>
                <a:off x="2734352" y="3497341"/>
                <a:ext cx="478366" cy="2146300"/>
                <a:chOff x="3399367" y="4279900"/>
                <a:chExt cx="478366" cy="2146300"/>
              </a:xfrm>
            </p:grpSpPr>
            <p:sp>
              <p:nvSpPr>
                <p:cNvPr id="104" name="Forme libre 103"/>
                <p:cNvSpPr/>
                <p:nvPr/>
              </p:nvSpPr>
              <p:spPr>
                <a:xfrm>
                  <a:off x="3399367" y="4279900"/>
                  <a:ext cx="461433" cy="2146300"/>
                </a:xfrm>
                <a:custGeom>
                  <a:avLst/>
                  <a:gdLst>
                    <a:gd name="connsiteX0" fmla="*/ 131233 w 461433"/>
                    <a:gd name="connsiteY0" fmla="*/ 0 h 2146300"/>
                    <a:gd name="connsiteX1" fmla="*/ 55033 w 461433"/>
                    <a:gd name="connsiteY1" fmla="*/ 812800 h 2146300"/>
                    <a:gd name="connsiteX2" fmla="*/ 461433 w 461433"/>
                    <a:gd name="connsiteY2" fmla="*/ 2146300 h 214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1433" h="2146300">
                      <a:moveTo>
                        <a:pt x="131233" y="0"/>
                      </a:moveTo>
                      <a:cubicBezTo>
                        <a:pt x="65616" y="227541"/>
                        <a:pt x="0" y="455083"/>
                        <a:pt x="55033" y="812800"/>
                      </a:cubicBezTo>
                      <a:cubicBezTo>
                        <a:pt x="110066" y="1170517"/>
                        <a:pt x="285749" y="1658408"/>
                        <a:pt x="461433" y="214630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424456">
                      <a:lumMod val="7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105" name="Forme libre 104"/>
                <p:cNvSpPr/>
                <p:nvPr/>
              </p:nvSpPr>
              <p:spPr>
                <a:xfrm>
                  <a:off x="3543300" y="4305300"/>
                  <a:ext cx="334433" cy="2120900"/>
                </a:xfrm>
                <a:custGeom>
                  <a:avLst/>
                  <a:gdLst>
                    <a:gd name="connsiteX0" fmla="*/ 0 w 334433"/>
                    <a:gd name="connsiteY0" fmla="*/ 0 h 2120900"/>
                    <a:gd name="connsiteX1" fmla="*/ 279400 w 334433"/>
                    <a:gd name="connsiteY1" fmla="*/ 1041400 h 2120900"/>
                    <a:gd name="connsiteX2" fmla="*/ 330200 w 334433"/>
                    <a:gd name="connsiteY2" fmla="*/ 2120900 h 2120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4433" h="2120900">
                      <a:moveTo>
                        <a:pt x="0" y="0"/>
                      </a:moveTo>
                      <a:cubicBezTo>
                        <a:pt x="112183" y="343958"/>
                        <a:pt x="224367" y="687917"/>
                        <a:pt x="279400" y="1041400"/>
                      </a:cubicBezTo>
                      <a:cubicBezTo>
                        <a:pt x="334433" y="1394883"/>
                        <a:pt x="332316" y="1757891"/>
                        <a:pt x="330200" y="212090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424456">
                      <a:lumMod val="7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7" name="Groupe 23"/>
              <p:cNvGrpSpPr/>
              <p:nvPr/>
            </p:nvGrpSpPr>
            <p:grpSpPr>
              <a:xfrm>
                <a:off x="3221185" y="3929141"/>
                <a:ext cx="357717" cy="1739900"/>
                <a:chOff x="3886200" y="4711700"/>
                <a:chExt cx="357717" cy="1739900"/>
              </a:xfrm>
            </p:grpSpPr>
            <p:sp>
              <p:nvSpPr>
                <p:cNvPr id="102" name="Forme libre 101"/>
                <p:cNvSpPr/>
                <p:nvPr/>
              </p:nvSpPr>
              <p:spPr>
                <a:xfrm>
                  <a:off x="3898900" y="4711700"/>
                  <a:ext cx="228600" cy="1663700"/>
                </a:xfrm>
                <a:custGeom>
                  <a:avLst/>
                  <a:gdLst>
                    <a:gd name="connsiteX0" fmla="*/ 228600 w 228600"/>
                    <a:gd name="connsiteY0" fmla="*/ 0 h 1663700"/>
                    <a:gd name="connsiteX1" fmla="*/ 38100 w 228600"/>
                    <a:gd name="connsiteY1" fmla="*/ 736600 h 1663700"/>
                    <a:gd name="connsiteX2" fmla="*/ 0 w 228600"/>
                    <a:gd name="connsiteY2" fmla="*/ 1663700 h 166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8600" h="1663700">
                      <a:moveTo>
                        <a:pt x="228600" y="0"/>
                      </a:moveTo>
                      <a:cubicBezTo>
                        <a:pt x="152400" y="229658"/>
                        <a:pt x="76200" y="459317"/>
                        <a:pt x="38100" y="736600"/>
                      </a:cubicBezTo>
                      <a:cubicBezTo>
                        <a:pt x="0" y="1013883"/>
                        <a:pt x="0" y="1338791"/>
                        <a:pt x="0" y="166370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438086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103" name="Forme libre 102"/>
                <p:cNvSpPr/>
                <p:nvPr/>
              </p:nvSpPr>
              <p:spPr>
                <a:xfrm>
                  <a:off x="3886200" y="4711700"/>
                  <a:ext cx="357717" cy="1739900"/>
                </a:xfrm>
                <a:custGeom>
                  <a:avLst/>
                  <a:gdLst>
                    <a:gd name="connsiteX0" fmla="*/ 241300 w 357717"/>
                    <a:gd name="connsiteY0" fmla="*/ 0 h 1739900"/>
                    <a:gd name="connsiteX1" fmla="*/ 317500 w 357717"/>
                    <a:gd name="connsiteY1" fmla="*/ 812800 h 1739900"/>
                    <a:gd name="connsiteX2" fmla="*/ 0 w 357717"/>
                    <a:gd name="connsiteY2" fmla="*/ 1739900 h 1739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57717" h="1739900">
                      <a:moveTo>
                        <a:pt x="241300" y="0"/>
                      </a:moveTo>
                      <a:cubicBezTo>
                        <a:pt x="299508" y="261408"/>
                        <a:pt x="357717" y="522817"/>
                        <a:pt x="317500" y="812800"/>
                      </a:cubicBezTo>
                      <a:cubicBezTo>
                        <a:pt x="277283" y="1102783"/>
                        <a:pt x="138641" y="1421341"/>
                        <a:pt x="0" y="173990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438086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p:grpSp>
          <p:pic>
            <p:nvPicPr>
              <p:cNvPr id="97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662808" y="3146507"/>
                <a:ext cx="885825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98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49729" y="3575135"/>
                <a:ext cx="8477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99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633302" y="5760745"/>
                <a:ext cx="485775" cy="371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0" name="Picture 6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3342920" y="5740106"/>
                <a:ext cx="1533525" cy="3905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01" name="ZoneTexte 100"/>
              <p:cNvSpPr txBox="1"/>
              <p:nvPr/>
            </p:nvSpPr>
            <p:spPr>
              <a:xfrm>
                <a:off x="3061930" y="5760745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/>
                    <a:ea typeface="Cambria Math"/>
                  </a:rPr>
                  <a:t>≃</a:t>
                </a:r>
                <a:endParaRPr kumimoji="0" lang="fr-FR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86" name="Connecteur droit avec flèche 85"/>
            <p:cNvCxnSpPr>
              <a:endCxn id="91" idx="3"/>
            </p:cNvCxnSpPr>
            <p:nvPr/>
          </p:nvCxnSpPr>
          <p:spPr>
            <a:xfrm flipH="1" flipV="1">
              <a:off x="4497858" y="2626411"/>
              <a:ext cx="1946350" cy="658573"/>
            </a:xfrm>
            <a:prstGeom prst="straightConnector1">
              <a:avLst/>
            </a:prstGeom>
            <a:noFill/>
            <a:ln w="9525" cap="flat" cmpd="sng" algn="ctr">
              <a:solidFill>
                <a:srgbClr val="53548A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87" name="Connecteur droit avec flèche 86"/>
            <p:cNvCxnSpPr>
              <a:endCxn id="97" idx="3"/>
            </p:cNvCxnSpPr>
            <p:nvPr/>
          </p:nvCxnSpPr>
          <p:spPr>
            <a:xfrm flipH="1" flipV="1">
              <a:off x="4029855" y="3605322"/>
              <a:ext cx="2440113" cy="590511"/>
            </a:xfrm>
            <a:prstGeom prst="straightConnector1">
              <a:avLst/>
            </a:prstGeom>
            <a:noFill/>
            <a:ln w="9525" cap="flat" cmpd="sng" algn="ctr">
              <a:solidFill>
                <a:srgbClr val="53548A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cxnSp>
          <p:nvCxnSpPr>
            <p:cNvPr id="88" name="Connecteur droit avec flèche 87"/>
            <p:cNvCxnSpPr>
              <a:endCxn id="98" idx="3"/>
            </p:cNvCxnSpPr>
            <p:nvPr/>
          </p:nvCxnSpPr>
          <p:spPr>
            <a:xfrm flipH="1" flipV="1">
              <a:off x="4481844" y="4115995"/>
              <a:ext cx="2069625" cy="894854"/>
            </a:xfrm>
            <a:prstGeom prst="straightConnector1">
              <a:avLst/>
            </a:prstGeom>
            <a:noFill/>
            <a:ln w="9525" cap="flat" cmpd="sng" algn="ctr">
              <a:solidFill>
                <a:srgbClr val="53548A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89" name="ZoneTexte 88"/>
            <p:cNvSpPr txBox="1"/>
            <p:nvPr/>
          </p:nvSpPr>
          <p:spPr>
            <a:xfrm>
              <a:off x="6516217" y="3068960"/>
              <a:ext cx="1469982" cy="30306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radix</a:t>
              </a:r>
              <a:endPara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obligat</a:t>
              </a:r>
              <a:endPara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prohibet</a:t>
              </a:r>
              <a:endPara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absurd</a:t>
              </a:r>
              <a:endPara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90" name="Connecteur droit avec flèche 89"/>
            <p:cNvCxnSpPr/>
            <p:nvPr/>
          </p:nvCxnSpPr>
          <p:spPr>
            <a:xfrm flipH="1">
              <a:off x="3707904" y="5905500"/>
              <a:ext cx="2756396" cy="475828"/>
            </a:xfrm>
            <a:prstGeom prst="straightConnector1">
              <a:avLst/>
            </a:prstGeom>
            <a:noFill/>
            <a:ln w="9525" cap="flat" cmpd="sng" algn="ctr">
              <a:solidFill>
                <a:srgbClr val="53548A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sp>
        <p:nvSpPr>
          <p:cNvPr id="29" name="Rectangle 28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29" name="Titre 16"/>
          <p:cNvSpPr txBox="1">
            <a:spLocks/>
          </p:cNvSpPr>
          <p:nvPr/>
        </p:nvSpPr>
        <p:spPr>
          <a:xfrm>
            <a:off x="14808" y="548680"/>
            <a:ext cx="8229600" cy="106984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 Graphs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539552" y="1628800"/>
            <a:ext cx="8229600" cy="43243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42950" lvl="0" indent="-742950">
              <a:defRPr/>
            </a:pPr>
            <a:r>
              <a:rPr lang="fr-FR" sz="28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are </a:t>
            </a:r>
            <a:r>
              <a:rPr lang="fr-FR" sz="2800" kern="0" dirty="0" err="1" smtClean="0">
                <a:solidFill>
                  <a:sysClr val="windowText" lastClr="000000"/>
                </a:solidFill>
                <a:latin typeface="Arial"/>
                <a:cs typeface="Arial"/>
              </a:rPr>
              <a:t>defined</a:t>
            </a:r>
            <a:r>
              <a:rPr lang="fr-FR" sz="28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over a Support</a:t>
            </a:r>
            <a:endParaRPr lang="en-US" sz="3200" kern="0" dirty="0" smtClean="0">
              <a:solidFill>
                <a:sysClr val="windowText" lastClr="000000"/>
              </a:solidFill>
              <a:latin typeface="Arial"/>
            </a:endParaRPr>
          </a:p>
        </p:txBody>
      </p:sp>
      <p:pic>
        <p:nvPicPr>
          <p:cNvPr id="33" name="Picture 24"/>
          <p:cNvPicPr>
            <a:picLocks noChangeAspect="1" noChangeArrowheads="1"/>
          </p:cNvPicPr>
          <p:nvPr/>
        </p:nvPicPr>
        <p:blipFill>
          <a:blip r:embed="rId2" cstate="print"/>
          <a:srcRect r="59458"/>
          <a:stretch>
            <a:fillRect/>
          </a:stretch>
        </p:blipFill>
        <p:spPr bwMode="auto">
          <a:xfrm>
            <a:off x="4959058" y="1536817"/>
            <a:ext cx="451553" cy="58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871" y="1556792"/>
            <a:ext cx="2018280" cy="59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2" cstate="print"/>
          <a:srcRect l="60417"/>
          <a:stretch>
            <a:fillRect/>
          </a:stretch>
        </p:blipFill>
        <p:spPr bwMode="auto">
          <a:xfrm>
            <a:off x="5427269" y="1536817"/>
            <a:ext cx="440875" cy="58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>
          <a:xfrm flipH="1">
            <a:off x="5724128" y="2191407"/>
            <a:ext cx="455955" cy="123759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95536" y="2564904"/>
            <a:ext cx="8223056" cy="39604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Hierarchy of Unit Types</a:t>
            </a: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457200" y="3501008"/>
            <a:ext cx="8229600" cy="3073528"/>
          </a:xfrm>
          <a:prstGeom prst="rect">
            <a:avLst/>
          </a:prstGeom>
        </p:spPr>
        <p:txBody>
          <a:bodyPr/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Signatures </a:t>
            </a:r>
          </a:p>
          <a:p>
            <a:pPr marL="658368" lvl="1" indent="-246888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/>
            </a:pPr>
            <a:r>
              <a:rPr lang="en-US" sz="2800" dirty="0" smtClean="0">
                <a:solidFill>
                  <a:schemeClr val="accent2"/>
                </a:solidFill>
              </a:rPr>
              <a:t>denote the type of units </a:t>
            </a:r>
            <a:br>
              <a:rPr lang="en-US" sz="2800" dirty="0" smtClean="0">
                <a:solidFill>
                  <a:schemeClr val="accent2"/>
                </a:solidFill>
              </a:rPr>
            </a:br>
            <a:r>
              <a:rPr lang="en-US" sz="2800" dirty="0" smtClean="0">
                <a:solidFill>
                  <a:schemeClr val="accent2"/>
                </a:solidFill>
              </a:rPr>
              <a:t>that fill an </a:t>
            </a:r>
            <a:r>
              <a:rPr lang="en-US" sz="2800" dirty="0" err="1" smtClean="0">
                <a:solidFill>
                  <a:schemeClr val="accent2"/>
                </a:solidFill>
              </a:rPr>
              <a:t>ASlot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i="1" dirty="0" smtClean="0">
                <a:solidFill>
                  <a:schemeClr val="accent2"/>
                </a:solidFill>
              </a:rPr>
              <a:t>s</a:t>
            </a:r>
            <a:r>
              <a:rPr lang="en-US" sz="2800" dirty="0" smtClean="0">
                <a:solidFill>
                  <a:schemeClr val="accent2"/>
                </a:solidFill>
              </a:rPr>
              <a:t> of a unit of a type </a:t>
            </a:r>
            <a:r>
              <a:rPr lang="en-US" sz="2800" i="1" dirty="0" smtClean="0">
                <a:solidFill>
                  <a:schemeClr val="accent2"/>
                </a:solidFill>
              </a:rPr>
              <a:t>t</a:t>
            </a:r>
            <a:endParaRPr kumimoji="0" lang="en-US" sz="2600" b="0" i="1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4" cstate="print"/>
          <a:srcRect t="8400"/>
          <a:stretch>
            <a:fillRect/>
          </a:stretch>
        </p:blipFill>
        <p:spPr bwMode="auto">
          <a:xfrm>
            <a:off x="1907704" y="5157192"/>
            <a:ext cx="3409950" cy="42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3574602" y="5085184"/>
            <a:ext cx="48590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As we go down the hierarchy,</a:t>
            </a:r>
            <a:r>
              <a:rPr kumimoji="0" lang="en-US" sz="2400" b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signatures may only be specialized</a:t>
            </a:r>
            <a:endParaRPr kumimoji="0" lang="en-US" sz="2400" b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Groupe 51"/>
          <p:cNvGrpSpPr/>
          <p:nvPr/>
        </p:nvGrpSpPr>
        <p:grpSpPr>
          <a:xfrm>
            <a:off x="1187624" y="1196752"/>
            <a:ext cx="3828661" cy="4392489"/>
            <a:chOff x="1921552" y="1913787"/>
            <a:chExt cx="4333434" cy="4971598"/>
          </a:xfrm>
        </p:grpSpPr>
        <p:grpSp>
          <p:nvGrpSpPr>
            <p:cNvPr id="3" name="Groupe 32"/>
            <p:cNvGrpSpPr/>
            <p:nvPr/>
          </p:nvGrpSpPr>
          <p:grpSpPr>
            <a:xfrm>
              <a:off x="1921552" y="1913787"/>
              <a:ext cx="3666331" cy="4971598"/>
              <a:chOff x="1921552" y="1866637"/>
              <a:chExt cx="2829488" cy="4265583"/>
            </a:xfrm>
          </p:grpSpPr>
          <p:pic>
            <p:nvPicPr>
              <p:cNvPr id="91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166864" y="2301850"/>
                <a:ext cx="742950" cy="352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92" name="Forme libre 91"/>
              <p:cNvSpPr/>
              <p:nvPr/>
            </p:nvSpPr>
            <p:spPr>
              <a:xfrm>
                <a:off x="1921552" y="1866637"/>
                <a:ext cx="1286933" cy="3865903"/>
              </a:xfrm>
              <a:custGeom>
                <a:avLst/>
                <a:gdLst>
                  <a:gd name="connsiteX0" fmla="*/ 1261533 w 1286933"/>
                  <a:gd name="connsiteY0" fmla="*/ 0 h 4660900"/>
                  <a:gd name="connsiteX1" fmla="*/ 4233 w 1286933"/>
                  <a:gd name="connsiteY1" fmla="*/ 1524000 h 4660900"/>
                  <a:gd name="connsiteX2" fmla="*/ 1286933 w 1286933"/>
                  <a:gd name="connsiteY2" fmla="*/ 4660900 h 466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6933" h="4660900">
                    <a:moveTo>
                      <a:pt x="1261533" y="0"/>
                    </a:moveTo>
                    <a:cubicBezTo>
                      <a:pt x="630766" y="373591"/>
                      <a:pt x="0" y="747183"/>
                      <a:pt x="4233" y="1524000"/>
                    </a:cubicBezTo>
                    <a:cubicBezTo>
                      <a:pt x="8466" y="2300817"/>
                      <a:pt x="1024466" y="4142317"/>
                      <a:pt x="1286933" y="4660900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93" name="Forme libre 92"/>
              <p:cNvSpPr/>
              <p:nvPr/>
            </p:nvSpPr>
            <p:spPr>
              <a:xfrm flipH="1">
                <a:off x="3192604" y="1869801"/>
                <a:ext cx="1558436" cy="3865903"/>
              </a:xfrm>
              <a:custGeom>
                <a:avLst/>
                <a:gdLst>
                  <a:gd name="connsiteX0" fmla="*/ 1261533 w 1286933"/>
                  <a:gd name="connsiteY0" fmla="*/ 0 h 4660900"/>
                  <a:gd name="connsiteX1" fmla="*/ 4233 w 1286933"/>
                  <a:gd name="connsiteY1" fmla="*/ 1524000 h 4660900"/>
                  <a:gd name="connsiteX2" fmla="*/ 1286933 w 1286933"/>
                  <a:gd name="connsiteY2" fmla="*/ 4660900 h 466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6933" h="4660900">
                    <a:moveTo>
                      <a:pt x="1261533" y="0"/>
                    </a:moveTo>
                    <a:cubicBezTo>
                      <a:pt x="630766" y="373591"/>
                      <a:pt x="0" y="747183"/>
                      <a:pt x="4233" y="1524000"/>
                    </a:cubicBezTo>
                    <a:cubicBezTo>
                      <a:pt x="8466" y="2300817"/>
                      <a:pt x="1024466" y="4142317"/>
                      <a:pt x="1286933" y="4660900"/>
                    </a:cubicBezTo>
                  </a:path>
                </a:pathLst>
              </a:custGeom>
              <a:noFill/>
              <a:ln w="381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grpSp>
            <p:nvGrpSpPr>
              <p:cNvPr id="5" name="Groupe 17"/>
              <p:cNvGrpSpPr/>
              <p:nvPr/>
            </p:nvGrpSpPr>
            <p:grpSpPr>
              <a:xfrm>
                <a:off x="2478235" y="2517873"/>
                <a:ext cx="1549400" cy="3201967"/>
                <a:chOff x="3143250" y="3060700"/>
                <a:chExt cx="1549400" cy="3441700"/>
              </a:xfrm>
            </p:grpSpPr>
            <p:sp>
              <p:nvSpPr>
                <p:cNvPr id="106" name="Forme libre 105"/>
                <p:cNvSpPr/>
                <p:nvPr/>
              </p:nvSpPr>
              <p:spPr>
                <a:xfrm>
                  <a:off x="3143250" y="3060700"/>
                  <a:ext cx="730250" cy="3441700"/>
                </a:xfrm>
                <a:custGeom>
                  <a:avLst/>
                  <a:gdLst>
                    <a:gd name="connsiteX0" fmla="*/ 730250 w 730250"/>
                    <a:gd name="connsiteY0" fmla="*/ 3441700 h 3441700"/>
                    <a:gd name="connsiteX1" fmla="*/ 19050 w 730250"/>
                    <a:gd name="connsiteY1" fmla="*/ 1282700 h 3441700"/>
                    <a:gd name="connsiteX2" fmla="*/ 615950 w 730250"/>
                    <a:gd name="connsiteY2" fmla="*/ 0 h 344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30250" h="3441700">
                      <a:moveTo>
                        <a:pt x="730250" y="3441700"/>
                      </a:moveTo>
                      <a:cubicBezTo>
                        <a:pt x="384175" y="2649008"/>
                        <a:pt x="38100" y="1856317"/>
                        <a:pt x="19050" y="1282700"/>
                      </a:cubicBezTo>
                      <a:cubicBezTo>
                        <a:pt x="0" y="709083"/>
                        <a:pt x="478367" y="224367"/>
                        <a:pt x="615950" y="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8B5D3D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107" name="Forme libre 106"/>
                <p:cNvSpPr/>
                <p:nvPr/>
              </p:nvSpPr>
              <p:spPr>
                <a:xfrm>
                  <a:off x="3759200" y="3073400"/>
                  <a:ext cx="933450" cy="3416300"/>
                </a:xfrm>
                <a:custGeom>
                  <a:avLst/>
                  <a:gdLst>
                    <a:gd name="connsiteX0" fmla="*/ 0 w 933450"/>
                    <a:gd name="connsiteY0" fmla="*/ 0 h 3416300"/>
                    <a:gd name="connsiteX1" fmla="*/ 914400 w 933450"/>
                    <a:gd name="connsiteY1" fmla="*/ 1498600 h 3416300"/>
                    <a:gd name="connsiteX2" fmla="*/ 114300 w 933450"/>
                    <a:gd name="connsiteY2" fmla="*/ 3416300 h 341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33450" h="3416300">
                      <a:moveTo>
                        <a:pt x="0" y="0"/>
                      </a:moveTo>
                      <a:cubicBezTo>
                        <a:pt x="447675" y="464608"/>
                        <a:pt x="895350" y="929217"/>
                        <a:pt x="914400" y="1498600"/>
                      </a:cubicBezTo>
                      <a:cubicBezTo>
                        <a:pt x="933450" y="2067983"/>
                        <a:pt x="523875" y="2742141"/>
                        <a:pt x="114300" y="341630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8B5D3D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6" name="Groupe 20"/>
              <p:cNvGrpSpPr/>
              <p:nvPr/>
            </p:nvGrpSpPr>
            <p:grpSpPr>
              <a:xfrm>
                <a:off x="2734352" y="3497341"/>
                <a:ext cx="478366" cy="2146300"/>
                <a:chOff x="3399367" y="4279900"/>
                <a:chExt cx="478366" cy="2146300"/>
              </a:xfrm>
            </p:grpSpPr>
            <p:sp>
              <p:nvSpPr>
                <p:cNvPr id="104" name="Forme libre 103"/>
                <p:cNvSpPr/>
                <p:nvPr/>
              </p:nvSpPr>
              <p:spPr>
                <a:xfrm>
                  <a:off x="3399367" y="4279900"/>
                  <a:ext cx="461433" cy="2146300"/>
                </a:xfrm>
                <a:custGeom>
                  <a:avLst/>
                  <a:gdLst>
                    <a:gd name="connsiteX0" fmla="*/ 131233 w 461433"/>
                    <a:gd name="connsiteY0" fmla="*/ 0 h 2146300"/>
                    <a:gd name="connsiteX1" fmla="*/ 55033 w 461433"/>
                    <a:gd name="connsiteY1" fmla="*/ 812800 h 2146300"/>
                    <a:gd name="connsiteX2" fmla="*/ 461433 w 461433"/>
                    <a:gd name="connsiteY2" fmla="*/ 2146300 h 214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1433" h="2146300">
                      <a:moveTo>
                        <a:pt x="131233" y="0"/>
                      </a:moveTo>
                      <a:cubicBezTo>
                        <a:pt x="65616" y="227541"/>
                        <a:pt x="0" y="455083"/>
                        <a:pt x="55033" y="812800"/>
                      </a:cubicBezTo>
                      <a:cubicBezTo>
                        <a:pt x="110066" y="1170517"/>
                        <a:pt x="285749" y="1658408"/>
                        <a:pt x="461433" y="214630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424456">
                      <a:lumMod val="7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105" name="Forme libre 104"/>
                <p:cNvSpPr/>
                <p:nvPr/>
              </p:nvSpPr>
              <p:spPr>
                <a:xfrm>
                  <a:off x="3543300" y="4305300"/>
                  <a:ext cx="334433" cy="2120900"/>
                </a:xfrm>
                <a:custGeom>
                  <a:avLst/>
                  <a:gdLst>
                    <a:gd name="connsiteX0" fmla="*/ 0 w 334433"/>
                    <a:gd name="connsiteY0" fmla="*/ 0 h 2120900"/>
                    <a:gd name="connsiteX1" fmla="*/ 279400 w 334433"/>
                    <a:gd name="connsiteY1" fmla="*/ 1041400 h 2120900"/>
                    <a:gd name="connsiteX2" fmla="*/ 330200 w 334433"/>
                    <a:gd name="connsiteY2" fmla="*/ 2120900 h 2120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4433" h="2120900">
                      <a:moveTo>
                        <a:pt x="0" y="0"/>
                      </a:moveTo>
                      <a:cubicBezTo>
                        <a:pt x="112183" y="343958"/>
                        <a:pt x="224367" y="687917"/>
                        <a:pt x="279400" y="1041400"/>
                      </a:cubicBezTo>
                      <a:cubicBezTo>
                        <a:pt x="334433" y="1394883"/>
                        <a:pt x="332316" y="1757891"/>
                        <a:pt x="330200" y="212090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424456">
                      <a:lumMod val="7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p:grpSp>
          <p:grpSp>
            <p:nvGrpSpPr>
              <p:cNvPr id="7" name="Groupe 23"/>
              <p:cNvGrpSpPr/>
              <p:nvPr/>
            </p:nvGrpSpPr>
            <p:grpSpPr>
              <a:xfrm>
                <a:off x="3221185" y="3929141"/>
                <a:ext cx="357717" cy="1739900"/>
                <a:chOff x="3886200" y="4711700"/>
                <a:chExt cx="357717" cy="1739900"/>
              </a:xfrm>
            </p:grpSpPr>
            <p:sp>
              <p:nvSpPr>
                <p:cNvPr id="102" name="Forme libre 101"/>
                <p:cNvSpPr/>
                <p:nvPr/>
              </p:nvSpPr>
              <p:spPr>
                <a:xfrm>
                  <a:off x="3898900" y="4711700"/>
                  <a:ext cx="228600" cy="1663700"/>
                </a:xfrm>
                <a:custGeom>
                  <a:avLst/>
                  <a:gdLst>
                    <a:gd name="connsiteX0" fmla="*/ 228600 w 228600"/>
                    <a:gd name="connsiteY0" fmla="*/ 0 h 1663700"/>
                    <a:gd name="connsiteX1" fmla="*/ 38100 w 228600"/>
                    <a:gd name="connsiteY1" fmla="*/ 736600 h 1663700"/>
                    <a:gd name="connsiteX2" fmla="*/ 0 w 228600"/>
                    <a:gd name="connsiteY2" fmla="*/ 1663700 h 166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8600" h="1663700">
                      <a:moveTo>
                        <a:pt x="228600" y="0"/>
                      </a:moveTo>
                      <a:cubicBezTo>
                        <a:pt x="152400" y="229658"/>
                        <a:pt x="76200" y="459317"/>
                        <a:pt x="38100" y="736600"/>
                      </a:cubicBezTo>
                      <a:cubicBezTo>
                        <a:pt x="0" y="1013883"/>
                        <a:pt x="0" y="1338791"/>
                        <a:pt x="0" y="166370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438086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103" name="Forme libre 102"/>
                <p:cNvSpPr/>
                <p:nvPr/>
              </p:nvSpPr>
              <p:spPr>
                <a:xfrm>
                  <a:off x="3886200" y="4711700"/>
                  <a:ext cx="357717" cy="1739900"/>
                </a:xfrm>
                <a:custGeom>
                  <a:avLst/>
                  <a:gdLst>
                    <a:gd name="connsiteX0" fmla="*/ 241300 w 357717"/>
                    <a:gd name="connsiteY0" fmla="*/ 0 h 1739900"/>
                    <a:gd name="connsiteX1" fmla="*/ 317500 w 357717"/>
                    <a:gd name="connsiteY1" fmla="*/ 812800 h 1739900"/>
                    <a:gd name="connsiteX2" fmla="*/ 0 w 357717"/>
                    <a:gd name="connsiteY2" fmla="*/ 1739900 h 1739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57717" h="1739900">
                      <a:moveTo>
                        <a:pt x="241300" y="0"/>
                      </a:moveTo>
                      <a:cubicBezTo>
                        <a:pt x="299508" y="261408"/>
                        <a:pt x="357717" y="522817"/>
                        <a:pt x="317500" y="812800"/>
                      </a:cubicBezTo>
                      <a:cubicBezTo>
                        <a:pt x="277283" y="1102783"/>
                        <a:pt x="138641" y="1421341"/>
                        <a:pt x="0" y="1739900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rgbClr val="438086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p:grpSp>
          <p:pic>
            <p:nvPicPr>
              <p:cNvPr id="97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662808" y="3146507"/>
                <a:ext cx="885825" cy="342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98" name="Picture 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049729" y="3575135"/>
                <a:ext cx="847725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99" name="Picture 5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633302" y="5760745"/>
                <a:ext cx="485775" cy="371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cxnSp>
          <p:nvCxnSpPr>
            <p:cNvPr id="90" name="Connecteur droit avec flèche 89"/>
            <p:cNvCxnSpPr/>
            <p:nvPr/>
          </p:nvCxnSpPr>
          <p:spPr>
            <a:xfrm flipH="1">
              <a:off x="6241136" y="2819437"/>
              <a:ext cx="13850" cy="3169429"/>
            </a:xfrm>
            <a:prstGeom prst="straightConnector1">
              <a:avLst/>
            </a:prstGeom>
            <a:noFill/>
            <a:ln w="57150" cap="flat" cmpd="sng" algn="ctr">
              <a:solidFill>
                <a:srgbClr val="53548A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</p:grpSp>
      <p:sp>
        <p:nvSpPr>
          <p:cNvPr id="32" name="Rectangle 3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29" name="Titre 16"/>
          <p:cNvSpPr txBox="1">
            <a:spLocks/>
          </p:cNvSpPr>
          <p:nvPr/>
        </p:nvSpPr>
        <p:spPr>
          <a:xfrm>
            <a:off x="14808" y="548680"/>
            <a:ext cx="8229600" cy="106984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 Graphs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539552" y="1628800"/>
            <a:ext cx="8229600" cy="43243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42950" lvl="0" indent="-742950">
              <a:defRPr/>
            </a:pPr>
            <a:r>
              <a:rPr lang="fr-FR" sz="28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are </a:t>
            </a:r>
            <a:r>
              <a:rPr lang="fr-FR" sz="2800" kern="0" dirty="0" err="1" smtClean="0">
                <a:solidFill>
                  <a:sysClr val="windowText" lastClr="000000"/>
                </a:solidFill>
                <a:latin typeface="Arial"/>
                <a:cs typeface="Arial"/>
              </a:rPr>
              <a:t>defined</a:t>
            </a:r>
            <a:r>
              <a:rPr lang="fr-FR" sz="28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over a Support</a:t>
            </a:r>
            <a:endParaRPr lang="en-US" sz="3200" kern="0" dirty="0" smtClean="0">
              <a:solidFill>
                <a:sysClr val="windowText" lastClr="000000"/>
              </a:solidFill>
              <a:latin typeface="Arial"/>
            </a:endParaRPr>
          </a:p>
        </p:txBody>
      </p:sp>
      <p:pic>
        <p:nvPicPr>
          <p:cNvPr id="33" name="Picture 24"/>
          <p:cNvPicPr>
            <a:picLocks noChangeAspect="1" noChangeArrowheads="1"/>
          </p:cNvPicPr>
          <p:nvPr/>
        </p:nvPicPr>
        <p:blipFill>
          <a:blip r:embed="rId2" cstate="print"/>
          <a:srcRect r="59458"/>
          <a:stretch>
            <a:fillRect/>
          </a:stretch>
        </p:blipFill>
        <p:spPr bwMode="auto">
          <a:xfrm>
            <a:off x="4959058" y="1536817"/>
            <a:ext cx="451553" cy="58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871" y="1556792"/>
            <a:ext cx="2018280" cy="59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2" cstate="print"/>
          <a:srcRect l="60417"/>
          <a:stretch>
            <a:fillRect/>
          </a:stretch>
        </p:blipFill>
        <p:spPr bwMode="auto">
          <a:xfrm>
            <a:off x="5427269" y="1536817"/>
            <a:ext cx="440875" cy="58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>
          <a:xfrm flipH="1">
            <a:off x="5724129" y="2112579"/>
            <a:ext cx="1039278" cy="131642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395536" y="2564904"/>
            <a:ext cx="8223056" cy="39604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Hierarchy of Circumstantial Symbols</a:t>
            </a: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>
          <a:xfrm>
            <a:off x="457200" y="3501008"/>
            <a:ext cx="8229600" cy="3073528"/>
          </a:xfrm>
          <a:prstGeom prst="rect">
            <a:avLst/>
          </a:prstGeom>
        </p:spPr>
        <p:txBody>
          <a:bodyPr/>
          <a:lstStyle/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lang="en-US" sz="2800" dirty="0" smtClean="0"/>
              <a:t>Circumstantial Symbols: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lang="en-US" sz="2000" dirty="0" smtClean="0"/>
              <a:t>Deep and Surface Semantics: </a:t>
            </a:r>
            <a:r>
              <a:rPr lang="en-US" sz="2000" u="sng" dirty="0" smtClean="0"/>
              <a:t>none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lang="en-US" sz="2000" dirty="0" smtClean="0"/>
              <a:t>Deep Syntax: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ATTR, COORD, APPEND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lang="en-US" sz="2000" dirty="0" smtClean="0"/>
              <a:t>...</a:t>
            </a:r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lang="en-US" sz="2800" dirty="0" smtClean="0"/>
              <a:t>Are organized in hierarchy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lang="en-US" sz="2000" dirty="0" smtClean="0"/>
              <a:t>ex: </a:t>
            </a:r>
            <a:r>
              <a:rPr lang="fr-FR" sz="2000" b="1" dirty="0" smtClean="0">
                <a:latin typeface="Times New Roman" pitchFamily="18" charset="0"/>
                <a:cs typeface="Times New Roman" pitchFamily="18" charset="0"/>
              </a:rPr>
              <a:t>ATTR       </a:t>
            </a:r>
            <a:r>
              <a:rPr lang="en-US" sz="2000" dirty="0" smtClean="0"/>
              <a:t>deep syntactic </a:t>
            </a:r>
            <a:r>
              <a:rPr lang="en-US" sz="2000" dirty="0" err="1" smtClean="0"/>
              <a:t>CSymbol</a:t>
            </a:r>
            <a:endParaRPr lang="en-US" sz="2000" dirty="0" smtClean="0"/>
          </a:p>
          <a:p>
            <a:pPr marL="365760" lvl="0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lang="en-US" sz="2800" dirty="0" smtClean="0"/>
              <a:t>Are signed</a:t>
            </a:r>
            <a:endParaRPr lang="en-US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3768" y="5445224"/>
            <a:ext cx="3524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6093296"/>
            <a:ext cx="3962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504" y="2996952"/>
            <a:ext cx="40324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Choose Formalism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211960" y="3604548"/>
            <a:ext cx="2160240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Populate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444208" y="4180612"/>
            <a:ext cx="255577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Applications</a:t>
            </a:r>
            <a:endParaRPr lang="en-US" sz="28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0" y="5013176"/>
            <a:ext cx="9144000" cy="7200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8820472" y="5157192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</a:t>
            </a:r>
            <a:endParaRPr lang="en-US" sz="240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necteur droit 40"/>
          <p:cNvCxnSpPr/>
          <p:nvPr/>
        </p:nvCxnSpPr>
        <p:spPr>
          <a:xfrm flipH="1">
            <a:off x="5724128" y="2132856"/>
            <a:ext cx="1584176" cy="12961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29" name="Titre 16"/>
          <p:cNvSpPr txBox="1">
            <a:spLocks/>
          </p:cNvSpPr>
          <p:nvPr/>
        </p:nvSpPr>
        <p:spPr>
          <a:xfrm>
            <a:off x="14808" y="548680"/>
            <a:ext cx="8229600" cy="106984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 Graphs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539552" y="1628800"/>
            <a:ext cx="8229600" cy="43243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42950" lvl="0" indent="-742950">
              <a:defRPr/>
            </a:pPr>
            <a:r>
              <a:rPr lang="fr-FR" sz="28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are </a:t>
            </a:r>
            <a:r>
              <a:rPr lang="fr-FR" sz="2800" kern="0" dirty="0" err="1" smtClean="0">
                <a:solidFill>
                  <a:sysClr val="windowText" lastClr="000000"/>
                </a:solidFill>
                <a:latin typeface="Arial"/>
                <a:cs typeface="Arial"/>
              </a:rPr>
              <a:t>defined</a:t>
            </a:r>
            <a:r>
              <a:rPr lang="fr-FR" sz="28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over a Support</a:t>
            </a:r>
            <a:endParaRPr lang="en-US" sz="3200" kern="0" dirty="0" smtClean="0">
              <a:solidFill>
                <a:sysClr val="windowText" lastClr="000000"/>
              </a:solidFill>
              <a:latin typeface="Arial"/>
            </a:endParaRPr>
          </a:p>
        </p:txBody>
      </p:sp>
      <p:pic>
        <p:nvPicPr>
          <p:cNvPr id="33" name="Picture 24"/>
          <p:cNvPicPr>
            <a:picLocks noChangeAspect="1" noChangeArrowheads="1"/>
          </p:cNvPicPr>
          <p:nvPr/>
        </p:nvPicPr>
        <p:blipFill>
          <a:blip r:embed="rId2" cstate="print"/>
          <a:srcRect r="59458"/>
          <a:stretch>
            <a:fillRect/>
          </a:stretch>
        </p:blipFill>
        <p:spPr bwMode="auto">
          <a:xfrm>
            <a:off x="4959058" y="1536817"/>
            <a:ext cx="451553" cy="58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871" y="1556792"/>
            <a:ext cx="2018280" cy="59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2" cstate="print"/>
          <a:srcRect l="60417"/>
          <a:stretch>
            <a:fillRect/>
          </a:stretch>
        </p:blipFill>
        <p:spPr bwMode="auto">
          <a:xfrm>
            <a:off x="5427269" y="1536817"/>
            <a:ext cx="440875" cy="58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ZoneTexte 37"/>
          <p:cNvSpPr txBox="1"/>
          <p:nvPr/>
        </p:nvSpPr>
        <p:spPr>
          <a:xfrm>
            <a:off x="395536" y="3068960"/>
            <a:ext cx="8223056" cy="170752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C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Unit Node Markers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</a:t>
            </a:r>
            <a:r>
              <a:rPr kumimoji="0" lang="en-US" sz="2000" b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Arbitrary Symbols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Every Element of </a:t>
            </a: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kumimoji="0" lang="en-US" sz="2000" b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identifies a specific unit;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Multiple elements of </a:t>
            </a:r>
            <a:r>
              <a:rPr kumimoji="0" 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kumimoji="0" lang="en-US" sz="2000" b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may identify the same unit.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29" name="Titre 16"/>
          <p:cNvSpPr txBox="1">
            <a:spLocks/>
          </p:cNvSpPr>
          <p:nvPr/>
        </p:nvSpPr>
        <p:spPr>
          <a:xfrm>
            <a:off x="14808" y="548680"/>
            <a:ext cx="8229600" cy="106984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 Graphs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539552" y="1628800"/>
            <a:ext cx="8229600" cy="43243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42950" lvl="0" indent="-742950">
              <a:defRPr/>
            </a:pPr>
            <a:r>
              <a:rPr lang="fr-FR" sz="28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are </a:t>
            </a:r>
            <a:r>
              <a:rPr lang="fr-FR" sz="2800" kern="0" dirty="0" err="1" smtClean="0">
                <a:solidFill>
                  <a:sysClr val="windowText" lastClr="000000"/>
                </a:solidFill>
                <a:latin typeface="Arial"/>
                <a:cs typeface="Arial"/>
              </a:rPr>
              <a:t>defined</a:t>
            </a:r>
            <a:r>
              <a:rPr lang="fr-FR" sz="28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over a Support</a:t>
            </a:r>
            <a:endParaRPr lang="en-US" sz="3200" kern="0" dirty="0" smtClean="0">
              <a:solidFill>
                <a:sysClr val="windowText" lastClr="000000"/>
              </a:solidFill>
              <a:latin typeface="Arial"/>
            </a:endParaRPr>
          </a:p>
        </p:txBody>
      </p:sp>
      <p:pic>
        <p:nvPicPr>
          <p:cNvPr id="33" name="Picture 24"/>
          <p:cNvPicPr>
            <a:picLocks noChangeAspect="1" noChangeArrowheads="1"/>
          </p:cNvPicPr>
          <p:nvPr/>
        </p:nvPicPr>
        <p:blipFill>
          <a:blip r:embed="rId2" cstate="print"/>
          <a:srcRect r="59458"/>
          <a:stretch>
            <a:fillRect/>
          </a:stretch>
        </p:blipFill>
        <p:spPr bwMode="auto">
          <a:xfrm>
            <a:off x="4959058" y="1536817"/>
            <a:ext cx="451553" cy="58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871" y="1556792"/>
            <a:ext cx="2018280" cy="59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2" cstate="print"/>
          <a:srcRect l="60417"/>
          <a:stretch>
            <a:fillRect/>
          </a:stretch>
        </p:blipFill>
        <p:spPr bwMode="auto">
          <a:xfrm>
            <a:off x="5427269" y="1536817"/>
            <a:ext cx="440875" cy="58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564904"/>
            <a:ext cx="40195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683568" y="3789040"/>
            <a:ext cx="66967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725" lvl="1" indent="-276225">
              <a:buFont typeface="Wingdings" pitchFamily="2" charset="2"/>
              <a:buChar char="Ø"/>
            </a:pPr>
            <a:r>
              <a:rPr lang="en-US" sz="2400" dirty="0" smtClean="0"/>
              <a:t>Unit nodes</a:t>
            </a:r>
          </a:p>
          <a:p>
            <a:pPr marL="720725" lvl="1" indent="-276225">
              <a:buFont typeface="Wingdings" pitchFamily="2" charset="2"/>
              <a:buChar char="Ø"/>
            </a:pPr>
            <a:r>
              <a:rPr lang="en-US" sz="2400" dirty="0" smtClean="0"/>
              <a:t>Unit nodes labels : a type + a marker</a:t>
            </a:r>
          </a:p>
          <a:p>
            <a:pPr marL="720725" lvl="1" indent="-276225">
              <a:buFont typeface="Wingdings" pitchFamily="2" charset="2"/>
              <a:buChar char="Ø"/>
            </a:pPr>
            <a:r>
              <a:rPr lang="en-US" sz="2400" dirty="0" smtClean="0"/>
              <a:t>Actantial triples</a:t>
            </a:r>
          </a:p>
          <a:p>
            <a:pPr marL="720725" lvl="1" indent="-276225">
              <a:buFont typeface="Wingdings" pitchFamily="2" charset="2"/>
              <a:buChar char="Ø"/>
            </a:pPr>
            <a:r>
              <a:rPr lang="en-US" sz="2400" dirty="0" smtClean="0"/>
              <a:t>Circumstantial triples</a:t>
            </a:r>
          </a:p>
          <a:p>
            <a:pPr marL="720725" lvl="1" indent="-276225">
              <a:buFont typeface="Wingdings" pitchFamily="2" charset="2"/>
              <a:buChar char="Ø"/>
            </a:pPr>
            <a:r>
              <a:rPr lang="en-US" sz="2400" dirty="0" smtClean="0"/>
              <a:t>Declared equivalences of unit nodes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29" name="Titre 16"/>
          <p:cNvSpPr txBox="1">
            <a:spLocks/>
          </p:cNvSpPr>
          <p:nvPr/>
        </p:nvSpPr>
        <p:spPr>
          <a:xfrm>
            <a:off x="14808" y="548680"/>
            <a:ext cx="8229600" cy="106984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 Graphs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539552" y="1628800"/>
            <a:ext cx="8229600" cy="43243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42950" lvl="0" indent="-742950">
              <a:defRPr/>
            </a:pPr>
            <a:r>
              <a:rPr lang="fr-FR" sz="28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are </a:t>
            </a:r>
            <a:r>
              <a:rPr lang="fr-FR" sz="2800" kern="0" dirty="0" err="1" smtClean="0">
                <a:solidFill>
                  <a:sysClr val="windowText" lastClr="000000"/>
                </a:solidFill>
                <a:latin typeface="Arial"/>
                <a:cs typeface="Arial"/>
              </a:rPr>
              <a:t>defined</a:t>
            </a:r>
            <a:r>
              <a:rPr lang="fr-FR" sz="28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over a Support</a:t>
            </a:r>
            <a:endParaRPr lang="en-US" sz="3200" kern="0" dirty="0" smtClean="0">
              <a:solidFill>
                <a:sysClr val="windowText" lastClr="000000"/>
              </a:solidFill>
              <a:latin typeface="Arial"/>
            </a:endParaRPr>
          </a:p>
        </p:txBody>
      </p:sp>
      <p:pic>
        <p:nvPicPr>
          <p:cNvPr id="33" name="Picture 24"/>
          <p:cNvPicPr>
            <a:picLocks noChangeAspect="1" noChangeArrowheads="1"/>
          </p:cNvPicPr>
          <p:nvPr/>
        </p:nvPicPr>
        <p:blipFill>
          <a:blip r:embed="rId2" cstate="print"/>
          <a:srcRect r="59458"/>
          <a:stretch>
            <a:fillRect/>
          </a:stretch>
        </p:blipFill>
        <p:spPr bwMode="auto">
          <a:xfrm>
            <a:off x="4959058" y="1536817"/>
            <a:ext cx="451553" cy="58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871" y="1556792"/>
            <a:ext cx="2018280" cy="59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2" cstate="print"/>
          <a:srcRect l="60417"/>
          <a:stretch>
            <a:fillRect/>
          </a:stretch>
        </p:blipFill>
        <p:spPr bwMode="auto">
          <a:xfrm>
            <a:off x="5427269" y="1536817"/>
            <a:ext cx="440875" cy="58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564904"/>
            <a:ext cx="40195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4365104"/>
            <a:ext cx="7070864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29" name="Titre 16"/>
          <p:cNvSpPr txBox="1">
            <a:spLocks/>
          </p:cNvSpPr>
          <p:nvPr/>
        </p:nvSpPr>
        <p:spPr>
          <a:xfrm>
            <a:off x="14808" y="548680"/>
            <a:ext cx="8229600" cy="106984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 Graphs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539552" y="1628800"/>
            <a:ext cx="8229600" cy="43243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42950" lvl="0" indent="-742950">
              <a:defRPr/>
            </a:pPr>
            <a:r>
              <a:rPr lang="fr-FR" sz="28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are </a:t>
            </a:r>
            <a:r>
              <a:rPr lang="fr-FR" sz="2800" kern="0" dirty="0" err="1" smtClean="0">
                <a:solidFill>
                  <a:sysClr val="windowText" lastClr="000000"/>
                </a:solidFill>
                <a:latin typeface="Arial"/>
                <a:cs typeface="Arial"/>
              </a:rPr>
              <a:t>defined</a:t>
            </a:r>
            <a:r>
              <a:rPr lang="fr-FR" sz="2800" kern="0" dirty="0" smtClean="0">
                <a:solidFill>
                  <a:sysClr val="windowText" lastClr="000000"/>
                </a:solidFill>
                <a:latin typeface="Arial"/>
                <a:cs typeface="Arial"/>
              </a:rPr>
              <a:t> over a Support</a:t>
            </a:r>
            <a:endParaRPr lang="en-US" sz="3200" kern="0" dirty="0" smtClean="0">
              <a:solidFill>
                <a:sysClr val="windowText" lastClr="000000"/>
              </a:solidFill>
              <a:latin typeface="Arial"/>
            </a:endParaRPr>
          </a:p>
        </p:txBody>
      </p:sp>
      <p:pic>
        <p:nvPicPr>
          <p:cNvPr id="33" name="Picture 24"/>
          <p:cNvPicPr>
            <a:picLocks noChangeAspect="1" noChangeArrowheads="1"/>
          </p:cNvPicPr>
          <p:nvPr/>
        </p:nvPicPr>
        <p:blipFill>
          <a:blip r:embed="rId2" cstate="print"/>
          <a:srcRect r="59458"/>
          <a:stretch>
            <a:fillRect/>
          </a:stretch>
        </p:blipFill>
        <p:spPr bwMode="auto">
          <a:xfrm>
            <a:off x="4959058" y="1536817"/>
            <a:ext cx="451553" cy="58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871" y="1556792"/>
            <a:ext cx="2018280" cy="598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4"/>
          <p:cNvPicPr>
            <a:picLocks noChangeAspect="1" noChangeArrowheads="1"/>
          </p:cNvPicPr>
          <p:nvPr/>
        </p:nvPicPr>
        <p:blipFill>
          <a:blip r:embed="rId2" cstate="print"/>
          <a:srcRect l="60417"/>
          <a:stretch>
            <a:fillRect/>
          </a:stretch>
        </p:blipFill>
        <p:spPr bwMode="auto">
          <a:xfrm>
            <a:off x="5427269" y="1536817"/>
            <a:ext cx="440875" cy="58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564904"/>
            <a:ext cx="40195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3573016"/>
            <a:ext cx="5040560" cy="272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9848"/>
          </a:xfrm>
        </p:spPr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Formalism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827584" y="1700808"/>
            <a:ext cx="9001000" cy="5517232"/>
          </a:xfrm>
        </p:spPr>
        <p:txBody>
          <a:bodyPr>
            <a:normAutofit/>
          </a:bodyPr>
          <a:lstStyle/>
          <a:p>
            <a:r>
              <a:rPr lang="fr-FR" dirty="0" err="1" smtClean="0"/>
              <a:t>Needs</a:t>
            </a:r>
            <a:r>
              <a:rPr lang="fr-FR" dirty="0" smtClean="0"/>
              <a:t>, </a:t>
            </a:r>
            <a:r>
              <a:rPr lang="fr-FR" dirty="0" err="1" smtClean="0"/>
              <a:t>problems</a:t>
            </a:r>
            <a:endParaRPr lang="fr-FR" dirty="0" smtClean="0"/>
          </a:p>
          <a:p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 err="1" smtClean="0"/>
              <a:t>Knowledge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 smtClean="0"/>
              <a:t> </a:t>
            </a:r>
            <a:r>
              <a:rPr lang="fr-FR" dirty="0" err="1" smtClean="0"/>
              <a:t>Formalisms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The Unit Graphs </a:t>
            </a:r>
            <a:r>
              <a:rPr lang="fr-FR" dirty="0" err="1" smtClean="0">
                <a:solidFill>
                  <a:srgbClr val="FF0000"/>
                </a:solidFill>
              </a:rPr>
              <a:t>formalism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smtClean="0"/>
              <a:t>Unit Graphs</a:t>
            </a:r>
          </a:p>
          <a:p>
            <a:pPr lvl="1"/>
            <a:r>
              <a:rPr lang="fr-FR" dirty="0" err="1" smtClean="0"/>
              <a:t>Rules</a:t>
            </a:r>
            <a:r>
              <a:rPr lang="fr-FR" dirty="0" smtClean="0"/>
              <a:t> and </a:t>
            </a:r>
            <a:r>
              <a:rPr lang="fr-FR" dirty="0" err="1" smtClean="0"/>
              <a:t>Definitions</a:t>
            </a:r>
            <a:endParaRPr lang="fr-FR" dirty="0" smtClean="0"/>
          </a:p>
          <a:p>
            <a:r>
              <a:rPr lang="fr-FR" dirty="0" err="1" smtClean="0"/>
              <a:t>Reasoning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Unit Graphs</a:t>
            </a:r>
          </a:p>
          <a:p>
            <a:pPr lvl="1"/>
            <a:r>
              <a:rPr lang="fr-FR" dirty="0" err="1" smtClean="0"/>
              <a:t>Logical</a:t>
            </a:r>
            <a:r>
              <a:rPr lang="fr-FR" dirty="0" smtClean="0"/>
              <a:t> </a:t>
            </a:r>
            <a:r>
              <a:rPr lang="fr-FR" dirty="0" err="1" smtClean="0"/>
              <a:t>Semantics</a:t>
            </a:r>
            <a:endParaRPr lang="fr-FR" dirty="0" smtClean="0"/>
          </a:p>
          <a:p>
            <a:pPr lvl="1"/>
            <a:r>
              <a:rPr lang="fr-FR" dirty="0" err="1" smtClean="0"/>
              <a:t>Entailment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endParaRPr lang="fr-FR" dirty="0" smtClean="0"/>
          </a:p>
        </p:txBody>
      </p:sp>
      <p:sp>
        <p:nvSpPr>
          <p:cNvPr id="8" name="Flèche droite 7"/>
          <p:cNvSpPr/>
          <p:nvPr/>
        </p:nvSpPr>
        <p:spPr>
          <a:xfrm>
            <a:off x="571735" y="3573016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4808" y="345976"/>
            <a:ext cx="8229600" cy="1066800"/>
          </a:xfrm>
        </p:spPr>
        <p:txBody>
          <a:bodyPr/>
          <a:lstStyle/>
          <a:p>
            <a:r>
              <a:rPr lang="fr-FR" dirty="0" smtClean="0"/>
              <a:t>Unit Graphs </a:t>
            </a:r>
            <a:r>
              <a:rPr lang="fr-FR" dirty="0" err="1" smtClean="0"/>
              <a:t>Homomorphism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fr-FR" dirty="0" smtClean="0"/>
              <a:t>« Is UG </a:t>
            </a:r>
            <a:r>
              <a:rPr lang="fr-FR" b="1" i="1" dirty="0" smtClean="0"/>
              <a:t>G</a:t>
            </a:r>
            <a:r>
              <a:rPr lang="fr-FR" dirty="0" smtClean="0"/>
              <a:t> </a:t>
            </a:r>
            <a:r>
              <a:rPr lang="fr-FR" dirty="0" err="1" smtClean="0"/>
              <a:t>contained</a:t>
            </a:r>
            <a:r>
              <a:rPr lang="fr-FR" dirty="0" smtClean="0"/>
              <a:t> in UG </a:t>
            </a:r>
            <a:r>
              <a:rPr lang="fr-FR" b="1" i="1" dirty="0" smtClean="0"/>
              <a:t>H</a:t>
            </a:r>
            <a:r>
              <a:rPr lang="fr-FR" dirty="0" smtClean="0"/>
              <a:t> ? »</a:t>
            </a:r>
          </a:p>
          <a:p>
            <a:endParaRPr lang="fr-FR" dirty="0" smtClean="0"/>
          </a:p>
          <a:p>
            <a:r>
              <a:rPr lang="fr-FR" dirty="0" err="1" smtClean="0"/>
              <a:t>Oriented</a:t>
            </a:r>
            <a:r>
              <a:rPr lang="fr-FR" dirty="0" smtClean="0"/>
              <a:t> </a:t>
            </a:r>
            <a:r>
              <a:rPr lang="fr-FR" dirty="0" err="1" smtClean="0"/>
              <a:t>Labelled</a:t>
            </a:r>
            <a:r>
              <a:rPr lang="fr-FR" dirty="0" smtClean="0"/>
              <a:t> Graphs </a:t>
            </a:r>
            <a:r>
              <a:rPr lang="fr-FR" dirty="0" err="1" smtClean="0"/>
              <a:t>Homomorphism</a:t>
            </a:r>
            <a:endParaRPr lang="fr-FR" dirty="0" smtClean="0"/>
          </a:p>
          <a:p>
            <a:pPr lvl="1"/>
            <a:r>
              <a:rPr lang="fr-FR" dirty="0" smtClean="0"/>
              <a:t>arcs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preserved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labels </a:t>
            </a:r>
            <a:r>
              <a:rPr lang="fr-FR" dirty="0" err="1" smtClean="0"/>
              <a:t>may</a:t>
            </a:r>
            <a:r>
              <a:rPr lang="fr-FR" dirty="0" smtClean="0"/>
              <a:t>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specialized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4808" y="345976"/>
            <a:ext cx="8229600" cy="1066800"/>
          </a:xfrm>
        </p:spPr>
        <p:txBody>
          <a:bodyPr/>
          <a:lstStyle/>
          <a:p>
            <a:r>
              <a:rPr lang="fr-FR" dirty="0" smtClean="0"/>
              <a:t>Unit Graphs </a:t>
            </a:r>
            <a:r>
              <a:rPr lang="fr-FR" dirty="0" err="1" smtClean="0"/>
              <a:t>Homomorphism</a:t>
            </a:r>
            <a:endParaRPr lang="fr-F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8640960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4808" y="345976"/>
            <a:ext cx="8229600" cy="1066800"/>
          </a:xfrm>
        </p:spPr>
        <p:txBody>
          <a:bodyPr/>
          <a:lstStyle/>
          <a:p>
            <a:r>
              <a:rPr lang="fr-FR" dirty="0" smtClean="0"/>
              <a:t>Unit Graphs </a:t>
            </a:r>
            <a:r>
              <a:rPr lang="fr-FR" dirty="0" err="1" smtClean="0"/>
              <a:t>Rules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457200" y="3645024"/>
            <a:ext cx="8686800" cy="3212976"/>
          </a:xfrm>
        </p:spPr>
        <p:txBody>
          <a:bodyPr>
            <a:normAutofit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Hypothesis</a:t>
            </a:r>
            <a:r>
              <a:rPr lang="fr-FR" dirty="0" smtClean="0"/>
              <a:t> </a:t>
            </a:r>
            <a:r>
              <a:rPr lang="fr-FR" b="1" i="1" dirty="0" smtClean="0"/>
              <a:t>H</a:t>
            </a:r>
          </a:p>
          <a:p>
            <a:r>
              <a:rPr lang="fr-FR" dirty="0" smtClean="0"/>
              <a:t>A Conclusion </a:t>
            </a:r>
            <a:r>
              <a:rPr lang="fr-FR" b="1" i="1" dirty="0" smtClean="0"/>
              <a:t>G</a:t>
            </a:r>
            <a:endParaRPr lang="fr-FR" dirty="0" smtClean="0"/>
          </a:p>
          <a:p>
            <a:r>
              <a:rPr lang="fr-FR" dirty="0" smtClean="0"/>
              <a:t>A partial </a:t>
            </a:r>
            <a:r>
              <a:rPr lang="fr-FR" dirty="0" err="1" smtClean="0"/>
              <a:t>mapping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nodes</a:t>
            </a:r>
            <a:r>
              <a:rPr lang="fr-FR" dirty="0" smtClean="0"/>
              <a:t> of </a:t>
            </a:r>
            <a:r>
              <a:rPr lang="fr-FR" b="1" i="1" dirty="0" smtClean="0"/>
              <a:t>H</a:t>
            </a:r>
            <a:r>
              <a:rPr lang="fr-FR" dirty="0" smtClean="0"/>
              <a:t> to </a:t>
            </a:r>
            <a:r>
              <a:rPr lang="fr-FR" dirty="0" err="1" smtClean="0"/>
              <a:t>nodes</a:t>
            </a:r>
            <a:r>
              <a:rPr lang="fr-FR" dirty="0" smtClean="0"/>
              <a:t> of </a:t>
            </a:r>
            <a:r>
              <a:rPr lang="fr-FR" b="1" i="1" dirty="0" smtClean="0"/>
              <a:t>C</a:t>
            </a:r>
          </a:p>
          <a:p>
            <a:pPr>
              <a:buNone/>
            </a:pPr>
            <a:endParaRPr lang="fr-FR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348880"/>
            <a:ext cx="41624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4808" y="345976"/>
            <a:ext cx="8229600" cy="1066800"/>
          </a:xfrm>
        </p:spPr>
        <p:txBody>
          <a:bodyPr/>
          <a:lstStyle/>
          <a:p>
            <a:r>
              <a:rPr lang="fr-FR" dirty="0" smtClean="0"/>
              <a:t>Unit Graphs </a:t>
            </a:r>
            <a:r>
              <a:rPr lang="fr-FR" dirty="0" err="1" smtClean="0"/>
              <a:t>Rules</a:t>
            </a:r>
            <a:endParaRPr lang="fr-FR" dirty="0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179512" y="3645024"/>
            <a:ext cx="8964488" cy="3212976"/>
          </a:xfrm>
        </p:spPr>
        <p:txBody>
          <a:bodyPr>
            <a:normAutofit/>
          </a:bodyPr>
          <a:lstStyle/>
          <a:p>
            <a:r>
              <a:rPr lang="fr-FR" dirty="0" smtClean="0"/>
              <a:t>A </a:t>
            </a:r>
            <a:r>
              <a:rPr lang="fr-FR" dirty="0" err="1" smtClean="0"/>
              <a:t>rule</a:t>
            </a:r>
            <a:r>
              <a:rPr lang="fr-FR" dirty="0" smtClean="0"/>
              <a:t> </a:t>
            </a:r>
            <a:r>
              <a:rPr lang="fr-FR" i="1" dirty="0" smtClean="0"/>
              <a:t>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Applicable to </a:t>
            </a:r>
            <a:r>
              <a:rPr lang="fr-FR" b="1" i="1" dirty="0" smtClean="0"/>
              <a:t>G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err="1" smtClean="0"/>
              <a:t>iif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homomorphism</a:t>
            </a:r>
            <a:r>
              <a:rPr lang="fr-FR" dirty="0" smtClean="0"/>
              <a:t> </a:t>
            </a:r>
            <a:r>
              <a:rPr lang="fr-FR" b="1" i="1" dirty="0" smtClean="0"/>
              <a:t>H</a:t>
            </a:r>
            <a:r>
              <a:rPr lang="fr-FR" dirty="0" smtClean="0"/>
              <a:t>-&gt;</a:t>
            </a:r>
            <a:r>
              <a:rPr lang="fr-FR" b="1" i="1" dirty="0" smtClean="0"/>
              <a:t>G</a:t>
            </a:r>
          </a:p>
          <a:p>
            <a:endParaRPr lang="fr-FR" dirty="0" smtClean="0"/>
          </a:p>
          <a:p>
            <a:r>
              <a:rPr lang="fr-FR" dirty="0" err="1" smtClean="0"/>
              <a:t>Apply</a:t>
            </a:r>
            <a:r>
              <a:rPr lang="fr-FR" dirty="0" smtClean="0"/>
              <a:t> </a:t>
            </a:r>
            <a:r>
              <a:rPr lang="fr-FR" dirty="0" err="1" smtClean="0"/>
              <a:t>rule</a:t>
            </a:r>
            <a:r>
              <a:rPr lang="fr-FR" dirty="0" smtClean="0"/>
              <a:t> </a:t>
            </a:r>
            <a:r>
              <a:rPr lang="fr-FR" i="1" dirty="0" smtClean="0"/>
              <a:t>R</a:t>
            </a:r>
            <a:r>
              <a:rPr lang="fr-FR" dirty="0" smtClean="0"/>
              <a:t>: </a:t>
            </a:r>
            <a:r>
              <a:rPr lang="fr-FR" dirty="0" err="1" smtClean="0"/>
              <a:t>add</a:t>
            </a:r>
            <a:r>
              <a:rPr lang="fr-FR" dirty="0" smtClean="0"/>
              <a:t> </a:t>
            </a:r>
            <a:r>
              <a:rPr lang="fr-FR" b="1" i="1" dirty="0" smtClean="0"/>
              <a:t>C</a:t>
            </a:r>
            <a:r>
              <a:rPr lang="fr-FR" dirty="0" smtClean="0"/>
              <a:t> to </a:t>
            </a:r>
            <a:r>
              <a:rPr lang="fr-FR" b="1" i="1" dirty="0" smtClean="0"/>
              <a:t>G</a:t>
            </a:r>
            <a:r>
              <a:rPr lang="fr-FR" dirty="0" smtClean="0"/>
              <a:t> and </a:t>
            </a:r>
            <a:r>
              <a:rPr lang="fr-FR" dirty="0" err="1" smtClean="0"/>
              <a:t>merge</a:t>
            </a:r>
            <a:r>
              <a:rPr lang="fr-FR" dirty="0" smtClean="0"/>
              <a:t> </a:t>
            </a:r>
            <a:r>
              <a:rPr lang="fr-FR" dirty="0" err="1" smtClean="0"/>
              <a:t>nodes</a:t>
            </a:r>
            <a:r>
              <a:rPr lang="fr-FR" dirty="0" smtClean="0"/>
              <a:t> 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348880"/>
            <a:ext cx="41624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4808" y="345976"/>
            <a:ext cx="8229600" cy="1066800"/>
          </a:xfrm>
        </p:spPr>
        <p:txBody>
          <a:bodyPr/>
          <a:lstStyle/>
          <a:p>
            <a:r>
              <a:rPr lang="fr-FR" dirty="0" smtClean="0"/>
              <a:t>PUT </a:t>
            </a:r>
            <a:r>
              <a:rPr lang="fr-FR" dirty="0" err="1" smtClean="0"/>
              <a:t>Definitions</a:t>
            </a:r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196752"/>
            <a:ext cx="4905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6572" y="2256631"/>
            <a:ext cx="6253740" cy="4556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7504" y="2996952"/>
            <a:ext cx="403244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Choose Formalism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211960" y="3604548"/>
            <a:ext cx="2160240" cy="5760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Populate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444208" y="4180612"/>
            <a:ext cx="2555776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Applications</a:t>
            </a:r>
            <a:endParaRPr lang="en-US" sz="2800" dirty="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0" y="5013176"/>
            <a:ext cx="9144000" cy="7200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8820472" y="5157192"/>
            <a:ext cx="29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</a:t>
            </a:r>
            <a:endParaRPr lang="en-US" sz="2400"/>
          </a:p>
        </p:txBody>
      </p:sp>
      <p:sp>
        <p:nvSpPr>
          <p:cNvPr id="13" name="Ellipse 12"/>
          <p:cNvSpPr/>
          <p:nvPr/>
        </p:nvSpPr>
        <p:spPr>
          <a:xfrm rot="21326245">
            <a:off x="171210" y="2759606"/>
            <a:ext cx="3940949" cy="1027274"/>
          </a:xfrm>
          <a:prstGeom prst="ellipse">
            <a:avLst/>
          </a:prstGeom>
          <a:noFill/>
          <a:ln w="13335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457200" y="5373216"/>
            <a:ext cx="8229600" cy="1066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Formalism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9848"/>
          </a:xfrm>
        </p:spPr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Formalism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40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827584" y="1700808"/>
            <a:ext cx="9001000" cy="5517232"/>
          </a:xfrm>
        </p:spPr>
        <p:txBody>
          <a:bodyPr>
            <a:normAutofit/>
          </a:bodyPr>
          <a:lstStyle/>
          <a:p>
            <a:r>
              <a:rPr lang="fr-FR" dirty="0" err="1" smtClean="0"/>
              <a:t>Needs</a:t>
            </a:r>
            <a:r>
              <a:rPr lang="fr-FR" dirty="0" smtClean="0"/>
              <a:t>, </a:t>
            </a:r>
            <a:r>
              <a:rPr lang="fr-FR" dirty="0" err="1" smtClean="0"/>
              <a:t>problems</a:t>
            </a:r>
            <a:endParaRPr lang="fr-FR" dirty="0" smtClean="0"/>
          </a:p>
          <a:p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 err="1" smtClean="0"/>
              <a:t>Knowledge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 smtClean="0"/>
              <a:t> </a:t>
            </a:r>
            <a:r>
              <a:rPr lang="fr-FR" dirty="0" err="1" smtClean="0"/>
              <a:t>Formalisms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The Unit Graphs </a:t>
            </a:r>
            <a:r>
              <a:rPr lang="fr-FR" dirty="0" err="1" smtClean="0">
                <a:solidFill>
                  <a:srgbClr val="FF0000"/>
                </a:solidFill>
              </a:rPr>
              <a:t>formalism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smtClean="0"/>
              <a:t>Unit Graphs</a:t>
            </a:r>
          </a:p>
          <a:p>
            <a:pPr lvl="1"/>
            <a:r>
              <a:rPr lang="fr-FR" dirty="0" err="1" smtClean="0"/>
              <a:t>Rules</a:t>
            </a:r>
            <a:r>
              <a:rPr lang="fr-FR" dirty="0" smtClean="0"/>
              <a:t> and </a:t>
            </a:r>
            <a:r>
              <a:rPr lang="fr-FR" dirty="0" err="1" smtClean="0"/>
              <a:t>Definitions</a:t>
            </a:r>
            <a:endParaRPr lang="fr-FR" dirty="0" smtClean="0"/>
          </a:p>
          <a:p>
            <a:r>
              <a:rPr lang="fr-FR" dirty="0" err="1" smtClean="0"/>
              <a:t>Reasoning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Unit Graphs</a:t>
            </a:r>
          </a:p>
          <a:p>
            <a:pPr lvl="1"/>
            <a:r>
              <a:rPr lang="fr-FR" dirty="0" err="1" smtClean="0"/>
              <a:t>Logical</a:t>
            </a:r>
            <a:r>
              <a:rPr lang="fr-FR" dirty="0" smtClean="0"/>
              <a:t> </a:t>
            </a:r>
            <a:r>
              <a:rPr lang="fr-FR" dirty="0" err="1" smtClean="0"/>
              <a:t>Semantics</a:t>
            </a:r>
            <a:endParaRPr lang="fr-FR" dirty="0" smtClean="0"/>
          </a:p>
          <a:p>
            <a:pPr lvl="1"/>
            <a:r>
              <a:rPr lang="fr-FR" dirty="0" err="1" smtClean="0"/>
              <a:t>Entailment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endParaRPr lang="fr-FR" dirty="0" smtClean="0"/>
          </a:p>
        </p:txBody>
      </p:sp>
      <p:sp>
        <p:nvSpPr>
          <p:cNvPr id="8" name="Flèche droite 7"/>
          <p:cNvSpPr/>
          <p:nvPr/>
        </p:nvSpPr>
        <p:spPr>
          <a:xfrm>
            <a:off x="571735" y="4509120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41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1" y="1560786"/>
            <a:ext cx="5346141" cy="515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re 1"/>
          <p:cNvSpPr txBox="1">
            <a:spLocks/>
          </p:cNvSpPr>
          <p:nvPr/>
        </p:nvSpPr>
        <p:spPr>
          <a:xfrm>
            <a:off x="14808" y="345976"/>
            <a:ext cx="9129192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4000" dirty="0" err="1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Reasoning</a:t>
            </a:r>
            <a:r>
              <a:rPr lang="fr-FR" sz="4000" dirty="0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 </a:t>
            </a:r>
            <a:r>
              <a:rPr lang="fr-FR" sz="4000" dirty="0" err="1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with</a:t>
            </a:r>
            <a:r>
              <a:rPr lang="fr-FR" sz="4000" dirty="0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 Unit Graphs</a:t>
            </a:r>
            <a:endParaRPr lang="fr-FR" sz="4000" dirty="0" smtClean="0">
              <a:solidFill>
                <a:srgbClr val="424456"/>
              </a:solidFill>
              <a:latin typeface="Trebuchet MS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42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1" y="1560786"/>
            <a:ext cx="5346141" cy="515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re 1"/>
          <p:cNvSpPr txBox="1">
            <a:spLocks/>
          </p:cNvSpPr>
          <p:nvPr/>
        </p:nvSpPr>
        <p:spPr>
          <a:xfrm>
            <a:off x="14808" y="345976"/>
            <a:ext cx="9129192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4000" dirty="0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Logical Semantics of UGs: Closure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43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484784"/>
            <a:ext cx="49911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14808" y="345976"/>
            <a:ext cx="9129192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4000" dirty="0" err="1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Logical</a:t>
            </a:r>
            <a:r>
              <a:rPr lang="fr-FR" sz="4000" dirty="0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 </a:t>
            </a:r>
            <a:r>
              <a:rPr lang="fr-FR" sz="4000" dirty="0" err="1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Semantics</a:t>
            </a:r>
            <a:r>
              <a:rPr lang="fr-FR" sz="4000" dirty="0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 of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UGs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Closure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44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9454" y="1388066"/>
            <a:ext cx="495300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14808" y="345976"/>
            <a:ext cx="9129192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4000" dirty="0" err="1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Logical</a:t>
            </a:r>
            <a:r>
              <a:rPr lang="fr-FR" sz="4000" dirty="0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 </a:t>
            </a:r>
            <a:r>
              <a:rPr lang="fr-FR" sz="4000" dirty="0" err="1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Semantics</a:t>
            </a:r>
            <a:r>
              <a:rPr lang="fr-FR" sz="4000" dirty="0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 of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UGs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Closure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45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6428" y="1494353"/>
            <a:ext cx="49434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14808" y="345976"/>
            <a:ext cx="9129192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4000" dirty="0" err="1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Logical</a:t>
            </a:r>
            <a:r>
              <a:rPr lang="fr-FR" sz="4000" dirty="0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 </a:t>
            </a:r>
            <a:r>
              <a:rPr lang="fr-FR" sz="4000" dirty="0" err="1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Semantics</a:t>
            </a:r>
            <a:r>
              <a:rPr lang="fr-FR" sz="4000" dirty="0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 of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UGs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Closure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46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5183" y="1524198"/>
            <a:ext cx="49434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re 1"/>
          <p:cNvSpPr txBox="1">
            <a:spLocks/>
          </p:cNvSpPr>
          <p:nvPr/>
        </p:nvSpPr>
        <p:spPr>
          <a:xfrm>
            <a:off x="14808" y="345976"/>
            <a:ext cx="9129192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4000" dirty="0" err="1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Logical</a:t>
            </a:r>
            <a:r>
              <a:rPr lang="fr-FR" sz="4000" dirty="0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 </a:t>
            </a:r>
            <a:r>
              <a:rPr lang="fr-FR" sz="4000" dirty="0" err="1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Semantics</a:t>
            </a:r>
            <a:r>
              <a:rPr lang="fr-FR" sz="4000" dirty="0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 of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UGs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Closure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47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0318" y="1454757"/>
            <a:ext cx="498157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re 1"/>
          <p:cNvSpPr txBox="1">
            <a:spLocks/>
          </p:cNvSpPr>
          <p:nvPr/>
        </p:nvSpPr>
        <p:spPr>
          <a:xfrm>
            <a:off x="14808" y="345976"/>
            <a:ext cx="9129192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4000" dirty="0" err="1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Logical</a:t>
            </a:r>
            <a:r>
              <a:rPr lang="fr-FR" sz="4000" dirty="0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 </a:t>
            </a:r>
            <a:r>
              <a:rPr lang="fr-FR" sz="4000" dirty="0" err="1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Semantics</a:t>
            </a:r>
            <a:r>
              <a:rPr lang="fr-FR" sz="4000" dirty="0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 of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UGs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Closure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48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7597" y="1337578"/>
            <a:ext cx="559117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14808" y="345976"/>
            <a:ext cx="9129192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4000" dirty="0" err="1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Logical</a:t>
            </a:r>
            <a:r>
              <a:rPr lang="fr-FR" sz="4000" dirty="0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 </a:t>
            </a:r>
            <a:r>
              <a:rPr lang="fr-FR" sz="4000" dirty="0" err="1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Semantics</a:t>
            </a:r>
            <a:r>
              <a:rPr lang="fr-FR" sz="4000" dirty="0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 of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UGs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Closure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49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2825" y="1124744"/>
            <a:ext cx="559117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14808" y="345976"/>
            <a:ext cx="9129192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4000" dirty="0" err="1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Logical</a:t>
            </a:r>
            <a:r>
              <a:rPr lang="fr-FR" sz="4000" dirty="0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 </a:t>
            </a:r>
            <a:r>
              <a:rPr lang="fr-FR" sz="4000" dirty="0" err="1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Semantics</a:t>
            </a:r>
            <a:r>
              <a:rPr lang="fr-FR" sz="4000" dirty="0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 of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UGs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Closure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941" y="1556792"/>
            <a:ext cx="5534187" cy="4032448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numéro de diapositive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106778" y="2852936"/>
            <a:ext cx="892971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b="1" dirty="0" err="1" smtClean="0">
                <a:latin typeface="Calibri" pitchFamily="34" charset="0"/>
                <a:cs typeface="Calibri" pitchFamily="34" charset="0"/>
              </a:rPr>
              <a:t>Semantic</a:t>
            </a:r>
            <a:r>
              <a:rPr lang="fr-FR" sz="2400" b="1" dirty="0" smtClean="0">
                <a:latin typeface="Calibri" pitchFamily="34" charset="0"/>
                <a:cs typeface="Calibri" pitchFamily="34" charset="0"/>
              </a:rPr>
              <a:t> Actant Slots (</a:t>
            </a:r>
            <a:r>
              <a:rPr lang="fr-FR" sz="2400" b="1" dirty="0" err="1" smtClean="0">
                <a:latin typeface="Calibri" pitchFamily="34" charset="0"/>
                <a:cs typeface="Calibri" pitchFamily="34" charset="0"/>
              </a:rPr>
              <a:t>SemASlots</a:t>
            </a:r>
            <a:r>
              <a:rPr lang="fr-FR" sz="2400" b="1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algn="ctr"/>
            <a:r>
              <a:rPr lang="fr-FR" sz="2400" dirty="0" smtClean="0">
                <a:latin typeface="Calibri" pitchFamily="34" charset="0"/>
                <a:cs typeface="Calibri" pitchFamily="34" charset="0"/>
              </a:rPr>
              <a:t>= Participants of the </a:t>
            </a:r>
            <a:r>
              <a:rPr lang="fr-FR" sz="2400" dirty="0" err="1" smtClean="0">
                <a:latin typeface="Calibri" pitchFamily="34" charset="0"/>
                <a:cs typeface="Calibri" pitchFamily="34" charset="0"/>
              </a:rPr>
              <a:t>linguistic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situation </a:t>
            </a:r>
            <a:r>
              <a:rPr lang="fr-FR" sz="2400" dirty="0" err="1" smtClean="0">
                <a:latin typeface="Calibri" pitchFamily="34" charset="0"/>
                <a:cs typeface="Calibri" pitchFamily="34" charset="0"/>
              </a:rPr>
              <a:t>denoted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by L</a:t>
            </a:r>
          </a:p>
          <a:p>
            <a:pPr algn="ctr"/>
            <a:r>
              <a:rPr lang="fr-FR" sz="2400" dirty="0" err="1" smtClean="0">
                <a:latin typeface="Calibri" pitchFamily="34" charset="0"/>
                <a:cs typeface="Calibri" pitchFamily="34" charset="0"/>
              </a:rPr>
              <a:t>that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have a </a:t>
            </a:r>
            <a:r>
              <a:rPr lang="fr-FR" sz="2400" dirty="0" err="1" smtClean="0">
                <a:latin typeface="Calibri" pitchFamily="34" charset="0"/>
                <a:cs typeface="Calibri" pitchFamily="34" charset="0"/>
              </a:rPr>
              <a:t>favoured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position in sentences </a:t>
            </a:r>
            <a:r>
              <a:rPr lang="fr-FR" sz="2400" dirty="0" err="1" smtClean="0">
                <a:latin typeface="Calibri" pitchFamily="34" charset="0"/>
                <a:cs typeface="Calibri" pitchFamily="34" charset="0"/>
              </a:rPr>
              <a:t>constructed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sz="2400" dirty="0" err="1" smtClean="0">
                <a:latin typeface="Calibri" pitchFamily="34" charset="0"/>
                <a:cs typeface="Calibri" pitchFamily="34" charset="0"/>
              </a:rPr>
              <a:t>with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L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23528" y="1809694"/>
            <a:ext cx="8496944" cy="8992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fr-FR" sz="3200" b="1" dirty="0" err="1" smtClean="0"/>
              <a:t>Linguistic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Predicates</a:t>
            </a:r>
            <a:endParaRPr lang="fr-FR" sz="3200" b="1" dirty="0" smtClean="0">
              <a:solidFill>
                <a:srgbClr val="C00000"/>
              </a:solidFill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 cstate="print"/>
          <a:srcRect l="2077" t="7794" b="6476"/>
          <a:stretch>
            <a:fillRect/>
          </a:stretch>
        </p:blipFill>
        <p:spPr bwMode="auto">
          <a:xfrm>
            <a:off x="5353372" y="1881702"/>
            <a:ext cx="3395092" cy="79208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14" name="Titre 16"/>
          <p:cNvSpPr txBox="1">
            <a:spLocks/>
          </p:cNvSpPr>
          <p:nvPr/>
        </p:nvSpPr>
        <p:spPr>
          <a:xfrm>
            <a:off x="14808" y="332656"/>
            <a:ext cx="9129192" cy="106984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Need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fr-FR" sz="40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Theory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Semantic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Actants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4288" y="1124744"/>
            <a:ext cx="2211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Mel’cuk</a:t>
            </a:r>
            <a:r>
              <a:rPr lang="fr-FR" dirty="0" smtClean="0"/>
              <a:t>, 2004)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50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14808" y="345976"/>
            <a:ext cx="9129192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4000" dirty="0" err="1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Logical</a:t>
            </a:r>
            <a:r>
              <a:rPr lang="fr-FR" sz="4000" dirty="0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 </a:t>
            </a:r>
            <a:r>
              <a:rPr lang="fr-FR" sz="4000" dirty="0" err="1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Semantics</a:t>
            </a:r>
            <a:r>
              <a:rPr lang="fr-FR" sz="4000" dirty="0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 of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UGs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Closure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666" y="1444930"/>
            <a:ext cx="558165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51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14808" y="345976"/>
            <a:ext cx="9129192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4000" dirty="0" err="1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Logical</a:t>
            </a:r>
            <a:r>
              <a:rPr lang="fr-FR" sz="4000" dirty="0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 </a:t>
            </a:r>
            <a:r>
              <a:rPr lang="fr-FR" sz="4000" dirty="0" err="1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Semantics</a:t>
            </a:r>
            <a:r>
              <a:rPr lang="fr-FR" sz="4000" dirty="0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 of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UGs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Closure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219200"/>
            <a:ext cx="835342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9848"/>
          </a:xfrm>
        </p:spPr>
        <p:txBody>
          <a:bodyPr/>
          <a:lstStyle/>
          <a:p>
            <a:r>
              <a:rPr lang="fr-FR" dirty="0" smtClean="0"/>
              <a:t>1. </a:t>
            </a:r>
            <a:r>
              <a:rPr lang="fr-FR" dirty="0" err="1" smtClean="0"/>
              <a:t>Choose</a:t>
            </a:r>
            <a:r>
              <a:rPr lang="fr-FR" dirty="0" smtClean="0"/>
              <a:t> </a:t>
            </a:r>
            <a:r>
              <a:rPr lang="fr-FR" dirty="0" err="1" smtClean="0"/>
              <a:t>Formalism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52</a:t>
            </a:fld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4294967295"/>
          </p:nvPr>
        </p:nvSpPr>
        <p:spPr>
          <a:xfrm>
            <a:off x="827584" y="1700808"/>
            <a:ext cx="9001000" cy="5517232"/>
          </a:xfrm>
        </p:spPr>
        <p:txBody>
          <a:bodyPr>
            <a:normAutofit/>
          </a:bodyPr>
          <a:lstStyle/>
          <a:p>
            <a:r>
              <a:rPr lang="fr-FR" dirty="0" err="1" smtClean="0"/>
              <a:t>Needs</a:t>
            </a:r>
            <a:r>
              <a:rPr lang="fr-FR" dirty="0" smtClean="0"/>
              <a:t>, </a:t>
            </a:r>
            <a:r>
              <a:rPr lang="fr-FR" dirty="0" err="1" smtClean="0"/>
              <a:t>problems</a:t>
            </a:r>
            <a:endParaRPr lang="fr-FR" dirty="0" smtClean="0"/>
          </a:p>
          <a:p>
            <a:r>
              <a:rPr lang="fr-FR" dirty="0" err="1" smtClean="0"/>
              <a:t>Existing</a:t>
            </a:r>
            <a:r>
              <a:rPr lang="fr-FR" dirty="0" smtClean="0"/>
              <a:t> </a:t>
            </a:r>
            <a:r>
              <a:rPr lang="fr-FR" dirty="0" err="1" smtClean="0"/>
              <a:t>Knowledge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r>
              <a:rPr lang="fr-FR" dirty="0" smtClean="0"/>
              <a:t> </a:t>
            </a:r>
            <a:r>
              <a:rPr lang="fr-FR" dirty="0" err="1" smtClean="0"/>
              <a:t>Formalisms</a:t>
            </a:r>
            <a:endParaRPr lang="fr-FR" dirty="0" smtClean="0"/>
          </a:p>
          <a:p>
            <a:r>
              <a:rPr lang="fr-FR" dirty="0" smtClean="0">
                <a:solidFill>
                  <a:srgbClr val="FF0000"/>
                </a:solidFill>
              </a:rPr>
              <a:t>The Unit Graphs </a:t>
            </a:r>
            <a:r>
              <a:rPr lang="fr-FR" dirty="0" err="1" smtClean="0">
                <a:solidFill>
                  <a:srgbClr val="FF0000"/>
                </a:solidFill>
              </a:rPr>
              <a:t>formalism</a:t>
            </a:r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dirty="0" smtClean="0"/>
              <a:t>Unit Graphs</a:t>
            </a:r>
          </a:p>
          <a:p>
            <a:pPr lvl="1"/>
            <a:r>
              <a:rPr lang="fr-FR" dirty="0" err="1" smtClean="0"/>
              <a:t>Rules</a:t>
            </a:r>
            <a:r>
              <a:rPr lang="fr-FR" dirty="0" smtClean="0"/>
              <a:t> and </a:t>
            </a:r>
            <a:r>
              <a:rPr lang="fr-FR" dirty="0" err="1" smtClean="0"/>
              <a:t>Definitions</a:t>
            </a:r>
            <a:endParaRPr lang="fr-FR" dirty="0" smtClean="0"/>
          </a:p>
          <a:p>
            <a:r>
              <a:rPr lang="fr-FR" dirty="0" err="1" smtClean="0"/>
              <a:t>Reasoning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Unit Graphs</a:t>
            </a:r>
          </a:p>
          <a:p>
            <a:pPr lvl="1"/>
            <a:r>
              <a:rPr lang="fr-FR" dirty="0" err="1" smtClean="0"/>
              <a:t>Logical</a:t>
            </a:r>
            <a:r>
              <a:rPr lang="fr-FR" dirty="0" smtClean="0"/>
              <a:t> </a:t>
            </a:r>
            <a:r>
              <a:rPr lang="fr-FR" dirty="0" err="1" smtClean="0"/>
              <a:t>Semantics</a:t>
            </a:r>
            <a:endParaRPr lang="fr-FR" dirty="0" smtClean="0"/>
          </a:p>
          <a:p>
            <a:pPr lvl="1"/>
            <a:r>
              <a:rPr lang="fr-FR" dirty="0" err="1" smtClean="0"/>
              <a:t>Entailment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endParaRPr lang="fr-FR" dirty="0" smtClean="0"/>
          </a:p>
        </p:txBody>
      </p:sp>
      <p:sp>
        <p:nvSpPr>
          <p:cNvPr id="8" name="Flèche droite 7"/>
          <p:cNvSpPr/>
          <p:nvPr/>
        </p:nvSpPr>
        <p:spPr>
          <a:xfrm>
            <a:off x="571735" y="494116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The Unit Graphs Framework: Linguistic Knowledge Representation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53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14808" y="345976"/>
            <a:ext cx="9129192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4000" dirty="0" err="1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Reasoning</a:t>
            </a:r>
            <a:r>
              <a:rPr lang="fr-FR" sz="4000" dirty="0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 </a:t>
            </a:r>
            <a:r>
              <a:rPr lang="fr-FR" sz="4000" dirty="0" err="1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with</a:t>
            </a:r>
            <a:r>
              <a:rPr lang="fr-FR" sz="4000" dirty="0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 Unit Graphs 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5236" y="1961744"/>
            <a:ext cx="8388424" cy="33843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/>
              <a:t>G</a:t>
            </a:r>
            <a:r>
              <a:rPr lang="en-US" sz="3200" dirty="0" smtClean="0"/>
              <a:t> entails </a:t>
            </a:r>
            <a:r>
              <a:rPr lang="en-US" sz="3200" b="1" i="1" dirty="0" smtClean="0"/>
              <a:t>H</a:t>
            </a:r>
            <a:r>
              <a:rPr lang="en-US" sz="3200" dirty="0" smtClean="0"/>
              <a:t> 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if and only if</a:t>
            </a:r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there is </a:t>
            </a:r>
            <a:r>
              <a:rPr lang="en-US" sz="3200" dirty="0" smtClean="0"/>
              <a:t>a </a:t>
            </a:r>
            <a:r>
              <a:rPr lang="en-US" sz="3200" dirty="0" smtClean="0"/>
              <a:t>homomorphism from </a:t>
            </a:r>
            <a:r>
              <a:rPr lang="en-US" sz="3200" b="1" i="1" dirty="0" smtClean="0"/>
              <a:t>H</a:t>
            </a:r>
            <a:r>
              <a:rPr lang="en-US" sz="3200" dirty="0" smtClean="0"/>
              <a:t> to </a:t>
            </a:r>
            <a:r>
              <a:rPr lang="en-US" sz="3200" i="1" dirty="0" err="1" smtClean="0"/>
              <a:t>cl</a:t>
            </a:r>
            <a:r>
              <a:rPr lang="en-US" sz="3200" dirty="0" smtClean="0"/>
              <a:t>(</a:t>
            </a:r>
            <a:r>
              <a:rPr lang="en-US" sz="3200" b="1" i="1" dirty="0" smtClean="0"/>
              <a:t>G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54</a:t>
            </a:fld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fr-FR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14808" y="34597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4000" dirty="0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Future </a:t>
            </a:r>
            <a:r>
              <a:rPr lang="fr-FR" sz="4000" dirty="0" err="1" smtClean="0">
                <a:solidFill>
                  <a:srgbClr val="424456"/>
                </a:solidFill>
                <a:latin typeface="Trebuchet MS"/>
                <a:ea typeface="+mj-ea"/>
                <a:cs typeface="+mj-cs"/>
              </a:rPr>
              <a:t>Work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58" y="3068960"/>
            <a:ext cx="9104542" cy="14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texte 5"/>
          <p:cNvSpPr>
            <a:spLocks noGrp="1"/>
          </p:cNvSpPr>
          <p:nvPr>
            <p:ph idx="1"/>
          </p:nvPr>
        </p:nvSpPr>
        <p:spPr>
          <a:xfrm>
            <a:off x="457200" y="2249424"/>
            <a:ext cx="8686800" cy="4325112"/>
          </a:xfrm>
        </p:spPr>
        <p:txBody>
          <a:bodyPr/>
          <a:lstStyle/>
          <a:p>
            <a:r>
              <a:rPr lang="fr-FR" dirty="0" err="1" smtClean="0"/>
              <a:t>Problem</a:t>
            </a:r>
            <a:r>
              <a:rPr lang="fr-FR" dirty="0" smtClean="0"/>
              <a:t>: </a:t>
            </a:r>
            <a:r>
              <a:rPr lang="fr-FR" dirty="0" err="1" smtClean="0"/>
              <a:t>risk</a:t>
            </a:r>
            <a:r>
              <a:rPr lang="fr-FR" dirty="0" smtClean="0"/>
              <a:t> of </a:t>
            </a:r>
            <a:r>
              <a:rPr lang="fr-FR" dirty="0" err="1" smtClean="0"/>
              <a:t>infinite</a:t>
            </a:r>
            <a:r>
              <a:rPr lang="fr-FR" dirty="0" smtClean="0"/>
              <a:t> </a:t>
            </a:r>
            <a:r>
              <a:rPr lang="fr-FR" dirty="0" err="1" smtClean="0"/>
              <a:t>closure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conditions :</a:t>
            </a:r>
          </a:p>
          <a:p>
            <a:pPr lvl="1"/>
            <a:r>
              <a:rPr lang="fr-FR" dirty="0" smtClean="0"/>
              <a:t>on the </a:t>
            </a:r>
            <a:r>
              <a:rPr lang="fr-FR" dirty="0" err="1" smtClean="0"/>
              <a:t>hierarchy</a:t>
            </a:r>
            <a:r>
              <a:rPr lang="fr-FR" dirty="0" smtClean="0"/>
              <a:t> of Unit Types</a:t>
            </a:r>
          </a:p>
          <a:p>
            <a:pPr lvl="1"/>
            <a:r>
              <a:rPr lang="fr-FR" dirty="0" smtClean="0"/>
              <a:t>on the set of </a:t>
            </a:r>
            <a:r>
              <a:rPr lang="fr-FR" dirty="0" err="1" smtClean="0"/>
              <a:t>definitions</a:t>
            </a:r>
            <a:r>
              <a:rPr lang="fr-FR" dirty="0" smtClean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55</a:t>
            </a:fld>
            <a:endParaRPr lang="fr-FR"/>
          </a:p>
        </p:txBody>
      </p:sp>
      <p:sp>
        <p:nvSpPr>
          <p:cNvPr id="8" name="Espace réservé du texte 5"/>
          <p:cNvSpPr>
            <a:spLocks noGrp="1"/>
          </p:cNvSpPr>
          <p:nvPr>
            <p:ph idx="1"/>
          </p:nvPr>
        </p:nvSpPr>
        <p:spPr>
          <a:xfrm>
            <a:off x="251520" y="2249424"/>
            <a:ext cx="8892480" cy="4325112"/>
          </a:xfrm>
        </p:spPr>
        <p:txBody>
          <a:bodyPr>
            <a:normAutofit/>
          </a:bodyPr>
          <a:lstStyle/>
          <a:p>
            <a:r>
              <a:rPr lang="fr-FR" dirty="0" err="1" smtClean="0"/>
              <a:t>Linguistic</a:t>
            </a:r>
            <a:r>
              <a:rPr lang="fr-FR" dirty="0" smtClean="0"/>
              <a:t> </a:t>
            </a:r>
            <a:r>
              <a:rPr lang="fr-FR" dirty="0" err="1" smtClean="0"/>
              <a:t>Knowledge</a:t>
            </a:r>
            <a:r>
              <a:rPr lang="fr-FR" dirty="0" smtClean="0"/>
              <a:t> </a:t>
            </a:r>
            <a:r>
              <a:rPr lang="fr-FR" dirty="0" err="1" smtClean="0"/>
              <a:t>Representation</a:t>
            </a:r>
            <a:endParaRPr lang="fr-FR" dirty="0" smtClean="0"/>
          </a:p>
          <a:p>
            <a:r>
              <a:rPr lang="fr-FR" dirty="0" smtClean="0"/>
              <a:t>The Unit Graphs </a:t>
            </a:r>
            <a:r>
              <a:rPr lang="fr-FR" dirty="0" err="1" smtClean="0"/>
              <a:t>Formalism</a:t>
            </a:r>
            <a:endParaRPr lang="fr-FR" dirty="0" smtClean="0"/>
          </a:p>
          <a:p>
            <a:pPr lvl="1"/>
            <a:r>
              <a:rPr lang="fr-FR" dirty="0" err="1" smtClean="0"/>
              <a:t>Hierarchy</a:t>
            </a:r>
            <a:r>
              <a:rPr lang="fr-FR" dirty="0" smtClean="0"/>
              <a:t> of Unit Types</a:t>
            </a:r>
          </a:p>
          <a:p>
            <a:pPr lvl="1"/>
            <a:r>
              <a:rPr lang="fr-FR" dirty="0" err="1" smtClean="0"/>
              <a:t>Hierarchy</a:t>
            </a:r>
            <a:r>
              <a:rPr lang="fr-FR" dirty="0" smtClean="0"/>
              <a:t> of </a:t>
            </a:r>
            <a:r>
              <a:rPr lang="fr-FR" dirty="0" err="1" smtClean="0"/>
              <a:t>Circumstantial</a:t>
            </a:r>
            <a:r>
              <a:rPr lang="fr-FR" dirty="0" smtClean="0"/>
              <a:t> </a:t>
            </a:r>
            <a:r>
              <a:rPr lang="fr-FR" dirty="0" err="1" smtClean="0"/>
              <a:t>Symbols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Unit Graphs</a:t>
            </a:r>
          </a:p>
          <a:p>
            <a:pPr lvl="1"/>
            <a:r>
              <a:rPr lang="fr-FR" dirty="0" err="1" smtClean="0"/>
              <a:t>Rules</a:t>
            </a:r>
            <a:r>
              <a:rPr lang="fr-FR" dirty="0" smtClean="0"/>
              <a:t> and </a:t>
            </a:r>
            <a:r>
              <a:rPr lang="fr-FR" dirty="0" err="1" smtClean="0"/>
              <a:t>Definitions</a:t>
            </a:r>
            <a:endParaRPr lang="fr-FR" dirty="0" smtClean="0"/>
          </a:p>
          <a:p>
            <a:r>
              <a:rPr lang="fr-FR" dirty="0" err="1" smtClean="0"/>
              <a:t>Reasoning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UGs</a:t>
            </a:r>
            <a:endParaRPr lang="fr-FR" dirty="0" smtClean="0"/>
          </a:p>
          <a:p>
            <a:pPr lvl="1"/>
            <a:r>
              <a:rPr lang="fr-FR" dirty="0" err="1" smtClean="0"/>
              <a:t>Logical</a:t>
            </a:r>
            <a:r>
              <a:rPr lang="fr-FR" dirty="0" smtClean="0"/>
              <a:t> </a:t>
            </a:r>
            <a:r>
              <a:rPr lang="fr-FR" dirty="0" err="1" smtClean="0"/>
              <a:t>Semantics</a:t>
            </a:r>
            <a:r>
              <a:rPr lang="fr-FR" dirty="0" smtClean="0"/>
              <a:t>: Unit Graph </a:t>
            </a:r>
            <a:r>
              <a:rPr lang="fr-FR" dirty="0" err="1" smtClean="0"/>
              <a:t>Closure</a:t>
            </a:r>
            <a:endParaRPr lang="fr-FR" dirty="0" smtClean="0"/>
          </a:p>
          <a:p>
            <a:pPr lvl="1"/>
            <a:r>
              <a:rPr lang="fr-FR" dirty="0" err="1" smtClean="0"/>
              <a:t>Entailment</a:t>
            </a:r>
            <a:r>
              <a:rPr lang="fr-FR" dirty="0" smtClean="0"/>
              <a:t> </a:t>
            </a:r>
            <a:r>
              <a:rPr lang="fr-FR" dirty="0" err="1" smtClean="0"/>
              <a:t>equivalent</a:t>
            </a:r>
            <a:r>
              <a:rPr lang="fr-FR" dirty="0" smtClean="0"/>
              <a:t> to the </a:t>
            </a:r>
            <a:r>
              <a:rPr lang="fr-FR" dirty="0" err="1" smtClean="0"/>
              <a:t>homomorphism</a:t>
            </a:r>
            <a:r>
              <a:rPr lang="fr-FR" dirty="0" smtClean="0"/>
              <a:t> </a:t>
            </a:r>
            <a:r>
              <a:rPr lang="fr-FR" dirty="0" err="1" smtClean="0"/>
              <a:t>problem</a:t>
            </a:r>
            <a:endParaRPr lang="fr-FR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2547715"/>
          </a:xfrm>
        </p:spPr>
        <p:txBody>
          <a:bodyPr>
            <a:noAutofit/>
          </a:bodyPr>
          <a:lstStyle/>
          <a:p>
            <a:pPr algn="ctr"/>
            <a:r>
              <a:rPr lang="fr-FR" sz="3600" dirty="0" err="1" smtClean="0"/>
              <a:t>Reasoning</a:t>
            </a:r>
            <a:r>
              <a:rPr lang="fr-FR" sz="3600" dirty="0" smtClean="0"/>
              <a:t> </a:t>
            </a:r>
            <a:r>
              <a:rPr lang="fr-FR" sz="3600" dirty="0" err="1" smtClean="0"/>
              <a:t>with</a:t>
            </a:r>
            <a:r>
              <a:rPr lang="fr-FR" sz="3600" dirty="0" smtClean="0"/>
              <a:t> </a:t>
            </a:r>
            <a:r>
              <a:rPr lang="fr-FR" sz="3600" dirty="0" err="1" smtClean="0"/>
              <a:t>Dependency</a:t>
            </a:r>
            <a:r>
              <a:rPr lang="fr-FR" sz="3600" dirty="0" smtClean="0"/>
              <a:t> Structures </a:t>
            </a:r>
            <a:br>
              <a:rPr lang="fr-FR" sz="3600" dirty="0" smtClean="0"/>
            </a:br>
            <a:r>
              <a:rPr lang="fr-FR" sz="3600" dirty="0" smtClean="0"/>
              <a:t>and </a:t>
            </a:r>
            <a:r>
              <a:rPr lang="fr-FR" sz="3600" dirty="0" err="1" smtClean="0"/>
              <a:t>Lexicographic</a:t>
            </a:r>
            <a:r>
              <a:rPr lang="fr-FR" sz="3600" dirty="0" smtClean="0"/>
              <a:t> </a:t>
            </a:r>
            <a:r>
              <a:rPr lang="fr-FR" sz="3600" dirty="0" err="1" smtClean="0"/>
              <a:t>Definitions</a:t>
            </a:r>
            <a:r>
              <a:rPr lang="fr-FR" sz="3600" dirty="0" smtClean="0"/>
              <a:t> </a:t>
            </a:r>
            <a:br>
              <a:rPr lang="fr-FR" sz="3600" dirty="0" smtClean="0"/>
            </a:br>
            <a:r>
              <a:rPr lang="fr-FR" sz="3600" dirty="0" err="1" smtClean="0"/>
              <a:t>using</a:t>
            </a:r>
            <a:r>
              <a:rPr lang="fr-FR" sz="3600" dirty="0" smtClean="0"/>
              <a:t> Unit Graphs</a:t>
            </a:r>
            <a:endParaRPr lang="fr-FR" sz="3600" dirty="0"/>
          </a:p>
        </p:txBody>
      </p:sp>
      <p:pic>
        <p:nvPicPr>
          <p:cNvPr id="91138" name="Picture 2" descr="logo in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6037504"/>
            <a:ext cx="1584198" cy="576072"/>
          </a:xfrm>
          <a:prstGeom prst="rect">
            <a:avLst/>
          </a:prstGeom>
          <a:noFill/>
        </p:spPr>
      </p:pic>
      <p:pic>
        <p:nvPicPr>
          <p:cNvPr id="91140" name="Picture 4" descr="logo i3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1908" y="6053505"/>
            <a:ext cx="2000250" cy="560071"/>
          </a:xfrm>
          <a:prstGeom prst="rect">
            <a:avLst/>
          </a:prstGeom>
          <a:noFill/>
        </p:spPr>
      </p:pic>
      <p:pic>
        <p:nvPicPr>
          <p:cNvPr id="51204" name="Picture 4" descr="http://www.i3s.unice.fr/I3S/images/page_n/unice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9504" y="5778753"/>
            <a:ext cx="1530846" cy="1079247"/>
          </a:xfrm>
          <a:prstGeom prst="rect">
            <a:avLst/>
          </a:prstGeom>
          <a:noFill/>
        </p:spPr>
      </p:pic>
      <p:pic>
        <p:nvPicPr>
          <p:cNvPr id="51206" name="Picture 6" descr="http://www.i3s.unice.fr/I3S/images/index/cnrsCarre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54366" y="5959567"/>
            <a:ext cx="810766" cy="752855"/>
          </a:xfrm>
          <a:prstGeom prst="rect">
            <a:avLst/>
          </a:prstGeom>
          <a:noFill/>
        </p:spPr>
      </p:pic>
      <p:pic>
        <p:nvPicPr>
          <p:cNvPr id="91142" name="Picture 6" descr="logo wimmic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12360" y="5805264"/>
            <a:ext cx="1152128" cy="934989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5148064" y="35332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Depling’13, August 30</a:t>
            </a:r>
            <a:r>
              <a:rPr lang="fr-FR" baseline="30000" dirty="0" smtClean="0">
                <a:solidFill>
                  <a:schemeClr val="bg1">
                    <a:lumMod val="75000"/>
                  </a:schemeClr>
                </a:solidFill>
              </a:rPr>
              <a:t>th</a:t>
            </a:r>
            <a:r>
              <a:rPr lang="fr-FR" dirty="0" smtClean="0">
                <a:solidFill>
                  <a:schemeClr val="bg1">
                    <a:lumMod val="75000"/>
                  </a:schemeClr>
                </a:solidFill>
              </a:rPr>
              <a:t> 2013, Prague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Sous-titre 2"/>
          <p:cNvSpPr txBox="1">
            <a:spLocks/>
          </p:cNvSpPr>
          <p:nvPr/>
        </p:nvSpPr>
        <p:spPr>
          <a:xfrm>
            <a:off x="1371600" y="4429132"/>
            <a:ext cx="6400800" cy="12096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None/>
              <a:tabLst/>
              <a:defRPr/>
            </a:pPr>
            <a:r>
              <a:rPr kumimoji="0" lang="fr-F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fr-F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numéro de diapositive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106778" y="2852936"/>
            <a:ext cx="8929718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b="1" dirty="0" err="1" smtClean="0">
                <a:latin typeface="Calibri" pitchFamily="34" charset="0"/>
                <a:cs typeface="Calibri" pitchFamily="34" charset="0"/>
              </a:rPr>
              <a:t>Semantic</a:t>
            </a:r>
            <a:r>
              <a:rPr lang="fr-FR" sz="2400" b="1" dirty="0" smtClean="0">
                <a:latin typeface="Calibri" pitchFamily="34" charset="0"/>
                <a:cs typeface="Calibri" pitchFamily="34" charset="0"/>
              </a:rPr>
              <a:t> Actant Slots (</a:t>
            </a:r>
            <a:r>
              <a:rPr lang="fr-FR" sz="2400" b="1" dirty="0" err="1" smtClean="0">
                <a:latin typeface="Calibri" pitchFamily="34" charset="0"/>
                <a:cs typeface="Calibri" pitchFamily="34" charset="0"/>
              </a:rPr>
              <a:t>SemASlots</a:t>
            </a:r>
            <a:r>
              <a:rPr lang="fr-FR" sz="2400" b="1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algn="ctr"/>
            <a:r>
              <a:rPr lang="fr-FR" sz="2400" dirty="0" smtClean="0">
                <a:latin typeface="Calibri" pitchFamily="34" charset="0"/>
                <a:cs typeface="Calibri" pitchFamily="34" charset="0"/>
              </a:rPr>
              <a:t>= Participants of the </a:t>
            </a:r>
            <a:r>
              <a:rPr lang="fr-FR" sz="2400" dirty="0" err="1" smtClean="0">
                <a:latin typeface="Calibri" pitchFamily="34" charset="0"/>
                <a:cs typeface="Calibri" pitchFamily="34" charset="0"/>
              </a:rPr>
              <a:t>linguistic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situation </a:t>
            </a:r>
            <a:r>
              <a:rPr lang="fr-FR" sz="2400" dirty="0" err="1" smtClean="0">
                <a:latin typeface="Calibri" pitchFamily="34" charset="0"/>
                <a:cs typeface="Calibri" pitchFamily="34" charset="0"/>
              </a:rPr>
              <a:t>denoted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by L</a:t>
            </a:r>
          </a:p>
          <a:p>
            <a:pPr algn="ctr"/>
            <a:r>
              <a:rPr lang="fr-FR" sz="2400" dirty="0" err="1" smtClean="0">
                <a:latin typeface="Calibri" pitchFamily="34" charset="0"/>
                <a:cs typeface="Calibri" pitchFamily="34" charset="0"/>
              </a:rPr>
              <a:t>that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have a </a:t>
            </a:r>
            <a:r>
              <a:rPr lang="fr-FR" sz="2400" dirty="0" err="1" smtClean="0">
                <a:latin typeface="Calibri" pitchFamily="34" charset="0"/>
                <a:cs typeface="Calibri" pitchFamily="34" charset="0"/>
              </a:rPr>
              <a:t>favoured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position in sentences </a:t>
            </a:r>
            <a:r>
              <a:rPr lang="fr-FR" sz="2400" dirty="0" err="1" smtClean="0">
                <a:latin typeface="Calibri" pitchFamily="34" charset="0"/>
                <a:cs typeface="Calibri" pitchFamily="34" charset="0"/>
              </a:rPr>
              <a:t>constructed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fr-FR" sz="2400" dirty="0" err="1" smtClean="0">
                <a:latin typeface="Calibri" pitchFamily="34" charset="0"/>
                <a:cs typeface="Calibri" pitchFamily="34" charset="0"/>
              </a:rPr>
              <a:t>with</a:t>
            </a:r>
            <a:r>
              <a:rPr lang="fr-FR" sz="2400" dirty="0" smtClean="0">
                <a:latin typeface="Calibri" pitchFamily="34" charset="0"/>
                <a:cs typeface="Calibri" pitchFamily="34" charset="0"/>
              </a:rPr>
              <a:t> L</a:t>
            </a:r>
            <a:endParaRPr lang="fr-F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23528" y="1809694"/>
            <a:ext cx="8496944" cy="8992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fr-FR" sz="3200" b="1" dirty="0" err="1" smtClean="0"/>
              <a:t>Linguistic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Predicates</a:t>
            </a:r>
            <a:endParaRPr lang="fr-FR" sz="3200" b="1" dirty="0" smtClean="0">
              <a:solidFill>
                <a:srgbClr val="C00000"/>
              </a:solidFill>
            </a:endParaRPr>
          </a:p>
        </p:txBody>
      </p:sp>
      <p:pic>
        <p:nvPicPr>
          <p:cNvPr id="53" name="Picture 6"/>
          <p:cNvPicPr>
            <a:picLocks noChangeAspect="1" noChangeArrowheads="1"/>
          </p:cNvPicPr>
          <p:nvPr/>
        </p:nvPicPr>
        <p:blipFill>
          <a:blip r:embed="rId3" cstate="print"/>
          <a:srcRect l="2077" t="7794" b="6476"/>
          <a:stretch>
            <a:fillRect/>
          </a:stretch>
        </p:blipFill>
        <p:spPr bwMode="auto">
          <a:xfrm>
            <a:off x="5353372" y="1881702"/>
            <a:ext cx="3395092" cy="792088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14" name="Titre 16"/>
          <p:cNvSpPr txBox="1">
            <a:spLocks/>
          </p:cNvSpPr>
          <p:nvPr/>
        </p:nvSpPr>
        <p:spPr>
          <a:xfrm>
            <a:off x="14808" y="332656"/>
            <a:ext cx="9129192" cy="106984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Need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1: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Theory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Semantic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Actants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4288" y="1124744"/>
            <a:ext cx="2211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Mel’cuk</a:t>
            </a:r>
            <a:r>
              <a:rPr lang="fr-FR" dirty="0" smtClean="0"/>
              <a:t>, 2004)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 rot="21077899">
            <a:off x="987995" y="3086632"/>
            <a:ext cx="6550208" cy="715089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+ </a:t>
            </a:r>
            <a:r>
              <a:rPr lang="fr-FR" sz="3600" b="1" dirty="0" err="1" smtClean="0"/>
              <a:t>linguistic</a:t>
            </a:r>
            <a:r>
              <a:rPr lang="fr-FR" sz="3600" b="1" dirty="0" smtClean="0"/>
              <a:t> </a:t>
            </a:r>
            <a:r>
              <a:rPr lang="fr-FR" sz="3600" b="1" dirty="0" err="1" smtClean="0"/>
              <a:t>criterions</a:t>
            </a:r>
            <a:endParaRPr lang="fr-FR" sz="3600" b="1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numéro de diapositive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23528" y="1809694"/>
            <a:ext cx="8496944" cy="8992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fr-FR" sz="3200" b="1" dirty="0" err="1" smtClean="0"/>
              <a:t>Linguistic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Predicates</a:t>
            </a:r>
            <a:endParaRPr lang="fr-FR" sz="3200" b="1" dirty="0" smtClean="0">
              <a:solidFill>
                <a:srgbClr val="C00000"/>
              </a:solidFill>
            </a:endParaRPr>
          </a:p>
        </p:txBody>
      </p:sp>
      <p:sp>
        <p:nvSpPr>
          <p:cNvPr id="14" name="Titre 16"/>
          <p:cNvSpPr txBox="1">
            <a:spLocks/>
          </p:cNvSpPr>
          <p:nvPr/>
        </p:nvSpPr>
        <p:spPr>
          <a:xfrm>
            <a:off x="14808" y="332656"/>
            <a:ext cx="9129192" cy="106984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Need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1: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Theory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Semantic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Actants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4288" y="1124744"/>
            <a:ext cx="2211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Mel’cuk</a:t>
            </a:r>
            <a:r>
              <a:rPr lang="fr-FR" dirty="0" smtClean="0"/>
              <a:t>, 2004)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302483" y="3543399"/>
            <a:ext cx="369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aseline="30000" dirty="0" smtClean="0"/>
              <a:t>(</a:t>
            </a:r>
            <a:r>
              <a:rPr lang="fr-FR" sz="2400" dirty="0" smtClean="0"/>
              <a:t>to </a:t>
            </a:r>
            <a:r>
              <a:rPr lang="fr-FR" sz="2400" dirty="0" err="1" smtClean="0"/>
              <a:t>eat</a:t>
            </a:r>
            <a:r>
              <a:rPr lang="fr-FR" sz="2400" baseline="30000" dirty="0" smtClean="0"/>
              <a:t>)</a:t>
            </a:r>
            <a:r>
              <a:rPr lang="fr-FR" sz="2400" dirty="0" smtClean="0"/>
              <a:t>(Paul ; </a:t>
            </a:r>
            <a:r>
              <a:rPr lang="fr-FR" sz="2400" dirty="0" err="1" smtClean="0"/>
              <a:t>eggs</a:t>
            </a:r>
            <a:r>
              <a:rPr lang="fr-FR" sz="2400" dirty="0" smtClean="0"/>
              <a:t> ; </a:t>
            </a:r>
            <a:r>
              <a:rPr lang="fr-FR" sz="2400" dirty="0" smtClean="0">
                <a:solidFill>
                  <a:srgbClr val="C00000"/>
                </a:solidFill>
              </a:rPr>
              <a:t>plate</a:t>
            </a:r>
            <a:r>
              <a:rPr lang="fr-FR" sz="2400" dirty="0" smtClean="0"/>
              <a:t>)</a:t>
            </a:r>
            <a:endParaRPr lang="fr-FR" sz="2400" dirty="0"/>
          </a:p>
        </p:txBody>
      </p:sp>
      <p:grpSp>
        <p:nvGrpSpPr>
          <p:cNvPr id="24" name="Groupe 97"/>
          <p:cNvGrpSpPr/>
          <p:nvPr/>
        </p:nvGrpSpPr>
        <p:grpSpPr>
          <a:xfrm>
            <a:off x="323528" y="3066727"/>
            <a:ext cx="2234017" cy="543587"/>
            <a:chOff x="323528" y="5280841"/>
            <a:chExt cx="2234017" cy="543587"/>
          </a:xfrm>
        </p:grpSpPr>
        <p:pic>
          <p:nvPicPr>
            <p:cNvPr id="25" name="Picture 2" descr="https://encrypted-tbn0.gstatic.com/images?q=tbn:ANd9GcQ8dagz9NWWMUoiQkq5WctAhZUvoO6g2mIFZ6K0NMrpiC_k9qQq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8" y="5280841"/>
              <a:ext cx="476275" cy="420477"/>
            </a:xfrm>
            <a:prstGeom prst="rect">
              <a:avLst/>
            </a:prstGeom>
            <a:noFill/>
          </p:spPr>
        </p:pic>
        <p:sp>
          <p:nvSpPr>
            <p:cNvPr id="26" name="ZoneTexte 25"/>
            <p:cNvSpPr txBox="1"/>
            <p:nvPr/>
          </p:nvSpPr>
          <p:spPr>
            <a:xfrm>
              <a:off x="827584" y="5301208"/>
              <a:ext cx="172996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800" b="1" dirty="0" err="1" smtClean="0">
                  <a:solidFill>
                    <a:srgbClr val="C00000"/>
                  </a:solidFill>
                </a:rPr>
                <a:t>optional</a:t>
              </a:r>
              <a:endParaRPr lang="fr-FR" sz="28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010431" y="1844824"/>
            <a:ext cx="2430474" cy="978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fr-FR" sz="3600" b="1" dirty="0" err="1" smtClean="0">
                <a:solidFill>
                  <a:srgbClr val="C00000"/>
                </a:solidFill>
              </a:rPr>
              <a:t>logical</a:t>
            </a:r>
            <a:endParaRPr lang="fr-FR" sz="3600" b="1" dirty="0" smtClean="0">
              <a:solidFill>
                <a:srgbClr val="C0000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fr-FR" sz="3600" b="1" dirty="0" err="1" smtClean="0">
                <a:solidFill>
                  <a:srgbClr val="C00000"/>
                </a:solidFill>
              </a:rPr>
              <a:t>predicate</a:t>
            </a:r>
            <a:endParaRPr lang="fr-FR" sz="3600" b="1" dirty="0" smtClean="0">
              <a:solidFill>
                <a:srgbClr val="C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92080" y="1672932"/>
            <a:ext cx="9557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600" b="1" dirty="0" smtClean="0">
                <a:solidFill>
                  <a:srgbClr val="C00000"/>
                </a:solidFill>
              </a:rPr>
              <a:t>≠</a:t>
            </a:r>
            <a:r>
              <a:rPr lang="fr-FR" sz="5400" b="1" dirty="0" smtClean="0">
                <a:solidFill>
                  <a:srgbClr val="C00000"/>
                </a:solidFill>
              </a:rPr>
              <a:t> </a:t>
            </a:r>
            <a:endParaRPr lang="fr-FR" sz="5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numéro de diapositive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23528" y="1809694"/>
            <a:ext cx="8496944" cy="8992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fr-FR" sz="3200" b="1" dirty="0" err="1" smtClean="0"/>
              <a:t>Linguistic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Predicates</a:t>
            </a:r>
            <a:endParaRPr lang="fr-FR" sz="3200" b="1" dirty="0" smtClean="0">
              <a:solidFill>
                <a:srgbClr val="C00000"/>
              </a:solidFill>
            </a:endParaRPr>
          </a:p>
        </p:txBody>
      </p:sp>
      <p:sp>
        <p:nvSpPr>
          <p:cNvPr id="14" name="Titre 16"/>
          <p:cNvSpPr txBox="1">
            <a:spLocks/>
          </p:cNvSpPr>
          <p:nvPr/>
        </p:nvSpPr>
        <p:spPr>
          <a:xfrm>
            <a:off x="14808" y="332656"/>
            <a:ext cx="9129192" cy="106984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Need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1: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Theory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Semantic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Actants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4288" y="1124744"/>
            <a:ext cx="2211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Mel’cuk</a:t>
            </a:r>
            <a:r>
              <a:rPr lang="fr-FR" dirty="0" smtClean="0"/>
              <a:t>, 2004)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67744" y="4326195"/>
            <a:ext cx="3414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aseline="30000" dirty="0" smtClean="0"/>
              <a:t>(</a:t>
            </a:r>
            <a:r>
              <a:rPr lang="fr-FR" sz="2400" dirty="0" smtClean="0"/>
              <a:t>outil</a:t>
            </a:r>
            <a:r>
              <a:rPr lang="fr-FR" sz="2400" baseline="30000" dirty="0" smtClean="0"/>
              <a:t>)</a:t>
            </a:r>
            <a:r>
              <a:rPr lang="fr-FR" sz="2400" dirty="0" smtClean="0"/>
              <a:t>(Paul ; </a:t>
            </a:r>
            <a:r>
              <a:rPr lang="fr-FR" sz="2400" dirty="0" err="1" smtClean="0"/>
              <a:t>Untangle</a:t>
            </a:r>
            <a:r>
              <a:rPr lang="fr-FR" sz="2400" dirty="0" smtClean="0"/>
              <a:t>)</a:t>
            </a:r>
          </a:p>
          <a:p>
            <a:r>
              <a:rPr lang="fr-FR" sz="2400" baseline="30000" dirty="0" smtClean="0"/>
              <a:t>(</a:t>
            </a:r>
            <a:r>
              <a:rPr lang="fr-FR" sz="2400" dirty="0" smtClean="0"/>
              <a:t>outil</a:t>
            </a:r>
            <a:r>
              <a:rPr lang="fr-FR" sz="2400" baseline="30000" dirty="0" smtClean="0"/>
              <a:t>)</a:t>
            </a:r>
            <a:r>
              <a:rPr lang="fr-FR" sz="2400" dirty="0" smtClean="0"/>
              <a:t>(Paul ; Carpenter)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302483" y="3543399"/>
            <a:ext cx="369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aseline="30000" dirty="0" smtClean="0"/>
              <a:t>(</a:t>
            </a:r>
            <a:r>
              <a:rPr lang="fr-FR" sz="2400" dirty="0" smtClean="0"/>
              <a:t>to </a:t>
            </a:r>
            <a:r>
              <a:rPr lang="fr-FR" sz="2400" dirty="0" err="1" smtClean="0"/>
              <a:t>eat</a:t>
            </a:r>
            <a:r>
              <a:rPr lang="fr-FR" sz="2400" baseline="30000" dirty="0" smtClean="0"/>
              <a:t>)</a:t>
            </a:r>
            <a:r>
              <a:rPr lang="fr-FR" sz="2400" dirty="0" smtClean="0"/>
              <a:t>(Paul ; </a:t>
            </a:r>
            <a:r>
              <a:rPr lang="fr-FR" sz="2400" dirty="0" err="1" smtClean="0"/>
              <a:t>eggs</a:t>
            </a:r>
            <a:r>
              <a:rPr lang="fr-FR" sz="2400" dirty="0" smtClean="0"/>
              <a:t> ; </a:t>
            </a:r>
            <a:r>
              <a:rPr lang="fr-FR" sz="2400" dirty="0" smtClean="0">
                <a:solidFill>
                  <a:srgbClr val="C00000"/>
                </a:solidFill>
              </a:rPr>
              <a:t>plate</a:t>
            </a:r>
            <a:r>
              <a:rPr lang="fr-FR" sz="2400" dirty="0" smtClean="0"/>
              <a:t>)</a:t>
            </a:r>
            <a:endParaRPr lang="fr-FR" sz="2400" dirty="0"/>
          </a:p>
        </p:txBody>
      </p:sp>
      <p:grpSp>
        <p:nvGrpSpPr>
          <p:cNvPr id="3" name="Groupe 94"/>
          <p:cNvGrpSpPr/>
          <p:nvPr/>
        </p:nvGrpSpPr>
        <p:grpSpPr>
          <a:xfrm>
            <a:off x="323528" y="3885393"/>
            <a:ext cx="1501445" cy="543587"/>
            <a:chOff x="323528" y="5280841"/>
            <a:chExt cx="1501445" cy="543587"/>
          </a:xfrm>
        </p:grpSpPr>
        <p:pic>
          <p:nvPicPr>
            <p:cNvPr id="22" name="Picture 2" descr="https://encrypted-tbn0.gstatic.com/images?q=tbn:ANd9GcQ8dagz9NWWMUoiQkq5WctAhZUvoO6g2mIFZ6K0NMrpiC_k9qQq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8" y="5280841"/>
              <a:ext cx="476275" cy="420477"/>
            </a:xfrm>
            <a:prstGeom prst="rect">
              <a:avLst/>
            </a:prstGeom>
            <a:noFill/>
          </p:spPr>
        </p:pic>
        <p:sp>
          <p:nvSpPr>
            <p:cNvPr id="23" name="ZoneTexte 22"/>
            <p:cNvSpPr txBox="1"/>
            <p:nvPr/>
          </p:nvSpPr>
          <p:spPr>
            <a:xfrm>
              <a:off x="827584" y="5301208"/>
              <a:ext cx="99738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>
                  <a:solidFill>
                    <a:srgbClr val="C00000"/>
                  </a:solidFill>
                </a:rPr>
                <a:t>split</a:t>
              </a:r>
              <a:endParaRPr lang="fr-FR" sz="28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Groupe 97"/>
          <p:cNvGrpSpPr/>
          <p:nvPr/>
        </p:nvGrpSpPr>
        <p:grpSpPr>
          <a:xfrm>
            <a:off x="323528" y="3066727"/>
            <a:ext cx="2234017" cy="543587"/>
            <a:chOff x="323528" y="5280841"/>
            <a:chExt cx="2234017" cy="543587"/>
          </a:xfrm>
        </p:grpSpPr>
        <p:pic>
          <p:nvPicPr>
            <p:cNvPr id="25" name="Picture 2" descr="https://encrypted-tbn0.gstatic.com/images?q=tbn:ANd9GcQ8dagz9NWWMUoiQkq5WctAhZUvoO6g2mIFZ6K0NMrpiC_k9qQq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3528" y="5280841"/>
              <a:ext cx="476275" cy="420477"/>
            </a:xfrm>
            <a:prstGeom prst="rect">
              <a:avLst/>
            </a:prstGeom>
            <a:noFill/>
          </p:spPr>
        </p:pic>
        <p:sp>
          <p:nvSpPr>
            <p:cNvPr id="26" name="ZoneTexte 25"/>
            <p:cNvSpPr txBox="1"/>
            <p:nvPr/>
          </p:nvSpPr>
          <p:spPr>
            <a:xfrm>
              <a:off x="827584" y="5301208"/>
              <a:ext cx="172996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800" b="1" dirty="0" err="1" smtClean="0">
                  <a:solidFill>
                    <a:srgbClr val="C00000"/>
                  </a:solidFill>
                </a:rPr>
                <a:t>optional</a:t>
              </a:r>
              <a:endParaRPr lang="fr-FR" sz="28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010431" y="1844824"/>
            <a:ext cx="2430474" cy="978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fr-FR" sz="3600" b="1" dirty="0" err="1" smtClean="0">
                <a:solidFill>
                  <a:srgbClr val="C00000"/>
                </a:solidFill>
              </a:rPr>
              <a:t>logical</a:t>
            </a:r>
            <a:endParaRPr lang="fr-FR" sz="3600" b="1" dirty="0" smtClean="0">
              <a:solidFill>
                <a:srgbClr val="C0000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fr-FR" sz="3600" b="1" dirty="0" err="1" smtClean="0">
                <a:solidFill>
                  <a:srgbClr val="C00000"/>
                </a:solidFill>
              </a:rPr>
              <a:t>predicate</a:t>
            </a:r>
            <a:endParaRPr lang="fr-FR" sz="3600" b="1" dirty="0" smtClean="0">
              <a:solidFill>
                <a:srgbClr val="C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92080" y="1672932"/>
            <a:ext cx="9557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600" b="1" dirty="0" smtClean="0">
                <a:solidFill>
                  <a:srgbClr val="C00000"/>
                </a:solidFill>
              </a:rPr>
              <a:t>≠</a:t>
            </a:r>
            <a:r>
              <a:rPr lang="fr-FR" sz="5400" b="1" dirty="0" smtClean="0">
                <a:solidFill>
                  <a:srgbClr val="C00000"/>
                </a:solidFill>
              </a:rPr>
              <a:t> </a:t>
            </a:r>
            <a:endParaRPr lang="fr-FR" sz="5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numéro de diapositive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92342-AD5A-4D90-B318-9C5161DDA700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323528" y="1809694"/>
            <a:ext cx="8496944" cy="8992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fr-FR" sz="3200" b="1" dirty="0" err="1" smtClean="0"/>
              <a:t>Linguistic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Predicates</a:t>
            </a:r>
            <a:endParaRPr lang="fr-FR" sz="3200" b="1" dirty="0" smtClean="0">
              <a:solidFill>
                <a:srgbClr val="C00000"/>
              </a:solidFill>
            </a:endParaRPr>
          </a:p>
        </p:txBody>
      </p:sp>
      <p:sp>
        <p:nvSpPr>
          <p:cNvPr id="14" name="Titre 16"/>
          <p:cNvSpPr txBox="1">
            <a:spLocks/>
          </p:cNvSpPr>
          <p:nvPr/>
        </p:nvSpPr>
        <p:spPr>
          <a:xfrm>
            <a:off x="14808" y="332656"/>
            <a:ext cx="9129192" cy="1069848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Need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1: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Theory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</a:t>
            </a:r>
            <a:r>
              <a:rPr kumimoji="0" lang="fr-FR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Semantic</a:t>
            </a:r>
            <a:r>
              <a:rPr kumimoji="0" lang="fr-F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Actants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4288" y="1124744"/>
            <a:ext cx="2211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Mel’cuk</a:t>
            </a:r>
            <a:r>
              <a:rPr lang="fr-FR" dirty="0" smtClean="0"/>
              <a:t>, 2004)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Lefrançois,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Gandon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, Reasoning  with Dependency  Structures and </a:t>
            </a:r>
            <a:r>
              <a:rPr lang="en-US" sz="1400" dirty="0" err="1" smtClean="0">
                <a:solidFill>
                  <a:schemeClr val="bg1">
                    <a:lumMod val="85000"/>
                  </a:schemeClr>
                </a:solidFill>
              </a:rPr>
              <a:t>Lex</a:t>
            </a:r>
            <a:r>
              <a:rPr lang="en-US" sz="1400" dirty="0" smtClean="0">
                <a:solidFill>
                  <a:schemeClr val="bg1">
                    <a:lumMod val="85000"/>
                  </a:schemeClr>
                </a:solidFill>
              </a:rPr>
              <a:t>. Definitions using Unit Graphs</a:t>
            </a: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5373216"/>
            <a:ext cx="5472608" cy="1493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e 92"/>
          <p:cNvGrpSpPr/>
          <p:nvPr/>
        </p:nvGrpSpPr>
        <p:grpSpPr>
          <a:xfrm>
            <a:off x="323528" y="5045653"/>
            <a:ext cx="5933748" cy="543587"/>
            <a:chOff x="323528" y="5280841"/>
            <a:chExt cx="5933748" cy="543587"/>
          </a:xfrm>
          <a:noFill/>
        </p:grpSpPr>
        <p:pic>
          <p:nvPicPr>
            <p:cNvPr id="17" name="Picture 2" descr="https://encrypted-tbn0.gstatic.com/images?q=tbn:ANd9GcQ8dagz9NWWMUoiQkq5WctAhZUvoO6g2mIFZ6K0NMrpiC_k9qQq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528" y="5280841"/>
              <a:ext cx="476275" cy="420477"/>
            </a:xfrm>
            <a:prstGeom prst="rect">
              <a:avLst/>
            </a:prstGeom>
            <a:grpFill/>
          </p:spPr>
        </p:pic>
        <p:sp>
          <p:nvSpPr>
            <p:cNvPr id="18" name="ZoneTexte 17"/>
            <p:cNvSpPr txBox="1"/>
            <p:nvPr/>
          </p:nvSpPr>
          <p:spPr>
            <a:xfrm>
              <a:off x="827584" y="5301208"/>
              <a:ext cx="5429692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>
                  <a:solidFill>
                    <a:srgbClr val="C00000"/>
                  </a:solidFill>
                </a:rPr>
                <a:t>an actant </a:t>
              </a:r>
              <a:r>
                <a:rPr lang="fr-FR" sz="2800" b="1" dirty="0" err="1" smtClean="0">
                  <a:solidFill>
                    <a:srgbClr val="C00000"/>
                  </a:solidFill>
                </a:rPr>
                <a:t>may</a:t>
              </a:r>
              <a:r>
                <a:rPr lang="fr-FR" sz="2800" b="1" dirty="0" smtClean="0">
                  <a:solidFill>
                    <a:srgbClr val="C00000"/>
                  </a:solidFill>
                </a:rPr>
                <a:t> </a:t>
              </a:r>
              <a:r>
                <a:rPr lang="fr-FR" sz="2800" b="1" dirty="0" err="1" smtClean="0">
                  <a:solidFill>
                    <a:srgbClr val="C00000"/>
                  </a:solidFill>
                </a:rPr>
                <a:t>be</a:t>
              </a:r>
              <a:r>
                <a:rPr lang="fr-FR" sz="2800" b="1" dirty="0" smtClean="0">
                  <a:solidFill>
                    <a:srgbClr val="C00000"/>
                  </a:solidFill>
                </a:rPr>
                <a:t> a </a:t>
              </a:r>
              <a:r>
                <a:rPr lang="fr-FR" sz="2800" b="1" dirty="0" err="1" smtClean="0">
                  <a:solidFill>
                    <a:srgbClr val="C00000"/>
                  </a:solidFill>
                </a:rPr>
                <a:t>predicate</a:t>
              </a:r>
              <a:endParaRPr lang="fr-FR" sz="28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2267744" y="4326195"/>
            <a:ext cx="3414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aseline="30000" dirty="0" smtClean="0"/>
              <a:t>(</a:t>
            </a:r>
            <a:r>
              <a:rPr lang="fr-FR" sz="2400" dirty="0" smtClean="0"/>
              <a:t>outil</a:t>
            </a:r>
            <a:r>
              <a:rPr lang="fr-FR" sz="2400" baseline="30000" dirty="0" smtClean="0"/>
              <a:t>)</a:t>
            </a:r>
            <a:r>
              <a:rPr lang="fr-FR" sz="2400" dirty="0" smtClean="0"/>
              <a:t>(Paul ; </a:t>
            </a:r>
            <a:r>
              <a:rPr lang="fr-FR" sz="2400" dirty="0" err="1" smtClean="0"/>
              <a:t>Untangle</a:t>
            </a:r>
            <a:r>
              <a:rPr lang="fr-FR" sz="2400" dirty="0" smtClean="0"/>
              <a:t>)</a:t>
            </a:r>
          </a:p>
          <a:p>
            <a:r>
              <a:rPr lang="fr-FR" sz="2400" baseline="30000" dirty="0" smtClean="0"/>
              <a:t>(</a:t>
            </a:r>
            <a:r>
              <a:rPr lang="fr-FR" sz="2400" dirty="0" smtClean="0"/>
              <a:t>outil</a:t>
            </a:r>
            <a:r>
              <a:rPr lang="fr-FR" sz="2400" baseline="30000" dirty="0" smtClean="0"/>
              <a:t>)</a:t>
            </a:r>
            <a:r>
              <a:rPr lang="fr-FR" sz="2400" dirty="0" smtClean="0"/>
              <a:t>(Paul ; Carpenter)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2302483" y="3543399"/>
            <a:ext cx="369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aseline="30000" dirty="0" smtClean="0"/>
              <a:t>(</a:t>
            </a:r>
            <a:r>
              <a:rPr lang="fr-FR" sz="2400" dirty="0" smtClean="0"/>
              <a:t>to </a:t>
            </a:r>
            <a:r>
              <a:rPr lang="fr-FR" sz="2400" dirty="0" err="1" smtClean="0"/>
              <a:t>eat</a:t>
            </a:r>
            <a:r>
              <a:rPr lang="fr-FR" sz="2400" baseline="30000" dirty="0" smtClean="0"/>
              <a:t>)</a:t>
            </a:r>
            <a:r>
              <a:rPr lang="fr-FR" sz="2400" dirty="0" smtClean="0"/>
              <a:t>(Paul ; </a:t>
            </a:r>
            <a:r>
              <a:rPr lang="fr-FR" sz="2400" dirty="0" err="1" smtClean="0"/>
              <a:t>eggs</a:t>
            </a:r>
            <a:r>
              <a:rPr lang="fr-FR" sz="2400" dirty="0" smtClean="0"/>
              <a:t> ; </a:t>
            </a:r>
            <a:r>
              <a:rPr lang="fr-FR" sz="2400" dirty="0" smtClean="0">
                <a:solidFill>
                  <a:srgbClr val="C00000"/>
                </a:solidFill>
              </a:rPr>
              <a:t>plate</a:t>
            </a:r>
            <a:r>
              <a:rPr lang="fr-FR" sz="2400" dirty="0" smtClean="0"/>
              <a:t>)</a:t>
            </a:r>
            <a:endParaRPr lang="fr-FR" sz="2400" dirty="0"/>
          </a:p>
        </p:txBody>
      </p:sp>
      <p:grpSp>
        <p:nvGrpSpPr>
          <p:cNvPr id="3" name="Groupe 94"/>
          <p:cNvGrpSpPr/>
          <p:nvPr/>
        </p:nvGrpSpPr>
        <p:grpSpPr>
          <a:xfrm>
            <a:off x="323528" y="3885393"/>
            <a:ext cx="1501445" cy="543587"/>
            <a:chOff x="323528" y="5280841"/>
            <a:chExt cx="1501445" cy="543587"/>
          </a:xfrm>
        </p:grpSpPr>
        <p:pic>
          <p:nvPicPr>
            <p:cNvPr id="22" name="Picture 2" descr="https://encrypted-tbn0.gstatic.com/images?q=tbn:ANd9GcQ8dagz9NWWMUoiQkq5WctAhZUvoO6g2mIFZ6K0NMrpiC_k9qQq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528" y="5280841"/>
              <a:ext cx="476275" cy="420477"/>
            </a:xfrm>
            <a:prstGeom prst="rect">
              <a:avLst/>
            </a:prstGeom>
            <a:noFill/>
          </p:spPr>
        </p:pic>
        <p:sp>
          <p:nvSpPr>
            <p:cNvPr id="23" name="ZoneTexte 22"/>
            <p:cNvSpPr txBox="1"/>
            <p:nvPr/>
          </p:nvSpPr>
          <p:spPr>
            <a:xfrm>
              <a:off x="827584" y="5301208"/>
              <a:ext cx="99738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800" b="1" dirty="0" smtClean="0">
                  <a:solidFill>
                    <a:srgbClr val="C00000"/>
                  </a:solidFill>
                </a:rPr>
                <a:t>split</a:t>
              </a:r>
              <a:endParaRPr lang="fr-FR" sz="28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" name="Groupe 97"/>
          <p:cNvGrpSpPr/>
          <p:nvPr/>
        </p:nvGrpSpPr>
        <p:grpSpPr>
          <a:xfrm>
            <a:off x="323528" y="3066727"/>
            <a:ext cx="2234017" cy="543587"/>
            <a:chOff x="323528" y="5280841"/>
            <a:chExt cx="2234017" cy="543587"/>
          </a:xfrm>
        </p:grpSpPr>
        <p:pic>
          <p:nvPicPr>
            <p:cNvPr id="25" name="Picture 2" descr="https://encrypted-tbn0.gstatic.com/images?q=tbn:ANd9GcQ8dagz9NWWMUoiQkq5WctAhZUvoO6g2mIFZ6K0NMrpiC_k9qQq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3528" y="5280841"/>
              <a:ext cx="476275" cy="420477"/>
            </a:xfrm>
            <a:prstGeom prst="rect">
              <a:avLst/>
            </a:prstGeom>
            <a:noFill/>
          </p:spPr>
        </p:pic>
        <p:sp>
          <p:nvSpPr>
            <p:cNvPr id="26" name="ZoneTexte 25"/>
            <p:cNvSpPr txBox="1"/>
            <p:nvPr/>
          </p:nvSpPr>
          <p:spPr>
            <a:xfrm>
              <a:off x="827584" y="5301208"/>
              <a:ext cx="172996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2800" b="1" dirty="0" err="1" smtClean="0">
                  <a:solidFill>
                    <a:srgbClr val="C00000"/>
                  </a:solidFill>
                </a:rPr>
                <a:t>optional</a:t>
              </a:r>
              <a:endParaRPr lang="fr-FR" sz="28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010431" y="1844824"/>
            <a:ext cx="2430474" cy="978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fr-FR" sz="3600" b="1" dirty="0" err="1" smtClean="0">
                <a:solidFill>
                  <a:srgbClr val="C00000"/>
                </a:solidFill>
              </a:rPr>
              <a:t>logical</a:t>
            </a:r>
            <a:endParaRPr lang="fr-FR" sz="3600" b="1" dirty="0" smtClean="0">
              <a:solidFill>
                <a:srgbClr val="C00000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fr-FR" sz="3600" b="1" dirty="0" err="1" smtClean="0">
                <a:solidFill>
                  <a:srgbClr val="C00000"/>
                </a:solidFill>
              </a:rPr>
              <a:t>predicate</a:t>
            </a:r>
            <a:endParaRPr lang="fr-FR" sz="3600" b="1" dirty="0" smtClean="0">
              <a:solidFill>
                <a:srgbClr val="C0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292080" y="1672932"/>
            <a:ext cx="95571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600" b="1" dirty="0" smtClean="0">
                <a:solidFill>
                  <a:srgbClr val="C00000"/>
                </a:solidFill>
              </a:rPr>
              <a:t>≠</a:t>
            </a:r>
            <a:r>
              <a:rPr lang="fr-FR" sz="5400" b="1" dirty="0" smtClean="0">
                <a:solidFill>
                  <a:srgbClr val="C00000"/>
                </a:solidFill>
              </a:rPr>
              <a:t> </a:t>
            </a:r>
            <a:endParaRPr lang="fr-FR" sz="5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1855</TotalTime>
  <Words>2238</Words>
  <Application>Microsoft Office PowerPoint</Application>
  <PresentationFormat>Affichage à l'écran (4:3)</PresentationFormat>
  <Paragraphs>499</Paragraphs>
  <Slides>56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56</vt:i4>
      </vt:variant>
    </vt:vector>
  </HeadingPairs>
  <TitlesOfParts>
    <vt:vector size="57" baseType="lpstr">
      <vt:lpstr>Urbain</vt:lpstr>
      <vt:lpstr>Reasoning with Dependency Structures  and Lexicographic Definitions  using Unit Graphs</vt:lpstr>
      <vt:lpstr>Knowledge Representation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Existing KR Formalisms</vt:lpstr>
      <vt:lpstr>Existing KR Formalisms</vt:lpstr>
      <vt:lpstr>Existing KR Formalisms</vt:lpstr>
      <vt:lpstr>Existing KR Formalisms</vt:lpstr>
      <vt:lpstr>Diapositive 14</vt:lpstr>
      <vt:lpstr>Diapositive 15</vt:lpstr>
      <vt:lpstr>Diapositive 16</vt:lpstr>
      <vt:lpstr>Diapositive 17</vt:lpstr>
      <vt:lpstr>1. Choose Formalism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1. Choose Formalism</vt:lpstr>
      <vt:lpstr>Unit Graphs Homomorphism</vt:lpstr>
      <vt:lpstr>Unit Graphs Homomorphism</vt:lpstr>
      <vt:lpstr>Unit Graphs Rules</vt:lpstr>
      <vt:lpstr>Unit Graphs Rules</vt:lpstr>
      <vt:lpstr>PUT Definitions</vt:lpstr>
      <vt:lpstr>1. Choose Formalism</vt:lpstr>
      <vt:lpstr>Diapositive 41</vt:lpstr>
      <vt:lpstr>Diapositive 42</vt:lpstr>
      <vt:lpstr>Diapositive 43</vt:lpstr>
      <vt:lpstr>Diapositive 44</vt:lpstr>
      <vt:lpstr>Diapositive 45</vt:lpstr>
      <vt:lpstr>Diapositive 46</vt:lpstr>
      <vt:lpstr>Diapositive 47</vt:lpstr>
      <vt:lpstr>Diapositive 48</vt:lpstr>
      <vt:lpstr>Diapositive 49</vt:lpstr>
      <vt:lpstr>Diapositive 50</vt:lpstr>
      <vt:lpstr>Diapositive 51</vt:lpstr>
      <vt:lpstr>1. Choose Formalism</vt:lpstr>
      <vt:lpstr>Diapositive 53</vt:lpstr>
      <vt:lpstr>Diapositive 54</vt:lpstr>
      <vt:lpstr>Conclusions</vt:lpstr>
      <vt:lpstr>Reasoning with Dependency Structures  and Lexicographic Definitions  using Unit Graphs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mlefranc</dc:creator>
  <cp:lastModifiedBy>mlefranc</cp:lastModifiedBy>
  <cp:revision>209</cp:revision>
  <dcterms:created xsi:type="dcterms:W3CDTF">2013-06-06T09:33:38Z</dcterms:created>
  <dcterms:modified xsi:type="dcterms:W3CDTF">2013-08-30T07:46:33Z</dcterms:modified>
</cp:coreProperties>
</file>