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447" r:id="rId3"/>
    <p:sldId id="449" r:id="rId4"/>
    <p:sldId id="509" r:id="rId5"/>
    <p:sldId id="582" r:id="rId6"/>
    <p:sldId id="454" r:id="rId7"/>
    <p:sldId id="455" r:id="rId8"/>
    <p:sldId id="371" r:id="rId9"/>
    <p:sldId id="457" r:id="rId10"/>
    <p:sldId id="510" r:id="rId11"/>
    <p:sldId id="511" r:id="rId12"/>
    <p:sldId id="460" r:id="rId13"/>
    <p:sldId id="431" r:id="rId14"/>
    <p:sldId id="512" r:id="rId15"/>
    <p:sldId id="513" r:id="rId16"/>
    <p:sldId id="514" r:id="rId17"/>
    <p:sldId id="515" r:id="rId18"/>
    <p:sldId id="583" r:id="rId19"/>
    <p:sldId id="464" r:id="rId20"/>
    <p:sldId id="470" r:id="rId21"/>
    <p:sldId id="472" r:id="rId22"/>
    <p:sldId id="471" r:id="rId23"/>
    <p:sldId id="473" r:id="rId24"/>
    <p:sldId id="584" r:id="rId25"/>
    <p:sldId id="475" r:id="rId26"/>
    <p:sldId id="478" r:id="rId27"/>
    <p:sldId id="480" r:id="rId28"/>
    <p:sldId id="585" r:id="rId29"/>
    <p:sldId id="484" r:id="rId30"/>
    <p:sldId id="486" r:id="rId31"/>
    <p:sldId id="485" r:id="rId32"/>
    <p:sldId id="444" r:id="rId33"/>
    <p:sldId id="586" r:id="rId34"/>
    <p:sldId id="535" r:id="rId35"/>
    <p:sldId id="538" r:id="rId36"/>
    <p:sldId id="544" r:id="rId37"/>
    <p:sldId id="537" r:id="rId38"/>
    <p:sldId id="540" r:id="rId39"/>
    <p:sldId id="543" r:id="rId40"/>
    <p:sldId id="541" r:id="rId41"/>
    <p:sldId id="542" r:id="rId42"/>
    <p:sldId id="545" r:id="rId43"/>
    <p:sldId id="552" r:id="rId44"/>
    <p:sldId id="587" r:id="rId45"/>
    <p:sldId id="532" r:id="rId46"/>
    <p:sldId id="547" r:id="rId47"/>
    <p:sldId id="548" r:id="rId48"/>
    <p:sldId id="550" r:id="rId49"/>
    <p:sldId id="551" r:id="rId50"/>
    <p:sldId id="553" r:id="rId51"/>
    <p:sldId id="588" r:id="rId52"/>
    <p:sldId id="558" r:id="rId53"/>
    <p:sldId id="559" r:id="rId54"/>
    <p:sldId id="579" r:id="rId55"/>
    <p:sldId id="589" r:id="rId56"/>
    <p:sldId id="580" r:id="rId57"/>
    <p:sldId id="560" r:id="rId58"/>
    <p:sldId id="561" r:id="rId59"/>
    <p:sldId id="563" r:id="rId60"/>
    <p:sldId id="565" r:id="rId61"/>
    <p:sldId id="581" r:id="rId62"/>
    <p:sldId id="566" r:id="rId63"/>
    <p:sldId id="567" r:id="rId64"/>
    <p:sldId id="568" r:id="rId65"/>
    <p:sldId id="569" r:id="rId66"/>
    <p:sldId id="570" r:id="rId67"/>
    <p:sldId id="571" r:id="rId68"/>
    <p:sldId id="578" r:id="rId69"/>
    <p:sldId id="572" r:id="rId70"/>
    <p:sldId id="573" r:id="rId71"/>
    <p:sldId id="556" r:id="rId72"/>
    <p:sldId id="574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43" autoAdjust="0"/>
  </p:normalViewPr>
  <p:slideViewPr>
    <p:cSldViewPr>
      <p:cViewPr>
        <p:scale>
          <a:sx n="60" d="100"/>
          <a:sy n="60" d="100"/>
        </p:scale>
        <p:origin x="-8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117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D725-7974-4DA2-8573-45AE68D2B49A}" type="datetimeFigureOut">
              <a:rPr lang="fr-FR" smtClean="0"/>
              <a:pPr/>
              <a:t>30/08/2013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5709-993F-47C4-AAB5-23BB199F7B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237223-D8EB-4AEB-9B0E-EFCC7D03DD12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C6-AD28-44FA-BA9D-9CEF3C36913A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556-D18D-40C4-8D17-B613F1DE3C3E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547-F1E7-4F80-AEA4-E7947E776A68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D80-B280-413B-AB1F-49248B1A6B0A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BC92-8A88-4C9B-9E44-A9A14829000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5DA059-D030-4429-9260-8278027EAD93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92696"/>
            <a:ext cx="9144000" cy="61653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9000">
                <a:schemeClr val="accent2">
                  <a:lumMod val="20000"/>
                  <a:lumOff val="80000"/>
                </a:schemeClr>
              </a:gs>
              <a:gs pos="5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20688"/>
            <a:ext cx="9144000" cy="10801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07BDCA-1205-4335-9644-6F449539F92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A-0C64-4346-AF11-1573BFC7BFDC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2422-BA98-4EBD-BC13-EC3906294A9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4D-6CE1-43E2-9209-73B012114282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B66F31-4E77-4EBA-B432-E63F5060370D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immics.inria.fr/doc/video/UnitGraphs/editor1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The Unit Graphs Framework: A graph-</a:t>
            </a:r>
            <a:r>
              <a:rPr lang="fr-FR" sz="3200" dirty="0" err="1" smtClean="0"/>
              <a:t>based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dirty="0" err="1" smtClean="0"/>
              <a:t>Knowledge</a:t>
            </a:r>
            <a:r>
              <a:rPr lang="fr-FR" sz="3200" dirty="0" smtClean="0"/>
              <a:t> </a:t>
            </a:r>
            <a:r>
              <a:rPr lang="fr-FR" sz="3200" dirty="0" err="1" smtClean="0"/>
              <a:t>Representation</a:t>
            </a:r>
            <a:r>
              <a:rPr lang="fr-FR" sz="3200" dirty="0" smtClean="0"/>
              <a:t> </a:t>
            </a:r>
            <a:r>
              <a:rPr lang="fr-FR" sz="3200" dirty="0" err="1" smtClean="0"/>
              <a:t>Formalism</a:t>
            </a:r>
            <a:r>
              <a:rPr lang="fr-FR" sz="3200" dirty="0" smtClean="0"/>
              <a:t> </a:t>
            </a:r>
            <a:r>
              <a:rPr lang="fr-FR" sz="3200" dirty="0" err="1" smtClean="0"/>
              <a:t>designed</a:t>
            </a:r>
            <a:r>
              <a:rPr lang="fr-FR" sz="3200" dirty="0" smtClean="0"/>
              <a:t> for the </a:t>
            </a:r>
            <a:r>
              <a:rPr lang="fr-FR" sz="3200" dirty="0" err="1" smtClean="0"/>
              <a:t>Meaning</a:t>
            </a:r>
            <a:r>
              <a:rPr lang="fr-FR" sz="3200" dirty="0" smtClean="0"/>
              <a:t>-</a:t>
            </a:r>
            <a:r>
              <a:rPr lang="fr-FR" sz="3200" dirty="0" err="1" smtClean="0"/>
              <a:t>Text</a:t>
            </a:r>
            <a:r>
              <a:rPr lang="fr-FR" sz="3200" dirty="0" smtClean="0"/>
              <a:t> </a:t>
            </a:r>
            <a:r>
              <a:rPr lang="fr-FR" sz="3200" dirty="0" err="1" smtClean="0"/>
              <a:t>Theory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&amp; </a:t>
            </a:r>
            <a:br>
              <a:rPr lang="fr-FR" sz="3200" dirty="0" smtClean="0"/>
            </a:br>
            <a:r>
              <a:rPr lang="fr-FR" sz="3200" dirty="0" smtClean="0"/>
              <a:t>Application to </a:t>
            </a:r>
            <a:r>
              <a:rPr lang="fr-FR" sz="3200" dirty="0" err="1" smtClean="0"/>
              <a:t>Lexicographic</a:t>
            </a:r>
            <a:r>
              <a:rPr lang="fr-FR" sz="3200" dirty="0" smtClean="0"/>
              <a:t> </a:t>
            </a:r>
            <a:r>
              <a:rPr lang="fr-FR" sz="3200" dirty="0" err="1" smtClean="0"/>
              <a:t>Definitions</a:t>
            </a:r>
            <a:r>
              <a:rPr lang="fr-FR" sz="3200" dirty="0" smtClean="0"/>
              <a:t> in the RELIEF </a:t>
            </a:r>
            <a:r>
              <a:rPr lang="fr-FR" sz="3200" dirty="0" err="1" smtClean="0"/>
              <a:t>project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424" y="3947524"/>
            <a:ext cx="6400800" cy="120966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Maxime Lefrançois, Fabien </a:t>
            </a:r>
            <a:r>
              <a:rPr lang="fr-FR" sz="2400" dirty="0" err="1" smtClean="0">
                <a:solidFill>
                  <a:schemeClr val="tx1"/>
                </a:solidFill>
              </a:rPr>
              <a:t>Gandon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908" y="6053505"/>
            <a:ext cx="2000250" cy="560071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51520" y="4365104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[ </a:t>
            </a:r>
            <a:r>
              <a:rPr lang="fr-FR" dirty="0" err="1" smtClean="0"/>
              <a:t>maxime.lefrancois</a:t>
            </a:r>
            <a:r>
              <a:rPr lang="fr-FR" dirty="0" smtClean="0"/>
              <a:t> | </a:t>
            </a:r>
            <a:r>
              <a:rPr lang="fr-FR" dirty="0" err="1" smtClean="0"/>
              <a:t>fabien.gandon</a:t>
            </a:r>
            <a:r>
              <a:rPr lang="fr-FR" dirty="0" smtClean="0"/>
              <a:t> ] @</a:t>
            </a:r>
            <a:r>
              <a:rPr lang="fr-FR" dirty="0" err="1" smtClean="0"/>
              <a:t>inria.fr</a:t>
            </a:r>
            <a:endParaRPr lang="fr-FR" dirty="0"/>
          </a:p>
        </p:txBody>
      </p:sp>
      <p:pic>
        <p:nvPicPr>
          <p:cNvPr id="51204" name="Picture 4" descr="http://www.i3s.unice.fr/I3S/images/page_n/uni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504" y="5778753"/>
            <a:ext cx="1530846" cy="1079247"/>
          </a:xfrm>
          <a:prstGeom prst="rect">
            <a:avLst/>
          </a:prstGeom>
          <a:noFill/>
        </p:spPr>
      </p:pic>
      <p:pic>
        <p:nvPicPr>
          <p:cNvPr id="51206" name="Picture 6" descr="http://www.i3s.unice.fr/I3S/images/index/cnrsCarr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366" y="5959567"/>
            <a:ext cx="810766" cy="752855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05264"/>
            <a:ext cx="1152128" cy="93498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5220072" y="35332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MTT’13 -1, August 30</a:t>
            </a:r>
            <a:r>
              <a:rPr lang="fr-FR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2013, Prague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28764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TOOL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398609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of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40152" y="4053265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and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48672" cy="5021891"/>
          </a:xfrm>
          <a:prstGeom prst="flowChartAlternateProcess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28764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TOOL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398609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of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40152" y="4053265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and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48672" cy="5021891"/>
          </a:xfrm>
          <a:prstGeom prst="flowChartAlternateProcess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6" name="ZoneTexte 15"/>
          <p:cNvSpPr txBox="1"/>
          <p:nvPr/>
        </p:nvSpPr>
        <p:spPr>
          <a:xfrm>
            <a:off x="1507683" y="5013176"/>
            <a:ext cx="616066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err="1" smtClean="0"/>
              <a:t>Formalization</a:t>
            </a:r>
            <a:r>
              <a:rPr lang="fr-FR" sz="2800" dirty="0" smtClean="0"/>
              <a:t> </a:t>
            </a:r>
            <a:r>
              <a:rPr lang="fr-FR" sz="2800" dirty="0" err="1" smtClean="0"/>
              <a:t>level</a:t>
            </a:r>
            <a:r>
              <a:rPr lang="fr-FR" sz="2800" dirty="0" smtClean="0"/>
              <a:t> not </a:t>
            </a:r>
            <a:r>
              <a:rPr lang="fr-FR" sz="2800" dirty="0" err="1" smtClean="0"/>
              <a:t>reached</a:t>
            </a:r>
            <a:r>
              <a:rPr lang="fr-FR" sz="2800" dirty="0" smtClean="0"/>
              <a:t> </a:t>
            </a:r>
            <a:r>
              <a:rPr lang="fr-FR" sz="2800" dirty="0" err="1" smtClean="0"/>
              <a:t>today</a:t>
            </a:r>
            <a:endParaRPr lang="fr-F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err="1" smtClean="0"/>
              <a:t>Meaning</a:t>
            </a:r>
            <a:r>
              <a:rPr lang="fr-FR" dirty="0" smtClean="0"/>
              <a:t>-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65 – </a:t>
            </a:r>
            <a:r>
              <a:rPr lang="fr-FR" dirty="0" err="1" smtClean="0"/>
              <a:t>Begining</a:t>
            </a:r>
            <a:endParaRPr lang="fr-FR" dirty="0" smtClean="0"/>
          </a:p>
          <a:p>
            <a:r>
              <a:rPr lang="fr-FR" dirty="0" smtClean="0"/>
              <a:t>88 –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 smtClean="0"/>
          </a:p>
          <a:p>
            <a:r>
              <a:rPr lang="fr-FR" dirty="0" smtClean="0"/>
              <a:t>91 – Introduction à la Lexicologie Explicative et Combinatoire</a:t>
            </a:r>
          </a:p>
          <a:p>
            <a:r>
              <a:rPr lang="fr-FR" dirty="0" smtClean="0"/>
              <a:t>96 – Lexical </a:t>
            </a:r>
            <a:r>
              <a:rPr lang="fr-FR" dirty="0" err="1" smtClean="0"/>
              <a:t>Functions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04 – Actants in </a:t>
            </a:r>
            <a:r>
              <a:rPr lang="fr-FR" dirty="0" err="1" smtClean="0">
                <a:solidFill>
                  <a:srgbClr val="FF0000"/>
                </a:solidFill>
              </a:rPr>
              <a:t>Semantics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and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Semantic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 Actant Slots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SemASlots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Participants of the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linguistic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situation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denoted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by L</a:t>
            </a:r>
          </a:p>
          <a:p>
            <a:pPr algn="ctr"/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have a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favoured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position in sentences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constructed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Semantic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 Actant Slots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SemASlots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Participants of the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linguistic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situation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denoted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by L</a:t>
            </a:r>
          </a:p>
          <a:p>
            <a:pPr algn="ctr"/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have a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favoured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position in sentences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constructed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21077899">
            <a:off x="987995" y="3086632"/>
            <a:ext cx="6550208" cy="715089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+ </a:t>
            </a:r>
            <a:r>
              <a:rPr lang="fr-FR" sz="3600" b="1" dirty="0" err="1" smtClean="0"/>
              <a:t>linguistic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criterions</a:t>
            </a:r>
            <a:endParaRPr lang="fr-FR" sz="36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2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67744" y="4326195"/>
            <a:ext cx="3414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Untangle</a:t>
            </a:r>
            <a:r>
              <a:rPr lang="fr-FR" sz="2400" dirty="0" smtClean="0"/>
              <a:t>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Carpenter)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1501445" cy="543587"/>
            <a:chOff x="323528" y="5280841"/>
            <a:chExt cx="1501445" cy="543587"/>
          </a:xfrm>
        </p:grpSpPr>
        <p:pic>
          <p:nvPicPr>
            <p:cNvPr id="22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3" name="ZoneTexte 22"/>
            <p:cNvSpPr txBox="1"/>
            <p:nvPr/>
          </p:nvSpPr>
          <p:spPr>
            <a:xfrm>
              <a:off x="827584" y="5301208"/>
              <a:ext cx="997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split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373216"/>
            <a:ext cx="5472608" cy="149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92"/>
          <p:cNvGrpSpPr/>
          <p:nvPr/>
        </p:nvGrpSpPr>
        <p:grpSpPr>
          <a:xfrm>
            <a:off x="323528" y="5045653"/>
            <a:ext cx="5933748" cy="543587"/>
            <a:chOff x="323528" y="5280841"/>
            <a:chExt cx="5933748" cy="543587"/>
          </a:xfrm>
          <a:noFill/>
        </p:grpSpPr>
        <p:pic>
          <p:nvPicPr>
            <p:cNvPr id="17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grpFill/>
          </p:spPr>
        </p:pic>
        <p:sp>
          <p:nvSpPr>
            <p:cNvPr id="18" name="ZoneTexte 17"/>
            <p:cNvSpPr txBox="1"/>
            <p:nvPr/>
          </p:nvSpPr>
          <p:spPr>
            <a:xfrm>
              <a:off x="827584" y="5301208"/>
              <a:ext cx="542969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an actant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may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be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a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predicate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267744" y="4326195"/>
            <a:ext cx="3414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Untangle</a:t>
            </a:r>
            <a:r>
              <a:rPr lang="fr-FR" sz="2400" dirty="0" smtClean="0"/>
              <a:t>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Carpenter)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1501445" cy="543587"/>
            <a:chOff x="323528" y="5280841"/>
            <a:chExt cx="1501445" cy="543587"/>
          </a:xfrm>
        </p:grpSpPr>
        <p:pic>
          <p:nvPicPr>
            <p:cNvPr id="22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3" name="ZoneTexte 22"/>
            <p:cNvSpPr txBox="1"/>
            <p:nvPr/>
          </p:nvSpPr>
          <p:spPr>
            <a:xfrm>
              <a:off x="827584" y="5301208"/>
              <a:ext cx="997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split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18043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err="1" smtClean="0"/>
              <a:t>Semantic</a:t>
            </a:r>
            <a:r>
              <a:rPr lang="fr-FR" dirty="0" smtClean="0"/>
              <a:t> Web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6512" y="4293096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RDF</a:t>
            </a:r>
            <a:r>
              <a:rPr lang="fr-FR" sz="2800" dirty="0" smtClean="0"/>
              <a:t>: </a:t>
            </a: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fr-FR" sz="2800" dirty="0" err="1" smtClean="0"/>
              <a:t>labelled</a:t>
            </a:r>
            <a:r>
              <a:rPr lang="fr-FR" sz="2800" dirty="0" smtClean="0"/>
              <a:t> graphs.</a:t>
            </a:r>
          </a:p>
          <a:p>
            <a:pPr algn="ctr"/>
            <a:r>
              <a:rPr lang="fr-FR" sz="2800" i="1" dirty="0" smtClean="0">
                <a:solidFill>
                  <a:srgbClr val="C00000"/>
                </a:solidFill>
              </a:rPr>
              <a:t>standard for the </a:t>
            </a:r>
            <a:r>
              <a:rPr lang="fr-FR" sz="2800" i="1" dirty="0" err="1" smtClean="0">
                <a:solidFill>
                  <a:srgbClr val="C00000"/>
                </a:solidFill>
              </a:rPr>
              <a:t>representation</a:t>
            </a:r>
            <a:r>
              <a:rPr lang="fr-FR" sz="2800" i="1" dirty="0" smtClean="0">
                <a:solidFill>
                  <a:srgbClr val="C00000"/>
                </a:solidFill>
              </a:rPr>
              <a:t> and exchange</a:t>
            </a:r>
          </a:p>
          <a:p>
            <a:pPr algn="ctr"/>
            <a:r>
              <a:rPr lang="fr-FR" sz="2800" i="1" dirty="0" smtClean="0">
                <a:solidFill>
                  <a:srgbClr val="C00000"/>
                </a:solidFill>
              </a:rPr>
              <a:t>of </a:t>
            </a:r>
            <a:r>
              <a:rPr lang="fr-FR" sz="2800" i="1" dirty="0" err="1" smtClean="0">
                <a:solidFill>
                  <a:srgbClr val="C00000"/>
                </a:solidFill>
              </a:rPr>
              <a:t>structured</a:t>
            </a:r>
            <a:r>
              <a:rPr lang="fr-FR" sz="2800" i="1" dirty="0" smtClean="0">
                <a:solidFill>
                  <a:srgbClr val="C00000"/>
                </a:solidFill>
              </a:rPr>
              <a:t> </a:t>
            </a:r>
            <a:r>
              <a:rPr lang="fr-FR" sz="2800" i="1" dirty="0" err="1" smtClean="0">
                <a:solidFill>
                  <a:srgbClr val="C00000"/>
                </a:solidFill>
              </a:rPr>
              <a:t>knowledge</a:t>
            </a:r>
            <a:endParaRPr lang="fr-FR" sz="2800" i="1" dirty="0" smtClean="0">
              <a:solidFill>
                <a:srgbClr val="C00000"/>
              </a:solidFill>
            </a:endParaRPr>
          </a:p>
          <a:p>
            <a:r>
              <a:rPr lang="fr-FR" sz="2800" b="1" dirty="0" smtClean="0"/>
              <a:t>OWL</a:t>
            </a:r>
            <a:r>
              <a:rPr lang="fr-FR" sz="2800" dirty="0" smtClean="0"/>
              <a:t>: Description </a:t>
            </a:r>
            <a:r>
              <a:rPr lang="fr-FR" sz="2800" dirty="0" err="1" smtClean="0"/>
              <a:t>Logics</a:t>
            </a:r>
            <a:endParaRPr lang="fr-FR" sz="2800" dirty="0" smtClean="0"/>
          </a:p>
          <a:p>
            <a:r>
              <a:rPr lang="fr-FR" sz="2800" b="1" dirty="0" smtClean="0"/>
              <a:t>SPARQL</a:t>
            </a:r>
            <a:r>
              <a:rPr lang="fr-FR" sz="2800" dirty="0" smtClean="0"/>
              <a:t>: </a:t>
            </a:r>
            <a:r>
              <a:rPr lang="fr-FR" sz="2800" dirty="0" err="1" smtClean="0"/>
              <a:t>Query</a:t>
            </a:r>
            <a:r>
              <a:rPr lang="fr-FR" sz="2800" dirty="0" smtClean="0"/>
              <a:t>, ...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answers recurrent needs</a:t>
            </a:r>
          </a:p>
          <a:p>
            <a:pPr lvl="1"/>
            <a:r>
              <a:rPr lang="en-US" dirty="0" smtClean="0"/>
              <a:t>represent</a:t>
            </a:r>
          </a:p>
          <a:p>
            <a:pPr lvl="1"/>
            <a:r>
              <a:rPr lang="en-US" dirty="0" smtClean="0"/>
              <a:t>manipulate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here: applied to the linguistic domain</a:t>
            </a:r>
          </a:p>
          <a:p>
            <a:pPr lvl="1"/>
            <a:r>
              <a:rPr lang="en-US" dirty="0" smtClean="0"/>
              <a:t>Meaning-Text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0" y="4293096"/>
            <a:ext cx="8460432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RDF: </a:t>
            </a:r>
            <a:r>
              <a:rPr lang="fr-FR" sz="2800" noProof="0" dirty="0" smtClean="0">
                <a:solidFill>
                  <a:srgbClr val="C00000"/>
                </a:solidFill>
              </a:rPr>
              <a:t>not </a:t>
            </a:r>
            <a:r>
              <a:rPr lang="fr-FR" sz="2800" noProof="0" dirty="0" err="1" smtClean="0">
                <a:solidFill>
                  <a:srgbClr val="C00000"/>
                </a:solidFill>
              </a:rPr>
              <a:t>enough</a:t>
            </a:r>
            <a:r>
              <a:rPr lang="fr-FR" sz="2800" noProof="0" dirty="0" smtClean="0">
                <a:solidFill>
                  <a:srgbClr val="C00000"/>
                </a:solidFill>
              </a:rPr>
              <a:t> </a:t>
            </a:r>
            <a:r>
              <a:rPr lang="fr-FR" sz="2800" noProof="0" dirty="0" err="1" smtClean="0">
                <a:solidFill>
                  <a:srgbClr val="C00000"/>
                </a:solidFill>
              </a:rPr>
              <a:t>logical</a:t>
            </a:r>
            <a:r>
              <a:rPr lang="fr-FR" sz="2800" noProof="0" dirty="0" smtClean="0">
                <a:solidFill>
                  <a:srgbClr val="C00000"/>
                </a:solidFill>
              </a:rPr>
              <a:t> </a:t>
            </a:r>
            <a:r>
              <a:rPr lang="fr-FR" sz="2800" noProof="0" dirty="0" err="1" smtClean="0">
                <a:solidFill>
                  <a:srgbClr val="C00000"/>
                </a:solidFill>
              </a:rPr>
              <a:t>semantics</a:t>
            </a:r>
            <a:endParaRPr lang="fr-FR" sz="2800" dirty="0" smtClean="0">
              <a:solidFill>
                <a:srgbClr val="C0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fr-FR" sz="2800" dirty="0" smtClean="0"/>
              <a:t>		    </a:t>
            </a:r>
            <a:r>
              <a:rPr lang="fr-FR" sz="2800" b="1" dirty="0" smtClean="0">
                <a:solidFill>
                  <a:srgbClr val="00B050"/>
                </a:solidFill>
              </a:rPr>
              <a:t>OK as </a:t>
            </a:r>
            <a:r>
              <a:rPr lang="fr-FR" sz="2800" b="1" dirty="0" err="1" smtClean="0">
                <a:solidFill>
                  <a:srgbClr val="00B050"/>
                </a:solidFill>
              </a:rPr>
              <a:t>syntax</a:t>
            </a:r>
            <a:r>
              <a:rPr lang="fr-FR" sz="2800" b="1" dirty="0" smtClean="0">
                <a:solidFill>
                  <a:srgbClr val="00B050"/>
                </a:solidFill>
              </a:rPr>
              <a:t> for </a:t>
            </a:r>
            <a:r>
              <a:rPr lang="fr-FR" sz="2800" b="1" dirty="0" err="1" smtClean="0">
                <a:solidFill>
                  <a:srgbClr val="00B050"/>
                </a:solidFill>
              </a:rPr>
              <a:t>knowledge</a:t>
            </a:r>
            <a:r>
              <a:rPr lang="fr-FR" sz="2800" b="1" dirty="0" smtClean="0">
                <a:solidFill>
                  <a:srgbClr val="00B050"/>
                </a:solidFill>
              </a:rPr>
              <a:t> exchange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err="1" smtClean="0"/>
              <a:t>Problems</a:t>
            </a:r>
            <a:r>
              <a:rPr lang="fr-FR" sz="4000" dirty="0" smtClean="0"/>
              <a:t> in </a:t>
            </a:r>
            <a:r>
              <a:rPr lang="fr-FR" sz="4000" dirty="0" err="1" smtClean="0"/>
              <a:t>word</a:t>
            </a:r>
            <a:r>
              <a:rPr lang="fr-FR" sz="4000" dirty="0" smtClean="0"/>
              <a:t> </a:t>
            </a:r>
            <a:r>
              <a:rPr lang="fr-FR" sz="4000" dirty="0" err="1" smtClean="0"/>
              <a:t>word</a:t>
            </a:r>
            <a:endParaRPr lang="fr-FR" sz="4000" dirty="0"/>
          </a:p>
        </p:txBody>
      </p:sp>
      <p:sp>
        <p:nvSpPr>
          <p:cNvPr id="30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0" y="4293097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OWL: </a:t>
            </a:r>
            <a:r>
              <a:rPr lang="fr-FR" sz="2800" dirty="0" err="1" smtClean="0"/>
              <a:t>only</a:t>
            </a:r>
            <a:r>
              <a:rPr lang="fr-FR" sz="2800" dirty="0" smtClean="0"/>
              <a:t> </a:t>
            </a:r>
            <a:r>
              <a:rPr lang="fr-FR" sz="2800" dirty="0" err="1" smtClean="0"/>
              <a:t>binary</a:t>
            </a:r>
            <a:r>
              <a:rPr lang="fr-FR" sz="2800" dirty="0" smtClean="0"/>
              <a:t> relations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FR" sz="2800" dirty="0" smtClean="0"/>
              <a:t>		      </a:t>
            </a:r>
            <a:r>
              <a:rPr lang="fr-FR" sz="2800" dirty="0" err="1" smtClean="0"/>
              <a:t>reify</a:t>
            </a:r>
            <a:r>
              <a:rPr lang="fr-FR" sz="2800" dirty="0" smtClean="0"/>
              <a:t> ? -&gt; </a:t>
            </a:r>
            <a:r>
              <a:rPr lang="fr-FR" sz="2800" dirty="0" smtClean="0">
                <a:solidFill>
                  <a:srgbClr val="C00000"/>
                </a:solidFill>
              </a:rPr>
              <a:t>no </a:t>
            </a:r>
            <a:r>
              <a:rPr lang="fr-FR" sz="2800" dirty="0" err="1" smtClean="0">
                <a:solidFill>
                  <a:srgbClr val="C00000"/>
                </a:solidFill>
              </a:rPr>
              <a:t>logical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semantics</a:t>
            </a:r>
            <a:endParaRPr lang="fr-FR" sz="2800" dirty="0" smtClean="0">
              <a:solidFill>
                <a:srgbClr val="C00000"/>
              </a:solidFill>
            </a:endParaRPr>
          </a:p>
        </p:txBody>
      </p:sp>
      <p:sp>
        <p:nvSpPr>
          <p:cNvPr id="30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err="1" smtClean="0"/>
              <a:t>Problems</a:t>
            </a:r>
            <a:r>
              <a:rPr lang="fr-FR" sz="4000" dirty="0" smtClean="0"/>
              <a:t> in </a:t>
            </a:r>
            <a:r>
              <a:rPr lang="fr-FR" sz="4000" dirty="0" err="1" smtClean="0"/>
              <a:t>word</a:t>
            </a:r>
            <a:r>
              <a:rPr lang="fr-FR" sz="4000" dirty="0" smtClean="0"/>
              <a:t> </a:t>
            </a:r>
            <a:r>
              <a:rPr lang="fr-FR" sz="4000" dirty="0" err="1" smtClean="0"/>
              <a:t>word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2" name="Espace réservé du contenu 2"/>
          <p:cNvSpPr txBox="1">
            <a:spLocks/>
          </p:cNvSpPr>
          <p:nvPr/>
        </p:nvSpPr>
        <p:spPr>
          <a:xfrm>
            <a:off x="1115616" y="1196752"/>
            <a:ext cx="8352928" cy="50405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lang="fr-FR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roject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lexicographic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definitions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OWL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Groupe 20"/>
          <p:cNvGrpSpPr/>
          <p:nvPr/>
        </p:nvGrpSpPr>
        <p:grpSpPr>
          <a:xfrm>
            <a:off x="-36512" y="1284526"/>
            <a:ext cx="1296144" cy="432048"/>
            <a:chOff x="755576" y="3933056"/>
            <a:chExt cx="2160240" cy="847284"/>
          </a:xfrm>
        </p:grpSpPr>
        <p:grpSp>
          <p:nvGrpSpPr>
            <p:cNvPr id="74" name="Groupe 14"/>
            <p:cNvGrpSpPr/>
            <p:nvPr/>
          </p:nvGrpSpPr>
          <p:grpSpPr>
            <a:xfrm>
              <a:off x="755576" y="3933056"/>
              <a:ext cx="2160240" cy="847284"/>
              <a:chOff x="1381123" y="11134726"/>
              <a:chExt cx="5781675" cy="1866900"/>
            </a:xfrm>
          </p:grpSpPr>
          <p:sp>
            <p:nvSpPr>
              <p:cNvPr id="76" name="Forme libre 75"/>
              <p:cNvSpPr/>
              <p:nvPr/>
            </p:nvSpPr>
            <p:spPr>
              <a:xfrm>
                <a:off x="1813012" y="11211118"/>
                <a:ext cx="4905150" cy="1707548"/>
              </a:xfrm>
              <a:custGeom>
                <a:avLst/>
                <a:gdLst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29436"/>
                  <a:gd name="connsiteX1" fmla="*/ 711200 w 1250461"/>
                  <a:gd name="connsiteY1" fmla="*/ 0 h 729436"/>
                  <a:gd name="connsiteX2" fmla="*/ 1250461 w 1250461"/>
                  <a:gd name="connsiteY2" fmla="*/ 711200 h 729436"/>
                  <a:gd name="connsiteX3" fmla="*/ 0 w 1250461"/>
                  <a:gd name="connsiteY3" fmla="*/ 531447 h 729436"/>
                  <a:gd name="connsiteX0" fmla="*/ 0 w 1281723"/>
                  <a:gd name="connsiteY0" fmla="*/ 523631 h 729436"/>
                  <a:gd name="connsiteX1" fmla="*/ 742462 w 1281723"/>
                  <a:gd name="connsiteY1" fmla="*/ 0 h 729436"/>
                  <a:gd name="connsiteX2" fmla="*/ 1281723 w 1281723"/>
                  <a:gd name="connsiteY2" fmla="*/ 711200 h 729436"/>
                  <a:gd name="connsiteX3" fmla="*/ 0 w 1281723"/>
                  <a:gd name="connsiteY3" fmla="*/ 523631 h 729436"/>
                  <a:gd name="connsiteX0" fmla="*/ 0 w 1270693"/>
                  <a:gd name="connsiteY0" fmla="*/ 487303 h 729436"/>
                  <a:gd name="connsiteX1" fmla="*/ 731432 w 1270693"/>
                  <a:gd name="connsiteY1" fmla="*/ 0 h 729436"/>
                  <a:gd name="connsiteX2" fmla="*/ 1270693 w 1270693"/>
                  <a:gd name="connsiteY2" fmla="*/ 711200 h 729436"/>
                  <a:gd name="connsiteX3" fmla="*/ 0 w 1270693"/>
                  <a:gd name="connsiteY3" fmla="*/ 487303 h 729436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0 w 1218456"/>
                  <a:gd name="connsiteY0" fmla="*/ 630992 h 864876"/>
                  <a:gd name="connsiteX1" fmla="*/ 324093 w 1218456"/>
                  <a:gd name="connsiteY1" fmla="*/ 317554 h 864876"/>
                  <a:gd name="connsiteX2" fmla="*/ 706769 w 1218456"/>
                  <a:gd name="connsiteY2" fmla="*/ 91847 h 864876"/>
                  <a:gd name="connsiteX3" fmla="*/ 1218456 w 1218456"/>
                  <a:gd name="connsiteY3" fmla="*/ 846640 h 864876"/>
                  <a:gd name="connsiteX4" fmla="*/ 0 w 1218456"/>
                  <a:gd name="connsiteY4" fmla="*/ 630992 h 864876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857677"/>
                  <a:gd name="connsiteX1" fmla="*/ 324093 w 1218456"/>
                  <a:gd name="connsiteY1" fmla="*/ 317554 h 857677"/>
                  <a:gd name="connsiteX2" fmla="*/ 706769 w 1218456"/>
                  <a:gd name="connsiteY2" fmla="*/ 91847 h 857677"/>
                  <a:gd name="connsiteX3" fmla="*/ 1218456 w 1218456"/>
                  <a:gd name="connsiteY3" fmla="*/ 846640 h 857677"/>
                  <a:gd name="connsiteX4" fmla="*/ 518529 w 1218456"/>
                  <a:gd name="connsiteY4" fmla="*/ 807019 h 857677"/>
                  <a:gd name="connsiteX5" fmla="*/ 0 w 1218456"/>
                  <a:gd name="connsiteY5" fmla="*/ 630992 h 857677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539145 h 751113"/>
                  <a:gd name="connsiteX1" fmla="*/ 324093 w 1205396"/>
                  <a:gd name="connsiteY1" fmla="*/ 225707 h 751113"/>
                  <a:gd name="connsiteX2" fmla="*/ 706769 w 1205396"/>
                  <a:gd name="connsiteY2" fmla="*/ 0 h 751113"/>
                  <a:gd name="connsiteX3" fmla="*/ 1205396 w 1205396"/>
                  <a:gd name="connsiteY3" fmla="*/ 738294 h 751113"/>
                  <a:gd name="connsiteX4" fmla="*/ 518529 w 1205396"/>
                  <a:gd name="connsiteY4" fmla="*/ 715172 h 751113"/>
                  <a:gd name="connsiteX5" fmla="*/ 0 w 1205396"/>
                  <a:gd name="connsiteY5" fmla="*/ 539145 h 751113"/>
                  <a:gd name="connsiteX0" fmla="*/ 0 w 1205396"/>
                  <a:gd name="connsiteY0" fmla="*/ 522646 h 734614"/>
                  <a:gd name="connsiteX1" fmla="*/ 324093 w 1205396"/>
                  <a:gd name="connsiteY1" fmla="*/ 209208 h 734614"/>
                  <a:gd name="connsiteX2" fmla="*/ 729985 w 1205396"/>
                  <a:gd name="connsiteY2" fmla="*/ 0 h 734614"/>
                  <a:gd name="connsiteX3" fmla="*/ 1205396 w 1205396"/>
                  <a:gd name="connsiteY3" fmla="*/ 721795 h 734614"/>
                  <a:gd name="connsiteX4" fmla="*/ 518529 w 1205396"/>
                  <a:gd name="connsiteY4" fmla="*/ 698673 h 734614"/>
                  <a:gd name="connsiteX5" fmla="*/ 0 w 1205396"/>
                  <a:gd name="connsiteY5" fmla="*/ 522646 h 734614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22646 h 734614"/>
                  <a:gd name="connsiteX1" fmla="*/ 729985 w 1205396"/>
                  <a:gd name="connsiteY1" fmla="*/ 0 h 734614"/>
                  <a:gd name="connsiteX2" fmla="*/ 1205396 w 1205396"/>
                  <a:gd name="connsiteY2" fmla="*/ 721795 h 734614"/>
                  <a:gd name="connsiteX3" fmla="*/ 518529 w 1205396"/>
                  <a:gd name="connsiteY3" fmla="*/ 698673 h 734614"/>
                  <a:gd name="connsiteX4" fmla="*/ 0 w 1205396"/>
                  <a:gd name="connsiteY4" fmla="*/ 522646 h 734614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36375"/>
                  <a:gd name="connsiteX1" fmla="*/ 729985 w 1205396"/>
                  <a:gd name="connsiteY1" fmla="*/ 0 h 736375"/>
                  <a:gd name="connsiteX2" fmla="*/ 1205396 w 1205396"/>
                  <a:gd name="connsiteY2" fmla="*/ 707358 h 736375"/>
                  <a:gd name="connsiteX3" fmla="*/ 0 w 1205396"/>
                  <a:gd name="connsiteY3" fmla="*/ 508209 h 736375"/>
                  <a:gd name="connsiteX0" fmla="*/ 0 w 1205396"/>
                  <a:gd name="connsiteY0" fmla="*/ 508209 h 769373"/>
                  <a:gd name="connsiteX1" fmla="*/ 729985 w 1205396"/>
                  <a:gd name="connsiteY1" fmla="*/ 0 h 769373"/>
                  <a:gd name="connsiteX2" fmla="*/ 1205396 w 1205396"/>
                  <a:gd name="connsiteY2" fmla="*/ 707358 h 769373"/>
                  <a:gd name="connsiteX3" fmla="*/ 0 w 1205396"/>
                  <a:gd name="connsiteY3" fmla="*/ 508209 h 769373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7155 h 739447"/>
                  <a:gd name="connsiteX1" fmla="*/ 742781 w 1196689"/>
                  <a:gd name="connsiteY1" fmla="*/ 0 h 739447"/>
                  <a:gd name="connsiteX2" fmla="*/ 1196689 w 1196689"/>
                  <a:gd name="connsiteY2" fmla="*/ 700117 h 739447"/>
                  <a:gd name="connsiteX3" fmla="*/ 0 w 1196689"/>
                  <a:gd name="connsiteY3" fmla="*/ 507155 h 739447"/>
                  <a:gd name="connsiteX0" fmla="*/ 0 w 1192795"/>
                  <a:gd name="connsiteY0" fmla="*/ 507155 h 732067"/>
                  <a:gd name="connsiteX1" fmla="*/ 742781 w 1192795"/>
                  <a:gd name="connsiteY1" fmla="*/ 0 h 732067"/>
                  <a:gd name="connsiteX2" fmla="*/ 1192795 w 1192795"/>
                  <a:gd name="connsiteY2" fmla="*/ 692737 h 732067"/>
                  <a:gd name="connsiteX3" fmla="*/ 0 w 1192795"/>
                  <a:gd name="connsiteY3" fmla="*/ 507155 h 732067"/>
                  <a:gd name="connsiteX0" fmla="*/ 0 w 1192795"/>
                  <a:gd name="connsiteY0" fmla="*/ 507155 h 786892"/>
                  <a:gd name="connsiteX1" fmla="*/ 742781 w 1192795"/>
                  <a:gd name="connsiteY1" fmla="*/ 0 h 786892"/>
                  <a:gd name="connsiteX2" fmla="*/ 1192795 w 1192795"/>
                  <a:gd name="connsiteY2" fmla="*/ 692737 h 786892"/>
                  <a:gd name="connsiteX3" fmla="*/ 0 w 1192795"/>
                  <a:gd name="connsiteY3" fmla="*/ 507155 h 7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795" h="786892">
                    <a:moveTo>
                      <a:pt x="0" y="507155"/>
                    </a:moveTo>
                    <a:cubicBezTo>
                      <a:pt x="217906" y="284847"/>
                      <a:pt x="442294" y="113015"/>
                      <a:pt x="742781" y="0"/>
                    </a:cubicBezTo>
                    <a:cubicBezTo>
                      <a:pt x="1073239" y="229249"/>
                      <a:pt x="1171742" y="465437"/>
                      <a:pt x="1192795" y="692737"/>
                    </a:cubicBezTo>
                    <a:cubicBezTo>
                      <a:pt x="854600" y="786892"/>
                      <a:pt x="361095" y="697229"/>
                      <a:pt x="0" y="507155"/>
                    </a:cubicBezTo>
                    <a:close/>
                  </a:path>
                </a:pathLst>
              </a:custGeom>
              <a:solidFill>
                <a:srgbClr val="E1001A"/>
              </a:solidFill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C972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Forme libre 76"/>
              <p:cNvSpPr/>
              <p:nvPr/>
            </p:nvSpPr>
            <p:spPr>
              <a:xfrm>
                <a:off x="1381123" y="12230101"/>
                <a:ext cx="5781675" cy="736601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81675" h="736600">
                    <a:moveTo>
                      <a:pt x="0" y="0"/>
                    </a:moveTo>
                    <a:cubicBezTo>
                      <a:pt x="2971800" y="736600"/>
                      <a:pt x="4410075" y="568325"/>
                      <a:pt x="5781675" y="466725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Forme libre 77"/>
              <p:cNvSpPr/>
              <p:nvPr/>
            </p:nvSpPr>
            <p:spPr>
              <a:xfrm>
                <a:off x="1523997" y="11163302"/>
                <a:ext cx="3829051" cy="1323975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50" h="1323975">
                    <a:moveTo>
                      <a:pt x="0" y="1323975"/>
                    </a:moveTo>
                    <a:cubicBezTo>
                      <a:pt x="1066800" y="688975"/>
                      <a:pt x="2457450" y="101600"/>
                      <a:pt x="382905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4667249" y="11134726"/>
                <a:ext cx="2085976" cy="1866900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  <a:gd name="connsiteX0" fmla="*/ 485775 w 1552575"/>
                  <a:gd name="connsiteY0" fmla="*/ 635000 h 974725"/>
                  <a:gd name="connsiteX1" fmla="*/ 1371600 w 1552575"/>
                  <a:gd name="connsiteY1" fmla="*/ 873125 h 974725"/>
                  <a:gd name="connsiteX0" fmla="*/ 0 w 2133600"/>
                  <a:gd name="connsiteY0" fmla="*/ 635000 h 2660650"/>
                  <a:gd name="connsiteX1" fmla="*/ 2133600 w 2133600"/>
                  <a:gd name="connsiteY1" fmla="*/ 2559050 h 2660650"/>
                  <a:gd name="connsiteX0" fmla="*/ 0 w 2133600"/>
                  <a:gd name="connsiteY0" fmla="*/ 635000 h 2559050"/>
                  <a:gd name="connsiteX1" fmla="*/ 2133600 w 2133600"/>
                  <a:gd name="connsiteY1" fmla="*/ 2559050 h 2559050"/>
                  <a:gd name="connsiteX0" fmla="*/ 0 w 2133600"/>
                  <a:gd name="connsiteY0" fmla="*/ 0 h 1924050"/>
                  <a:gd name="connsiteX1" fmla="*/ 2133600 w 2133600"/>
                  <a:gd name="connsiteY1" fmla="*/ 1924050 h 1924050"/>
                  <a:gd name="connsiteX0" fmla="*/ 0 w 2085975"/>
                  <a:gd name="connsiteY0" fmla="*/ 0 h 1866900"/>
                  <a:gd name="connsiteX1" fmla="*/ 2085975 w 2085975"/>
                  <a:gd name="connsiteY1" fmla="*/ 186690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866900">
                    <a:moveTo>
                      <a:pt x="0" y="0"/>
                    </a:moveTo>
                    <a:cubicBezTo>
                      <a:pt x="1066800" y="393700"/>
                      <a:pt x="2066925" y="882650"/>
                      <a:pt x="2085975" y="186690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357584" y="4028683"/>
              <a:ext cx="13045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ULiS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 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 l="4437" t="18774" r="10524"/>
          <a:stretch>
            <a:fillRect/>
          </a:stretch>
        </p:blipFill>
        <p:spPr bwMode="auto">
          <a:xfrm>
            <a:off x="323528" y="2378232"/>
            <a:ext cx="8280920" cy="429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81"/>
          <p:cNvSpPr/>
          <p:nvPr/>
        </p:nvSpPr>
        <p:spPr>
          <a:xfrm>
            <a:off x="3275856" y="1619508"/>
            <a:ext cx="54238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MTT’2011, TIA’2011, MSW’2011)</a:t>
            </a:r>
            <a:endParaRPr lang="fr-FR" dirty="0"/>
          </a:p>
        </p:txBody>
      </p:sp>
      <p:sp>
        <p:nvSpPr>
          <p:cNvPr id="15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" name="Groupe 20"/>
          <p:cNvGrpSpPr/>
          <p:nvPr/>
        </p:nvGrpSpPr>
        <p:grpSpPr>
          <a:xfrm>
            <a:off x="4572000" y="4149080"/>
            <a:ext cx="1872208" cy="864096"/>
            <a:chOff x="755576" y="3933056"/>
            <a:chExt cx="2160240" cy="847284"/>
          </a:xfrm>
        </p:grpSpPr>
        <p:grpSp>
          <p:nvGrpSpPr>
            <p:cNvPr id="3" name="Groupe 14"/>
            <p:cNvGrpSpPr/>
            <p:nvPr/>
          </p:nvGrpSpPr>
          <p:grpSpPr>
            <a:xfrm>
              <a:off x="755576" y="3933056"/>
              <a:ext cx="2160240" cy="847284"/>
              <a:chOff x="1381123" y="11134726"/>
              <a:chExt cx="5781675" cy="1866900"/>
            </a:xfrm>
          </p:grpSpPr>
          <p:sp>
            <p:nvSpPr>
              <p:cNvPr id="76" name="Forme libre 75"/>
              <p:cNvSpPr/>
              <p:nvPr/>
            </p:nvSpPr>
            <p:spPr>
              <a:xfrm>
                <a:off x="1813012" y="11211118"/>
                <a:ext cx="4905150" cy="1707548"/>
              </a:xfrm>
              <a:custGeom>
                <a:avLst/>
                <a:gdLst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29436"/>
                  <a:gd name="connsiteX1" fmla="*/ 711200 w 1250461"/>
                  <a:gd name="connsiteY1" fmla="*/ 0 h 729436"/>
                  <a:gd name="connsiteX2" fmla="*/ 1250461 w 1250461"/>
                  <a:gd name="connsiteY2" fmla="*/ 711200 h 729436"/>
                  <a:gd name="connsiteX3" fmla="*/ 0 w 1250461"/>
                  <a:gd name="connsiteY3" fmla="*/ 531447 h 729436"/>
                  <a:gd name="connsiteX0" fmla="*/ 0 w 1281723"/>
                  <a:gd name="connsiteY0" fmla="*/ 523631 h 729436"/>
                  <a:gd name="connsiteX1" fmla="*/ 742462 w 1281723"/>
                  <a:gd name="connsiteY1" fmla="*/ 0 h 729436"/>
                  <a:gd name="connsiteX2" fmla="*/ 1281723 w 1281723"/>
                  <a:gd name="connsiteY2" fmla="*/ 711200 h 729436"/>
                  <a:gd name="connsiteX3" fmla="*/ 0 w 1281723"/>
                  <a:gd name="connsiteY3" fmla="*/ 523631 h 729436"/>
                  <a:gd name="connsiteX0" fmla="*/ 0 w 1270693"/>
                  <a:gd name="connsiteY0" fmla="*/ 487303 h 729436"/>
                  <a:gd name="connsiteX1" fmla="*/ 731432 w 1270693"/>
                  <a:gd name="connsiteY1" fmla="*/ 0 h 729436"/>
                  <a:gd name="connsiteX2" fmla="*/ 1270693 w 1270693"/>
                  <a:gd name="connsiteY2" fmla="*/ 711200 h 729436"/>
                  <a:gd name="connsiteX3" fmla="*/ 0 w 1270693"/>
                  <a:gd name="connsiteY3" fmla="*/ 487303 h 729436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0 w 1218456"/>
                  <a:gd name="connsiteY0" fmla="*/ 630992 h 864876"/>
                  <a:gd name="connsiteX1" fmla="*/ 324093 w 1218456"/>
                  <a:gd name="connsiteY1" fmla="*/ 317554 h 864876"/>
                  <a:gd name="connsiteX2" fmla="*/ 706769 w 1218456"/>
                  <a:gd name="connsiteY2" fmla="*/ 91847 h 864876"/>
                  <a:gd name="connsiteX3" fmla="*/ 1218456 w 1218456"/>
                  <a:gd name="connsiteY3" fmla="*/ 846640 h 864876"/>
                  <a:gd name="connsiteX4" fmla="*/ 0 w 1218456"/>
                  <a:gd name="connsiteY4" fmla="*/ 630992 h 864876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857677"/>
                  <a:gd name="connsiteX1" fmla="*/ 324093 w 1218456"/>
                  <a:gd name="connsiteY1" fmla="*/ 317554 h 857677"/>
                  <a:gd name="connsiteX2" fmla="*/ 706769 w 1218456"/>
                  <a:gd name="connsiteY2" fmla="*/ 91847 h 857677"/>
                  <a:gd name="connsiteX3" fmla="*/ 1218456 w 1218456"/>
                  <a:gd name="connsiteY3" fmla="*/ 846640 h 857677"/>
                  <a:gd name="connsiteX4" fmla="*/ 518529 w 1218456"/>
                  <a:gd name="connsiteY4" fmla="*/ 807019 h 857677"/>
                  <a:gd name="connsiteX5" fmla="*/ 0 w 1218456"/>
                  <a:gd name="connsiteY5" fmla="*/ 630992 h 857677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539145 h 751113"/>
                  <a:gd name="connsiteX1" fmla="*/ 324093 w 1205396"/>
                  <a:gd name="connsiteY1" fmla="*/ 225707 h 751113"/>
                  <a:gd name="connsiteX2" fmla="*/ 706769 w 1205396"/>
                  <a:gd name="connsiteY2" fmla="*/ 0 h 751113"/>
                  <a:gd name="connsiteX3" fmla="*/ 1205396 w 1205396"/>
                  <a:gd name="connsiteY3" fmla="*/ 738294 h 751113"/>
                  <a:gd name="connsiteX4" fmla="*/ 518529 w 1205396"/>
                  <a:gd name="connsiteY4" fmla="*/ 715172 h 751113"/>
                  <a:gd name="connsiteX5" fmla="*/ 0 w 1205396"/>
                  <a:gd name="connsiteY5" fmla="*/ 539145 h 751113"/>
                  <a:gd name="connsiteX0" fmla="*/ 0 w 1205396"/>
                  <a:gd name="connsiteY0" fmla="*/ 522646 h 734614"/>
                  <a:gd name="connsiteX1" fmla="*/ 324093 w 1205396"/>
                  <a:gd name="connsiteY1" fmla="*/ 209208 h 734614"/>
                  <a:gd name="connsiteX2" fmla="*/ 729985 w 1205396"/>
                  <a:gd name="connsiteY2" fmla="*/ 0 h 734614"/>
                  <a:gd name="connsiteX3" fmla="*/ 1205396 w 1205396"/>
                  <a:gd name="connsiteY3" fmla="*/ 721795 h 734614"/>
                  <a:gd name="connsiteX4" fmla="*/ 518529 w 1205396"/>
                  <a:gd name="connsiteY4" fmla="*/ 698673 h 734614"/>
                  <a:gd name="connsiteX5" fmla="*/ 0 w 1205396"/>
                  <a:gd name="connsiteY5" fmla="*/ 522646 h 734614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22646 h 734614"/>
                  <a:gd name="connsiteX1" fmla="*/ 729985 w 1205396"/>
                  <a:gd name="connsiteY1" fmla="*/ 0 h 734614"/>
                  <a:gd name="connsiteX2" fmla="*/ 1205396 w 1205396"/>
                  <a:gd name="connsiteY2" fmla="*/ 721795 h 734614"/>
                  <a:gd name="connsiteX3" fmla="*/ 518529 w 1205396"/>
                  <a:gd name="connsiteY3" fmla="*/ 698673 h 734614"/>
                  <a:gd name="connsiteX4" fmla="*/ 0 w 1205396"/>
                  <a:gd name="connsiteY4" fmla="*/ 522646 h 734614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36375"/>
                  <a:gd name="connsiteX1" fmla="*/ 729985 w 1205396"/>
                  <a:gd name="connsiteY1" fmla="*/ 0 h 736375"/>
                  <a:gd name="connsiteX2" fmla="*/ 1205396 w 1205396"/>
                  <a:gd name="connsiteY2" fmla="*/ 707358 h 736375"/>
                  <a:gd name="connsiteX3" fmla="*/ 0 w 1205396"/>
                  <a:gd name="connsiteY3" fmla="*/ 508209 h 736375"/>
                  <a:gd name="connsiteX0" fmla="*/ 0 w 1205396"/>
                  <a:gd name="connsiteY0" fmla="*/ 508209 h 769373"/>
                  <a:gd name="connsiteX1" fmla="*/ 729985 w 1205396"/>
                  <a:gd name="connsiteY1" fmla="*/ 0 h 769373"/>
                  <a:gd name="connsiteX2" fmla="*/ 1205396 w 1205396"/>
                  <a:gd name="connsiteY2" fmla="*/ 707358 h 769373"/>
                  <a:gd name="connsiteX3" fmla="*/ 0 w 1205396"/>
                  <a:gd name="connsiteY3" fmla="*/ 508209 h 769373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7155 h 739447"/>
                  <a:gd name="connsiteX1" fmla="*/ 742781 w 1196689"/>
                  <a:gd name="connsiteY1" fmla="*/ 0 h 739447"/>
                  <a:gd name="connsiteX2" fmla="*/ 1196689 w 1196689"/>
                  <a:gd name="connsiteY2" fmla="*/ 700117 h 739447"/>
                  <a:gd name="connsiteX3" fmla="*/ 0 w 1196689"/>
                  <a:gd name="connsiteY3" fmla="*/ 507155 h 739447"/>
                  <a:gd name="connsiteX0" fmla="*/ 0 w 1192795"/>
                  <a:gd name="connsiteY0" fmla="*/ 507155 h 732067"/>
                  <a:gd name="connsiteX1" fmla="*/ 742781 w 1192795"/>
                  <a:gd name="connsiteY1" fmla="*/ 0 h 732067"/>
                  <a:gd name="connsiteX2" fmla="*/ 1192795 w 1192795"/>
                  <a:gd name="connsiteY2" fmla="*/ 692737 h 732067"/>
                  <a:gd name="connsiteX3" fmla="*/ 0 w 1192795"/>
                  <a:gd name="connsiteY3" fmla="*/ 507155 h 732067"/>
                  <a:gd name="connsiteX0" fmla="*/ 0 w 1192795"/>
                  <a:gd name="connsiteY0" fmla="*/ 507155 h 786892"/>
                  <a:gd name="connsiteX1" fmla="*/ 742781 w 1192795"/>
                  <a:gd name="connsiteY1" fmla="*/ 0 h 786892"/>
                  <a:gd name="connsiteX2" fmla="*/ 1192795 w 1192795"/>
                  <a:gd name="connsiteY2" fmla="*/ 692737 h 786892"/>
                  <a:gd name="connsiteX3" fmla="*/ 0 w 1192795"/>
                  <a:gd name="connsiteY3" fmla="*/ 507155 h 7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795" h="786892">
                    <a:moveTo>
                      <a:pt x="0" y="507155"/>
                    </a:moveTo>
                    <a:cubicBezTo>
                      <a:pt x="217906" y="284847"/>
                      <a:pt x="442294" y="113015"/>
                      <a:pt x="742781" y="0"/>
                    </a:cubicBezTo>
                    <a:cubicBezTo>
                      <a:pt x="1073239" y="229249"/>
                      <a:pt x="1171742" y="465437"/>
                      <a:pt x="1192795" y="692737"/>
                    </a:cubicBezTo>
                    <a:cubicBezTo>
                      <a:pt x="854600" y="786892"/>
                      <a:pt x="361095" y="697229"/>
                      <a:pt x="0" y="507155"/>
                    </a:cubicBezTo>
                    <a:close/>
                  </a:path>
                </a:pathLst>
              </a:custGeom>
              <a:solidFill>
                <a:srgbClr val="E1001A"/>
              </a:solidFill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C972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Forme libre 76"/>
              <p:cNvSpPr/>
              <p:nvPr/>
            </p:nvSpPr>
            <p:spPr>
              <a:xfrm>
                <a:off x="1381123" y="12230101"/>
                <a:ext cx="5781675" cy="736601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81675" h="736600">
                    <a:moveTo>
                      <a:pt x="0" y="0"/>
                    </a:moveTo>
                    <a:cubicBezTo>
                      <a:pt x="2971800" y="736600"/>
                      <a:pt x="4410075" y="568325"/>
                      <a:pt x="5781675" y="466725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Forme libre 77"/>
              <p:cNvSpPr/>
              <p:nvPr/>
            </p:nvSpPr>
            <p:spPr>
              <a:xfrm>
                <a:off x="1523997" y="11163302"/>
                <a:ext cx="3829051" cy="1323975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50" h="1323975">
                    <a:moveTo>
                      <a:pt x="0" y="1323975"/>
                    </a:moveTo>
                    <a:cubicBezTo>
                      <a:pt x="1066800" y="688975"/>
                      <a:pt x="2457450" y="101600"/>
                      <a:pt x="382905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4667249" y="11134726"/>
                <a:ext cx="2085976" cy="1866900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  <a:gd name="connsiteX0" fmla="*/ 485775 w 1552575"/>
                  <a:gd name="connsiteY0" fmla="*/ 635000 h 974725"/>
                  <a:gd name="connsiteX1" fmla="*/ 1371600 w 1552575"/>
                  <a:gd name="connsiteY1" fmla="*/ 873125 h 974725"/>
                  <a:gd name="connsiteX0" fmla="*/ 0 w 2133600"/>
                  <a:gd name="connsiteY0" fmla="*/ 635000 h 2660650"/>
                  <a:gd name="connsiteX1" fmla="*/ 2133600 w 2133600"/>
                  <a:gd name="connsiteY1" fmla="*/ 2559050 h 2660650"/>
                  <a:gd name="connsiteX0" fmla="*/ 0 w 2133600"/>
                  <a:gd name="connsiteY0" fmla="*/ 635000 h 2559050"/>
                  <a:gd name="connsiteX1" fmla="*/ 2133600 w 2133600"/>
                  <a:gd name="connsiteY1" fmla="*/ 2559050 h 2559050"/>
                  <a:gd name="connsiteX0" fmla="*/ 0 w 2133600"/>
                  <a:gd name="connsiteY0" fmla="*/ 0 h 1924050"/>
                  <a:gd name="connsiteX1" fmla="*/ 2133600 w 2133600"/>
                  <a:gd name="connsiteY1" fmla="*/ 1924050 h 1924050"/>
                  <a:gd name="connsiteX0" fmla="*/ 0 w 2085975"/>
                  <a:gd name="connsiteY0" fmla="*/ 0 h 1866900"/>
                  <a:gd name="connsiteX1" fmla="*/ 2085975 w 2085975"/>
                  <a:gd name="connsiteY1" fmla="*/ 186690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866900">
                    <a:moveTo>
                      <a:pt x="0" y="0"/>
                    </a:moveTo>
                    <a:cubicBezTo>
                      <a:pt x="1066800" y="393700"/>
                      <a:pt x="2066925" y="882650"/>
                      <a:pt x="2085975" y="186690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445104" y="4144877"/>
              <a:ext cx="1304540" cy="513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ULiS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 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37" name="Flèche droite 36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space réservé du contenu 2"/>
          <p:cNvSpPr txBox="1">
            <a:spLocks/>
          </p:cNvSpPr>
          <p:nvPr/>
        </p:nvSpPr>
        <p:spPr>
          <a:xfrm>
            <a:off x="2247056" y="5301207"/>
            <a:ext cx="6645424" cy="5760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FR" sz="2800" dirty="0" err="1" smtClean="0">
                <a:solidFill>
                  <a:srgbClr val="C00000"/>
                </a:solidFill>
              </a:rPr>
              <a:t>need</a:t>
            </a:r>
            <a:r>
              <a:rPr lang="fr-FR" sz="2800" dirty="0" smtClean="0">
                <a:solidFill>
                  <a:srgbClr val="C00000"/>
                </a:solidFill>
              </a:rPr>
              <a:t> OWL full + </a:t>
            </a:r>
            <a:r>
              <a:rPr lang="fr-FR" sz="2800" dirty="0" err="1" smtClean="0">
                <a:solidFill>
                  <a:srgbClr val="C00000"/>
                </a:solidFill>
              </a:rPr>
              <a:t>rules</a:t>
            </a:r>
            <a:r>
              <a:rPr lang="fr-FR" sz="2800" dirty="0" smtClean="0">
                <a:solidFill>
                  <a:srgbClr val="C00000"/>
                </a:solidFill>
              </a:rPr>
              <a:t> (</a:t>
            </a:r>
            <a:r>
              <a:rPr lang="fr-FR" sz="2800" dirty="0" err="1" smtClean="0">
                <a:solidFill>
                  <a:srgbClr val="C00000"/>
                </a:solidFill>
              </a:rPr>
              <a:t>undecidable</a:t>
            </a:r>
            <a:r>
              <a:rPr lang="fr-FR" sz="2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err="1" smtClean="0"/>
              <a:t>Problems</a:t>
            </a:r>
            <a:r>
              <a:rPr lang="fr-FR" sz="4000" dirty="0" smtClean="0"/>
              <a:t> in </a:t>
            </a:r>
            <a:r>
              <a:rPr lang="fr-FR" sz="4000" dirty="0" err="1" smtClean="0"/>
              <a:t>word</a:t>
            </a:r>
            <a:r>
              <a:rPr lang="fr-FR" sz="4000" dirty="0" smtClean="0"/>
              <a:t> </a:t>
            </a:r>
            <a:r>
              <a:rPr lang="fr-FR" sz="4000" dirty="0" err="1" smtClean="0"/>
              <a:t>word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263691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-144016" y="4293096"/>
            <a:ext cx="9288016" cy="2564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fr-FR" sz="2800" dirty="0" err="1" smtClean="0"/>
              <a:t>labelled</a:t>
            </a:r>
            <a:r>
              <a:rPr lang="fr-FR" sz="2800" dirty="0" smtClean="0"/>
              <a:t> Graphs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Sowa </a:t>
            </a:r>
            <a:r>
              <a:rPr lang="fr-FR" sz="2800" dirty="0" err="1" smtClean="0"/>
              <a:t>drew</a:t>
            </a:r>
            <a:r>
              <a:rPr lang="fr-FR" sz="2800" dirty="0" smtClean="0"/>
              <a:t> </a:t>
            </a:r>
            <a:r>
              <a:rPr lang="fr-FR" sz="2800" dirty="0" err="1" smtClean="0"/>
              <a:t>his</a:t>
            </a:r>
            <a:r>
              <a:rPr lang="fr-FR" sz="2800" dirty="0" smtClean="0"/>
              <a:t> inspiration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Tesnière</a:t>
            </a:r>
            <a:endParaRPr lang="fr-FR" sz="28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err="1" smtClean="0"/>
              <a:t>Rules</a:t>
            </a:r>
            <a:r>
              <a:rPr lang="fr-FR" sz="2800" dirty="0" smtClean="0"/>
              <a:t>, </a:t>
            </a:r>
            <a:r>
              <a:rPr lang="fr-FR" sz="2800" dirty="0" err="1" smtClean="0"/>
              <a:t>reasoning</a:t>
            </a:r>
            <a:r>
              <a:rPr lang="fr-FR" sz="2800" dirty="0" smtClean="0"/>
              <a:t>,</a:t>
            </a:r>
            <a:r>
              <a:rPr lang="fr-FR" sz="2400" dirty="0" smtClean="0"/>
              <a:t> </a:t>
            </a:r>
            <a:r>
              <a:rPr lang="fr-FR" sz="1600" dirty="0" smtClean="0">
                <a:solidFill>
                  <a:prstClr val="black"/>
                </a:solidFill>
              </a:rPr>
              <a:t>(</a:t>
            </a:r>
            <a:r>
              <a:rPr lang="fr-FR" sz="1600" dirty="0" err="1" smtClean="0"/>
              <a:t>Baget</a:t>
            </a:r>
            <a:r>
              <a:rPr lang="fr-FR" sz="1600" dirty="0" smtClean="0"/>
              <a:t>, </a:t>
            </a:r>
            <a:r>
              <a:rPr lang="fr-FR" sz="1600" dirty="0" err="1" smtClean="0"/>
              <a:t>Mugnier</a:t>
            </a:r>
            <a:r>
              <a:rPr lang="fr-FR" sz="1600" dirty="0" smtClean="0"/>
              <a:t>, </a:t>
            </a:r>
            <a:r>
              <a:rPr lang="fr-FR" sz="1600" dirty="0" err="1" smtClean="0"/>
              <a:t>Chein</a:t>
            </a:r>
            <a:r>
              <a:rPr lang="fr-FR" sz="1600" dirty="0" smtClean="0">
                <a:solidFill>
                  <a:prstClr val="black"/>
                </a:solidFill>
              </a:rPr>
              <a:t>, ...)</a:t>
            </a:r>
            <a:endParaRPr lang="fr-FR" dirty="0" smtClean="0">
              <a:solidFill>
                <a:prstClr val="black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Concepts and Relations </a:t>
            </a:r>
            <a:r>
              <a:rPr lang="fr-FR" sz="2800" dirty="0" err="1" smtClean="0">
                <a:solidFill>
                  <a:srgbClr val="C00000"/>
                </a:solidFill>
              </a:rPr>
              <a:t>definitions</a:t>
            </a:r>
            <a:r>
              <a:rPr lang="fr-FR" sz="2800" dirty="0" smtClean="0">
                <a:solidFill>
                  <a:srgbClr val="C00000"/>
                </a:solidFill>
              </a:rPr>
              <a:t>, </a:t>
            </a:r>
            <a:r>
              <a:rPr lang="fr-FR" sz="1600" dirty="0" smtClean="0">
                <a:solidFill>
                  <a:srgbClr val="C00000"/>
                </a:solidFill>
              </a:rPr>
              <a:t>(Sowa, </a:t>
            </a:r>
            <a:r>
              <a:rPr lang="fr-FR" sz="1600" dirty="0" err="1" smtClean="0">
                <a:solidFill>
                  <a:srgbClr val="C00000"/>
                </a:solidFill>
              </a:rPr>
              <a:t>Leclère</a:t>
            </a:r>
            <a:r>
              <a:rPr lang="fr-FR" sz="1600" dirty="0" smtClean="0">
                <a:solidFill>
                  <a:srgbClr val="C00000"/>
                </a:solidFill>
              </a:rPr>
              <a:t>, ...)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26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0" y="4365104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Alternation concept-relation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6000242" cy="163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Connecteur droit 46"/>
          <p:cNvCxnSpPr/>
          <p:nvPr/>
        </p:nvCxnSpPr>
        <p:spPr>
          <a:xfrm flipH="1">
            <a:off x="1403648" y="5085184"/>
            <a:ext cx="5040560" cy="1512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3608" y="3513202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err="1" smtClean="0"/>
              <a:t>Problems</a:t>
            </a:r>
            <a:r>
              <a:rPr lang="fr-FR" sz="4000" dirty="0" smtClean="0"/>
              <a:t> in </a:t>
            </a:r>
            <a:r>
              <a:rPr lang="fr-FR" sz="4000" dirty="0" err="1" smtClean="0"/>
              <a:t>word</a:t>
            </a:r>
            <a:r>
              <a:rPr lang="fr-FR" sz="4000" dirty="0" smtClean="0"/>
              <a:t> </a:t>
            </a:r>
            <a:r>
              <a:rPr lang="fr-FR" sz="4000" dirty="0" err="1" smtClean="0"/>
              <a:t>word</a:t>
            </a:r>
            <a:endParaRPr lang="fr-FR" sz="4000" dirty="0"/>
          </a:p>
        </p:txBody>
      </p:sp>
      <p:sp>
        <p:nvSpPr>
          <p:cNvPr id="48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Conceptual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0" y="4365104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Alternation concept-relation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err="1" smtClean="0"/>
              <a:t>reify</a:t>
            </a:r>
            <a:r>
              <a:rPr lang="fr-FR" sz="2800" dirty="0" smtClean="0"/>
              <a:t> ? -&gt; </a:t>
            </a:r>
            <a:r>
              <a:rPr lang="fr-FR" sz="2800" dirty="0" smtClean="0">
                <a:solidFill>
                  <a:srgbClr val="C00000"/>
                </a:solidFill>
              </a:rPr>
              <a:t>no </a:t>
            </a:r>
            <a:r>
              <a:rPr lang="fr-FR" sz="2800" dirty="0" err="1" smtClean="0">
                <a:solidFill>
                  <a:srgbClr val="C00000"/>
                </a:solidFill>
              </a:rPr>
              <a:t>logical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semantics</a:t>
            </a:r>
            <a:endParaRPr lang="fr-FR" sz="2800" dirty="0" smtClean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3608" y="3513202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err="1" smtClean="0"/>
              <a:t>Problems</a:t>
            </a:r>
            <a:r>
              <a:rPr lang="fr-FR" sz="4000" dirty="0" smtClean="0"/>
              <a:t> in </a:t>
            </a:r>
            <a:r>
              <a:rPr lang="fr-FR" sz="4000" dirty="0" err="1" smtClean="0"/>
              <a:t>word</a:t>
            </a:r>
            <a:r>
              <a:rPr lang="fr-FR" sz="4000" dirty="0" smtClean="0"/>
              <a:t> </a:t>
            </a:r>
            <a:r>
              <a:rPr lang="fr-FR" sz="4000" dirty="0" err="1" smtClean="0"/>
              <a:t>word</a:t>
            </a:r>
            <a:endParaRPr lang="fr-FR" sz="4000" dirty="0"/>
          </a:p>
        </p:txBody>
      </p:sp>
      <p:sp>
        <p:nvSpPr>
          <p:cNvPr id="40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Conceptual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51520" y="34290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0" y="4725144"/>
            <a:ext cx="9144000" cy="2132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a graph-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 smtClean="0"/>
              <a:t>formalism</a:t>
            </a:r>
            <a:r>
              <a:rPr lang="fr-FR" sz="2800" dirty="0" smtClean="0"/>
              <a:t>,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to </a:t>
            </a:r>
            <a:r>
              <a:rPr lang="fr-FR" sz="2800" dirty="0" err="1" smtClean="0"/>
              <a:t>represent</a:t>
            </a:r>
            <a:r>
              <a:rPr lang="fr-FR" sz="2800" dirty="0" smtClean="0"/>
              <a:t> </a:t>
            </a:r>
            <a:r>
              <a:rPr lang="fr-FR" sz="2800" dirty="0" err="1" smtClean="0"/>
              <a:t>linguistic</a:t>
            </a:r>
            <a:r>
              <a:rPr lang="fr-FR" sz="2800" dirty="0" smtClean="0"/>
              <a:t> </a:t>
            </a:r>
            <a:r>
              <a:rPr lang="fr-FR" sz="2800" dirty="0" err="1" smtClean="0"/>
              <a:t>units</a:t>
            </a:r>
            <a:endParaRPr lang="fr-FR" sz="28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29969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11960" y="3604548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180612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30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Draw inspiration from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and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Develop a RDF syntax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to exchange knowledge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31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5" name="Ellipse 24"/>
          <p:cNvSpPr/>
          <p:nvPr/>
        </p:nvSpPr>
        <p:spPr>
          <a:xfrm>
            <a:off x="1533596" y="4684668"/>
            <a:ext cx="5918724" cy="635132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Draw inspiration from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and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Develop a RDF syntax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to exchange knowledge</a:t>
            </a:r>
            <a:endParaRPr lang="fr-F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835696" y="3501008"/>
            <a:ext cx="6624736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rgbClr val="424456"/>
                </a:solidFill>
              </a:rPr>
              <a:t>–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Representations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60232" y="50851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(c.f., Mel’čuk, 2004)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15616" y="2780928"/>
            <a:ext cx="4947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Unit Types </a:t>
            </a:r>
            <a:r>
              <a:rPr lang="fr-FR" sz="4000" dirty="0" smtClean="0">
                <a:solidFill>
                  <a:srgbClr val="424456"/>
                </a:solidFill>
              </a:rPr>
              <a:t>– </a:t>
            </a:r>
            <a:r>
              <a:rPr lang="fr-FR" sz="4000" dirty="0" err="1" smtClean="0">
                <a:solidFill>
                  <a:srgbClr val="424456"/>
                </a:solidFill>
              </a:rPr>
              <a:t>Lexicon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37890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67544" y="890717"/>
            <a:ext cx="1907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8457" y="890717"/>
            <a:ext cx="1557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Deep Syntax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0628" y="890717"/>
            <a:ext cx="1653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Syntax</a:t>
            </a:r>
          </a:p>
        </p:txBody>
      </p:sp>
      <p:sp>
        <p:nvSpPr>
          <p:cNvPr id="27" name="Double flèche horizontale 26"/>
          <p:cNvSpPr/>
          <p:nvPr/>
        </p:nvSpPr>
        <p:spPr>
          <a:xfrm>
            <a:off x="21592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28" name="Double flèche horizontale 27"/>
          <p:cNvSpPr/>
          <p:nvPr/>
        </p:nvSpPr>
        <p:spPr>
          <a:xfrm>
            <a:off x="39594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0" name="Flèche droite 29"/>
          <p:cNvSpPr/>
          <p:nvPr/>
        </p:nvSpPr>
        <p:spPr>
          <a:xfrm rot="10800000">
            <a:off x="5957032" y="1240875"/>
            <a:ext cx="207752" cy="259406"/>
          </a:xfrm>
          <a:prstGeom prst="rightArrow">
            <a:avLst>
              <a:gd name="adj1" fmla="val 50000"/>
              <a:gd name="adj2" fmla="val 6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1" name="Ellipse 30"/>
          <p:cNvSpPr/>
          <p:nvPr/>
        </p:nvSpPr>
        <p:spPr>
          <a:xfrm>
            <a:off x="6274677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2" name="Ellipse 31"/>
          <p:cNvSpPr/>
          <p:nvPr/>
        </p:nvSpPr>
        <p:spPr>
          <a:xfrm>
            <a:off x="6509704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6744732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7015852" y="1070737"/>
            <a:ext cx="105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Texts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536" y="2060848"/>
            <a:ext cx="4894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Linguistic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Unit Types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67544" y="890717"/>
            <a:ext cx="1907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8457" y="890717"/>
            <a:ext cx="1557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Deep Syntax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0628" y="890717"/>
            <a:ext cx="1653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Syntax</a:t>
            </a:r>
          </a:p>
        </p:txBody>
      </p:sp>
      <p:sp>
        <p:nvSpPr>
          <p:cNvPr id="27" name="Double flèche horizontale 26"/>
          <p:cNvSpPr/>
          <p:nvPr/>
        </p:nvSpPr>
        <p:spPr>
          <a:xfrm>
            <a:off x="21592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28" name="Double flèche horizontale 27"/>
          <p:cNvSpPr/>
          <p:nvPr/>
        </p:nvSpPr>
        <p:spPr>
          <a:xfrm>
            <a:off x="39594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0" name="Flèche droite 29"/>
          <p:cNvSpPr/>
          <p:nvPr/>
        </p:nvSpPr>
        <p:spPr>
          <a:xfrm rot="10800000">
            <a:off x="5957032" y="1240875"/>
            <a:ext cx="207752" cy="259406"/>
          </a:xfrm>
          <a:prstGeom prst="rightArrow">
            <a:avLst>
              <a:gd name="adj1" fmla="val 50000"/>
              <a:gd name="adj2" fmla="val 6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1" name="Ellipse 30"/>
          <p:cNvSpPr/>
          <p:nvPr/>
        </p:nvSpPr>
        <p:spPr>
          <a:xfrm>
            <a:off x="6274677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2" name="Ellipse 31"/>
          <p:cNvSpPr/>
          <p:nvPr/>
        </p:nvSpPr>
        <p:spPr>
          <a:xfrm>
            <a:off x="6509704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6744732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7015852" y="1070737"/>
            <a:ext cx="105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Texts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536" y="2060848"/>
            <a:ext cx="4894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Linguistic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Unit Types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467544" y="2670011"/>
            <a:ext cx="8676456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have an Actantial structure</a:t>
            </a:r>
          </a:p>
          <a:p>
            <a:pPr marL="658368" lvl="1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2600" dirty="0" err="1" smtClean="0">
                <a:solidFill>
                  <a:srgbClr val="438086"/>
                </a:solidFill>
              </a:rPr>
              <a:t>Optional</a:t>
            </a:r>
            <a:r>
              <a:rPr lang="fr-FR" sz="2600" dirty="0" smtClean="0">
                <a:solidFill>
                  <a:srgbClr val="438086"/>
                </a:solidFill>
              </a:rPr>
              <a:t>, </a:t>
            </a:r>
            <a:r>
              <a:rPr lang="fr-FR" sz="2600" dirty="0" err="1" smtClean="0">
                <a:solidFill>
                  <a:srgbClr val="438086"/>
                </a:solidFill>
              </a:rPr>
              <a:t>obligatory</a:t>
            </a:r>
            <a:r>
              <a:rPr lang="fr-FR" sz="2600" dirty="0" smtClean="0">
                <a:solidFill>
                  <a:srgbClr val="438086"/>
                </a:solidFill>
              </a:rPr>
              <a:t>, </a:t>
            </a:r>
            <a:r>
              <a:rPr lang="fr-FR" sz="2600" dirty="0" err="1" smtClean="0">
                <a:solidFill>
                  <a:srgbClr val="C00000"/>
                </a:solidFill>
              </a:rPr>
              <a:t>prohibited</a:t>
            </a:r>
            <a:r>
              <a:rPr lang="fr-FR" sz="2600" dirty="0" smtClean="0">
                <a:solidFill>
                  <a:srgbClr val="C00000"/>
                </a:solidFill>
              </a:rPr>
              <a:t> </a:t>
            </a:r>
            <a:r>
              <a:rPr lang="fr-FR" sz="2600" dirty="0" smtClean="0">
                <a:solidFill>
                  <a:srgbClr val="438086"/>
                </a:solidFill>
              </a:rPr>
              <a:t>Actant Slots (</a:t>
            </a:r>
            <a:r>
              <a:rPr lang="fr-FR" sz="2600" dirty="0" err="1" smtClean="0">
                <a:solidFill>
                  <a:srgbClr val="438086"/>
                </a:solidFill>
              </a:rPr>
              <a:t>ASlots</a:t>
            </a:r>
            <a:r>
              <a:rPr lang="fr-FR" sz="2600" dirty="0" smtClean="0">
                <a:solidFill>
                  <a:srgbClr val="438086"/>
                </a:solidFill>
              </a:rPr>
              <a:t>)</a:t>
            </a:r>
            <a:endParaRPr lang="fr-FR" sz="2600" dirty="0" smtClean="0">
              <a:solidFill>
                <a:srgbClr val="C00000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2600" dirty="0" smtClean="0">
                <a:solidFill>
                  <a:srgbClr val="438086"/>
                </a:solidFill>
              </a:rPr>
              <a:t>have a signature</a:t>
            </a:r>
          </a:p>
          <a:p>
            <a:pPr marL="365760" indent="-256032">
              <a:spcBef>
                <a:spcPts val="300"/>
              </a:spcBef>
              <a:buClr>
                <a:srgbClr val="A04DA3"/>
              </a:buClr>
            </a:pPr>
            <a:endParaRPr lang="fr-FR" sz="3200" i="1" dirty="0" smtClean="0">
              <a:solidFill>
                <a:srgbClr val="438086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907704" y="4110171"/>
            <a:ext cx="506260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 specifies how their instances </a:t>
            </a:r>
          </a:p>
          <a:p>
            <a:pPr algn="ctr"/>
            <a:r>
              <a:rPr lang="en-US" sz="2400" dirty="0" smtClean="0"/>
              <a:t>shall be linked to other units in UGs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67544" y="890717"/>
            <a:ext cx="1907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8457" y="890717"/>
            <a:ext cx="1557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Deep Syntax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0628" y="890717"/>
            <a:ext cx="1653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Surface Syntax</a:t>
            </a:r>
          </a:p>
        </p:txBody>
      </p:sp>
      <p:sp>
        <p:nvSpPr>
          <p:cNvPr id="27" name="Double flèche horizontale 26"/>
          <p:cNvSpPr/>
          <p:nvPr/>
        </p:nvSpPr>
        <p:spPr>
          <a:xfrm>
            <a:off x="21592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28" name="Double flèche horizontale 27"/>
          <p:cNvSpPr/>
          <p:nvPr/>
        </p:nvSpPr>
        <p:spPr>
          <a:xfrm>
            <a:off x="3959424" y="1238372"/>
            <a:ext cx="377732" cy="264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0" name="Flèche droite 29"/>
          <p:cNvSpPr/>
          <p:nvPr/>
        </p:nvSpPr>
        <p:spPr>
          <a:xfrm rot="10800000">
            <a:off x="5957032" y="1240875"/>
            <a:ext cx="207752" cy="259406"/>
          </a:xfrm>
          <a:prstGeom prst="rightArrow">
            <a:avLst>
              <a:gd name="adj1" fmla="val 50000"/>
              <a:gd name="adj2" fmla="val 6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1" name="Ellipse 30"/>
          <p:cNvSpPr/>
          <p:nvPr/>
        </p:nvSpPr>
        <p:spPr>
          <a:xfrm>
            <a:off x="6274677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2" name="Ellipse 31"/>
          <p:cNvSpPr/>
          <p:nvPr/>
        </p:nvSpPr>
        <p:spPr>
          <a:xfrm>
            <a:off x="6509704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6744732" y="1304816"/>
            <a:ext cx="131524" cy="13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7015852" y="1070737"/>
            <a:ext cx="105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Texts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536" y="2060848"/>
            <a:ext cx="4894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Linguistic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Unit Types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467544" y="2670011"/>
            <a:ext cx="867645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have an Actantial structure</a:t>
            </a:r>
          </a:p>
          <a:p>
            <a:pPr marL="658368" lvl="1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2600" dirty="0" err="1" smtClean="0">
                <a:solidFill>
                  <a:srgbClr val="438086"/>
                </a:solidFill>
              </a:rPr>
              <a:t>Optional</a:t>
            </a:r>
            <a:r>
              <a:rPr lang="fr-FR" sz="2600" dirty="0" smtClean="0">
                <a:solidFill>
                  <a:srgbClr val="438086"/>
                </a:solidFill>
              </a:rPr>
              <a:t>, </a:t>
            </a:r>
            <a:r>
              <a:rPr lang="fr-FR" sz="2600" dirty="0" err="1" smtClean="0">
                <a:solidFill>
                  <a:srgbClr val="438086"/>
                </a:solidFill>
              </a:rPr>
              <a:t>obligatory</a:t>
            </a:r>
            <a:r>
              <a:rPr lang="fr-FR" sz="2600" dirty="0" smtClean="0">
                <a:solidFill>
                  <a:srgbClr val="438086"/>
                </a:solidFill>
              </a:rPr>
              <a:t>, </a:t>
            </a:r>
            <a:r>
              <a:rPr lang="fr-FR" sz="2600" dirty="0" err="1" smtClean="0">
                <a:solidFill>
                  <a:srgbClr val="C00000"/>
                </a:solidFill>
              </a:rPr>
              <a:t>prohibited</a:t>
            </a:r>
            <a:r>
              <a:rPr lang="fr-FR" sz="2600" dirty="0" smtClean="0">
                <a:solidFill>
                  <a:srgbClr val="C00000"/>
                </a:solidFill>
              </a:rPr>
              <a:t> </a:t>
            </a:r>
            <a:r>
              <a:rPr lang="fr-FR" sz="2600" dirty="0" smtClean="0">
                <a:solidFill>
                  <a:srgbClr val="438086"/>
                </a:solidFill>
              </a:rPr>
              <a:t>Actant Slots (</a:t>
            </a:r>
            <a:r>
              <a:rPr lang="fr-FR" sz="2600" dirty="0" err="1" smtClean="0">
                <a:solidFill>
                  <a:srgbClr val="438086"/>
                </a:solidFill>
              </a:rPr>
              <a:t>ASlots</a:t>
            </a:r>
            <a:r>
              <a:rPr lang="fr-FR" sz="2600" dirty="0" smtClean="0">
                <a:solidFill>
                  <a:srgbClr val="438086"/>
                </a:solidFill>
              </a:rPr>
              <a:t>)</a:t>
            </a:r>
            <a:endParaRPr lang="fr-FR" sz="2600" dirty="0" smtClean="0">
              <a:solidFill>
                <a:srgbClr val="C00000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2600" dirty="0" smtClean="0">
                <a:solidFill>
                  <a:srgbClr val="438086"/>
                </a:solidFill>
              </a:rPr>
              <a:t>have a signature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are </a:t>
            </a:r>
            <a:r>
              <a:rPr lang="fr-FR" sz="3200" dirty="0" err="1" smtClean="0">
                <a:solidFill>
                  <a:prstClr val="black"/>
                </a:solidFill>
              </a:rPr>
              <a:t>described</a:t>
            </a:r>
            <a:r>
              <a:rPr lang="fr-FR" sz="3200" dirty="0" smtClean="0">
                <a:solidFill>
                  <a:prstClr val="black"/>
                </a:solidFill>
              </a:rPr>
              <a:t> in a </a:t>
            </a:r>
            <a:r>
              <a:rPr lang="fr-FR" sz="3200" dirty="0" err="1" smtClean="0">
                <a:solidFill>
                  <a:prstClr val="black"/>
                </a:solidFill>
              </a:rPr>
              <a:t>hierarchy</a:t>
            </a:r>
            <a:endParaRPr lang="fr-FR" sz="3200" dirty="0" smtClean="0">
              <a:solidFill>
                <a:prstClr val="black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en-US" sz="2600" dirty="0" smtClean="0">
                <a:solidFill>
                  <a:srgbClr val="438086"/>
                </a:solidFill>
              </a:rPr>
              <a:t>a Unit Type </a:t>
            </a:r>
            <a:r>
              <a:rPr lang="en-US" sz="2600" b="1" dirty="0" smtClean="0">
                <a:solidFill>
                  <a:srgbClr val="438086"/>
                </a:solidFill>
              </a:rPr>
              <a:t>inherits</a:t>
            </a:r>
            <a:r>
              <a:rPr lang="en-US" sz="2600" dirty="0" smtClean="0">
                <a:solidFill>
                  <a:srgbClr val="438086"/>
                </a:solidFill>
              </a:rPr>
              <a:t> and may </a:t>
            </a:r>
            <a:r>
              <a:rPr lang="en-US" sz="2600" b="1" dirty="0" smtClean="0">
                <a:solidFill>
                  <a:srgbClr val="438086"/>
                </a:solidFill>
              </a:rPr>
              <a:t>specialize</a:t>
            </a:r>
            <a:r>
              <a:rPr lang="en-US" sz="2600" dirty="0" smtClean="0">
                <a:solidFill>
                  <a:srgbClr val="438086"/>
                </a:solidFill>
              </a:rPr>
              <a:t> </a:t>
            </a:r>
            <a:br>
              <a:rPr lang="en-US" sz="2600" dirty="0" smtClean="0">
                <a:solidFill>
                  <a:srgbClr val="438086"/>
                </a:solidFill>
              </a:rPr>
            </a:br>
            <a:r>
              <a:rPr lang="en-US" sz="2600" dirty="0" smtClean="0">
                <a:solidFill>
                  <a:srgbClr val="438086"/>
                </a:solidFill>
              </a:rPr>
              <a:t>the Actantial Structure of its parents</a:t>
            </a:r>
            <a:endParaRPr lang="fr-FR" sz="3200" i="1" dirty="0" smtClean="0">
              <a:solidFill>
                <a:srgbClr val="43808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07704" y="4110171"/>
            <a:ext cx="506260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 specifies how their instances </a:t>
            </a:r>
          </a:p>
          <a:p>
            <a:pPr algn="ctr"/>
            <a:r>
              <a:rPr lang="en-US" sz="2400" dirty="0" smtClean="0"/>
              <a:t>shall be linked to other units in UGs</a:t>
            </a:r>
            <a:endParaRPr lang="en-US" sz="24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7328" y="5157192"/>
            <a:ext cx="490896" cy="51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Connecteur droit 44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781503" y="1718441"/>
            <a:ext cx="1926401" cy="2718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1187624" y="2996952"/>
            <a:ext cx="6686657" cy="1877437"/>
            <a:chOff x="560809" y="12220782"/>
            <a:chExt cx="6686657" cy="1877437"/>
          </a:xfrm>
        </p:grpSpPr>
        <p:sp>
          <p:nvSpPr>
            <p:cNvPr id="35" name="ZoneTexte 34"/>
            <p:cNvSpPr txBox="1"/>
            <p:nvPr/>
          </p:nvSpPr>
          <p:spPr>
            <a:xfrm>
              <a:off x="560809" y="12220782"/>
              <a:ext cx="6686657" cy="18774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Actant Symbols (</a:t>
              </a:r>
              <a:r>
                <a:rPr kumimoji="0" lang="en-US" sz="3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ASymbols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Surface Semantics: Numbers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Deep Syntax: Roman numerals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...</a:t>
              </a:r>
            </a:p>
          </p:txBody>
        </p:sp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9523" y="12752785"/>
              <a:ext cx="678617" cy="603214"/>
            </a:xfrm>
            <a:prstGeom prst="rect">
              <a:avLst/>
            </a:prstGeom>
            <a:ln w="76200">
              <a:noFill/>
            </a:ln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Connecteur droit 41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275856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851920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555776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572000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3723671" y="1718441"/>
            <a:ext cx="1037515" cy="2534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707905" y="1718441"/>
            <a:ext cx="312302" cy="2588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91880" y="1772816"/>
            <a:ext cx="144016" cy="2588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99792" y="1772816"/>
            <a:ext cx="1008112" cy="26642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71600" y="1988840"/>
            <a:ext cx="6690790" cy="46938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Primitive Unit Types (PUTs)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the disjoint union of: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set of declared PUTs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ex: Lexical unit type ANIMAL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Grammatical unit type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Noun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plur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Surface Semantic unit type 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animal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radices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roots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obligant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(those that make obligatory)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prohibent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(those that prohibit)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prime absurd PUT</a:t>
            </a:r>
          </a:p>
          <a:p>
            <a:pPr marL="720725" marR="0" lvl="1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prime universal PUTs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787" y="2562826"/>
            <a:ext cx="333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861" y="3208622"/>
            <a:ext cx="419100" cy="333375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4599" y="4437112"/>
            <a:ext cx="809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3636" y="4839067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3636" y="5269597"/>
            <a:ext cx="971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6536" y="5671552"/>
            <a:ext cx="285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06061" y="6006832"/>
            <a:ext cx="26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521" y="2780928"/>
            <a:ext cx="8620532" cy="257462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rtlCol="0" anchor="ctr"/>
          <a:lstStyle/>
          <a:p>
            <a:pPr lvl="0"/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Actantial Structure of </a:t>
            </a:r>
            <a:r>
              <a:rPr lang="en-US" sz="3600" b="1" kern="0" dirty="0" smtClean="0">
                <a:solidFill>
                  <a:sysClr val="window" lastClr="FFFFFF">
                    <a:lumMod val="95000"/>
                  </a:sysClr>
                </a:solidFill>
                <a:latin typeface="Arial"/>
                <a:cs typeface="Arial"/>
              </a:rPr>
              <a:t>Unit Types 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the set of its obligatory, prohibited,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optional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ASlots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and their signature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21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27585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85192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55577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57200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29969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11960" y="3604548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180612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endParaRPr lang="en-US" sz="2400"/>
          </a:p>
        </p:txBody>
      </p:sp>
      <p:sp>
        <p:nvSpPr>
          <p:cNvPr id="13" name="Ellipse 12"/>
          <p:cNvSpPr/>
          <p:nvPr/>
        </p:nvSpPr>
        <p:spPr>
          <a:xfrm rot="21326245">
            <a:off x="171210" y="2759606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57200" y="5373216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 flipH="1">
            <a:off x="3723670" y="1718441"/>
            <a:ext cx="1920385" cy="2534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38" name="Groupe 37"/>
          <p:cNvGrpSpPr/>
          <p:nvPr/>
        </p:nvGrpSpPr>
        <p:grpSpPr>
          <a:xfrm>
            <a:off x="395536" y="2132856"/>
            <a:ext cx="8560628" cy="4464496"/>
            <a:chOff x="6970445" y="14706653"/>
            <a:chExt cx="8560628" cy="4464496"/>
          </a:xfrm>
        </p:grpSpPr>
        <p:sp>
          <p:nvSpPr>
            <p:cNvPr id="40" name="ZoneTexte 39"/>
            <p:cNvSpPr txBox="1"/>
            <p:nvPr/>
          </p:nvSpPr>
          <p:spPr>
            <a:xfrm>
              <a:off x="6970445" y="14706653"/>
              <a:ext cx="8560628" cy="446449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Pre-order over PUTs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     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is used to compute a pre-order over PUTs, </a:t>
              </a:r>
              <a:b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     and to assign a set of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ASlots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to each PUT.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lvl="0"/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t has an </a:t>
              </a:r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ASlot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r>
                <a:rPr lang="en-US" sz="2000" i="1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s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		</a:t>
              </a:r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iif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t is a descendent of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(s)		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s </a:t>
              </a:r>
              <a:r>
                <a:rPr lang="el-G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ϵ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(t)</a:t>
              </a:r>
              <a:endPara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Aslot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s is obligatory 	</a:t>
              </a:r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iif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t is a descendent of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fr-FR" sz="20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(s)	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	s </a:t>
              </a:r>
              <a:r>
                <a:rPr lang="el-G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ϵ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0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(t)</a:t>
              </a:r>
              <a:endPara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ASlot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s is prohibited	</a:t>
              </a:r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iif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t is a descendent of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fr-FR" sz="20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(s)	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	s </a:t>
              </a:r>
              <a:r>
                <a:rPr lang="el-G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ϵ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0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(t)</a:t>
              </a:r>
              <a:endPara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ASlot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s is optional 	</a:t>
              </a:r>
              <a:r>
                <a:rPr lang="en-US" sz="2000" kern="0" dirty="0" err="1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iif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t is neither obligatory nor prohibited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	s </a:t>
              </a:r>
              <a:r>
                <a:rPr lang="el-G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ϵ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 </a:t>
              </a:r>
              <a:r>
                <a:rPr lang="el-GR" sz="2000" b="1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0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r>
                <a:rPr lang="fr-FR" sz="2000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2000" kern="0" dirty="0" smtClean="0">
                  <a:solidFill>
                    <a:sysClr val="windowText" lastClr="000000"/>
                  </a:solidFill>
                  <a:latin typeface="Arial"/>
                  <a:cs typeface="Arial"/>
                </a:rPr>
                <a:t>(t)</a:t>
              </a:r>
              <a:endPara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endPara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ex: X eats Y (in Z) : (</a:t>
              </a:r>
              <a:r>
                <a:rPr kumimoji="0" lang="el-G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γ</a:t>
              </a:r>
              <a:r>
                <a:rPr kumimoji="0" lang="fr-FR" sz="20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(1), 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eat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), (</a:t>
              </a:r>
              <a:r>
                <a:rPr kumimoji="0" lang="el-G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γ</a:t>
              </a:r>
              <a:r>
                <a:rPr kumimoji="0" lang="fr-FR" sz="20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(2), 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eat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), (</a:t>
              </a:r>
              <a:r>
                <a:rPr kumimoji="0" lang="el-G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γ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(3), 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eat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  <a:b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   (</a:t>
              </a:r>
              <a:r>
                <a:rPr kumimoji="0" lang="el-G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γ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(subject), </a:t>
              </a:r>
              <a:r>
                <a:rPr kumimoji="0" lang="en-US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Verb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 </a:t>
              </a:r>
              <a:b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   (</a:t>
              </a:r>
              <a:r>
                <a:rPr kumimoji="0" lang="en-US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pluralizable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 </a:t>
              </a:r>
              <a:r>
                <a:rPr kumimoji="0" lang="en-US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plur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     (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animal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dog</a:t>
              </a:r>
              <a:r>
                <a:rPr kumimoji="0" lang="en-US" sz="2000" b="0" i="0" u="none" strike="noStrike" kern="0" cap="none" spc="0" normalizeH="0" baseline="3000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) ?</a:t>
              </a:r>
            </a:p>
          </p:txBody>
        </p:sp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42453" y="15426733"/>
              <a:ext cx="6572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Rectangle 43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Connecteur droit 46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27585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85192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55577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200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436096" y="173633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/>
          <p:nvPr/>
        </p:nvCxnSpPr>
        <p:spPr>
          <a:xfrm flipH="1">
            <a:off x="3723670" y="1734207"/>
            <a:ext cx="4111792" cy="25184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1331640" y="2708920"/>
            <a:ext cx="6688419" cy="2568074"/>
            <a:chOff x="522213" y="22534853"/>
            <a:chExt cx="6688419" cy="2568074"/>
          </a:xfrm>
        </p:grpSpPr>
        <p:sp>
          <p:nvSpPr>
            <p:cNvPr id="25" name="ZoneTexte 24"/>
            <p:cNvSpPr txBox="1"/>
            <p:nvPr/>
          </p:nvSpPr>
          <p:spPr>
            <a:xfrm>
              <a:off x="522213" y="22534853"/>
              <a:ext cx="6688419" cy="256807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Signatures of </a:t>
              </a:r>
              <a:r>
                <a:rPr kumimoji="0" lang="en-US" sz="3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ASlots</a:t>
              </a: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	          denotes the type of units</a:t>
              </a:r>
              <a:b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</a:b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	 that fill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ASlot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of a unit of type </a:t>
              </a: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Times New Roman" pitchFamily="18" charset="0"/>
                </a:rPr>
                <a:t>ex:</a:t>
              </a:r>
            </a:p>
          </p:txBody>
        </p:sp>
        <p:pic>
          <p:nvPicPr>
            <p:cNvPr id="26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9453" y="23243018"/>
              <a:ext cx="1447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9786" y="23468142"/>
              <a:ext cx="7239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t="8400"/>
            <a:stretch>
              <a:fillRect/>
            </a:stretch>
          </p:blipFill>
          <p:spPr bwMode="auto">
            <a:xfrm>
              <a:off x="1026989" y="24466087"/>
              <a:ext cx="3409950" cy="42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37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Connecteur droit 43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27585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85192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55577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57200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43609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349351" y="1736338"/>
            <a:ext cx="139911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88266"/>
            <a:ext cx="8820472" cy="6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Connecteur droit 38"/>
          <p:cNvCxnSpPr/>
          <p:nvPr/>
        </p:nvCxnSpPr>
        <p:spPr>
          <a:xfrm>
            <a:off x="1619672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7585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85192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372201" y="1736338"/>
            <a:ext cx="5760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55577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3723670" y="1732340"/>
            <a:ext cx="2880320" cy="25202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572000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436096" y="1736338"/>
            <a:ext cx="3600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8674" y="1986455"/>
            <a:ext cx="7743564" cy="46576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Unit may consist of several conjoint PUTs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Conjunctive Unit Types (CUTs)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ex: {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plur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ANIMAL } (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animals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0725" marR="0" lvl="0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actantial structure of PUTs 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naturally extended to CUTs</a:t>
            </a:r>
          </a:p>
          <a:p>
            <a:pPr marL="720725" marR="0" lvl="0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some CUTs        are asserted to be absurd. </a:t>
            </a:r>
          </a:p>
          <a:p>
            <a:pPr marL="720725" marR="0" lvl="0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pre-order over PUTs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extended to a pre-order over CUTs</a:t>
            </a:r>
          </a:p>
          <a:p>
            <a:pPr marL="720725" marR="0" lvl="0" indent="-276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absurd CUTs are those lower than 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prime absurd 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2" name="Picture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428" y="47218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0039" y="6203705"/>
            <a:ext cx="409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3405" y="6185108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395536" y="404664"/>
            <a:ext cx="5547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 smtClean="0">
                <a:solidFill>
                  <a:srgbClr val="424456"/>
                </a:solidFill>
                <a:latin typeface="Trebuchet MS"/>
              </a:rPr>
              <a:t>Hierarchy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 of Unit Types</a:t>
            </a:r>
            <a:endParaRPr lang="fr-FR" sz="12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7349351" y="1736338"/>
            <a:ext cx="13991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331640" y="5288340"/>
            <a:ext cx="61766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Organization of the Unit Types Hierarchy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with respect to a unique </a:t>
            </a:r>
            <a:r>
              <a:rPr kumimoji="0" lang="en-US" sz="2400" b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ASymbol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complete Unit Types Hierarchy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an </a:t>
            </a:r>
            <a:r>
              <a:rPr kumimoji="0" lang="en-US" sz="2400" b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intricated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superposition of such figures</a:t>
            </a:r>
          </a:p>
        </p:txBody>
      </p:sp>
      <p:grpSp>
        <p:nvGrpSpPr>
          <p:cNvPr id="84" name="Groupe 51"/>
          <p:cNvGrpSpPr/>
          <p:nvPr/>
        </p:nvGrpSpPr>
        <p:grpSpPr>
          <a:xfrm>
            <a:off x="1751453" y="828643"/>
            <a:ext cx="5358215" cy="4392489"/>
            <a:chOff x="1921552" y="1913787"/>
            <a:chExt cx="6064647" cy="4971598"/>
          </a:xfrm>
        </p:grpSpPr>
        <p:grpSp>
          <p:nvGrpSpPr>
            <p:cNvPr id="85" name="Groupe 32"/>
            <p:cNvGrpSpPr/>
            <p:nvPr/>
          </p:nvGrpSpPr>
          <p:grpSpPr>
            <a:xfrm>
              <a:off x="1921552" y="1913787"/>
              <a:ext cx="3828826" cy="4971598"/>
              <a:chOff x="1921552" y="1866637"/>
              <a:chExt cx="2954893" cy="4265583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6864" y="2301850"/>
                <a:ext cx="742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2" name="Forme libre 91"/>
              <p:cNvSpPr/>
              <p:nvPr/>
            </p:nvSpPr>
            <p:spPr>
              <a:xfrm>
                <a:off x="1921552" y="1866637"/>
                <a:ext cx="1286933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3" name="Forme libre 92"/>
              <p:cNvSpPr/>
              <p:nvPr/>
            </p:nvSpPr>
            <p:spPr>
              <a:xfrm flipH="1">
                <a:off x="3192604" y="1869801"/>
                <a:ext cx="1558436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94" name="Groupe 17"/>
              <p:cNvGrpSpPr/>
              <p:nvPr/>
            </p:nvGrpSpPr>
            <p:grpSpPr>
              <a:xfrm>
                <a:off x="2478235" y="2517873"/>
                <a:ext cx="1549400" cy="3201967"/>
                <a:chOff x="3143250" y="3060700"/>
                <a:chExt cx="1549400" cy="3441700"/>
              </a:xfrm>
            </p:grpSpPr>
            <p:sp>
              <p:nvSpPr>
                <p:cNvPr id="106" name="Forme libre 105"/>
                <p:cNvSpPr/>
                <p:nvPr/>
              </p:nvSpPr>
              <p:spPr>
                <a:xfrm>
                  <a:off x="3143250" y="3060700"/>
                  <a:ext cx="730250" cy="3441700"/>
                </a:xfrm>
                <a:custGeom>
                  <a:avLst/>
                  <a:gdLst>
                    <a:gd name="connsiteX0" fmla="*/ 730250 w 730250"/>
                    <a:gd name="connsiteY0" fmla="*/ 3441700 h 3441700"/>
                    <a:gd name="connsiteX1" fmla="*/ 19050 w 730250"/>
                    <a:gd name="connsiteY1" fmla="*/ 1282700 h 3441700"/>
                    <a:gd name="connsiteX2" fmla="*/ 615950 w 730250"/>
                    <a:gd name="connsiteY2" fmla="*/ 0 h 34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0250" h="3441700">
                      <a:moveTo>
                        <a:pt x="730250" y="3441700"/>
                      </a:moveTo>
                      <a:cubicBezTo>
                        <a:pt x="384175" y="2649008"/>
                        <a:pt x="38100" y="1856317"/>
                        <a:pt x="19050" y="1282700"/>
                      </a:cubicBezTo>
                      <a:cubicBezTo>
                        <a:pt x="0" y="709083"/>
                        <a:pt x="478367" y="224367"/>
                        <a:pt x="61595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7" name="Forme libre 106"/>
                <p:cNvSpPr/>
                <p:nvPr/>
              </p:nvSpPr>
              <p:spPr>
                <a:xfrm>
                  <a:off x="3759200" y="3073400"/>
                  <a:ext cx="933450" cy="3416300"/>
                </a:xfrm>
                <a:custGeom>
                  <a:avLst/>
                  <a:gdLst>
                    <a:gd name="connsiteX0" fmla="*/ 0 w 933450"/>
                    <a:gd name="connsiteY0" fmla="*/ 0 h 3416300"/>
                    <a:gd name="connsiteX1" fmla="*/ 914400 w 933450"/>
                    <a:gd name="connsiteY1" fmla="*/ 1498600 h 3416300"/>
                    <a:gd name="connsiteX2" fmla="*/ 114300 w 933450"/>
                    <a:gd name="connsiteY2" fmla="*/ 3416300 h 341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3450" h="3416300">
                      <a:moveTo>
                        <a:pt x="0" y="0"/>
                      </a:moveTo>
                      <a:cubicBezTo>
                        <a:pt x="447675" y="464608"/>
                        <a:pt x="895350" y="929217"/>
                        <a:pt x="914400" y="1498600"/>
                      </a:cubicBezTo>
                      <a:cubicBezTo>
                        <a:pt x="933450" y="2067983"/>
                        <a:pt x="523875" y="2742141"/>
                        <a:pt x="114300" y="341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95" name="Groupe 20"/>
              <p:cNvGrpSpPr/>
              <p:nvPr/>
            </p:nvGrpSpPr>
            <p:grpSpPr>
              <a:xfrm>
                <a:off x="2734352" y="3497341"/>
                <a:ext cx="478366" cy="2146300"/>
                <a:chOff x="3399367" y="4279900"/>
                <a:chExt cx="478366" cy="2146300"/>
              </a:xfrm>
            </p:grpSpPr>
            <p:sp>
              <p:nvSpPr>
                <p:cNvPr id="104" name="Forme libre 103"/>
                <p:cNvSpPr/>
                <p:nvPr/>
              </p:nvSpPr>
              <p:spPr>
                <a:xfrm>
                  <a:off x="3399367" y="4279900"/>
                  <a:ext cx="461433" cy="2146300"/>
                </a:xfrm>
                <a:custGeom>
                  <a:avLst/>
                  <a:gdLst>
                    <a:gd name="connsiteX0" fmla="*/ 131233 w 461433"/>
                    <a:gd name="connsiteY0" fmla="*/ 0 h 2146300"/>
                    <a:gd name="connsiteX1" fmla="*/ 55033 w 461433"/>
                    <a:gd name="connsiteY1" fmla="*/ 812800 h 2146300"/>
                    <a:gd name="connsiteX2" fmla="*/ 461433 w 461433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433" h="2146300">
                      <a:moveTo>
                        <a:pt x="131233" y="0"/>
                      </a:moveTo>
                      <a:cubicBezTo>
                        <a:pt x="65616" y="227541"/>
                        <a:pt x="0" y="455083"/>
                        <a:pt x="55033" y="812800"/>
                      </a:cubicBezTo>
                      <a:cubicBezTo>
                        <a:pt x="110066" y="1170517"/>
                        <a:pt x="285749" y="1658408"/>
                        <a:pt x="461433" y="214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5" name="Forme libre 104"/>
                <p:cNvSpPr/>
                <p:nvPr/>
              </p:nvSpPr>
              <p:spPr>
                <a:xfrm>
                  <a:off x="3543300" y="4305300"/>
                  <a:ext cx="334433" cy="2120900"/>
                </a:xfrm>
                <a:custGeom>
                  <a:avLst/>
                  <a:gdLst>
                    <a:gd name="connsiteX0" fmla="*/ 0 w 334433"/>
                    <a:gd name="connsiteY0" fmla="*/ 0 h 2120900"/>
                    <a:gd name="connsiteX1" fmla="*/ 279400 w 334433"/>
                    <a:gd name="connsiteY1" fmla="*/ 1041400 h 2120900"/>
                    <a:gd name="connsiteX2" fmla="*/ 330200 w 334433"/>
                    <a:gd name="connsiteY2" fmla="*/ 2120900 h 212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4433" h="2120900">
                      <a:moveTo>
                        <a:pt x="0" y="0"/>
                      </a:moveTo>
                      <a:cubicBezTo>
                        <a:pt x="112183" y="343958"/>
                        <a:pt x="224367" y="687917"/>
                        <a:pt x="279400" y="1041400"/>
                      </a:cubicBezTo>
                      <a:cubicBezTo>
                        <a:pt x="334433" y="1394883"/>
                        <a:pt x="332316" y="1757891"/>
                        <a:pt x="330200" y="2120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96" name="Groupe 23"/>
              <p:cNvGrpSpPr/>
              <p:nvPr/>
            </p:nvGrpSpPr>
            <p:grpSpPr>
              <a:xfrm>
                <a:off x="3221185" y="3929141"/>
                <a:ext cx="357717" cy="1739900"/>
                <a:chOff x="3886200" y="4711700"/>
                <a:chExt cx="357717" cy="1739900"/>
              </a:xfrm>
            </p:grpSpPr>
            <p:sp>
              <p:nvSpPr>
                <p:cNvPr id="102" name="Forme libre 101"/>
                <p:cNvSpPr/>
                <p:nvPr/>
              </p:nvSpPr>
              <p:spPr>
                <a:xfrm>
                  <a:off x="3898900" y="4711700"/>
                  <a:ext cx="228600" cy="1663700"/>
                </a:xfrm>
                <a:custGeom>
                  <a:avLst/>
                  <a:gdLst>
                    <a:gd name="connsiteX0" fmla="*/ 228600 w 228600"/>
                    <a:gd name="connsiteY0" fmla="*/ 0 h 1663700"/>
                    <a:gd name="connsiteX1" fmla="*/ 38100 w 228600"/>
                    <a:gd name="connsiteY1" fmla="*/ 736600 h 1663700"/>
                    <a:gd name="connsiteX2" fmla="*/ 0 w 228600"/>
                    <a:gd name="connsiteY2" fmla="*/ 1663700 h 166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" h="1663700">
                      <a:moveTo>
                        <a:pt x="228600" y="0"/>
                      </a:moveTo>
                      <a:cubicBezTo>
                        <a:pt x="152400" y="229658"/>
                        <a:pt x="76200" y="459317"/>
                        <a:pt x="38100" y="736600"/>
                      </a:cubicBezTo>
                      <a:cubicBezTo>
                        <a:pt x="0" y="1013883"/>
                        <a:pt x="0" y="1338791"/>
                        <a:pt x="0" y="16637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3" name="Forme libre 102"/>
                <p:cNvSpPr/>
                <p:nvPr/>
              </p:nvSpPr>
              <p:spPr>
                <a:xfrm>
                  <a:off x="3886200" y="4711700"/>
                  <a:ext cx="357717" cy="1739900"/>
                </a:xfrm>
                <a:custGeom>
                  <a:avLst/>
                  <a:gdLst>
                    <a:gd name="connsiteX0" fmla="*/ 241300 w 357717"/>
                    <a:gd name="connsiteY0" fmla="*/ 0 h 1739900"/>
                    <a:gd name="connsiteX1" fmla="*/ 317500 w 357717"/>
                    <a:gd name="connsiteY1" fmla="*/ 812800 h 1739900"/>
                    <a:gd name="connsiteX2" fmla="*/ 0 w 357717"/>
                    <a:gd name="connsiteY2" fmla="*/ 1739900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717" h="1739900">
                      <a:moveTo>
                        <a:pt x="241300" y="0"/>
                      </a:moveTo>
                      <a:cubicBezTo>
                        <a:pt x="299508" y="261408"/>
                        <a:pt x="357717" y="522817"/>
                        <a:pt x="317500" y="812800"/>
                      </a:cubicBezTo>
                      <a:cubicBezTo>
                        <a:pt x="277283" y="1102783"/>
                        <a:pt x="138641" y="1421341"/>
                        <a:pt x="0" y="1739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pic>
            <p:nvPicPr>
              <p:cNvPr id="9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2808" y="3146507"/>
                <a:ext cx="8858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49729" y="3575135"/>
                <a:ext cx="8477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33302" y="5760745"/>
                <a:ext cx="485775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0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42920" y="5740106"/>
                <a:ext cx="15335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1" name="ZoneTexte 100"/>
              <p:cNvSpPr txBox="1"/>
              <p:nvPr/>
            </p:nvSpPr>
            <p:spPr>
              <a:xfrm>
                <a:off x="3061930" y="576074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/>
                    <a:ea typeface="Cambria Math"/>
                  </a:rPr>
                  <a:t>≃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86" name="Connecteur droit avec flèche 85"/>
            <p:cNvCxnSpPr>
              <a:endCxn id="91" idx="3"/>
            </p:cNvCxnSpPr>
            <p:nvPr/>
          </p:nvCxnSpPr>
          <p:spPr>
            <a:xfrm flipH="1" flipV="1">
              <a:off x="4497858" y="2626411"/>
              <a:ext cx="1946350" cy="658573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7" name="Connecteur droit avec flèche 86"/>
            <p:cNvCxnSpPr>
              <a:endCxn id="97" idx="3"/>
            </p:cNvCxnSpPr>
            <p:nvPr/>
          </p:nvCxnSpPr>
          <p:spPr>
            <a:xfrm flipH="1" flipV="1">
              <a:off x="4029855" y="3605322"/>
              <a:ext cx="2440113" cy="590511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8" name="Connecteur droit avec flèche 87"/>
            <p:cNvCxnSpPr>
              <a:endCxn id="98" idx="3"/>
            </p:cNvCxnSpPr>
            <p:nvPr/>
          </p:nvCxnSpPr>
          <p:spPr>
            <a:xfrm flipH="1" flipV="1">
              <a:off x="4481844" y="4115995"/>
              <a:ext cx="2069625" cy="894854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9" name="ZoneTexte 88"/>
            <p:cNvSpPr txBox="1"/>
            <p:nvPr/>
          </p:nvSpPr>
          <p:spPr>
            <a:xfrm>
              <a:off x="6516217" y="3068960"/>
              <a:ext cx="1469982" cy="3030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radix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obligat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prohibet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absurd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707904" y="5905500"/>
              <a:ext cx="2756396" cy="475828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28" name="Rectangle 2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422108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9512" y="1556792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UT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 </a:t>
            </a:r>
          </a:p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</a:t>
            </a:r>
            <a:r>
              <a:rPr lang="fr-FR" sz="3200" dirty="0" err="1" smtClean="0"/>
              <a:t>meanings</a:t>
            </a:r>
            <a:endParaRPr lang="fr-FR" sz="3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283510" y="2017206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9512" y="1556792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UT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 </a:t>
            </a:r>
          </a:p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</a:t>
            </a:r>
            <a:r>
              <a:rPr lang="fr-FR" sz="3200" dirty="0" err="1" smtClean="0"/>
              <a:t>meanings</a:t>
            </a:r>
            <a:endParaRPr lang="fr-FR" sz="3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283510" y="2017206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933056"/>
            <a:ext cx="8676456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baseline="30000" dirty="0" smtClean="0">
                <a:solidFill>
                  <a:prstClr val="black"/>
                </a:solidFill>
              </a:rPr>
              <a:t>(</a:t>
            </a:r>
            <a:r>
              <a:rPr lang="fr-FR" sz="3200" dirty="0" smtClean="0">
                <a:solidFill>
                  <a:prstClr val="black"/>
                </a:solidFill>
              </a:rPr>
              <a:t>outil</a:t>
            </a:r>
            <a:r>
              <a:rPr lang="fr-FR" sz="3200" baseline="30000" dirty="0" smtClean="0">
                <a:solidFill>
                  <a:prstClr val="black"/>
                </a:solidFill>
              </a:rPr>
              <a:t>)</a:t>
            </a:r>
            <a:r>
              <a:rPr lang="fr-FR" sz="3200" dirty="0" smtClean="0">
                <a:solidFill>
                  <a:prstClr val="black"/>
                </a:solidFill>
              </a:rPr>
              <a:t> (</a:t>
            </a:r>
            <a:r>
              <a:rPr lang="fr-FR" sz="3200" dirty="0" err="1" smtClean="0">
                <a:solidFill>
                  <a:prstClr val="black"/>
                </a:solidFill>
              </a:rPr>
              <a:t>tool</a:t>
            </a:r>
            <a:r>
              <a:rPr lang="fr-FR" sz="3200" dirty="0" smtClean="0">
                <a:solidFill>
                  <a:prstClr val="black"/>
                </a:solidFill>
              </a:rPr>
              <a:t>)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1 – </a:t>
            </a:r>
            <a:r>
              <a:rPr lang="fr-FR" sz="2400" dirty="0" err="1" smtClean="0">
                <a:solidFill>
                  <a:prstClr val="black"/>
                </a:solidFill>
              </a:rPr>
              <a:t>person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that</a:t>
            </a:r>
            <a:r>
              <a:rPr lang="fr-FR" sz="2400" dirty="0" smtClean="0">
                <a:solidFill>
                  <a:prstClr val="black"/>
                </a:solidFill>
              </a:rPr>
              <a:t> uses the </a:t>
            </a:r>
            <a:r>
              <a:rPr lang="fr-FR" sz="2400" dirty="0" err="1" smtClean="0">
                <a:solidFill>
                  <a:prstClr val="black"/>
                </a:solidFill>
              </a:rPr>
              <a:t>tool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2 – </a:t>
            </a:r>
            <a:r>
              <a:rPr lang="fr-FR" sz="2400" dirty="0" err="1" smtClean="0">
                <a:solidFill>
                  <a:prstClr val="black"/>
                </a:solidFill>
              </a:rPr>
              <a:t>either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activity</a:t>
            </a:r>
            <a:r>
              <a:rPr lang="fr-FR" sz="2400" dirty="0" smtClean="0">
                <a:solidFill>
                  <a:prstClr val="black"/>
                </a:solidFill>
              </a:rPr>
              <a:t> or profession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baseline="30000" dirty="0" smtClean="0">
                <a:solidFill>
                  <a:prstClr val="black"/>
                </a:solidFill>
              </a:rPr>
              <a:t>(</a:t>
            </a:r>
            <a:r>
              <a:rPr lang="fr-FR" sz="3200" dirty="0" smtClean="0">
                <a:solidFill>
                  <a:prstClr val="black"/>
                </a:solidFill>
              </a:rPr>
              <a:t>ciseaux</a:t>
            </a:r>
            <a:r>
              <a:rPr lang="fr-FR" sz="3200" baseline="30000" dirty="0" smtClean="0">
                <a:solidFill>
                  <a:prstClr val="black"/>
                </a:solidFill>
              </a:rPr>
              <a:t>)</a:t>
            </a:r>
            <a:r>
              <a:rPr lang="fr-FR" sz="3200" dirty="0" smtClean="0">
                <a:solidFill>
                  <a:prstClr val="black"/>
                </a:solidFill>
              </a:rPr>
              <a:t> (</a:t>
            </a:r>
            <a:r>
              <a:rPr lang="fr-FR" sz="3200" dirty="0" err="1" smtClean="0">
                <a:solidFill>
                  <a:prstClr val="black"/>
                </a:solidFill>
              </a:rPr>
              <a:t>scissors</a:t>
            </a:r>
            <a:r>
              <a:rPr lang="fr-FR" sz="3200" dirty="0" smtClean="0">
                <a:solidFill>
                  <a:prstClr val="black"/>
                </a:solidFill>
              </a:rPr>
              <a:t>)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1 – </a:t>
            </a:r>
            <a:r>
              <a:rPr lang="fr-FR" sz="2400" dirty="0" err="1" smtClean="0">
                <a:solidFill>
                  <a:prstClr val="black"/>
                </a:solidFill>
              </a:rPr>
              <a:t>person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that</a:t>
            </a:r>
            <a:r>
              <a:rPr lang="fr-FR" sz="2400" dirty="0" smtClean="0">
                <a:solidFill>
                  <a:prstClr val="black"/>
                </a:solidFill>
              </a:rPr>
              <a:t> uses the </a:t>
            </a:r>
            <a:r>
              <a:rPr lang="fr-FR" sz="2400" dirty="0" err="1" smtClean="0">
                <a:solidFill>
                  <a:prstClr val="black"/>
                </a:solidFill>
              </a:rPr>
              <a:t>scissors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2 – the </a:t>
            </a:r>
            <a:r>
              <a:rPr lang="fr-FR" sz="2400" dirty="0" err="1" smtClean="0">
                <a:solidFill>
                  <a:prstClr val="black"/>
                </a:solidFill>
              </a:rPr>
              <a:t>object</a:t>
            </a:r>
            <a:r>
              <a:rPr lang="fr-FR" sz="2400" dirty="0" smtClean="0">
                <a:solidFill>
                  <a:prstClr val="black"/>
                </a:solidFill>
              </a:rPr>
              <a:t> to </a:t>
            </a:r>
            <a:r>
              <a:rPr lang="fr-FR" sz="2400" dirty="0" err="1" smtClean="0">
                <a:solidFill>
                  <a:prstClr val="black"/>
                </a:solidFill>
              </a:rPr>
              <a:t>be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cut</a:t>
            </a:r>
            <a:endParaRPr lang="fr-FR" sz="24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3933056"/>
            <a:ext cx="8676456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baseline="30000" dirty="0" smtClean="0">
                <a:solidFill>
                  <a:prstClr val="black"/>
                </a:solidFill>
              </a:rPr>
              <a:t>(</a:t>
            </a:r>
            <a:r>
              <a:rPr lang="fr-FR" sz="3200" dirty="0" smtClean="0">
                <a:solidFill>
                  <a:prstClr val="black"/>
                </a:solidFill>
              </a:rPr>
              <a:t>outil</a:t>
            </a:r>
            <a:r>
              <a:rPr lang="fr-FR" sz="3200" baseline="30000" dirty="0" smtClean="0">
                <a:solidFill>
                  <a:prstClr val="black"/>
                </a:solidFill>
              </a:rPr>
              <a:t>)</a:t>
            </a:r>
            <a:r>
              <a:rPr lang="fr-FR" sz="3200" dirty="0" smtClean="0">
                <a:solidFill>
                  <a:prstClr val="black"/>
                </a:solidFill>
              </a:rPr>
              <a:t> (</a:t>
            </a:r>
            <a:r>
              <a:rPr lang="fr-FR" sz="3200" dirty="0" err="1" smtClean="0">
                <a:solidFill>
                  <a:prstClr val="black"/>
                </a:solidFill>
              </a:rPr>
              <a:t>tool</a:t>
            </a:r>
            <a:r>
              <a:rPr lang="fr-FR" sz="3200" dirty="0" smtClean="0">
                <a:solidFill>
                  <a:prstClr val="black"/>
                </a:solidFill>
              </a:rPr>
              <a:t>)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1 – </a:t>
            </a:r>
            <a:r>
              <a:rPr lang="fr-FR" sz="2400" dirty="0" err="1" smtClean="0">
                <a:solidFill>
                  <a:prstClr val="black"/>
                </a:solidFill>
              </a:rPr>
              <a:t>person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that</a:t>
            </a:r>
            <a:r>
              <a:rPr lang="fr-FR" sz="2400" dirty="0" smtClean="0">
                <a:solidFill>
                  <a:prstClr val="black"/>
                </a:solidFill>
              </a:rPr>
              <a:t> uses the </a:t>
            </a:r>
            <a:r>
              <a:rPr lang="fr-FR" sz="2400" dirty="0" err="1" smtClean="0">
                <a:solidFill>
                  <a:prstClr val="black"/>
                </a:solidFill>
              </a:rPr>
              <a:t>tool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2 – </a:t>
            </a:r>
            <a:r>
              <a:rPr lang="fr-FR" sz="2400" dirty="0" err="1" smtClean="0">
                <a:solidFill>
                  <a:prstClr val="black"/>
                </a:solidFill>
              </a:rPr>
              <a:t>either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activity</a:t>
            </a:r>
            <a:r>
              <a:rPr lang="fr-FR" sz="2400" dirty="0" smtClean="0">
                <a:solidFill>
                  <a:prstClr val="black"/>
                </a:solidFill>
              </a:rPr>
              <a:t> or profession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baseline="30000" dirty="0" smtClean="0">
                <a:solidFill>
                  <a:prstClr val="black"/>
                </a:solidFill>
              </a:rPr>
              <a:t>(</a:t>
            </a:r>
            <a:r>
              <a:rPr lang="fr-FR" sz="3200" dirty="0" smtClean="0">
                <a:solidFill>
                  <a:prstClr val="black"/>
                </a:solidFill>
              </a:rPr>
              <a:t>ciseaux</a:t>
            </a:r>
            <a:r>
              <a:rPr lang="fr-FR" sz="3200" baseline="30000" dirty="0" smtClean="0">
                <a:solidFill>
                  <a:prstClr val="black"/>
                </a:solidFill>
              </a:rPr>
              <a:t>)</a:t>
            </a:r>
            <a:r>
              <a:rPr lang="fr-FR" sz="3200" dirty="0" smtClean="0">
                <a:solidFill>
                  <a:prstClr val="black"/>
                </a:solidFill>
              </a:rPr>
              <a:t> (</a:t>
            </a:r>
            <a:r>
              <a:rPr lang="fr-FR" sz="3200" dirty="0" err="1" smtClean="0">
                <a:solidFill>
                  <a:prstClr val="black"/>
                </a:solidFill>
              </a:rPr>
              <a:t>scissors</a:t>
            </a:r>
            <a:r>
              <a:rPr lang="fr-FR" sz="3200" dirty="0" smtClean="0">
                <a:solidFill>
                  <a:prstClr val="black"/>
                </a:solidFill>
              </a:rPr>
              <a:t>)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1 – </a:t>
            </a:r>
            <a:r>
              <a:rPr lang="fr-FR" sz="2400" dirty="0" err="1" smtClean="0">
                <a:solidFill>
                  <a:prstClr val="black"/>
                </a:solidFill>
              </a:rPr>
              <a:t>person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that</a:t>
            </a:r>
            <a:r>
              <a:rPr lang="fr-FR" sz="2400" dirty="0" smtClean="0">
                <a:solidFill>
                  <a:prstClr val="black"/>
                </a:solidFill>
              </a:rPr>
              <a:t> uses the </a:t>
            </a:r>
            <a:r>
              <a:rPr lang="fr-FR" sz="2400" dirty="0" err="1" smtClean="0">
                <a:solidFill>
                  <a:prstClr val="black"/>
                </a:solidFill>
              </a:rPr>
              <a:t>scissors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400" dirty="0" err="1" smtClean="0">
                <a:solidFill>
                  <a:prstClr val="black"/>
                </a:solidFill>
              </a:rPr>
              <a:t>ASlot</a:t>
            </a:r>
            <a:r>
              <a:rPr lang="fr-FR" sz="2400" dirty="0" smtClean="0">
                <a:solidFill>
                  <a:prstClr val="black"/>
                </a:solidFill>
              </a:rPr>
              <a:t> 2 – the </a:t>
            </a:r>
            <a:r>
              <a:rPr lang="fr-FR" sz="2400" dirty="0" err="1" smtClean="0">
                <a:solidFill>
                  <a:prstClr val="black"/>
                </a:solidFill>
              </a:rPr>
              <a:t>object</a:t>
            </a:r>
            <a:r>
              <a:rPr lang="fr-FR" sz="2400" dirty="0" smtClean="0">
                <a:solidFill>
                  <a:prstClr val="black"/>
                </a:solidFill>
              </a:rPr>
              <a:t> to </a:t>
            </a:r>
            <a:r>
              <a:rPr lang="fr-FR" sz="2400" dirty="0" err="1" smtClean="0">
                <a:solidFill>
                  <a:prstClr val="black"/>
                </a:solidFill>
              </a:rPr>
              <a:t>be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cut</a:t>
            </a:r>
            <a:endParaRPr lang="fr-FR" sz="2400" dirty="0" smtClean="0">
              <a:solidFill>
                <a:prstClr val="black"/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6479628" y="5186855"/>
            <a:ext cx="1106213" cy="1340069"/>
          </a:xfrm>
          <a:custGeom>
            <a:avLst/>
            <a:gdLst>
              <a:gd name="connsiteX0" fmla="*/ 110358 w 1106213"/>
              <a:gd name="connsiteY0" fmla="*/ 1340069 h 1340069"/>
              <a:gd name="connsiteX1" fmla="*/ 1087820 w 1106213"/>
              <a:gd name="connsiteY1" fmla="*/ 725214 h 1340069"/>
              <a:gd name="connsiteX2" fmla="*/ 0 w 1106213"/>
              <a:gd name="connsiteY2" fmla="*/ 0 h 134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213" h="1340069">
                <a:moveTo>
                  <a:pt x="110358" y="1340069"/>
                </a:moveTo>
                <a:cubicBezTo>
                  <a:pt x="608285" y="1144314"/>
                  <a:pt x="1106213" y="948559"/>
                  <a:pt x="1087820" y="725214"/>
                </a:cubicBezTo>
                <a:cubicBezTo>
                  <a:pt x="1069427" y="501869"/>
                  <a:pt x="534713" y="250934"/>
                  <a:pt x="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3707904" y="1556792"/>
            <a:ext cx="4824536" cy="1944216"/>
          </a:xfrm>
          <a:prstGeom prst="wedgeRoundRectCallout">
            <a:avLst>
              <a:gd name="adj1" fmla="val 9230"/>
              <a:gd name="adj2" fmla="val 13056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Is an activity or a profession </a:t>
            </a:r>
          </a:p>
          <a:p>
            <a:pPr algn="ctr"/>
            <a:r>
              <a:rPr lang="en-US" sz="2800" dirty="0" smtClean="0"/>
              <a:t>a kind of object ?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- NO 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1710387"/>
            <a:ext cx="914501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err="1" smtClean="0">
                <a:solidFill>
                  <a:prstClr val="black"/>
                </a:solidFill>
              </a:rPr>
              <a:t>We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introduce</a:t>
            </a:r>
            <a:r>
              <a:rPr lang="fr-FR" sz="3200" dirty="0" smtClean="0">
                <a:solidFill>
                  <a:prstClr val="black"/>
                </a:solidFill>
              </a:rPr>
              <a:t> a </a:t>
            </a:r>
            <a:r>
              <a:rPr lang="fr-FR" sz="3200" dirty="0" err="1" smtClean="0">
                <a:solidFill>
                  <a:prstClr val="black"/>
                </a:solidFill>
              </a:rPr>
              <a:t>deeper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level</a:t>
            </a:r>
            <a:r>
              <a:rPr lang="fr-FR" sz="3200" dirty="0" smtClean="0">
                <a:solidFill>
                  <a:prstClr val="black"/>
                </a:solidFill>
              </a:rPr>
              <a:t> of </a:t>
            </a:r>
            <a:r>
              <a:rPr lang="fr-FR" sz="3200" dirty="0" err="1" smtClean="0">
                <a:solidFill>
                  <a:prstClr val="black"/>
                </a:solidFill>
              </a:rPr>
              <a:t>representation</a:t>
            </a:r>
            <a:r>
              <a:rPr lang="fr-FR" sz="3200" dirty="0" smtClean="0">
                <a:solidFill>
                  <a:prstClr val="black"/>
                </a:solidFill>
              </a:rPr>
              <a:t>: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</a:pPr>
            <a:r>
              <a:rPr lang="fr-FR" sz="3200" dirty="0" smtClean="0">
                <a:solidFill>
                  <a:prstClr val="black"/>
                </a:solidFill>
              </a:rPr>
              <a:t>			</a:t>
            </a:r>
            <a:r>
              <a:rPr lang="fr-FR" sz="3200" dirty="0" smtClean="0">
                <a:solidFill>
                  <a:srgbClr val="C00000"/>
                </a:solidFill>
              </a:rPr>
              <a:t>The </a:t>
            </a:r>
            <a:r>
              <a:rPr lang="fr-FR" sz="3200" dirty="0" err="1" smtClean="0">
                <a:solidFill>
                  <a:srgbClr val="C00000"/>
                </a:solidFill>
              </a:rPr>
              <a:t>Deep</a:t>
            </a:r>
            <a:r>
              <a:rPr lang="fr-FR" sz="3200" dirty="0" smtClean="0">
                <a:solidFill>
                  <a:srgbClr val="C00000"/>
                </a:solidFill>
              </a:rPr>
              <a:t> </a:t>
            </a:r>
            <a:r>
              <a:rPr lang="fr-FR" sz="3200" dirty="0" err="1" smtClean="0">
                <a:solidFill>
                  <a:srgbClr val="C00000"/>
                </a:solidFill>
              </a:rPr>
              <a:t>Semantic</a:t>
            </a:r>
            <a:r>
              <a:rPr lang="fr-FR" sz="3200" dirty="0" smtClean="0">
                <a:solidFill>
                  <a:srgbClr val="C00000"/>
                </a:solidFill>
              </a:rPr>
              <a:t> </a:t>
            </a:r>
            <a:r>
              <a:rPr lang="fr-FR" sz="3200" dirty="0" err="1" smtClean="0">
                <a:solidFill>
                  <a:srgbClr val="C00000"/>
                </a:solidFill>
              </a:rPr>
              <a:t>Level</a:t>
            </a:r>
            <a:endParaRPr lang="fr-FR" sz="3200" dirty="0" smtClean="0">
              <a:solidFill>
                <a:srgbClr val="C00000"/>
              </a:solidFill>
            </a:endParaRPr>
          </a:p>
          <a:p>
            <a:pPr marL="36576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36576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notation </a:t>
            </a:r>
            <a:r>
              <a:rPr lang="fr-FR" sz="3200" baseline="30000" dirty="0" smtClean="0">
                <a:solidFill>
                  <a:prstClr val="black"/>
                </a:solidFill>
              </a:rPr>
              <a:t>/</a:t>
            </a:r>
            <a:r>
              <a:rPr lang="fr-FR" sz="3200" dirty="0" smtClean="0">
                <a:solidFill>
                  <a:prstClr val="black"/>
                </a:solidFill>
              </a:rPr>
              <a:t>outil</a:t>
            </a:r>
            <a:r>
              <a:rPr lang="fr-FR" sz="3200" baseline="30000" dirty="0" smtClean="0">
                <a:solidFill>
                  <a:prstClr val="black"/>
                </a:solidFill>
              </a:rPr>
              <a:t>\</a:t>
            </a:r>
          </a:p>
          <a:p>
            <a:pPr marL="36576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err="1" smtClean="0">
                <a:solidFill>
                  <a:prstClr val="black"/>
                </a:solidFill>
              </a:rPr>
              <a:t>ASymbols</a:t>
            </a:r>
            <a:r>
              <a:rPr lang="fr-FR" sz="3200" dirty="0" smtClean="0">
                <a:solidFill>
                  <a:prstClr val="black"/>
                </a:solidFill>
              </a:rPr>
              <a:t> are </a:t>
            </a:r>
            <a:r>
              <a:rPr lang="fr-FR" sz="3200" dirty="0" err="1" smtClean="0">
                <a:solidFill>
                  <a:prstClr val="black"/>
                </a:solidFill>
              </a:rPr>
              <a:t>Lexicalized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semantic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roles</a:t>
            </a:r>
            <a:endParaRPr lang="fr-FR" sz="3200" dirty="0" smtClean="0">
              <a:solidFill>
                <a:prstClr val="black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79712" y="4725144"/>
            <a:ext cx="4824536" cy="173664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</a:t>
            </a:r>
            <a:r>
              <a:rPr lang="fr-FR" sz="3200" dirty="0" err="1" smtClean="0"/>
              <a:t>DSemUT</a:t>
            </a:r>
            <a:endParaRPr lang="fr-FR" sz="3200" dirty="0" smtClean="0"/>
          </a:p>
          <a:p>
            <a:pPr algn="ctr"/>
            <a:r>
              <a:rPr lang="fr-FR" sz="3200" b="1" dirty="0" smtClean="0"/>
              <a:t>= </a:t>
            </a:r>
          </a:p>
          <a:p>
            <a:pPr algn="ctr"/>
            <a:r>
              <a:rPr lang="fr-FR" sz="3200" dirty="0" err="1" smtClean="0"/>
              <a:t>hierarchy</a:t>
            </a:r>
            <a:r>
              <a:rPr lang="fr-FR" sz="3200" dirty="0" smtClean="0"/>
              <a:t> of </a:t>
            </a:r>
            <a:r>
              <a:rPr lang="fr-FR" sz="3200" dirty="0" err="1" smtClean="0"/>
              <a:t>meanings</a:t>
            </a:r>
            <a:endParaRPr lang="fr-FR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Deep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Unit Types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6" y="1710387"/>
            <a:ext cx="91450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err="1" smtClean="0">
                <a:solidFill>
                  <a:prstClr val="black"/>
                </a:solidFill>
              </a:rPr>
              <a:t>ASlots</a:t>
            </a:r>
            <a:r>
              <a:rPr lang="fr-FR" sz="3200" dirty="0" smtClean="0">
                <a:solidFill>
                  <a:prstClr val="black"/>
                </a:solidFill>
              </a:rPr>
              <a:t> of </a:t>
            </a:r>
            <a:r>
              <a:rPr lang="fr-FR" sz="3200" baseline="30000" dirty="0" smtClean="0">
                <a:solidFill>
                  <a:prstClr val="black"/>
                </a:solidFill>
              </a:rPr>
              <a:t>/</a:t>
            </a:r>
            <a:r>
              <a:rPr lang="fr-FR" sz="3200" dirty="0" smtClean="0">
                <a:solidFill>
                  <a:prstClr val="black"/>
                </a:solidFill>
              </a:rPr>
              <a:t>L</a:t>
            </a:r>
            <a:r>
              <a:rPr lang="fr-FR" sz="3200" baseline="30000" dirty="0" smtClean="0">
                <a:solidFill>
                  <a:prstClr val="black"/>
                </a:solidFill>
              </a:rPr>
              <a:t>\</a:t>
            </a:r>
            <a:r>
              <a:rPr lang="fr-FR" sz="3200" dirty="0" smtClean="0">
                <a:solidFill>
                  <a:prstClr val="black"/>
                </a:solidFill>
              </a:rPr>
              <a:t> correspond to:</a:t>
            </a:r>
            <a:br>
              <a:rPr lang="fr-FR" sz="3200" dirty="0" smtClean="0">
                <a:solidFill>
                  <a:prstClr val="black"/>
                </a:solidFill>
              </a:rPr>
            </a:br>
            <a:r>
              <a:rPr lang="fr-FR" sz="3200" dirty="0" err="1" smtClean="0">
                <a:solidFill>
                  <a:prstClr val="black"/>
                </a:solidFill>
              </a:rPr>
              <a:t>Obligatory</a:t>
            </a:r>
            <a:r>
              <a:rPr lang="fr-FR" sz="3200" dirty="0" smtClean="0">
                <a:solidFill>
                  <a:prstClr val="black"/>
                </a:solidFill>
              </a:rPr>
              <a:t> or </a:t>
            </a:r>
            <a:r>
              <a:rPr lang="fr-FR" sz="3200" dirty="0" err="1" smtClean="0">
                <a:solidFill>
                  <a:prstClr val="black"/>
                </a:solidFill>
              </a:rPr>
              <a:t>optional</a:t>
            </a:r>
            <a:r>
              <a:rPr lang="fr-FR" sz="3200" dirty="0" smtClean="0">
                <a:solidFill>
                  <a:prstClr val="black"/>
                </a:solidFill>
              </a:rPr>
              <a:t> participants  of SIT(L)</a:t>
            </a:r>
            <a:br>
              <a:rPr lang="fr-FR" sz="3200" dirty="0" smtClean="0">
                <a:solidFill>
                  <a:prstClr val="black"/>
                </a:solidFill>
              </a:rPr>
            </a:br>
            <a:r>
              <a:rPr lang="fr-FR" sz="3200" dirty="0" err="1" smtClean="0">
                <a:solidFill>
                  <a:prstClr val="black"/>
                </a:solidFill>
              </a:rPr>
              <a:t>that</a:t>
            </a:r>
            <a:r>
              <a:rPr lang="fr-FR" sz="3200" dirty="0" smtClean="0">
                <a:solidFill>
                  <a:prstClr val="black"/>
                </a:solidFill>
              </a:rPr>
              <a:t> are: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err="1" smtClean="0">
                <a:solidFill>
                  <a:prstClr val="black"/>
                </a:solidFill>
              </a:rPr>
              <a:t>SemASlots</a:t>
            </a:r>
            <a:r>
              <a:rPr lang="fr-FR" sz="3200" dirty="0" smtClean="0">
                <a:solidFill>
                  <a:prstClr val="black"/>
                </a:solidFill>
              </a:rPr>
              <a:t> of L</a:t>
            </a:r>
          </a:p>
          <a:p>
            <a:pPr marL="822960" lvl="1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or </a:t>
            </a:r>
            <a:r>
              <a:rPr lang="fr-FR" sz="3200" dirty="0" err="1" smtClean="0">
                <a:solidFill>
                  <a:prstClr val="black"/>
                </a:solidFill>
              </a:rPr>
              <a:t>SemASlots</a:t>
            </a:r>
            <a:r>
              <a:rPr lang="fr-FR" sz="3200" dirty="0" smtClean="0">
                <a:solidFill>
                  <a:prstClr val="black"/>
                </a:solidFill>
              </a:rPr>
              <a:t> of a L’ </a:t>
            </a:r>
            <a:r>
              <a:rPr lang="fr-FR" sz="3200" dirty="0" err="1" smtClean="0">
                <a:solidFill>
                  <a:prstClr val="black"/>
                </a:solidFill>
              </a:rPr>
              <a:t>such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that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baseline="30000" dirty="0" smtClean="0">
                <a:solidFill>
                  <a:prstClr val="black"/>
                </a:solidFill>
              </a:rPr>
              <a:t>/</a:t>
            </a:r>
            <a:r>
              <a:rPr lang="fr-FR" sz="3200" dirty="0" smtClean="0">
                <a:solidFill>
                  <a:prstClr val="black"/>
                </a:solidFill>
              </a:rPr>
              <a:t>L’</a:t>
            </a:r>
            <a:r>
              <a:rPr lang="fr-FR" sz="3200" baseline="30000" dirty="0" smtClean="0">
                <a:solidFill>
                  <a:prstClr val="black"/>
                </a:solidFill>
              </a:rPr>
              <a:t>\</a:t>
            </a:r>
            <a:r>
              <a:rPr lang="fr-FR" sz="3200" dirty="0" smtClean="0">
                <a:solidFill>
                  <a:prstClr val="black"/>
                </a:solidFill>
              </a:rPr>
              <a:t> &lt; </a:t>
            </a:r>
            <a:r>
              <a:rPr lang="fr-FR" sz="3200" baseline="30000" dirty="0" smtClean="0">
                <a:solidFill>
                  <a:prstClr val="black"/>
                </a:solidFill>
              </a:rPr>
              <a:t>/</a:t>
            </a:r>
            <a:r>
              <a:rPr lang="fr-FR" sz="3200" dirty="0" smtClean="0">
                <a:solidFill>
                  <a:prstClr val="black"/>
                </a:solidFill>
              </a:rPr>
              <a:t>L</a:t>
            </a:r>
            <a:r>
              <a:rPr lang="fr-FR" sz="3200" baseline="30000" dirty="0" smtClean="0">
                <a:solidFill>
                  <a:prstClr val="black"/>
                </a:solidFill>
              </a:rPr>
              <a:t>\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13970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Deep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Unit Types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Connecteur droit avec flèche 5"/>
          <p:cNvCxnSpPr>
            <a:stCxn id="12" idx="0"/>
            <a:endCxn id="10" idx="2"/>
          </p:cNvCxnSpPr>
          <p:nvPr/>
        </p:nvCxnSpPr>
        <p:spPr>
          <a:xfrm flipH="1" flipV="1">
            <a:off x="3987933" y="3283000"/>
            <a:ext cx="7910" cy="3592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3567" y="5838363"/>
            <a:ext cx="7315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Example of inheritance and specialization</a:t>
            </a:r>
            <a:br>
              <a:rPr lang="en-US" sz="2400" i="1" dirty="0" smtClean="0"/>
            </a:br>
            <a:r>
              <a:rPr lang="en-US" sz="2400" i="1" dirty="0" smtClean="0"/>
              <a:t>in the hierarchy of Deep Semantic Unit Types</a:t>
            </a:r>
            <a:endParaRPr lang="en-US" sz="2400" dirty="0" smtClean="0"/>
          </a:p>
        </p:txBody>
      </p:sp>
      <p:pic>
        <p:nvPicPr>
          <p:cNvPr id="10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9730" y="1556792"/>
            <a:ext cx="3616405" cy="172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223" y="3642288"/>
            <a:ext cx="3737239" cy="20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46531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28764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TOOL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398609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of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84168" y="4053265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&amp;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28764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TOOL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398609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of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40152" y="4053265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and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48672" cy="5021891"/>
          </a:xfrm>
          <a:prstGeom prst="flowChartAlternateProcess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508518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1: Actantial Structure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92382"/>
          <a:stretch>
            <a:fillRect/>
          </a:stretch>
        </p:blipFill>
        <p:spPr bwMode="auto">
          <a:xfrm>
            <a:off x="435169" y="6416566"/>
            <a:ext cx="8276783" cy="4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55733" b="54869"/>
          <a:stretch>
            <a:fillRect/>
          </a:stretch>
        </p:blipFill>
        <p:spPr bwMode="auto">
          <a:xfrm>
            <a:off x="435169" y="1484784"/>
            <a:ext cx="3663865" cy="240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49029" b="57232"/>
          <a:stretch>
            <a:fillRect/>
          </a:stretch>
        </p:blipFill>
        <p:spPr bwMode="auto">
          <a:xfrm>
            <a:off x="4493172" y="1484784"/>
            <a:ext cx="4218780" cy="22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45861" r="55239" b="8278"/>
          <a:stretch>
            <a:fillRect/>
          </a:stretch>
        </p:blipFill>
        <p:spPr bwMode="auto">
          <a:xfrm>
            <a:off x="435169" y="3933056"/>
            <a:ext cx="370478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49111" t="43163"/>
          <a:stretch>
            <a:fillRect/>
          </a:stretch>
        </p:blipFill>
        <p:spPr bwMode="auto">
          <a:xfrm>
            <a:off x="4499992" y="3789040"/>
            <a:ext cx="4211960" cy="303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546993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 flipH="1">
            <a:off x="5724128" y="2132856"/>
            <a:ext cx="1584176" cy="1296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ZoneTexte 37"/>
          <p:cNvSpPr txBox="1"/>
          <p:nvPr/>
        </p:nvSpPr>
        <p:spPr>
          <a:xfrm>
            <a:off x="395536" y="3068960"/>
            <a:ext cx="8223056" cy="17075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 Node Markers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Arbitrary Symbols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Every Element of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identifies a specific unit;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Multiple elements of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may identify the same unit.</a:t>
            </a:r>
          </a:p>
        </p:txBody>
      </p:sp>
      <p:pic>
        <p:nvPicPr>
          <p:cNvPr id="39" name="Picture 30"/>
          <p:cNvPicPr>
            <a:picLocks noChangeAspect="1" noChangeArrowheads="1"/>
          </p:cNvPicPr>
          <p:nvPr/>
        </p:nvPicPr>
        <p:blipFill>
          <a:blip r:embed="rId4" cstate="print"/>
          <a:srcRect r="8035" b="1886"/>
          <a:stretch>
            <a:fillRect/>
          </a:stretch>
        </p:blipFill>
        <p:spPr bwMode="auto">
          <a:xfrm>
            <a:off x="572689" y="3686805"/>
            <a:ext cx="437985" cy="36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4019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83568" y="3789040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Unit nodes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Unit nodes labels : a type + a marker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Actantial triples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Circumstantial triples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Declared equivalences of unit nodes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1916832"/>
            <a:ext cx="763284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Lexicographic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definition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of L </a:t>
            </a:r>
          </a:p>
          <a:p>
            <a:pPr marL="742950" lvl="0" indent="-742950" algn="ctr">
              <a:defRPr/>
            </a:pP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corresponds to the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definition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of </a:t>
            </a:r>
            <a:r>
              <a:rPr lang="fr-FR" sz="36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fr-FR" sz="36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\</a:t>
            </a:r>
            <a:endParaRPr lang="en-US" sz="4000" kern="0" baseline="30000" dirty="0" smtClean="0">
              <a:solidFill>
                <a:sysClr val="windowText" lastClr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</a:t>
            </a:fld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65 – Begining</a:t>
            </a:r>
          </a:p>
          <a:p>
            <a:r>
              <a:rPr lang="en-US" smtClean="0"/>
              <a:t>88 – Dependency Grammar</a:t>
            </a:r>
          </a:p>
          <a:p>
            <a:r>
              <a:rPr lang="en-US" smtClean="0"/>
              <a:t>91 – Introduction à la Lexicologie Explicative et Combinatoire</a:t>
            </a:r>
          </a:p>
          <a:p>
            <a:r>
              <a:rPr lang="en-US" smtClean="0"/>
              <a:t>96 – Lexical Functions</a:t>
            </a:r>
          </a:p>
          <a:p>
            <a:r>
              <a:rPr lang="en-US" smtClean="0"/>
              <a:t>04 – Actants in Semantics and Syntax</a:t>
            </a:r>
            <a:endParaRPr lang="en-US"/>
          </a:p>
        </p:txBody>
      </p:sp>
      <p:sp>
        <p:nvSpPr>
          <p:cNvPr id="29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Meaning-Text Theory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09120"/>
            <a:ext cx="7896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5496" y="5517232"/>
            <a:ext cx="914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An </a:t>
            </a:r>
            <a:r>
              <a:rPr lang="fr-FR" sz="3200" dirty="0" err="1" smtClean="0">
                <a:solidFill>
                  <a:prstClr val="black"/>
                </a:solidFill>
              </a:rPr>
              <a:t>equivalence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between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two</a:t>
            </a:r>
            <a:r>
              <a:rPr lang="fr-FR" sz="3200" dirty="0" smtClean="0">
                <a:solidFill>
                  <a:prstClr val="black"/>
                </a:solidFill>
              </a:rPr>
              <a:t> Unit Graphs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576" y="1916832"/>
            <a:ext cx="763284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Lexicographic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definition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of L </a:t>
            </a:r>
          </a:p>
          <a:p>
            <a:pPr marL="742950" lvl="0" indent="-742950" algn="ctr">
              <a:defRPr/>
            </a:pP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corresponds to the </a:t>
            </a:r>
            <a:r>
              <a:rPr lang="fr-FR" sz="36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definition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of </a:t>
            </a:r>
            <a:r>
              <a:rPr lang="fr-FR" sz="36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lang="fr-FR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fr-FR" sz="36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\</a:t>
            </a:r>
            <a:endParaRPr lang="en-US" sz="4000" kern="0" baseline="30000" dirty="0" smtClea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644008" y="2420888"/>
            <a:ext cx="3940949" cy="703516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587727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DSemUT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4536504" cy="24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63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DSemUT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6294884" cy="42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DSemUT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491" y="1556792"/>
            <a:ext cx="631688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DSemUT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708" y="1505669"/>
            <a:ext cx="63627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DSemUT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414" y="1556792"/>
            <a:ext cx="5898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7010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2: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DSemUT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6688"/>
          <a:stretch>
            <a:fillRect/>
          </a:stretch>
        </p:blipFill>
        <p:spPr bwMode="auto">
          <a:xfrm>
            <a:off x="0" y="1412776"/>
            <a:ext cx="9144000" cy="53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9001000" cy="551723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Semantic</a:t>
            </a:r>
            <a:r>
              <a:rPr lang="fr-FR" dirty="0" smtClean="0"/>
              <a:t> Web ? </a:t>
            </a:r>
          </a:p>
          <a:p>
            <a:pPr lvl="1"/>
            <a:r>
              <a:rPr lang="fr-FR" dirty="0" smtClean="0"/>
              <a:t>false good </a:t>
            </a:r>
            <a:r>
              <a:rPr lang="fr-FR" dirty="0" err="1" smtClean="0"/>
              <a:t>idea</a:t>
            </a:r>
            <a:endParaRPr lang="fr-FR" dirty="0" smtClean="0"/>
          </a:p>
          <a:p>
            <a:r>
              <a:rPr lang="fr-FR" dirty="0" err="1" smtClean="0"/>
              <a:t>Conceptual</a:t>
            </a:r>
            <a:r>
              <a:rPr lang="fr-FR" dirty="0" smtClean="0"/>
              <a:t> Graphs ?</a:t>
            </a:r>
          </a:p>
          <a:p>
            <a:pPr lvl="1"/>
            <a:r>
              <a:rPr lang="fr-FR" dirty="0" err="1" smtClean="0"/>
              <a:t>nop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for </a:t>
            </a:r>
            <a:r>
              <a:rPr lang="fr-FR" dirty="0" err="1" smtClean="0"/>
              <a:t>meanings</a:t>
            </a:r>
            <a:endParaRPr lang="fr-FR" dirty="0" smtClean="0"/>
          </a:p>
          <a:p>
            <a:r>
              <a:rPr lang="fr-FR" dirty="0" smtClean="0"/>
              <a:t>Application to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r>
              <a:rPr lang="fr-FR" dirty="0" smtClean="0"/>
              <a:t> in RELIEF</a:t>
            </a:r>
          </a:p>
          <a:p>
            <a:pPr lvl="1"/>
            <a:r>
              <a:rPr lang="fr-FR" dirty="0" smtClean="0"/>
              <a:t>Scenario: Actantial Structure</a:t>
            </a:r>
          </a:p>
          <a:p>
            <a:pPr lvl="1"/>
            <a:r>
              <a:rPr lang="fr-FR" dirty="0" smtClean="0"/>
              <a:t>Unit Graphs and PUT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DSemUT</a:t>
            </a:r>
            <a:r>
              <a:rPr lang="fr-FR" dirty="0" smtClean="0"/>
              <a:t>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Scenario: </a:t>
            </a:r>
            <a:r>
              <a:rPr lang="fr-FR" dirty="0" err="1" smtClean="0"/>
              <a:t>Deep</a:t>
            </a:r>
            <a:r>
              <a:rPr lang="fr-FR" dirty="0" smtClean="0"/>
              <a:t>-Surface </a:t>
            </a:r>
            <a:r>
              <a:rPr lang="fr-FR" dirty="0" err="1" smtClean="0"/>
              <a:t>Correspondence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235754" y="62846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6"/>
          <p:cNvSpPr txBox="1">
            <a:spLocks/>
          </p:cNvSpPr>
          <p:nvPr/>
        </p:nvSpPr>
        <p:spPr>
          <a:xfrm>
            <a:off x="167208" y="476672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3: </a:t>
            </a:r>
            <a:b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Surface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correspondence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628800"/>
            <a:ext cx="79438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7</a:t>
            </a:fld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65 – </a:t>
            </a:r>
            <a:r>
              <a:rPr lang="fr-FR" dirty="0" err="1" smtClean="0"/>
              <a:t>Begining</a:t>
            </a:r>
            <a:endParaRPr lang="fr-FR" dirty="0" smtClean="0"/>
          </a:p>
          <a:p>
            <a:r>
              <a:rPr lang="fr-FR" dirty="0" smtClean="0"/>
              <a:t>88 –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91 – Introduction à la Lexicologie Explicative et Combinatoire</a:t>
            </a:r>
          </a:p>
          <a:p>
            <a:r>
              <a:rPr lang="fr-FR" dirty="0" smtClean="0"/>
              <a:t>96 – Lexical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04 – Actants in </a:t>
            </a:r>
            <a:r>
              <a:rPr lang="fr-FR" dirty="0" err="1" smtClean="0"/>
              <a:t>Semantics</a:t>
            </a:r>
            <a:r>
              <a:rPr lang="fr-FR" dirty="0" smtClean="0"/>
              <a:t> and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2" name="Titre 80"/>
          <p:cNvSpPr txBox="1">
            <a:spLocks/>
          </p:cNvSpPr>
          <p:nvPr/>
        </p:nvSpPr>
        <p:spPr>
          <a:xfrm>
            <a:off x="0" y="327025"/>
            <a:ext cx="8229600" cy="10699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Meaning-Text Theory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512" y="1700808"/>
            <a:ext cx="9180512" cy="4464496"/>
          </a:xfrm>
        </p:spPr>
        <p:txBody>
          <a:bodyPr>
            <a:normAutofit/>
          </a:bodyPr>
          <a:lstStyle/>
          <a:p>
            <a:r>
              <a:rPr lang="en-US" dirty="0" smtClean="0"/>
              <a:t>Design of a prototype web application to represent formal lexicographic definitions using UGs</a:t>
            </a:r>
          </a:p>
          <a:p>
            <a:endParaRPr lang="fr-FR" dirty="0" smtClean="0"/>
          </a:p>
          <a:p>
            <a:r>
              <a:rPr lang="fr-FR" dirty="0" err="1" smtClean="0"/>
              <a:t>Demonstration</a:t>
            </a:r>
            <a:r>
              <a:rPr lang="fr-FR" dirty="0" smtClean="0"/>
              <a:t> online (in French) Edition of the </a:t>
            </a:r>
            <a:r>
              <a:rPr lang="fr-FR" dirty="0" err="1" smtClean="0"/>
              <a:t>lexicographic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r>
              <a:rPr lang="fr-FR" dirty="0" smtClean="0"/>
              <a:t> of lexical unit </a:t>
            </a:r>
            <a:r>
              <a:rPr lang="en-US" dirty="0" smtClean="0"/>
              <a:t>PEIGNE</a:t>
            </a:r>
            <a:r>
              <a:rPr lang="en-US" baseline="-25000" dirty="0" smtClean="0"/>
              <a:t>2a</a:t>
            </a:r>
            <a:r>
              <a:rPr lang="en-US" dirty="0" smtClean="0"/>
              <a:t> </a:t>
            </a:r>
            <a:endParaRPr lang="fr-FR" dirty="0" smtClean="0"/>
          </a:p>
          <a:p>
            <a:pPr lvl="1"/>
            <a:r>
              <a:rPr lang="en-US" dirty="0" smtClean="0">
                <a:hlinkClick r:id="rId2"/>
              </a:rPr>
              <a:t>wimmics.inria.fr/doc/video/</a:t>
            </a:r>
            <a:r>
              <a:rPr lang="en-US" dirty="0" err="1" smtClean="0">
                <a:hlinkClick r:id="rId2"/>
              </a:rPr>
              <a:t>UnitGraphs</a:t>
            </a:r>
            <a:r>
              <a:rPr lang="en-US" dirty="0" smtClean="0">
                <a:hlinkClick r:id="rId2"/>
              </a:rPr>
              <a:t>/editor1.html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Validation </a:t>
            </a:r>
            <a:r>
              <a:rPr lang="fr-FR" dirty="0" err="1" smtClean="0"/>
              <a:t>with</a:t>
            </a:r>
            <a:r>
              <a:rPr lang="fr-FR" dirty="0" smtClean="0"/>
              <a:t> the RELIEF </a:t>
            </a:r>
            <a:r>
              <a:rPr lang="fr-FR" dirty="0" err="1" smtClean="0"/>
              <a:t>lexicographers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634008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Validation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71</a:t>
            </a:fld>
            <a:endParaRPr lang="fr-FR"/>
          </a:p>
        </p:txBody>
      </p:sp>
      <p:sp>
        <p:nvSpPr>
          <p:cNvPr id="8" name="Espace réservé du texte 5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fr-FR" dirty="0" err="1" smtClean="0"/>
              <a:t>Linguistic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Formalims</a:t>
            </a:r>
            <a:endParaRPr lang="fr-FR" dirty="0" smtClean="0"/>
          </a:p>
          <a:p>
            <a:r>
              <a:rPr lang="fr-FR" dirty="0" err="1" smtClean="0"/>
              <a:t>Identify</a:t>
            </a:r>
            <a:r>
              <a:rPr lang="fr-FR" dirty="0" smtClean="0"/>
              <a:t> limitations of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formalisms</a:t>
            </a:r>
            <a:endParaRPr lang="fr-FR" dirty="0" smtClean="0"/>
          </a:p>
          <a:p>
            <a:r>
              <a:rPr lang="fr-FR" dirty="0" err="1" smtClean="0"/>
              <a:t>Suppress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limitations </a:t>
            </a:r>
            <a:r>
              <a:rPr lang="fr-FR" dirty="0" err="1" smtClean="0"/>
              <a:t>with</a:t>
            </a:r>
            <a:r>
              <a:rPr lang="fr-FR" dirty="0" smtClean="0"/>
              <a:t> the Unit Graphs</a:t>
            </a: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pPr lvl="1"/>
            <a:r>
              <a:rPr lang="fr-FR" dirty="0" err="1" smtClean="0">
                <a:solidFill>
                  <a:schemeClr val="tx2"/>
                </a:solidFill>
              </a:rPr>
              <a:t>Need</a:t>
            </a:r>
            <a:r>
              <a:rPr lang="fr-FR" dirty="0" smtClean="0">
                <a:solidFill>
                  <a:schemeClr val="tx2"/>
                </a:solidFill>
              </a:rPr>
              <a:t> 2: </a:t>
            </a:r>
            <a:r>
              <a:rPr lang="fr-FR" dirty="0" err="1" smtClean="0">
                <a:solidFill>
                  <a:schemeClr val="tx2"/>
                </a:solidFill>
              </a:rPr>
              <a:t>Theory</a:t>
            </a:r>
            <a:r>
              <a:rPr lang="fr-FR" dirty="0" smtClean="0">
                <a:solidFill>
                  <a:schemeClr val="tx2"/>
                </a:solidFill>
              </a:rPr>
              <a:t> of </a:t>
            </a:r>
            <a:r>
              <a:rPr lang="fr-FR" dirty="0" err="1" smtClean="0">
                <a:solidFill>
                  <a:schemeClr val="tx2"/>
                </a:solidFill>
              </a:rPr>
              <a:t>semantic</a:t>
            </a:r>
            <a:r>
              <a:rPr lang="fr-FR" dirty="0" smtClean="0">
                <a:solidFill>
                  <a:schemeClr val="tx2"/>
                </a:solidFill>
              </a:rPr>
              <a:t> actants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tx2"/>
                </a:solidFill>
              </a:rPr>
              <a:t>Need</a:t>
            </a:r>
            <a:r>
              <a:rPr lang="fr-FR" dirty="0" smtClean="0">
                <a:solidFill>
                  <a:schemeClr val="tx2"/>
                </a:solidFill>
              </a:rPr>
              <a:t> 1: </a:t>
            </a:r>
            <a:r>
              <a:rPr lang="fr-FR" dirty="0" err="1" smtClean="0">
                <a:solidFill>
                  <a:schemeClr val="tx2"/>
                </a:solidFill>
              </a:rPr>
              <a:t>Lexicographic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Definitions</a:t>
            </a:r>
            <a:r>
              <a:rPr lang="fr-FR" dirty="0" smtClean="0">
                <a:solidFill>
                  <a:schemeClr val="tx2"/>
                </a:solidFill>
              </a:rPr>
              <a:t> in the RLF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The Unit Graphs Framework: A graph-</a:t>
            </a:r>
            <a:r>
              <a:rPr lang="fr-FR" sz="3200" dirty="0" err="1" smtClean="0"/>
              <a:t>based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dirty="0" err="1" smtClean="0"/>
              <a:t>Knowledge</a:t>
            </a:r>
            <a:r>
              <a:rPr lang="fr-FR" sz="3200" dirty="0" smtClean="0"/>
              <a:t> </a:t>
            </a:r>
            <a:r>
              <a:rPr lang="fr-FR" sz="3200" dirty="0" err="1" smtClean="0"/>
              <a:t>Representation</a:t>
            </a:r>
            <a:r>
              <a:rPr lang="fr-FR" sz="3200" dirty="0" smtClean="0"/>
              <a:t> </a:t>
            </a:r>
            <a:r>
              <a:rPr lang="fr-FR" sz="3200" dirty="0" err="1" smtClean="0"/>
              <a:t>Formalism</a:t>
            </a:r>
            <a:r>
              <a:rPr lang="fr-FR" sz="3200" dirty="0" smtClean="0"/>
              <a:t> </a:t>
            </a:r>
            <a:r>
              <a:rPr lang="fr-FR" sz="3200" dirty="0" err="1" smtClean="0"/>
              <a:t>designed</a:t>
            </a:r>
            <a:r>
              <a:rPr lang="fr-FR" sz="3200" dirty="0" smtClean="0"/>
              <a:t> for the </a:t>
            </a:r>
            <a:r>
              <a:rPr lang="fr-FR" sz="3200" dirty="0" err="1" smtClean="0"/>
              <a:t>Meaning</a:t>
            </a:r>
            <a:r>
              <a:rPr lang="fr-FR" sz="3200" dirty="0" smtClean="0"/>
              <a:t>-</a:t>
            </a:r>
            <a:r>
              <a:rPr lang="fr-FR" sz="3200" dirty="0" err="1" smtClean="0"/>
              <a:t>Text</a:t>
            </a:r>
            <a:r>
              <a:rPr lang="fr-FR" sz="3200" dirty="0" smtClean="0"/>
              <a:t> </a:t>
            </a:r>
            <a:r>
              <a:rPr lang="fr-FR" sz="3200" dirty="0" err="1" smtClean="0"/>
              <a:t>Theory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&amp; </a:t>
            </a:r>
            <a:br>
              <a:rPr lang="fr-FR" sz="3200" dirty="0" smtClean="0"/>
            </a:br>
            <a:r>
              <a:rPr lang="fr-FR" sz="3200" dirty="0" smtClean="0"/>
              <a:t>Application to </a:t>
            </a:r>
            <a:r>
              <a:rPr lang="fr-FR" sz="3200" dirty="0" err="1" smtClean="0"/>
              <a:t>Lexicographic</a:t>
            </a:r>
            <a:r>
              <a:rPr lang="fr-FR" sz="3200" dirty="0" smtClean="0"/>
              <a:t> </a:t>
            </a:r>
            <a:r>
              <a:rPr lang="fr-FR" sz="3200" dirty="0" err="1" smtClean="0"/>
              <a:t>Definitions</a:t>
            </a:r>
            <a:r>
              <a:rPr lang="fr-FR" sz="3200" dirty="0" smtClean="0"/>
              <a:t> in the RELIEF </a:t>
            </a:r>
            <a:r>
              <a:rPr lang="fr-FR" sz="3200" dirty="0" err="1" smtClean="0"/>
              <a:t>project</a:t>
            </a:r>
            <a:endParaRPr lang="fr-FR" sz="3200" dirty="0"/>
          </a:p>
        </p:txBody>
      </p:sp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908" y="6053505"/>
            <a:ext cx="2000250" cy="560071"/>
          </a:xfrm>
          <a:prstGeom prst="rect">
            <a:avLst/>
          </a:prstGeom>
          <a:noFill/>
        </p:spPr>
      </p:pic>
      <p:pic>
        <p:nvPicPr>
          <p:cNvPr id="51204" name="Picture 4" descr="http://www.i3s.unice.fr/I3S/images/page_n/uni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504" y="5778753"/>
            <a:ext cx="1530846" cy="1079247"/>
          </a:xfrm>
          <a:prstGeom prst="rect">
            <a:avLst/>
          </a:prstGeom>
          <a:noFill/>
        </p:spPr>
      </p:pic>
      <p:pic>
        <p:nvPicPr>
          <p:cNvPr id="51206" name="Picture 6" descr="http://www.i3s.unice.fr/I3S/images/index/cnrsCarr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366" y="5959567"/>
            <a:ext cx="810766" cy="752855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05264"/>
            <a:ext cx="1152128" cy="93498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5220072" y="35332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MTT’13 , August 30</a:t>
            </a:r>
            <a:r>
              <a:rPr lang="fr-FR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2013, Prague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1371600" y="4429132"/>
            <a:ext cx="6400800" cy="12096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84168" y="4053265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&amp;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28764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TOOL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398609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of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activity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Weaving tool that a person X uses to untangle#2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fibres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an object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weaving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="use"&gt;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uses to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untangle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#2 fibres of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of a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X for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Lexicographic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RELIEF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483768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&amp;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84168" y="4053265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&amp;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1901</TotalTime>
  <Words>5312</Words>
  <Application>Microsoft Office PowerPoint</Application>
  <PresentationFormat>Affichage à l'écran (4:3)</PresentationFormat>
  <Paragraphs>1181</Paragraphs>
  <Slides>72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3" baseType="lpstr">
      <vt:lpstr>Urbain</vt:lpstr>
      <vt:lpstr>The Unit Graphs Framework: A graph-based  Knowledge Representation Formalism designed for the Meaning-Text Theory &amp;  Application to Lexicographic Definitions in the RELIEF project</vt:lpstr>
      <vt:lpstr>Knowledge Representation</vt:lpstr>
      <vt:lpstr>Diapositive 3</vt:lpstr>
      <vt:lpstr>Diapositive 4</vt:lpstr>
      <vt:lpstr>1. Choose Formalism</vt:lpstr>
      <vt:lpstr>Diapositive 6</vt:lpstr>
      <vt:lpstr>Diapositive 7</vt:lpstr>
      <vt:lpstr>Diapositive 8</vt:lpstr>
      <vt:lpstr>Diapositive 9</vt:lpstr>
      <vt:lpstr>Diapositive 10</vt:lpstr>
      <vt:lpstr>Diapositive 11</vt:lpstr>
      <vt:lpstr>Meaning-Text Theory</vt:lpstr>
      <vt:lpstr>Diapositive 13</vt:lpstr>
      <vt:lpstr>Diapositive 14</vt:lpstr>
      <vt:lpstr>Diapositive 15</vt:lpstr>
      <vt:lpstr>Diapositive 16</vt:lpstr>
      <vt:lpstr>Diapositive 17</vt:lpstr>
      <vt:lpstr>1. Choose Formalism</vt:lpstr>
      <vt:lpstr>Semantic Web</vt:lpstr>
      <vt:lpstr>Diapositive 20</vt:lpstr>
      <vt:lpstr>Diapositive 21</vt:lpstr>
      <vt:lpstr>Diapositive 22</vt:lpstr>
      <vt:lpstr>Diapositive 23</vt:lpstr>
      <vt:lpstr>1. Choose Formalism</vt:lpstr>
      <vt:lpstr>Conceptual Graphs</vt:lpstr>
      <vt:lpstr>Diapositive 26</vt:lpstr>
      <vt:lpstr>Diapositive 27</vt:lpstr>
      <vt:lpstr>1. Choose Formalism</vt:lpstr>
      <vt:lpstr>Diapositive 29</vt:lpstr>
      <vt:lpstr>Diapositive 30</vt:lpstr>
      <vt:lpstr>Diapositive 31</vt:lpstr>
      <vt:lpstr>Diapositive 32</vt:lpstr>
      <vt:lpstr>1. Choose Formalism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1. Choose Formalism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1. Choose Formalism</vt:lpstr>
      <vt:lpstr>Diapositive 52</vt:lpstr>
      <vt:lpstr>Diapositive 53</vt:lpstr>
      <vt:lpstr>1. Choose Formalism</vt:lpstr>
      <vt:lpstr>Diapositive 55</vt:lpstr>
      <vt:lpstr>1. Choose Formalism</vt:lpstr>
      <vt:lpstr>Diapositive 57</vt:lpstr>
      <vt:lpstr>Diapositive 58</vt:lpstr>
      <vt:lpstr>Diapositive 59</vt:lpstr>
      <vt:lpstr>Diapositive 60</vt:lpstr>
      <vt:lpstr>1. Choose Formalism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1. Choose Formalism</vt:lpstr>
      <vt:lpstr>Diapositive 69</vt:lpstr>
      <vt:lpstr>Diapositive 70</vt:lpstr>
      <vt:lpstr>Conclusions</vt:lpstr>
      <vt:lpstr>The Unit Graphs Framework: A graph-based  Knowledge Representation Formalism designed for the Meaning-Text Theory &amp;  Application to Lexicographic Definitions in the RELIEF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mlefranc</dc:creator>
  <cp:lastModifiedBy>mlefranc</cp:lastModifiedBy>
  <cp:revision>209</cp:revision>
  <dcterms:created xsi:type="dcterms:W3CDTF">2013-06-06T09:33:38Z</dcterms:created>
  <dcterms:modified xsi:type="dcterms:W3CDTF">2013-08-30T07:35:19Z</dcterms:modified>
</cp:coreProperties>
</file>