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5" r:id="rId3"/>
  </p:sldMasterIdLst>
  <p:notesMasterIdLst>
    <p:notesMasterId r:id="rId32"/>
  </p:notesMasterIdLst>
  <p:sldIdLst>
    <p:sldId id="256" r:id="rId4"/>
    <p:sldId id="260" r:id="rId5"/>
    <p:sldId id="268" r:id="rId6"/>
    <p:sldId id="283" r:id="rId7"/>
    <p:sldId id="267" r:id="rId8"/>
    <p:sldId id="271" r:id="rId9"/>
    <p:sldId id="272" r:id="rId10"/>
    <p:sldId id="281" r:id="rId11"/>
    <p:sldId id="277" r:id="rId12"/>
    <p:sldId id="282" r:id="rId13"/>
    <p:sldId id="284" r:id="rId14"/>
    <p:sldId id="303" r:id="rId15"/>
    <p:sldId id="285" r:id="rId16"/>
    <p:sldId id="276" r:id="rId17"/>
    <p:sldId id="269" r:id="rId18"/>
    <p:sldId id="266" r:id="rId19"/>
    <p:sldId id="288" r:id="rId20"/>
    <p:sldId id="292" r:id="rId21"/>
    <p:sldId id="295" r:id="rId22"/>
    <p:sldId id="287" r:id="rId23"/>
    <p:sldId id="296" r:id="rId24"/>
    <p:sldId id="298" r:id="rId25"/>
    <p:sldId id="304" r:id="rId26"/>
    <p:sldId id="305" r:id="rId27"/>
    <p:sldId id="306" r:id="rId28"/>
    <p:sldId id="307" r:id="rId29"/>
    <p:sldId id="308" r:id="rId30"/>
    <p:sldId id="309" r:id="rId3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19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0AFB93-991C-4CB2-9229-FC93A3359ACF}" type="datetimeFigureOut">
              <a:rPr lang="fr-FR" smtClean="0"/>
              <a:t>27/01/2017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46E47-D5B7-45C0-B241-72CC84B0AA8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72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6E47-D5B7-45C0-B241-72CC84B0AA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16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use cases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346E47-D5B7-45C0-B241-72CC84B0AA8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16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 bwMode="ltGray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2224088" y="2546350"/>
            <a:ext cx="6678612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42803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2217738" y="3703638"/>
            <a:ext cx="6675437" cy="1752600"/>
          </a:xfrm>
        </p:spPr>
        <p:txBody>
          <a:bodyPr/>
          <a:lstStyle>
            <a:lvl1pPr marL="0" indent="0">
              <a:buFontTx/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4394" y="301625"/>
            <a:ext cx="4975494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5" y="301625"/>
            <a:ext cx="2146300" cy="604361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8463" y="301625"/>
            <a:ext cx="6291262" cy="604361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4813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2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552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80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082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031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9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657" y="301625"/>
            <a:ext cx="8536831" cy="847725"/>
          </a:xfrm>
        </p:spPr>
        <p:txBody>
          <a:bodyPr/>
          <a:lstStyle>
            <a:lvl1pPr>
              <a:defRPr sz="2800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ZoneTexte 3"/>
          <p:cNvSpPr txBox="1"/>
          <p:nvPr userDrawn="1"/>
        </p:nvSpPr>
        <p:spPr>
          <a:xfrm>
            <a:off x="35496" y="6536377"/>
            <a:ext cx="8208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Maxime Lefrançois, Antoine Zimmermann -  </a:t>
            </a:r>
            <a:r>
              <a:rPr lang="en-US" sz="1200" b="0" dirty="0" smtClean="0">
                <a:solidFill>
                  <a:schemeClr val="bg1">
                    <a:lumMod val="50000"/>
                  </a:schemeClr>
                </a:solidFill>
              </a:rPr>
              <a:t>Supporting Arbitrary Custom Datatypes in RDF and 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</a:rPr>
              <a:t>SPARQL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796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185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6499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27/01/2017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304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548680"/>
            <a:ext cx="8280920" cy="1181993"/>
          </a:xfrm>
        </p:spPr>
        <p:txBody>
          <a:bodyPr wrap="square" anchor="b" anchorCtr="0">
            <a:noAutofit/>
          </a:bodyPr>
          <a:lstStyle>
            <a:lvl1pPr algn="l">
              <a:defRPr sz="3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Title of your presentation </a:t>
            </a:r>
            <a:br>
              <a:rPr lang="en-US" dirty="0" smtClean="0"/>
            </a:br>
            <a:r>
              <a:rPr lang="de-DE" dirty="0" smtClean="0"/>
              <a:t>(Arial bold 34 pts)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95536" y="1844824"/>
            <a:ext cx="7272808" cy="864096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 smtClean="0"/>
              <a:t>Event/Occasion, date (Arial regular 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 </a:t>
            </a:r>
          </a:p>
          <a:p>
            <a:r>
              <a:rPr lang="en-GB" noProof="0" dirty="0" smtClean="0"/>
              <a:t>Name of the speaker (Arial regular 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37565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8000" y="144000"/>
            <a:ext cx="6228000" cy="828000"/>
          </a:xfrm>
        </p:spPr>
        <p:txBody>
          <a:bodyPr/>
          <a:lstStyle>
            <a:lvl1pPr>
              <a:defRPr>
                <a:solidFill>
                  <a:srgbClr val="00A651"/>
                </a:solidFill>
              </a:defRPr>
            </a:lvl1pPr>
          </a:lstStyle>
          <a:p>
            <a:r>
              <a:rPr lang="en-GB" noProof="0" dirty="0" smtClean="0"/>
              <a:t>Title of your slide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br>
              <a:rPr lang="en-GB" noProof="0" dirty="0" smtClean="0"/>
            </a:br>
            <a:r>
              <a:rPr lang="en-GB" noProof="0" dirty="0" smtClean="0"/>
              <a:t>Subtitle - if applicable -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8000" y="1332000"/>
            <a:ext cx="8352472" cy="5040000"/>
          </a:xfr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1"/>
            <a:r>
              <a:rPr lang="en-GB" noProof="0" dirty="0" smtClean="0"/>
              <a:t>Second level (20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2"/>
            <a:r>
              <a:rPr lang="en-GB" noProof="0" dirty="0" smtClean="0"/>
              <a:t>Third level (18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3"/>
            <a:r>
              <a:rPr lang="en-GB" noProof="0" dirty="0" smtClean="0"/>
              <a:t>Fourth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4"/>
            <a:r>
              <a:rPr lang="en-GB" noProof="0" dirty="0" smtClean="0"/>
              <a:t>Fifth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384523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68000" y="1332000"/>
            <a:ext cx="8352472" cy="5040000"/>
          </a:xfrm>
        </p:spPr>
        <p:txBody>
          <a:bodyPr>
            <a:normAutofit/>
          </a:bodyPr>
          <a:lstStyle>
            <a:lvl1pPr marL="0" indent="0"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Title of your slide (Arial bold 24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br>
              <a:rPr lang="en-GB" noProof="0" dirty="0" smtClean="0"/>
            </a:br>
            <a:r>
              <a:rPr lang="en-GB" noProof="0" dirty="0" smtClean="0"/>
              <a:t>Subtitle - if applicable - (Arial bold 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5378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b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noProof="0" dirty="0" smtClean="0"/>
              <a:t>Example of a chart</a:t>
            </a:r>
            <a:endParaRPr lang="en-GB" noProof="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8000" y="1332000"/>
            <a:ext cx="8352000" cy="5040000"/>
          </a:xfrm>
        </p:spPr>
        <p:txBody>
          <a:bodyPr>
            <a:noAutofit/>
          </a:bodyPr>
          <a:lstStyle>
            <a:lvl1pPr marL="0" indent="0">
              <a:buNone/>
              <a:defRPr sz="2200" baseline="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noProof="0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401556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3664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6265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3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17533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4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57418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5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2147352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parator 6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95536" y="404664"/>
            <a:ext cx="8280920" cy="1470025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 smtClean="0"/>
              <a:t>Title of your separator slide </a:t>
            </a:r>
            <a:br>
              <a:rPr lang="en-GB" noProof="0" dirty="0" smtClean="0"/>
            </a:br>
            <a:r>
              <a:rPr lang="en-GB" noProof="0" dirty="0" smtClean="0"/>
              <a:t>(Arial bold 28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953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2442" y="301625"/>
            <a:ext cx="4757445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225" y="1536700"/>
            <a:ext cx="42164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2025" y="1536700"/>
            <a:ext cx="4216400" cy="4808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003" y="301625"/>
            <a:ext cx="4848885" cy="8477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nl-NL" dirty="0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617" name="Rectangle 77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3225" y="1536700"/>
            <a:ext cx="8585200" cy="480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GB" dirty="0" smtClean="0"/>
          </a:p>
        </p:txBody>
      </p:sp>
      <p:sp>
        <p:nvSpPr>
          <p:cNvPr id="104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398463" y="301625"/>
            <a:ext cx="63214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Modifiez le style du titre</a:t>
            </a:r>
            <a:endParaRPr lang="en-GB" smtClean="0"/>
          </a:p>
        </p:txBody>
      </p:sp>
      <p:sp>
        <p:nvSpPr>
          <p:cNvPr id="420613" name="Rectangle 773"/>
          <p:cNvSpPr>
            <a:spLocks noChangeArrowheads="1"/>
          </p:cNvSpPr>
          <p:nvPr/>
        </p:nvSpPr>
        <p:spPr bwMode="auto">
          <a:xfrm>
            <a:off x="404813" y="963613"/>
            <a:ext cx="6310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1300">
                <a:solidFill>
                  <a:schemeClr val="hlink"/>
                </a:solidFill>
              </a:rPr>
              <a:t>• • • • • • • • • • • • • • • • • • • • • • • • • • • • • • • • • • • • • • • • • • • • • • • • • • • • • • • • • • •</a:t>
            </a:r>
            <a:r>
              <a:rPr lang="en-GB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420614" name="Text Box 774"/>
          <p:cNvSpPr txBox="1">
            <a:spLocks noChangeArrowheads="1"/>
          </p:cNvSpPr>
          <p:nvPr/>
        </p:nvSpPr>
        <p:spPr bwMode="auto">
          <a:xfrm>
            <a:off x="7942263" y="6588125"/>
            <a:ext cx="12017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/>
            <a:r>
              <a:rPr lang="en-GB" sz="800" dirty="0" smtClean="0">
                <a:solidFill>
                  <a:srgbClr val="969696"/>
                </a:solidFill>
              </a:rPr>
              <a:t>14/04/2016 -  </a:t>
            </a:r>
            <a:fld id="{B5D6819E-2BB9-42BD-8C27-2B2FF08F3B5E}" type="slidenum">
              <a:rPr lang="en-GB" sz="800">
                <a:solidFill>
                  <a:srgbClr val="969696"/>
                </a:solidFill>
              </a:rPr>
              <a:pPr algn="r"/>
              <a:t>‹N°›</a:t>
            </a:fld>
            <a:endParaRPr lang="en-GB" sz="800" dirty="0">
              <a:solidFill>
                <a:srgbClr val="96969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2F85AE0-04B9-41BF-A620-A87289FBB3F5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27/01/2017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31D3F2FA-176E-44C8-BC7B-DCB59AECEDE9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283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544" y="144000"/>
            <a:ext cx="6228000" cy="8280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 dirty="0" smtClean="0"/>
              <a:t>Title of your slide (Arial bold 24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Subtitle - if applicable - (Arial bold 24 </a:t>
            </a:r>
            <a:r>
              <a:rPr lang="en-US" dirty="0" err="1" smtClean="0"/>
              <a:t>pts</a:t>
            </a:r>
            <a:r>
              <a:rPr lang="en-US" dirty="0" smtClean="0"/>
              <a:t>)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332000"/>
            <a:ext cx="8352150" cy="504000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0"/>
            <a:endParaRPr lang="en-GB" noProof="0" dirty="0" smtClean="0"/>
          </a:p>
          <a:p>
            <a:pPr lvl="0"/>
            <a:r>
              <a:rPr lang="en-GB" noProof="0" dirty="0" smtClean="0"/>
              <a:t>Click to edit Master text styles (22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1"/>
            <a:r>
              <a:rPr lang="en-GB" noProof="0" dirty="0" smtClean="0"/>
              <a:t>Second level (20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2"/>
            <a:r>
              <a:rPr lang="en-GB" noProof="0" dirty="0" smtClean="0"/>
              <a:t>Third level (18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3"/>
            <a:r>
              <a:rPr lang="en-GB" noProof="0" dirty="0" smtClean="0"/>
              <a:t>Fourth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</a:p>
          <a:p>
            <a:pPr lvl="4"/>
            <a:r>
              <a:rPr lang="en-GB" noProof="0" dirty="0" smtClean="0"/>
              <a:t>Fifth level (16 </a:t>
            </a:r>
            <a:r>
              <a:rPr lang="en-GB" noProof="0" dirty="0" err="1" smtClean="0"/>
              <a:t>pts</a:t>
            </a:r>
            <a:r>
              <a:rPr lang="en-GB" noProof="0" dirty="0" smtClean="0"/>
              <a:t>)</a:t>
            </a:r>
            <a:endParaRPr lang="en-GB" noProof="0" dirty="0"/>
          </a:p>
        </p:txBody>
      </p:sp>
      <p:sp>
        <p:nvSpPr>
          <p:cNvPr id="9" name="Text Box 774"/>
          <p:cNvSpPr txBox="1">
            <a:spLocks noChangeArrowheads="1"/>
          </p:cNvSpPr>
          <p:nvPr/>
        </p:nvSpPr>
        <p:spPr bwMode="auto">
          <a:xfrm>
            <a:off x="7812360" y="6525344"/>
            <a:ext cx="1201737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B5D6819E-2BB9-42BD-8C27-2B2FF08F3B5E}" type="slidenum">
              <a:rPr lang="en-GB" sz="800" smtClean="0">
                <a:solidFill>
                  <a:srgbClr val="0046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en-GB" sz="800" dirty="0">
              <a:solidFill>
                <a:srgbClr val="0046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95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rgbClr val="00A65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200" marR="0" indent="-4572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25475" indent="-265113" algn="l" defTabSz="914400" rtl="0" eaLnBrk="1" latinLnBrk="0" hangingPunct="1">
        <a:spcBef>
          <a:spcPct val="20000"/>
        </a:spcBef>
        <a:buFont typeface="Arial" panose="020B0604020202020204" pitchFamily="34" charset="0"/>
        <a:buChar char="­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98525" indent="-2730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63638" indent="-265113" algn="l" defTabSz="914400" rtl="0" eaLnBrk="1" latinLnBrk="0" hangingPunct="1">
        <a:spcBef>
          <a:spcPct val="20000"/>
        </a:spcBef>
        <a:buFont typeface="Arial" pitchFamily="34" charset="0"/>
        <a:buChar char="­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24000" indent="-360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3id.org/lindt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thesmartenergy/jena" TargetMode="External"/><Relationship Id="rId2" Type="http://schemas.openxmlformats.org/officeDocument/2006/relationships/hyperlink" Target="http://w3id.org/lindt/custom_datatypes#lengt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datatype/centimetre" TargetMode="External"/><Relationship Id="rId2" Type="http://schemas.openxmlformats.org/officeDocument/2006/relationships/hyperlink" Target="http://dbpedia.org/datatype/millimetr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bpedia.org/datatype/kilometre" TargetMode="External"/><Relationship Id="rId4" Type="http://schemas.openxmlformats.org/officeDocument/2006/relationships/hyperlink" Target="http://dbpedia.org/datatype/metre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3id.org/lind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987" y="1988840"/>
            <a:ext cx="8579172" cy="1026666"/>
          </a:xfrm>
        </p:spPr>
        <p:txBody>
          <a:bodyPr anchor="t"/>
          <a:lstStyle/>
          <a:p>
            <a:pPr algn="ctr"/>
            <a:r>
              <a:rPr lang="fr-FR" sz="2800" b="0" dirty="0"/>
              <a:t>Support uniforme de types de données </a:t>
            </a:r>
            <a:r>
              <a:rPr lang="fr-FR" sz="2800" b="0" dirty="0" smtClean="0"/>
              <a:t>personnalisés dans </a:t>
            </a:r>
            <a:r>
              <a:rPr lang="fr-FR" sz="2800" b="0" dirty="0"/>
              <a:t>RDF et SPARQL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856984" cy="720080"/>
          </a:xfrm>
        </p:spPr>
        <p:txBody>
          <a:bodyPr/>
          <a:lstStyle/>
          <a:p>
            <a:r>
              <a:rPr lang="fr-FR" sz="2000" dirty="0" smtClean="0"/>
              <a:t>Maxime Lefrançois, Antoine Zimmermann</a:t>
            </a:r>
          </a:p>
          <a:p>
            <a:r>
              <a:rPr lang="fr-FR" dirty="0" err="1"/>
              <a:t>Univ</a:t>
            </a:r>
            <a:r>
              <a:rPr lang="fr-FR" dirty="0"/>
              <a:t> Lyon, MINES Saint-Étienne, CNRS, Laboratoire Hubert Curien UMR </a:t>
            </a:r>
            <a:r>
              <a:rPr lang="fr-FR" dirty="0" smtClean="0"/>
              <a:t>5516, F-42023 </a:t>
            </a:r>
            <a:r>
              <a:rPr lang="fr-FR" dirty="0"/>
              <a:t>Saint-Étienne, France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9221" y="5446965"/>
            <a:ext cx="65572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i="1" dirty="0"/>
              <a:t>Faciliter l’accès aux formalismes et outils du Web Sémantique pour les entreprises, services Web, et objets contraints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835697" y="5583333"/>
            <a:ext cx="655781" cy="373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89764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à la volée de </a:t>
            </a:r>
            <a:r>
              <a:rPr lang="fr-FR" dirty="0" smtClean="0"/>
              <a:t>nouveaux types de données </a:t>
            </a:r>
            <a:r>
              <a:rPr lang="fr-FR" dirty="0" smtClean="0"/>
              <a:t>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Besoin d’un accord entre l’éditeur du type de données</a:t>
            </a:r>
            <a:r>
              <a:rPr lang="fr-FR" dirty="0" smtClean="0">
                <a:latin typeface="Calibri" panose="020F0502020204030204" pitchFamily="34" charset="0"/>
              </a:rPr>
              <a:t/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et le moteur RDF/SPARQL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Un registre centralisé de types de données ?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Ou bien on se base sur les principes du web des données liées 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sz="1800" i="1" dirty="0" smtClean="0">
                <a:latin typeface="Calibri" panose="020F0502020204030204" pitchFamily="34" charset="0"/>
              </a:rPr>
              <a:t>comme le suggère la REC RDF </a:t>
            </a:r>
            <a:r>
              <a:rPr lang="fr-FR" sz="1800" i="1" dirty="0">
                <a:latin typeface="Calibri" panose="020F0502020204030204" pitchFamily="34" charset="0"/>
              </a:rPr>
              <a:t>1.1 </a:t>
            </a:r>
            <a:r>
              <a:rPr lang="fr-FR" sz="1800" i="1" dirty="0" err="1" smtClean="0">
                <a:latin typeface="Calibri" panose="020F0502020204030204" pitchFamily="34" charset="0"/>
              </a:rPr>
              <a:t>semantics</a:t>
            </a:r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25839" y="4150821"/>
            <a:ext cx="7844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</a:rPr>
              <a:t>utiliser des IRI HTTP pour identifier les </a:t>
            </a:r>
            <a:r>
              <a:rPr lang="fr-FR" dirty="0" smtClean="0">
                <a:latin typeface="Calibri" panose="020F0502020204030204" pitchFamily="34" charset="0"/>
              </a:rPr>
              <a:t>types de données</a:t>
            </a:r>
            <a:endParaRPr lang="fr-FR" dirty="0" smtClean="0"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dirty="0" smtClean="0">
                <a:latin typeface="Calibri" panose="020F0502020204030204" pitchFamily="34" charset="0"/>
              </a:rPr>
              <a:t>Lorsque quelqu’un cherche cette IRI</a:t>
            </a:r>
            <a:r>
              <a:rPr lang="fr-FR" dirty="0" smtClean="0">
                <a:latin typeface="Calibri" panose="020F0502020204030204" pitchFamily="34" charset="0"/>
              </a:rPr>
              <a:t>, </a:t>
            </a:r>
            <a:r>
              <a:rPr lang="fr-FR" dirty="0" smtClean="0">
                <a:latin typeface="Calibri" panose="020F0502020204030204" pitchFamily="34" charset="0"/>
              </a:rPr>
              <a:t>faire en sorte qu’il récupère la définition </a:t>
            </a:r>
            <a:br>
              <a:rPr lang="fr-FR" dirty="0" smtClean="0">
                <a:latin typeface="Calibri" panose="020F0502020204030204" pitchFamily="34" charset="0"/>
              </a:rPr>
            </a:br>
            <a:r>
              <a:rPr lang="fr-FR" dirty="0" smtClean="0">
                <a:latin typeface="Calibri" panose="020F0502020204030204" pitchFamily="34" charset="0"/>
              </a:rPr>
              <a:t>du type de données</a:t>
            </a: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355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définition du type de données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Pas besoin de définir l’ensemble des valeurs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Seulement </a:t>
            </a:r>
            <a:r>
              <a:rPr lang="fr-FR" dirty="0" smtClean="0">
                <a:latin typeface="Calibri" panose="020F0502020204030204" pitchFamily="34" charset="0"/>
              </a:rPr>
              <a:t>besoin de mécanismes pour vérifier la bonne-forme</a:t>
            </a:r>
            <a:r>
              <a:rPr lang="fr-FR" dirty="0" smtClean="0">
                <a:latin typeface="Calibri" panose="020F0502020204030204" pitchFamily="34" charset="0"/>
              </a:rPr>
              <a:t>, l’égalité, la comparaison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Module spécifique à un moteur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Des fonctions accessibles sur un service web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err="1">
                <a:latin typeface="Calibri" panose="020F0502020204030204" pitchFamily="34" charset="0"/>
              </a:rPr>
              <a:t>Functions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defined</a:t>
            </a:r>
            <a:r>
              <a:rPr lang="fr-FR" dirty="0">
                <a:latin typeface="Calibri" panose="020F0502020204030204" pitchFamily="34" charset="0"/>
              </a:rPr>
              <a:t> in a script</a:t>
            </a:r>
          </a:p>
          <a:p>
            <a:r>
              <a:rPr lang="fr-FR" dirty="0" err="1" smtClean="0">
                <a:latin typeface="Calibri" panose="020F0502020204030204" pitchFamily="34" charset="0"/>
              </a:rPr>
              <a:t>Declarative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 err="1" smtClean="0">
                <a:latin typeface="Calibri" panose="020F0502020204030204" pitchFamily="34" charset="0"/>
              </a:rPr>
              <a:t>vocabulary-based</a:t>
            </a:r>
            <a:r>
              <a:rPr lang="fr-FR" dirty="0" smtClean="0">
                <a:latin typeface="Calibri" panose="020F0502020204030204" pitchFamily="34" charset="0"/>
              </a:rPr>
              <a:t> description</a:t>
            </a: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Flèche droite 5"/>
          <p:cNvSpPr/>
          <p:nvPr/>
        </p:nvSpPr>
        <p:spPr bwMode="auto">
          <a:xfrm>
            <a:off x="129160" y="3573016"/>
            <a:ext cx="611560" cy="360040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71535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définition du type de données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Pas besoin de définir l’ensemble des valeurs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Seulement </a:t>
            </a:r>
            <a:r>
              <a:rPr lang="fr-FR" dirty="0" smtClean="0">
                <a:latin typeface="Calibri" panose="020F0502020204030204" pitchFamily="34" charset="0"/>
              </a:rPr>
              <a:t>besoin de mécanismes pour vérifier la bonne-forme</a:t>
            </a:r>
            <a:r>
              <a:rPr lang="fr-FR" dirty="0" smtClean="0">
                <a:latin typeface="Calibri" panose="020F0502020204030204" pitchFamily="34" charset="0"/>
              </a:rPr>
              <a:t>, l’égalité, la comparaison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Module spécifique à un moteur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Des fonctions accessibles sur un service web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Des fonctions définies dans un script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Un graphe RDF qui décrit le type de données avec une ontologie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6" name="Flèche droite 5"/>
          <p:cNvSpPr/>
          <p:nvPr/>
        </p:nvSpPr>
        <p:spPr bwMode="auto">
          <a:xfrm>
            <a:off x="129160" y="3861048"/>
            <a:ext cx="611560" cy="360040"/>
          </a:xfrm>
          <a:prstGeom prst="rightArrow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83877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des types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personnalisés</a:t>
            </a:r>
            <a:r>
              <a:rPr lang="en-US" dirty="0" smtClean="0"/>
              <a:t> </a:t>
            </a:r>
            <a:r>
              <a:rPr lang="en-US" dirty="0" err="1" smtClean="0"/>
              <a:t>arbitrairement</a:t>
            </a:r>
            <a:r>
              <a:rPr lang="en-US" dirty="0" smtClean="0"/>
              <a:t> complexes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699792" y="4437112"/>
            <a:ext cx="2920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2 –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servir du code exécutable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Carré corné 7"/>
          <p:cNvSpPr/>
          <p:nvPr/>
        </p:nvSpPr>
        <p:spPr>
          <a:xfrm flipV="1">
            <a:off x="4067944" y="3624294"/>
            <a:ext cx="885800" cy="812940"/>
          </a:xfrm>
          <a:prstGeom prst="foldedCorner">
            <a:avLst>
              <a:gd name="adj" fmla="val 228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66581" y="1772816"/>
            <a:ext cx="262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i="1" dirty="0" smtClean="0">
                <a:solidFill>
                  <a:srgbClr val="00B050"/>
                </a:solidFill>
                <a:latin typeface="Calibri"/>
              </a:rPr>
              <a:t>&lt;http://ex.org/unit#watt</a:t>
            </a:r>
            <a:r>
              <a:rPr lang="fr-FR" i="1" dirty="0" smtClean="0">
                <a:solidFill>
                  <a:srgbClr val="00B050"/>
                </a:solidFill>
                <a:latin typeface="Calibri"/>
              </a:rPr>
              <a:t>&gt;</a:t>
            </a:r>
            <a:endParaRPr lang="fr-FR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78016" y="5869319"/>
            <a:ext cx="5661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 smtClean="0">
                <a:solidFill>
                  <a:prstClr val="black"/>
                </a:solidFill>
                <a:latin typeface="Calibri"/>
              </a:rPr>
              <a:t>L(D)</a:t>
            </a:r>
            <a:endParaRPr lang="fr-FR" sz="18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1" name="Connecteur en arc 10"/>
          <p:cNvCxnSpPr>
            <a:stCxn id="9" idx="2"/>
            <a:endCxn id="13" idx="3"/>
          </p:cNvCxnSpPr>
          <p:nvPr/>
        </p:nvCxnSpPr>
        <p:spPr>
          <a:xfrm rot="5400000">
            <a:off x="1968974" y="1612268"/>
            <a:ext cx="1881197" cy="2940956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761107" y="6248345"/>
            <a:ext cx="629981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800" i="1" dirty="0" smtClean="0">
                <a:solidFill>
                  <a:prstClr val="black"/>
                </a:solidFill>
                <a:latin typeface="Calibri"/>
              </a:rPr>
              <a:t>L2V(D)</a:t>
            </a:r>
            <a:endParaRPr lang="fr-FR" sz="1800" i="1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3" name="Picture 4" descr="Résultat de recherche d'images pour &quot;images terre int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37569"/>
            <a:ext cx="97155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en arc 13"/>
          <p:cNvCxnSpPr>
            <a:stCxn id="13" idx="3"/>
            <a:endCxn id="17" idx="1"/>
          </p:cNvCxnSpPr>
          <p:nvPr/>
        </p:nvCxnSpPr>
        <p:spPr>
          <a:xfrm>
            <a:off x="1439094" y="4023345"/>
            <a:ext cx="2633327" cy="12700"/>
          </a:xfrm>
          <a:prstGeom prst="curvedConnector3">
            <a:avLst>
              <a:gd name="adj1" fmla="val 50000"/>
            </a:avLst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73014" y="5992615"/>
            <a:ext cx="116775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comparaison </a:t>
            </a:r>
            <a:endParaRPr lang="fr-FR" sz="1400" i="1" dirty="0" smtClean="0">
              <a:solidFill>
                <a:prstClr val="black"/>
              </a:solidFill>
              <a:latin typeface="Calibri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&lt;watt&gt; 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et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&lt;kW&gt;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orme libre 15"/>
          <p:cNvSpPr/>
          <p:nvPr/>
        </p:nvSpPr>
        <p:spPr>
          <a:xfrm>
            <a:off x="4953744" y="4023344"/>
            <a:ext cx="2437344" cy="1117275"/>
          </a:xfrm>
          <a:custGeom>
            <a:avLst/>
            <a:gdLst>
              <a:gd name="connsiteX0" fmla="*/ 0 w 809469"/>
              <a:gd name="connsiteY0" fmla="*/ 0 h 404735"/>
              <a:gd name="connsiteX1" fmla="*/ 644577 w 809469"/>
              <a:gd name="connsiteY1" fmla="*/ 74951 h 404735"/>
              <a:gd name="connsiteX2" fmla="*/ 809469 w 809469"/>
              <a:gd name="connsiteY2" fmla="*/ 404735 h 40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469" h="404735">
                <a:moveTo>
                  <a:pt x="0" y="0"/>
                </a:moveTo>
                <a:cubicBezTo>
                  <a:pt x="254833" y="3747"/>
                  <a:pt x="509666" y="7495"/>
                  <a:pt x="644577" y="74951"/>
                </a:cubicBezTo>
                <a:cubicBezTo>
                  <a:pt x="779489" y="142407"/>
                  <a:pt x="794479" y="273571"/>
                  <a:pt x="809469" y="4047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pic>
        <p:nvPicPr>
          <p:cNvPr id="17" name="Picture 10" descr="Afficher l'image d'orig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421" y="3613741"/>
            <a:ext cx="819207" cy="81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/>
          <p:cNvSpPr txBox="1"/>
          <p:nvPr/>
        </p:nvSpPr>
        <p:spPr>
          <a:xfrm>
            <a:off x="2411760" y="2965594"/>
            <a:ext cx="246727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prstClr val="black"/>
                </a:solidFill>
                <a:latin typeface="Calibri"/>
              </a:rPr>
              <a:t>1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– utiliser </a:t>
            </a:r>
            <a:r>
              <a:rPr lang="fr-FR" dirty="0">
                <a:solidFill>
                  <a:prstClr val="black"/>
                </a:solidFill>
                <a:latin typeface="Calibri"/>
              </a:rPr>
              <a:t>une IRI HTTP </a:t>
            </a:r>
            <a:endParaRPr lang="fr-FR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Picture 14" descr="Afficher l'image d'origin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164" y="5140620"/>
            <a:ext cx="783848" cy="78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/>
          <p:cNvSpPr txBox="1"/>
          <p:nvPr/>
        </p:nvSpPr>
        <p:spPr>
          <a:xfrm>
            <a:off x="6012160" y="4293096"/>
            <a:ext cx="3084049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dirty="0" smtClean="0">
                <a:solidFill>
                  <a:prstClr val="black"/>
                </a:solidFill>
                <a:latin typeface="Calibri"/>
              </a:rPr>
              <a:t>3, 4 </a:t>
            </a:r>
            <a:r>
              <a:rPr lang="fr-FR" dirty="0" smtClean="0">
                <a:solidFill>
                  <a:prstClr val="black"/>
                </a:solidFill>
                <a:latin typeface="Calibri"/>
              </a:rPr>
              <a:t>– 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ce code implémente un API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/>
            </a:r>
            <a:br>
              <a:rPr lang="fr-FR" i="1" dirty="0" smtClean="0">
                <a:solidFill>
                  <a:prstClr val="black"/>
                </a:solidFill>
                <a:latin typeface="Calibri"/>
              </a:rPr>
            </a:br>
            <a:r>
              <a:rPr lang="fr-FR" i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fr-FR" i="1" dirty="0" smtClean="0">
                <a:solidFill>
                  <a:prstClr val="black"/>
                </a:solidFill>
                <a:latin typeface="Calibri"/>
              </a:rPr>
              <a:t>pour traiter les littéraux</a:t>
            </a:r>
            <a:endParaRPr lang="fr-FR" i="1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5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870018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Spécification</a:t>
            </a:r>
            <a:endParaRPr lang="fr-FR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2132856"/>
            <a:ext cx="8585200" cy="4212382"/>
          </a:xfrm>
        </p:spPr>
        <p:txBody>
          <a:bodyPr/>
          <a:lstStyle/>
          <a:p>
            <a:r>
              <a:rPr lang="fr-FR" dirty="0" smtClean="0"/>
              <a:t>APIs pour les types de données aux espaces de valeurs disjoints</a:t>
            </a:r>
          </a:p>
          <a:p>
            <a:r>
              <a:rPr lang="fr-FR" dirty="0" smtClean="0"/>
              <a:t>APIs pour les types de données dont les espaces de valeurs s’</a:t>
            </a:r>
            <a:r>
              <a:rPr lang="fr-FR" dirty="0" err="1" smtClean="0"/>
              <a:t>intersectent</a:t>
            </a:r>
            <a:endParaRPr lang="fr-FR" dirty="0" smtClean="0"/>
          </a:p>
          <a:p>
            <a:r>
              <a:rPr lang="fr-FR" dirty="0" smtClean="0"/>
              <a:t>Contraintes de conformité intra- et inter- types de données</a:t>
            </a: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774211" y="1268760"/>
            <a:ext cx="2334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>
                <a:hlinkClick r:id="rId2"/>
              </a:rPr>
              <a:t>http://w3id.org/lindt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8995759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Publication </a:t>
            </a:r>
            <a:r>
              <a:rPr lang="fr-FR" dirty="0" smtClean="0"/>
              <a:t>d’un type de données personnalisé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2"/>
              </a:rPr>
              <a:t>http</a:t>
            </a:r>
            <a:r>
              <a:rPr lang="fr-FR" dirty="0" smtClean="0">
                <a:hlinkClick r:id="rId2"/>
              </a:rPr>
              <a:t>://w3id.org/lindt/custom_datatypes#length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pPr marL="0" indent="0">
              <a:buNone/>
            </a:pPr>
            <a:r>
              <a:rPr lang="fr-FR" dirty="0" smtClean="0"/>
              <a:t>"</a:t>
            </a:r>
            <a:r>
              <a:rPr lang="fr-FR" dirty="0"/>
              <a:t>1 mile"^^</a:t>
            </a:r>
            <a:r>
              <a:rPr lang="fr-FR" dirty="0" err="1" smtClean="0"/>
              <a:t>cdt:length</a:t>
            </a:r>
            <a:r>
              <a:rPr lang="fr-FR" dirty="0"/>
              <a:t>	</a:t>
            </a:r>
            <a:r>
              <a:rPr lang="fr-FR" dirty="0" smtClean="0"/>
              <a:t>	   "5280 </a:t>
            </a:r>
            <a:r>
              <a:rPr lang="fr-FR" dirty="0" err="1"/>
              <a:t>ft</a:t>
            </a:r>
            <a:r>
              <a:rPr lang="fr-FR" dirty="0"/>
              <a:t>"^^</a:t>
            </a:r>
            <a:r>
              <a:rPr lang="fr-FR" dirty="0" err="1"/>
              <a:t>cdt:length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"63360 </a:t>
            </a:r>
            <a:r>
              <a:rPr lang="fr-FR" dirty="0" err="1"/>
              <a:t>inches</a:t>
            </a:r>
            <a:r>
              <a:rPr lang="fr-FR" dirty="0"/>
              <a:t>"^^</a:t>
            </a:r>
            <a:r>
              <a:rPr lang="fr-FR" dirty="0" err="1" smtClean="0"/>
              <a:t>cdt:length</a:t>
            </a:r>
            <a:r>
              <a:rPr lang="fr-FR" dirty="0"/>
              <a:t>	</a:t>
            </a:r>
            <a:r>
              <a:rPr lang="fr-FR" dirty="0" smtClean="0"/>
              <a:t>   "1.609344km</a:t>
            </a:r>
            <a:r>
              <a:rPr lang="fr-FR" dirty="0"/>
              <a:t>"^^</a:t>
            </a:r>
            <a:r>
              <a:rPr lang="fr-FR" dirty="0" err="1"/>
              <a:t>cdt:length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"1609.344 </a:t>
            </a:r>
            <a:r>
              <a:rPr lang="fr-FR" dirty="0" err="1"/>
              <a:t>metre</a:t>
            </a:r>
            <a:r>
              <a:rPr lang="fr-FR" dirty="0"/>
              <a:t>"^^</a:t>
            </a:r>
            <a:r>
              <a:rPr lang="fr-FR" dirty="0" err="1" smtClean="0"/>
              <a:t>cdt:length</a:t>
            </a:r>
            <a:r>
              <a:rPr lang="fr-FR" dirty="0"/>
              <a:t>	 </a:t>
            </a:r>
            <a:r>
              <a:rPr lang="fr-FR" dirty="0" smtClean="0"/>
              <a:t>  "1.609344E+6 </a:t>
            </a:r>
            <a:r>
              <a:rPr lang="fr-FR" dirty="0"/>
              <a:t>mm"^^</a:t>
            </a:r>
            <a:r>
              <a:rPr lang="fr-FR" dirty="0" err="1" smtClean="0"/>
              <a:t>cdt:length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>
                <a:hlinkClick r:id="rId3"/>
              </a:rPr>
              <a:t>http</a:t>
            </a:r>
            <a:r>
              <a:rPr lang="fr-FR" dirty="0" smtClean="0">
                <a:hlinkClick r:id="rId3"/>
              </a:rPr>
              <a:t>://github.com/thesmartenergy/jena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 bwMode="auto">
          <a:xfrm>
            <a:off x="427657" y="3573016"/>
            <a:ext cx="8536831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fr-FR" dirty="0" smtClean="0"/>
              <a:t>Implémentation au cœur de Apache Jena + ARQ</a:t>
            </a:r>
            <a:endParaRPr lang="fr-FR" kern="0" dirty="0"/>
          </a:p>
        </p:txBody>
      </p:sp>
    </p:spTree>
    <p:extLst>
      <p:ext uri="{BB962C8B-B14F-4D97-AF65-F5344CB8AC3E}">
        <p14:creationId xmlns:p14="http://schemas.microsoft.com/office/powerpoint/2010/main" val="28564404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Expérimentation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536700"/>
            <a:ext cx="8808913" cy="4808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Sur </a:t>
            </a:r>
            <a:r>
              <a:rPr lang="en-US" b="1" dirty="0" err="1" smtClean="0"/>
              <a:t>DBpedia</a:t>
            </a:r>
            <a:r>
              <a:rPr lang="en-US" b="1" dirty="0" smtClean="0"/>
              <a:t> </a:t>
            </a:r>
            <a:r>
              <a:rPr lang="en-US" b="1" dirty="0"/>
              <a:t>2014 English specific </a:t>
            </a:r>
            <a:r>
              <a:rPr lang="en-US" b="1" dirty="0" smtClean="0"/>
              <a:t>mapping-based </a:t>
            </a:r>
            <a:r>
              <a:rPr lang="fr-FR" b="1" dirty="0" err="1" smtClean="0"/>
              <a:t>properties</a:t>
            </a:r>
            <a:endParaRPr lang="fr-FR" b="1" dirty="0" smtClean="0"/>
          </a:p>
          <a:p>
            <a:r>
              <a:rPr lang="en-US" dirty="0"/>
              <a:t>819,764 </a:t>
            </a:r>
            <a:r>
              <a:rPr lang="en-US" dirty="0" smtClean="0"/>
              <a:t>triplets, </a:t>
            </a:r>
            <a:r>
              <a:rPr lang="en-US" dirty="0" smtClean="0"/>
              <a:t>21 </a:t>
            </a:r>
            <a:r>
              <a:rPr lang="en-US" dirty="0" smtClean="0"/>
              <a:t>types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personnalisés</a:t>
            </a:r>
            <a:r>
              <a:rPr lang="en-US" dirty="0" smtClean="0"/>
              <a:t>  pour des units </a:t>
            </a:r>
            <a:r>
              <a:rPr lang="en-US" dirty="0" smtClean="0"/>
              <a:t>of measures</a:t>
            </a:r>
          </a:p>
          <a:p>
            <a:r>
              <a:rPr lang="fr-FR" dirty="0"/>
              <a:t>223,768 </a:t>
            </a:r>
            <a:r>
              <a:rPr lang="fr-FR" dirty="0" smtClean="0"/>
              <a:t>triplets décrivent des longueurs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r>
              <a:rPr lang="fr-FR" dirty="0" smtClean="0">
                <a:hlinkClick r:id="rId2"/>
              </a:rPr>
              <a:t>http</a:t>
            </a:r>
            <a:r>
              <a:rPr lang="fr-FR" dirty="0">
                <a:hlinkClick r:id="rId2"/>
              </a:rPr>
              <a:t>://dbpedia.org/datatype/millimetre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3"/>
              </a:rPr>
              <a:t>http</a:t>
            </a:r>
            <a:r>
              <a:rPr lang="fr-FR" dirty="0">
                <a:hlinkClick r:id="rId3"/>
              </a:rPr>
              <a:t>://dbpedia.org/datatype/centimetre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4"/>
              </a:rPr>
              <a:t>http</a:t>
            </a:r>
            <a:r>
              <a:rPr lang="fr-FR" dirty="0">
                <a:hlinkClick r:id="rId4"/>
              </a:rPr>
              <a:t>://dbpedia.org/datatype/metre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 smtClean="0">
                <a:hlinkClick r:id="rId5"/>
              </a:rPr>
              <a:t>http</a:t>
            </a:r>
            <a:r>
              <a:rPr lang="fr-FR" dirty="0">
                <a:hlinkClick r:id="rId5"/>
              </a:rPr>
              <a:t>://dbpedia.org/datatype/kilometre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323528" y="5373216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"</a:t>
            </a:r>
            <a:r>
              <a:rPr lang="fr-FR" sz="2000" dirty="0"/>
              <a:t>17983.2"^^</a:t>
            </a:r>
            <a:r>
              <a:rPr lang="fr-FR" sz="2000" dirty="0" err="1"/>
              <a:t>dbpdt:millimetre</a:t>
            </a:r>
            <a:r>
              <a:rPr lang="fr-FR" sz="2000" dirty="0"/>
              <a:t> .</a:t>
            </a:r>
          </a:p>
        </p:txBody>
      </p:sp>
      <p:cxnSp>
        <p:nvCxnSpPr>
          <p:cNvPr id="6" name="Connecteur droit avec flèche 5"/>
          <p:cNvCxnSpPr/>
          <p:nvPr/>
        </p:nvCxnSpPr>
        <p:spPr bwMode="auto">
          <a:xfrm>
            <a:off x="6444208" y="3356992"/>
            <a:ext cx="504056" cy="0"/>
          </a:xfrm>
          <a:prstGeom prst="straightConnector1">
            <a:avLst/>
          </a:prstGeom>
          <a:solidFill>
            <a:schemeClr val="hlink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ZoneTexte 6"/>
          <p:cNvSpPr txBox="1"/>
          <p:nvPr/>
        </p:nvSpPr>
        <p:spPr>
          <a:xfrm>
            <a:off x="6243424" y="314096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          404)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274366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Expérimentation </a:t>
            </a:r>
            <a:r>
              <a:rPr lang="fr-FR" dirty="0" smtClean="0"/>
              <a:t>- </a:t>
            </a:r>
            <a:r>
              <a:rPr lang="fr-FR" dirty="0" err="1" smtClean="0"/>
              <a:t>Datasets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27583" y="1536700"/>
            <a:ext cx="8808913" cy="48085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Dataset DBPEDIA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Dataset CUSTOM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Dataset QUDT</a:t>
            </a:r>
            <a:endParaRPr lang="fr-FR" dirty="0" smtClean="0"/>
          </a:p>
        </p:txBody>
      </p:sp>
      <p:sp>
        <p:nvSpPr>
          <p:cNvPr id="4" name="Rectangle 3"/>
          <p:cNvSpPr/>
          <p:nvPr/>
        </p:nvSpPr>
        <p:spPr>
          <a:xfrm>
            <a:off x="323528" y="1988840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"</a:t>
            </a:r>
            <a:r>
              <a:rPr lang="fr-FR" sz="2000" dirty="0"/>
              <a:t>17983.2"^^</a:t>
            </a:r>
            <a:r>
              <a:rPr lang="fr-FR" sz="2000" dirty="0" err="1"/>
              <a:t>dbpdt:millimetre</a:t>
            </a:r>
            <a:r>
              <a:rPr lang="fr-FR" sz="2000" dirty="0"/>
              <a:t> .</a:t>
            </a:r>
          </a:p>
        </p:txBody>
      </p:sp>
      <p:sp>
        <p:nvSpPr>
          <p:cNvPr id="8" name="Rectangle 7"/>
          <p:cNvSpPr/>
          <p:nvPr/>
        </p:nvSpPr>
        <p:spPr>
          <a:xfrm>
            <a:off x="323528" y="3565465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</a:t>
            </a:r>
            <a:r>
              <a:rPr lang="fr-FR" sz="2000" dirty="0"/>
              <a:t>"17983.2 mm"^^</a:t>
            </a:r>
            <a:r>
              <a:rPr lang="fr-FR" sz="2000" dirty="0" err="1"/>
              <a:t>cdt:length</a:t>
            </a:r>
            <a:r>
              <a:rPr lang="fr-FR" sz="2000" dirty="0"/>
              <a:t> .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5149641"/>
            <a:ext cx="81369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err="1"/>
              <a:t>dbpedia:Bathyscaphe_Trieste</a:t>
            </a:r>
            <a:endParaRPr lang="fr-FR" sz="2000" dirty="0"/>
          </a:p>
          <a:p>
            <a:r>
              <a:rPr lang="fr-FR" sz="2000" dirty="0" smtClean="0"/>
              <a:t>       &lt;</a:t>
            </a:r>
            <a:r>
              <a:rPr lang="fr-FR" sz="2000" dirty="0"/>
              <a:t>http://dbpedia.org/ontology/MeanOfTransportation/length&gt;</a:t>
            </a:r>
          </a:p>
          <a:p>
            <a:r>
              <a:rPr lang="fr-FR" sz="2000" dirty="0" smtClean="0"/>
              <a:t>                 [ </a:t>
            </a:r>
            <a:r>
              <a:rPr lang="fr-FR" sz="2000" dirty="0" err="1"/>
              <a:t>qudt:quantityValue</a:t>
            </a:r>
            <a:endParaRPr lang="fr-FR" sz="2000" dirty="0"/>
          </a:p>
          <a:p>
            <a:r>
              <a:rPr lang="fr-FR" sz="2000" dirty="0" smtClean="0"/>
              <a:t>                         [ </a:t>
            </a:r>
            <a:r>
              <a:rPr lang="fr-FR" sz="2000" dirty="0" err="1"/>
              <a:t>qudt:numericValue</a:t>
            </a:r>
            <a:r>
              <a:rPr lang="fr-FR" sz="2000" dirty="0"/>
              <a:t> "17983.2"^^</a:t>
            </a:r>
            <a:r>
              <a:rPr lang="fr-FR" sz="2000" dirty="0" err="1"/>
              <a:t>xsd:double</a:t>
            </a:r>
            <a:r>
              <a:rPr lang="fr-FR" sz="2000" dirty="0"/>
              <a:t> ;</a:t>
            </a:r>
          </a:p>
          <a:p>
            <a:r>
              <a:rPr lang="fr-FR" sz="2000" dirty="0" smtClean="0"/>
              <a:t>                           </a:t>
            </a:r>
            <a:r>
              <a:rPr lang="fr-FR" sz="2000" dirty="0" err="1" smtClean="0"/>
              <a:t>qudt:unit</a:t>
            </a:r>
            <a:r>
              <a:rPr lang="fr-FR" sz="2000" dirty="0" smtClean="0"/>
              <a:t> </a:t>
            </a:r>
            <a:r>
              <a:rPr lang="fr-FR" sz="2000" dirty="0" err="1"/>
              <a:t>qudt-unit:millimetre</a:t>
            </a:r>
            <a:r>
              <a:rPr lang="fr-FR" sz="2000" dirty="0"/>
              <a:t> ] ] .</a:t>
            </a:r>
          </a:p>
        </p:txBody>
      </p:sp>
    </p:spTree>
    <p:extLst>
      <p:ext uri="{BB962C8B-B14F-4D97-AF65-F5344CB8AC3E}">
        <p14:creationId xmlns:p14="http://schemas.microsoft.com/office/powerpoint/2010/main" val="19014724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6512" y="421035"/>
            <a:ext cx="8536831" cy="847725"/>
          </a:xfrm>
        </p:spPr>
        <p:txBody>
          <a:bodyPr/>
          <a:lstStyle/>
          <a:p>
            <a:r>
              <a:rPr lang="fr-FR" dirty="0" smtClean="0"/>
              <a:t>Temps de chargement, 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21060"/>
            <a:ext cx="5904656" cy="206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ccolade ouvrante 4"/>
          <p:cNvSpPr/>
          <p:nvPr/>
        </p:nvSpPr>
        <p:spPr bwMode="auto">
          <a:xfrm>
            <a:off x="1691680" y="1080577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9512" y="13686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66" y="4903854"/>
            <a:ext cx="3856215" cy="198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ccolade ouvrante 8"/>
          <p:cNvSpPr/>
          <p:nvPr/>
        </p:nvSpPr>
        <p:spPr bwMode="auto">
          <a:xfrm>
            <a:off x="1691680" y="5129689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79512" y="54177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0" y="4380634"/>
            <a:ext cx="6462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kern="0" dirty="0">
                <a:solidFill>
                  <a:srgbClr val="000000"/>
                </a:solidFill>
                <a:ea typeface="+mj-ea"/>
                <a:cs typeface="+mj-cs"/>
              </a:rPr>
              <a:t>Temps d’exécution des requêtes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-12655" y="2708920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kern="0" dirty="0">
                <a:solidFill>
                  <a:srgbClr val="000000"/>
                </a:solidFill>
                <a:ea typeface="+mj-ea"/>
                <a:cs typeface="+mj-cs"/>
              </a:rPr>
              <a:t>Concision des requêtes, 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1321836" y="3225750"/>
            <a:ext cx="51732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 err="1" smtClean="0"/>
              <a:t>Renvoyer</a:t>
            </a:r>
            <a:r>
              <a:rPr lang="en-US" i="1" dirty="0" smtClean="0"/>
              <a:t> les 100 plus </a:t>
            </a:r>
            <a:r>
              <a:rPr lang="en-US" i="1" dirty="0" err="1" smtClean="0"/>
              <a:t>grandes</a:t>
            </a:r>
            <a:r>
              <a:rPr lang="en-US" i="1" dirty="0" smtClean="0"/>
              <a:t> choses </a:t>
            </a:r>
          </a:p>
          <a:p>
            <a:pPr algn="ctr"/>
            <a:r>
              <a:rPr lang="en-US" i="1" dirty="0" smtClean="0"/>
              <a:t>Tout </a:t>
            </a:r>
            <a:r>
              <a:rPr lang="en-US" i="1" dirty="0" err="1" smtClean="0"/>
              <a:t>en</a:t>
            </a:r>
            <a:r>
              <a:rPr lang="en-US" i="1" dirty="0" smtClean="0"/>
              <a:t> </a:t>
            </a:r>
            <a:r>
              <a:rPr lang="en-US" i="1" dirty="0" err="1" smtClean="0"/>
              <a:t>étant</a:t>
            </a:r>
            <a:r>
              <a:rPr lang="en-US" i="1" dirty="0" smtClean="0"/>
              <a:t> plus petites que 5 </a:t>
            </a:r>
            <a:r>
              <a:rPr lang="en-US" i="1" dirty="0"/>
              <a:t>m, </a:t>
            </a:r>
            <a:br>
              <a:rPr lang="en-US" i="1" dirty="0"/>
            </a:br>
            <a:r>
              <a:rPr lang="en-US" i="1" dirty="0" err="1" smtClean="0"/>
              <a:t>ordonner</a:t>
            </a:r>
            <a:r>
              <a:rPr lang="en-US" i="1" dirty="0" smtClean="0"/>
              <a:t> les </a:t>
            </a:r>
            <a:r>
              <a:rPr lang="en-US" i="1" dirty="0" err="1" smtClean="0"/>
              <a:t>résultats</a:t>
            </a:r>
            <a:r>
              <a:rPr lang="en-US" i="1" dirty="0" smtClean="0"/>
              <a:t> du plus grand au plus petit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90568663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4" y="1412776"/>
            <a:ext cx="9137327" cy="4808538"/>
          </a:xfrm>
        </p:spPr>
        <p:txBody>
          <a:bodyPr/>
          <a:lstStyle/>
          <a:p>
            <a:pPr marL="0" indent="0">
              <a:buNone/>
            </a:pPr>
            <a:r>
              <a:rPr lang="fr-FR" sz="2400" b="1" dirty="0" smtClean="0"/>
              <a:t>Pour</a:t>
            </a:r>
            <a:endParaRPr lang="fr-FR" sz="2400" b="1" dirty="0" smtClean="0"/>
          </a:p>
          <a:p>
            <a:r>
              <a:rPr lang="fr-FR" sz="2400" dirty="0" smtClean="0"/>
              <a:t>Support des types de </a:t>
            </a:r>
            <a:r>
              <a:rPr lang="fr-FR" sz="2400" dirty="0" smtClean="0"/>
              <a:t>données personnalisés arbitrairement complexes</a:t>
            </a:r>
            <a:endParaRPr lang="fr-FR" sz="2400" b="1" dirty="0" smtClean="0"/>
          </a:p>
          <a:p>
            <a:pPr marL="0" indent="0">
              <a:buNone/>
            </a:pPr>
            <a:r>
              <a:rPr lang="fr-FR" sz="2400" b="1" dirty="0" smtClean="0"/>
              <a:t>Contre</a:t>
            </a:r>
            <a:endParaRPr lang="fr-FR" b="1" dirty="0" smtClean="0"/>
          </a:p>
          <a:p>
            <a:r>
              <a:rPr lang="fr-FR" dirty="0" smtClean="0"/>
              <a:t>Sécurité ?</a:t>
            </a:r>
            <a:endParaRPr lang="fr-FR" dirty="0" smtClean="0"/>
          </a:p>
          <a:p>
            <a:r>
              <a:rPr lang="fr-FR" dirty="0" smtClean="0"/>
              <a:t>Langage de programmation est surdimensionné ?</a:t>
            </a:r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r>
              <a:rPr lang="fr-FR" sz="2400" b="1" dirty="0" smtClean="0"/>
              <a:t>Précautions </a:t>
            </a:r>
            <a:endParaRPr lang="fr-FR" b="1" dirty="0" smtClean="0"/>
          </a:p>
          <a:p>
            <a:r>
              <a:rPr lang="fr-FR" dirty="0" smtClean="0"/>
              <a:t>Le types de données peuvent mener à de l’indécidabilité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  <a:p>
            <a:pPr marL="457200" lvl="1" indent="0">
              <a:buNone/>
            </a:pPr>
            <a:r>
              <a:rPr lang="fr-FR" dirty="0" smtClean="0"/>
              <a:t>ex: L(D) </a:t>
            </a:r>
            <a:r>
              <a:rPr lang="fr-FR" dirty="0" smtClean="0"/>
              <a:t>l’ensemble des documents RDF/XML</a:t>
            </a:r>
          </a:p>
          <a:p>
            <a:pPr marL="457200" lvl="1" indent="0">
              <a:buNone/>
            </a:pPr>
            <a:r>
              <a:rPr lang="fr-FR" dirty="0" smtClean="0"/>
              <a:t>      </a:t>
            </a:r>
            <a:r>
              <a:rPr lang="fr-FR" dirty="0" smtClean="0"/>
              <a:t>L2V(D) </a:t>
            </a:r>
            <a:r>
              <a:rPr lang="fr-FR" dirty="0" smtClean="0"/>
              <a:t>lie un Graphe RDF à l’ensemble des OWL </a:t>
            </a:r>
            <a:r>
              <a:rPr lang="fr-FR" dirty="0" smtClean="0"/>
              <a:t>2 Full </a:t>
            </a:r>
            <a:r>
              <a:rPr lang="fr-FR" dirty="0" smtClean="0"/>
              <a:t>ontologies équivalentes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240703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nking Open Data cloud diagram, large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8" y="2247092"/>
            <a:ext cx="5348736" cy="350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IRIs</a:t>
            </a:r>
            <a:r>
              <a:rPr lang="fr-FR" dirty="0"/>
              <a:t>, </a:t>
            </a:r>
            <a:r>
              <a:rPr lang="fr-FR" dirty="0" smtClean="0"/>
              <a:t>Nœuds anonymes et littéraux dans le web des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>
                <a:latin typeface="Calibri" panose="020F0502020204030204" pitchFamily="34" charset="0"/>
              </a:rPr>
              <a:t>IRIs </a:t>
            </a:r>
            <a:r>
              <a:rPr lang="en-US" dirty="0" err="1" smtClean="0">
                <a:latin typeface="Calibri" panose="020F0502020204030204" pitchFamily="34" charset="0"/>
              </a:rPr>
              <a:t>permettent</a:t>
            </a:r>
            <a:r>
              <a:rPr lang="en-US" dirty="0" smtClean="0">
                <a:latin typeface="Calibri" panose="020F0502020204030204" pitchFamily="34" charset="0"/>
              </a:rPr>
              <a:t> de </a:t>
            </a:r>
            <a:r>
              <a:rPr lang="en-US" dirty="0" err="1" smtClean="0">
                <a:latin typeface="Calibri" panose="020F0502020204030204" pitchFamily="34" charset="0"/>
              </a:rPr>
              <a:t>naviguer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dans</a:t>
            </a:r>
            <a:r>
              <a:rPr lang="en-US" dirty="0" smtClean="0">
                <a:latin typeface="Calibri" panose="020F0502020204030204" pitchFamily="34" charset="0"/>
              </a:rPr>
              <a:t> les </a:t>
            </a:r>
            <a:r>
              <a:rPr lang="en-US" dirty="0" err="1" smtClean="0">
                <a:latin typeface="Calibri" panose="020F0502020204030204" pitchFamily="34" charset="0"/>
              </a:rPr>
              <a:t>données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liées</a:t>
            </a:r>
            <a:r>
              <a:rPr lang="en-US" dirty="0" smtClean="0">
                <a:latin typeface="Calibri" panose="020F0502020204030204" pitchFamily="34" charset="0"/>
              </a:rPr>
              <a:t>, </a:t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</a:rPr>
              <a:t>jusqu’à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découvrir</a:t>
            </a:r>
            <a:r>
              <a:rPr lang="en-US" dirty="0" smtClean="0">
                <a:latin typeface="Calibri" panose="020F0502020204030204" pitchFamily="34" charset="0"/>
              </a:rPr>
              <a:t> des </a:t>
            </a:r>
            <a:r>
              <a:rPr lang="en-US" dirty="0" err="1" smtClean="0">
                <a:latin typeface="Calibri" panose="020F0502020204030204" pitchFamily="34" charset="0"/>
              </a:rPr>
              <a:t>littéraux</a:t>
            </a:r>
            <a:endParaRPr lang="en-US" dirty="0" smtClean="0">
              <a:latin typeface="Calibri" panose="020F0502020204030204" pitchFamily="34" charset="0"/>
            </a:endParaRPr>
          </a:p>
          <a:p>
            <a:endParaRPr lang="en-US" dirty="0" smtClean="0">
              <a:latin typeface="Calibri" panose="020F0502020204030204" pitchFamily="34" charset="0"/>
            </a:endParaRPr>
          </a:p>
          <a:p>
            <a:pPr marL="4943475" indent="0" algn="ctr">
              <a:buNone/>
            </a:pPr>
            <a:r>
              <a:rPr lang="en-US" dirty="0" smtClean="0">
                <a:latin typeface="Calibri" panose="020F0502020204030204" pitchFamily="34" charset="0"/>
              </a:rPr>
              <a:t>Les </a:t>
            </a:r>
            <a:r>
              <a:rPr lang="en-US" dirty="0" err="1" smtClean="0">
                <a:latin typeface="Calibri" panose="020F0502020204030204" pitchFamily="34" charset="0"/>
              </a:rPr>
              <a:t>littéraux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encodent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 err="1" smtClean="0">
                <a:latin typeface="Calibri" panose="020F0502020204030204" pitchFamily="34" charset="0"/>
              </a:rPr>
              <a:t>une</a:t>
            </a:r>
            <a:r>
              <a:rPr lang="en-US" dirty="0" smtClean="0">
                <a:latin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</a:rPr>
              <a:t>bonne part des </a:t>
            </a:r>
            <a:r>
              <a:rPr lang="en-US" dirty="0" err="1" smtClean="0">
                <a:latin typeface="Calibri" panose="020F0502020204030204" pitchFamily="34" charset="0"/>
              </a:rPr>
              <a:t>données</a:t>
            </a:r>
            <a:endParaRPr lang="en-US" dirty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</p:txBody>
      </p:sp>
      <p:grpSp>
        <p:nvGrpSpPr>
          <p:cNvPr id="10" name="Groupe 9"/>
          <p:cNvGrpSpPr/>
          <p:nvPr/>
        </p:nvGrpSpPr>
        <p:grpSpPr>
          <a:xfrm>
            <a:off x="3923928" y="5138932"/>
            <a:ext cx="4570737" cy="1505294"/>
            <a:chOff x="3937005" y="5138932"/>
            <a:chExt cx="4570737" cy="1505294"/>
          </a:xfrm>
          <a:solidFill>
            <a:schemeClr val="bg1"/>
          </a:solidFill>
        </p:grpSpPr>
        <p:sp>
          <p:nvSpPr>
            <p:cNvPr id="5" name="ZoneTexte 4"/>
            <p:cNvSpPr txBox="1"/>
            <p:nvPr/>
          </p:nvSpPr>
          <p:spPr>
            <a:xfrm>
              <a:off x="3937005" y="6182561"/>
              <a:ext cx="2699778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400" i="1" dirty="0"/>
                <a:t>a</a:t>
              </a:r>
              <a:r>
                <a:rPr lang="fr-FR" sz="2400" i="1" dirty="0" smtClean="0"/>
                <a:t> UNICODE string</a:t>
              </a:r>
              <a:endParaRPr lang="fr-FR" sz="2400" i="1" dirty="0"/>
            </a:p>
          </p:txBody>
        </p:sp>
        <p:sp>
          <p:nvSpPr>
            <p:cNvPr id="6" name="Accolade fermante 5"/>
            <p:cNvSpPr/>
            <p:nvPr/>
          </p:nvSpPr>
          <p:spPr bwMode="auto">
            <a:xfrm rot="5400000">
              <a:off x="5149629" y="5487496"/>
              <a:ext cx="432496" cy="957634"/>
            </a:xfrm>
            <a:prstGeom prst="rightBrac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67240" y="5138932"/>
              <a:ext cx="3940502" cy="707886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fr-FR" sz="4000" dirty="0"/>
                <a:t>"hello</a:t>
              </a:r>
              <a:r>
                <a:rPr lang="fr-FR" sz="4000" dirty="0" smtClean="0"/>
                <a:t>"^^&lt;world&gt;</a:t>
              </a:r>
              <a:endParaRPr lang="fr-FR" sz="40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7061667" y="6182560"/>
              <a:ext cx="115929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fr-FR" sz="2400" i="1" dirty="0" err="1" smtClean="0"/>
                <a:t>any</a:t>
              </a:r>
              <a:r>
                <a:rPr lang="fr-FR" sz="2400" i="1" dirty="0" smtClean="0"/>
                <a:t> IRI</a:t>
              </a:r>
              <a:endParaRPr lang="fr-FR" sz="2400" i="1" dirty="0"/>
            </a:p>
          </p:txBody>
        </p:sp>
        <p:sp>
          <p:nvSpPr>
            <p:cNvPr id="9" name="Accolade fermante 8"/>
            <p:cNvSpPr/>
            <p:nvPr/>
          </p:nvSpPr>
          <p:spPr bwMode="auto">
            <a:xfrm rot="5400000">
              <a:off x="7224994" y="5090295"/>
              <a:ext cx="479761" cy="1800200"/>
            </a:xfrm>
            <a:prstGeom prst="rightBrac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22316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des types de données personnalisés </a:t>
            </a:r>
            <a:r>
              <a:rPr lang="fr-FR" dirty="0" err="1" smtClean="0"/>
              <a:t>augmentrait</a:t>
            </a:r>
            <a:r>
              <a:rPr lang="fr-FR" dirty="0" smtClean="0"/>
              <a:t> l’interopérabilité sur le web des données</a:t>
            </a:r>
            <a:endParaRPr lang="fr-FR" dirty="0" smtClean="0"/>
          </a:p>
          <a:p>
            <a:r>
              <a:rPr lang="fr-FR" dirty="0" smtClean="0"/>
              <a:t>Faciliterait la publication de certains </a:t>
            </a:r>
            <a:r>
              <a:rPr lang="fr-FR" dirty="0" smtClean="0"/>
              <a:t>jeux de données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Première proposition qui vise le support à la volée des types de données arbitrairement complexes</a:t>
            </a:r>
            <a:endParaRPr lang="fr-FR" dirty="0" smtClean="0"/>
          </a:p>
          <a:p>
            <a:r>
              <a:rPr lang="fr-FR" dirty="0" smtClean="0"/>
              <a:t>Démontré par un type de données pour les longueurs </a:t>
            </a:r>
            <a:endParaRPr lang="fr-FR" dirty="0" smtClean="0"/>
          </a:p>
          <a:p>
            <a:r>
              <a:rPr lang="fr-FR" dirty="0" smtClean="0"/>
              <a:t>Implémentation sur Apache </a:t>
            </a:r>
            <a:r>
              <a:rPr lang="fr-FR" dirty="0" smtClean="0"/>
              <a:t>Jena</a:t>
            </a:r>
          </a:p>
          <a:p>
            <a:endParaRPr lang="fr-FR" dirty="0" smtClean="0"/>
          </a:p>
          <a:p>
            <a:r>
              <a:rPr lang="fr-FR" dirty="0" smtClean="0"/>
              <a:t>Spécification et description de l’expérimentation à</a:t>
            </a:r>
            <a:r>
              <a:rPr lang="fr-FR" sz="2000" dirty="0" smtClean="0"/>
              <a:t> </a:t>
            </a:r>
            <a:r>
              <a:rPr lang="fr-FR" altLang="fr-FR" sz="2000" dirty="0">
                <a:solidFill>
                  <a:prstClr val="black"/>
                </a:solidFill>
                <a:hlinkClick r:id="rId2"/>
              </a:rPr>
              <a:t>http://w3id.org/lindt</a:t>
            </a:r>
            <a:endParaRPr lang="fr-FR" altLang="fr-FR" sz="2400" dirty="0">
              <a:solidFill>
                <a:prstClr val="black"/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8185465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4" y="1536700"/>
            <a:ext cx="8849295" cy="4808538"/>
          </a:xfrm>
        </p:spPr>
        <p:txBody>
          <a:bodyPr/>
          <a:lstStyle/>
          <a:p>
            <a:r>
              <a:rPr lang="fr-FR" dirty="0" smtClean="0">
                <a:latin typeface="+mj-lt"/>
              </a:rPr>
              <a:t>Une bibliothèque de types de données</a:t>
            </a:r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Implémentation sur </a:t>
            </a:r>
            <a:r>
              <a:rPr lang="fr-FR" dirty="0" smtClean="0">
                <a:latin typeface="+mj-lt"/>
              </a:rPr>
              <a:t>d’autres moteurs</a:t>
            </a:r>
            <a:endParaRPr lang="fr-FR" dirty="0" smtClean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Stratégies pour la comparaison inter types de donnés</a:t>
            </a:r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r>
              <a:rPr lang="fr-FR" dirty="0" smtClean="0">
                <a:latin typeface="+mj-lt"/>
              </a:rPr>
              <a:t>Explorer d’autres manières de récupérer la définition de types de données</a:t>
            </a:r>
            <a:endParaRPr lang="fr-FR" dirty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Service web</a:t>
            </a:r>
            <a:endParaRPr lang="fr-FR" dirty="0" smtClean="0">
              <a:latin typeface="+mj-lt"/>
            </a:endParaRPr>
          </a:p>
          <a:p>
            <a:pPr lvl="1"/>
            <a:r>
              <a:rPr lang="fr-FR" dirty="0" smtClean="0">
                <a:latin typeface="+mj-lt"/>
              </a:rPr>
              <a:t>Ontologie (</a:t>
            </a:r>
            <a:r>
              <a:rPr lang="fr-FR" dirty="0" err="1" smtClean="0">
                <a:latin typeface="+mj-lt"/>
              </a:rPr>
              <a:t>e.g</a:t>
            </a:r>
            <a:r>
              <a:rPr lang="fr-FR" dirty="0">
                <a:latin typeface="+mj-lt"/>
              </a:rPr>
              <a:t>., </a:t>
            </a:r>
            <a:r>
              <a:rPr lang="fr-FR" dirty="0" smtClean="0">
                <a:latin typeface="+mj-lt"/>
              </a:rPr>
              <a:t>séquence de types primitifs </a:t>
            </a:r>
            <a:r>
              <a:rPr lang="fr-FR" dirty="0" smtClean="0">
                <a:latin typeface="+mj-lt"/>
              </a:rPr>
              <a:t>séparés par un caractère</a:t>
            </a:r>
            <a:r>
              <a:rPr lang="fr-FR" dirty="0" smtClean="0">
                <a:latin typeface="+mj-lt"/>
              </a:rPr>
              <a:t>)</a:t>
            </a:r>
            <a:endParaRPr lang="fr-FR" dirty="0">
              <a:latin typeface="+mj-lt"/>
            </a:endParaRPr>
          </a:p>
          <a:p>
            <a:pPr lvl="1"/>
            <a:endParaRPr lang="fr-FR" dirty="0">
              <a:latin typeface="+mj-lt"/>
            </a:endParaRPr>
          </a:p>
          <a:p>
            <a:endParaRPr lang="fr-FR" dirty="0" smtClean="0">
              <a:latin typeface="+mj-lt"/>
            </a:endParaRPr>
          </a:p>
          <a:p>
            <a:endParaRPr lang="fr-FR" dirty="0">
              <a:latin typeface="+mj-lt"/>
            </a:endParaRPr>
          </a:p>
          <a:p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497592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987" y="1988840"/>
            <a:ext cx="8579172" cy="1026666"/>
          </a:xfrm>
        </p:spPr>
        <p:txBody>
          <a:bodyPr anchor="t"/>
          <a:lstStyle/>
          <a:p>
            <a:pPr algn="ctr"/>
            <a:r>
              <a:rPr lang="en-US" sz="2800" b="0" dirty="0"/>
              <a:t>Supporting Arbitrary Custom </a:t>
            </a:r>
            <a:r>
              <a:rPr lang="en-US" sz="2800" b="0" dirty="0" smtClean="0"/>
              <a:t>Datatypes</a:t>
            </a:r>
            <a:br>
              <a:rPr lang="en-US" sz="2800" b="0" dirty="0" smtClean="0"/>
            </a:br>
            <a:r>
              <a:rPr lang="en-US" sz="2800" b="0" dirty="0" smtClean="0"/>
              <a:t>in </a:t>
            </a:r>
            <a:r>
              <a:rPr lang="en-US" sz="2800" b="0" dirty="0"/>
              <a:t>RDF </a:t>
            </a:r>
            <a:r>
              <a:rPr lang="en-US" sz="2800" b="0" dirty="0" smtClean="0"/>
              <a:t>and </a:t>
            </a:r>
            <a:r>
              <a:rPr lang="fr-FR" sz="2800" b="0" dirty="0" smtClean="0"/>
              <a:t>SPARQL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2852936"/>
            <a:ext cx="8856984" cy="720080"/>
          </a:xfrm>
        </p:spPr>
        <p:txBody>
          <a:bodyPr/>
          <a:lstStyle/>
          <a:p>
            <a:r>
              <a:rPr lang="fr-FR" sz="2000" dirty="0" smtClean="0"/>
              <a:t>Maxime Lefrançois, Antoine Zimmermann</a:t>
            </a:r>
          </a:p>
          <a:p>
            <a:r>
              <a:rPr lang="fr-FR" dirty="0" err="1"/>
              <a:t>Univ</a:t>
            </a:r>
            <a:r>
              <a:rPr lang="fr-FR" dirty="0"/>
              <a:t> Lyon, MINES Saint-Étienne, CNRS, Laboratoire Hubert Curien UMR </a:t>
            </a:r>
            <a:r>
              <a:rPr lang="fr-FR" dirty="0" smtClean="0"/>
              <a:t>5516, F-42023 </a:t>
            </a:r>
            <a:r>
              <a:rPr lang="fr-FR" dirty="0"/>
              <a:t>Saint-Étienne, France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79221" y="5446965"/>
            <a:ext cx="65572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i="1" dirty="0"/>
              <a:t>Faciliter l’accès aux formalismes et outils du Web Sémantique pour les entreprises, services Web, et objets contraints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1835697" y="5583333"/>
            <a:ext cx="655781" cy="3735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3853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Temps de chargement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03225" y="4437112"/>
            <a:ext cx="8585200" cy="1908126"/>
          </a:xfrm>
        </p:spPr>
        <p:txBody>
          <a:bodyPr/>
          <a:lstStyle/>
          <a:p>
            <a:r>
              <a:rPr lang="fr-FR" dirty="0" smtClean="0"/>
              <a:t>Très proche de QUDT</a:t>
            </a:r>
            <a:endParaRPr lang="fr-FR" dirty="0" smtClean="0"/>
          </a:p>
          <a:p>
            <a:r>
              <a:rPr lang="fr-FR" dirty="0" smtClean="0"/>
              <a:t>Pénalité de 470 </a:t>
            </a:r>
            <a:r>
              <a:rPr lang="fr-FR" dirty="0" smtClean="0"/>
              <a:t>ms </a:t>
            </a:r>
            <a:r>
              <a:rPr lang="fr-FR" dirty="0" smtClean="0"/>
              <a:t>pour charger le type de données</a:t>
            </a:r>
          </a:p>
          <a:p>
            <a:r>
              <a:rPr lang="fr-FR" dirty="0" smtClean="0"/>
              <a:t>Évalue notre implémentation, pas la démarche</a:t>
            </a:r>
            <a:endParaRPr lang="fr-F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45347"/>
            <a:ext cx="5904656" cy="2069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ccolade ouvrante 4"/>
          <p:cNvSpPr/>
          <p:nvPr/>
        </p:nvSpPr>
        <p:spPr bwMode="auto">
          <a:xfrm>
            <a:off x="1835696" y="2204864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23528" y="24928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8251288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171222"/>
            <a:ext cx="8585200" cy="4808538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i="1" dirty="0"/>
              <a:t>Return the 100 triples that concern the </a:t>
            </a:r>
            <a:r>
              <a:rPr lang="en-US" sz="2000" i="1" dirty="0" smtClean="0"/>
              <a:t>biggest lengths </a:t>
            </a:r>
            <a:br>
              <a:rPr lang="en-US" sz="2000" i="1" dirty="0" smtClean="0"/>
            </a:br>
            <a:r>
              <a:rPr lang="en-US" sz="2000" i="1" dirty="0" smtClean="0"/>
              <a:t>that </a:t>
            </a:r>
            <a:r>
              <a:rPr lang="en-US" sz="2000" i="1" dirty="0"/>
              <a:t>are lower than 5 m, </a:t>
            </a:r>
            <a:r>
              <a:rPr lang="en-US" sz="2000" i="1" dirty="0" smtClean="0"/>
              <a:t/>
            </a:r>
            <a:br>
              <a:rPr lang="en-US" sz="2000" i="1" dirty="0" smtClean="0"/>
            </a:br>
            <a:r>
              <a:rPr lang="en-US" sz="2000" i="1" dirty="0" smtClean="0"/>
              <a:t>order </a:t>
            </a:r>
            <a:r>
              <a:rPr lang="en-US" sz="2000" i="1" dirty="0"/>
              <a:t>the results according to the descending order </a:t>
            </a:r>
            <a:r>
              <a:rPr lang="en-US" sz="2000" i="1" dirty="0" smtClean="0"/>
              <a:t>of </a:t>
            </a:r>
            <a:r>
              <a:rPr lang="fr-FR" sz="2000" i="1" dirty="0" smtClean="0"/>
              <a:t>the </a:t>
            </a:r>
            <a:r>
              <a:rPr lang="fr-FR" sz="2000" i="1" dirty="0" err="1"/>
              <a:t>length</a:t>
            </a:r>
            <a:endParaRPr lang="fr-FR" sz="2000" i="1" dirty="0"/>
          </a:p>
        </p:txBody>
      </p:sp>
      <p:sp>
        <p:nvSpPr>
          <p:cNvPr id="5" name="Rectangle 4"/>
          <p:cNvSpPr/>
          <p:nvPr/>
        </p:nvSpPr>
        <p:spPr>
          <a:xfrm>
            <a:off x="107504" y="2132856"/>
            <a:ext cx="6736139" cy="43088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DBPEDIA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&lt;http://dbpedia.org/datatype/&gt;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VALUES (?factor ?unit)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(0.001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dbpdt:millimetre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(0.01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dbpdt:centimetre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(1000 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dbpdt:kilometre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?length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BIND (?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factor*</a:t>
            </a:r>
            <a:r>
              <a:rPr lang="en-US" sz="1400" kern="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xsd:decimal</a:t>
            </a: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(?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length) as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FILTER(datatype(?length) = ?unit)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5 )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1895063473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504" y="1700808"/>
            <a:ext cx="7702750" cy="48259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QUDT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&lt;http://qudt.org/schema/qudt#&gt;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-unit: &lt;http://qudt.org/vocab/unit#&gt;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(?factor*?length as 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VALUES (?factor ?unit)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{ (0.001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qudt-unit:millimetre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(0.01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qudt-unit:centimetre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(1000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qudt-unit:kilometre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[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qudt:quantityValue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qudt:numericValue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?length 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qudt:unit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?unit ] ]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?factor*?length &lt; 5 )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(?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metres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3694269254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Queries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107504" y="1706702"/>
            <a:ext cx="7380547" cy="2499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2200" b="1" kern="0" dirty="0" smtClean="0">
                <a:solidFill>
                  <a:srgbClr val="000000"/>
                </a:solidFill>
              </a:rPr>
              <a:t>for CUSTOM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PREFIX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&lt;http://w3id.org/lindt/v1/custom_datatypes#&gt;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SELECT ?x ?prop ?length WHERE {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?x ?prop ?length .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FILTER(datatype(?length) =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cdt:length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FILTER( ?length &lt; "5m"^^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cdt:length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} 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ORDER BY DESC (?length)</a:t>
            </a:r>
          </a:p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LIMIT 100</a:t>
            </a:r>
          </a:p>
        </p:txBody>
      </p:sp>
    </p:spTree>
    <p:extLst>
      <p:ext uri="{BB962C8B-B14F-4D97-AF65-F5344CB8AC3E}">
        <p14:creationId xmlns:p14="http://schemas.microsoft.com/office/powerpoint/2010/main" val="161077573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Querying</a:t>
            </a:r>
            <a:r>
              <a:rPr lang="fr-FR" dirty="0" smtClean="0"/>
              <a:t> time</a:t>
            </a:r>
            <a:endParaRPr lang="fr-F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757" y="1340768"/>
            <a:ext cx="4681443" cy="240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403225" y="4437112"/>
            <a:ext cx="8585200" cy="1908126"/>
          </a:xfrm>
        </p:spPr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performances</a:t>
            </a:r>
          </a:p>
          <a:p>
            <a:r>
              <a:rPr lang="fr-FR" dirty="0" smtClean="0"/>
              <a:t>33% to 47% of DBPEDIA  (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hides</a:t>
            </a:r>
            <a:r>
              <a:rPr lang="fr-FR" dirty="0" smtClean="0"/>
              <a:t> 4 </a:t>
            </a:r>
            <a:r>
              <a:rPr lang="fr-FR" dirty="0" err="1" smtClean="0"/>
              <a:t>queries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QUDT has an </a:t>
            </a:r>
            <a:r>
              <a:rPr lang="fr-FR" dirty="0" err="1" smtClean="0"/>
              <a:t>anchor</a:t>
            </a:r>
            <a:r>
              <a:rPr lang="fr-FR" dirty="0" smtClean="0"/>
              <a:t> IRI, to </a:t>
            </a:r>
            <a:r>
              <a:rPr lang="fr-FR" dirty="0" err="1" smtClean="0"/>
              <a:t>start</a:t>
            </a:r>
            <a:r>
              <a:rPr lang="fr-FR" dirty="0" smtClean="0"/>
              <a:t> the </a:t>
            </a:r>
            <a:r>
              <a:rPr lang="fr-FR" dirty="0" err="1" smtClean="0"/>
              <a:t>search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endParaRPr lang="fr-FR" dirty="0"/>
          </a:p>
          <a:p>
            <a:endParaRPr lang="fr-FR" dirty="0" smtClean="0"/>
          </a:p>
        </p:txBody>
      </p:sp>
      <p:sp>
        <p:nvSpPr>
          <p:cNvPr id="7" name="Accolade ouvrante 6"/>
          <p:cNvSpPr/>
          <p:nvPr/>
        </p:nvSpPr>
        <p:spPr bwMode="auto">
          <a:xfrm>
            <a:off x="1619672" y="1700808"/>
            <a:ext cx="288032" cy="100811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07504" y="19888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% </a:t>
            </a:r>
            <a:r>
              <a:rPr lang="fr-FR" smtClean="0"/>
              <a:t>full </a:t>
            </a:r>
            <a:r>
              <a:rPr lang="fr-FR" dirty="0" err="1" smtClean="0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128301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Querying</a:t>
            </a:r>
            <a:r>
              <a:rPr lang="fr-FR" dirty="0" smtClean="0"/>
              <a:t> time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9" y="2658368"/>
            <a:ext cx="4352726" cy="2239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ce réservé du contenu 3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1908126"/>
          </a:xfrm>
        </p:spPr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if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anchor</a:t>
            </a:r>
            <a:r>
              <a:rPr lang="fr-FR" dirty="0" smtClean="0"/>
              <a:t> the </a:t>
            </a:r>
            <a:r>
              <a:rPr lang="fr-FR" dirty="0" err="1" smtClean="0"/>
              <a:t>predicate</a:t>
            </a:r>
            <a:r>
              <a:rPr lang="fr-FR" dirty="0" smtClean="0"/>
              <a:t> ? http</a:t>
            </a:r>
            <a:r>
              <a:rPr lang="fr-FR" dirty="0"/>
              <a:t>://</a:t>
            </a:r>
            <a:r>
              <a:rPr lang="fr-FR" dirty="0" smtClean="0"/>
              <a:t>dbpedia.org/ontology/Person/height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has a </a:t>
            </a:r>
            <a:r>
              <a:rPr lang="fr-FR" dirty="0" err="1" smtClean="0"/>
              <a:t>greater</a:t>
            </a:r>
            <a:r>
              <a:rPr lang="fr-FR" dirty="0" smtClean="0"/>
              <a:t> impact on CUSTOM </a:t>
            </a:r>
            <a:r>
              <a:rPr lang="fr-FR" dirty="0" err="1" smtClean="0"/>
              <a:t>than</a:t>
            </a:r>
            <a:r>
              <a:rPr lang="fr-FR" dirty="0" smtClean="0"/>
              <a:t> QUDT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25014446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525658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latin typeface="Calibri" panose="020F0502020204030204" pitchFamily="34" charset="0"/>
              </a:rPr>
              <a:t>Bien formés ou non ?</a:t>
            </a:r>
            <a:endParaRPr lang="fr-FR" b="1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"bonjour"^^</a:t>
            </a:r>
            <a:r>
              <a:rPr lang="fr-FR" dirty="0" err="1" smtClean="0">
                <a:latin typeface="Calibri" panose="020F0502020204030204" pitchFamily="34" charset="0"/>
              </a:rPr>
              <a:t>xsd:string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"1.23"^^</a:t>
            </a:r>
            <a:r>
              <a:rPr lang="fr-FR" dirty="0" err="1" smtClean="0">
                <a:latin typeface="Calibri" panose="020F0502020204030204" pitchFamily="34" charset="0"/>
              </a:rPr>
              <a:t>xsd:decimal</a:t>
            </a:r>
            <a:endParaRPr lang="fr-FR" dirty="0" smtClean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"bonjour"^^</a:t>
            </a:r>
            <a:r>
              <a:rPr lang="fr-FR" dirty="0" err="1" smtClean="0">
                <a:latin typeface="Calibri" panose="020F0502020204030204" pitchFamily="34" charset="0"/>
              </a:rPr>
              <a:t>xsd:decimal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 err="1" smtClean="0">
                <a:latin typeface="Calibri" panose="020F0502020204030204" pitchFamily="34" charset="0"/>
              </a:rPr>
              <a:t>darkturquoise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smtClean="0">
                <a:latin typeface="Calibri" panose="020F0502020204030204" pitchFamily="34" charset="0"/>
              </a:rPr>
              <a:t>css3:color</a:t>
            </a:r>
          </a:p>
          <a:p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Calibri" panose="020F0502020204030204" pitchFamily="34" charset="0"/>
              </a:rPr>
              <a:t>Même valeur ou non ?</a:t>
            </a:r>
            <a:endParaRPr lang="fr-FR" b="1" dirty="0">
              <a:latin typeface="Calibri" panose="020F0502020204030204" pitchFamily="34" charset="0"/>
            </a:endParaRPr>
          </a:p>
          <a:p>
            <a:pPr lvl="0"/>
            <a:r>
              <a:rPr lang="fr-FR" dirty="0">
                <a:latin typeface="Calibri" panose="020F0502020204030204" pitchFamily="34" charset="0"/>
              </a:rPr>
              <a:t>"</a:t>
            </a:r>
            <a:r>
              <a:rPr lang="fr-FR" dirty="0" smtClean="0">
                <a:latin typeface="Calibri" panose="020F0502020204030204" pitchFamily="34" charset="0"/>
              </a:rPr>
              <a:t>1.2e3"^^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r>
              <a:rPr lang="fr-FR" dirty="0" smtClean="0">
                <a:latin typeface="Calibri" panose="020F0502020204030204" pitchFamily="34" charset="0"/>
              </a:rPr>
              <a:t> </a:t>
            </a:r>
            <a:r>
              <a:rPr lang="fr-FR" dirty="0">
                <a:latin typeface="Calibri" panose="020F0502020204030204" pitchFamily="34" charset="0"/>
              </a:rPr>
              <a:t>--  </a:t>
            </a:r>
            <a:r>
              <a:rPr lang="fr-FR" dirty="0" smtClean="0">
                <a:latin typeface="Calibri" panose="020F0502020204030204" pitchFamily="34" charset="0"/>
              </a:rPr>
              <a:t>"12000"^^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 err="1" smtClean="0">
                <a:latin typeface="Calibri" panose="020F0502020204030204" pitchFamily="34" charset="0"/>
              </a:rPr>
              <a:t>darkturquoise</a:t>
            </a:r>
            <a:r>
              <a:rPr lang="fr-FR" dirty="0" smtClean="0">
                <a:latin typeface="Calibri" panose="020F0502020204030204" pitchFamily="34" charset="0"/>
              </a:rPr>
              <a:t>"^^css3:color </a:t>
            </a:r>
            <a:r>
              <a:rPr lang="fr-FR" dirty="0">
                <a:latin typeface="Calibri" panose="020F0502020204030204" pitchFamily="34" charset="0"/>
              </a:rPr>
              <a:t>--  "#00CED1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rgb:color</a:t>
            </a:r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b="1" dirty="0" smtClean="0">
                <a:latin typeface="Calibri" panose="020F0502020204030204" pitchFamily="34" charset="0"/>
              </a:rPr>
              <a:t>Plus grand ou non ?</a:t>
            </a:r>
            <a:endParaRPr lang="fr-FR" b="1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"1 cm"^^</a:t>
            </a:r>
            <a:r>
              <a:rPr lang="fr-FR" dirty="0" err="1" smtClean="0">
                <a:latin typeface="Calibri" panose="020F0502020204030204" pitchFamily="34" charset="0"/>
              </a:rPr>
              <a:t>ex:length</a:t>
            </a:r>
            <a:r>
              <a:rPr lang="fr-FR" dirty="0" smtClean="0">
                <a:latin typeface="Calibri" panose="020F0502020204030204" pitchFamily="34" charset="0"/>
              </a:rPr>
              <a:t> -- "5 mm"^^</a:t>
            </a:r>
            <a:r>
              <a:rPr lang="fr-FR" dirty="0" err="1" smtClean="0">
                <a:latin typeface="Calibri" panose="020F0502020204030204" pitchFamily="34" charset="0"/>
              </a:rPr>
              <a:t>ex:length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75000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Questions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412776"/>
            <a:ext cx="8585200" cy="5256584"/>
          </a:xfrm>
        </p:spPr>
        <p:txBody>
          <a:bodyPr/>
          <a:lstStyle/>
          <a:p>
            <a:pPr marL="0" indent="0">
              <a:buNone/>
            </a:pPr>
            <a:r>
              <a:rPr lang="fr-FR" b="1" dirty="0" smtClean="0">
                <a:latin typeface="Calibri" panose="020F0502020204030204" pitchFamily="34" charset="0"/>
              </a:rPr>
              <a:t>Plus concis ou non?</a:t>
            </a:r>
            <a:endParaRPr lang="fr-FR" b="1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	[] &lt;size&gt; </a:t>
            </a:r>
            <a:r>
              <a:rPr lang="fr-FR" dirty="0">
                <a:latin typeface="Calibri" panose="020F0502020204030204" pitchFamily="34" charset="0"/>
              </a:rPr>
              <a:t>[ </a:t>
            </a:r>
            <a:r>
              <a:rPr lang="fr-FR" dirty="0" err="1">
                <a:latin typeface="Calibri" panose="020F0502020204030204" pitchFamily="34" charset="0"/>
              </a:rPr>
              <a:t>qudt:quantityValue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</a:rPr>
              <a:t>              </a:t>
            </a:r>
            <a:r>
              <a:rPr lang="fr-FR" dirty="0" smtClean="0">
                <a:latin typeface="Calibri" panose="020F0502020204030204" pitchFamily="34" charset="0"/>
              </a:rPr>
              <a:t>	                       </a:t>
            </a:r>
            <a:r>
              <a:rPr lang="fr-FR" dirty="0">
                <a:latin typeface="Calibri" panose="020F0502020204030204" pitchFamily="34" charset="0"/>
              </a:rPr>
              <a:t>[ </a:t>
            </a:r>
            <a:r>
              <a:rPr lang="fr-FR" dirty="0" err="1">
                <a:latin typeface="Calibri" panose="020F0502020204030204" pitchFamily="34" charset="0"/>
              </a:rPr>
              <a:t>qudt:numericValue</a:t>
            </a:r>
            <a:r>
              <a:rPr lang="fr-FR" dirty="0">
                <a:latin typeface="Calibri" panose="020F0502020204030204" pitchFamily="34" charset="0"/>
              </a:rPr>
              <a:t> "17983.2"^^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;</a:t>
            </a:r>
          </a:p>
          <a:p>
            <a:pPr marL="0" indent="0">
              <a:buNone/>
            </a:pPr>
            <a:r>
              <a:rPr lang="fr-FR" dirty="0">
                <a:latin typeface="Calibri" panose="020F0502020204030204" pitchFamily="34" charset="0"/>
              </a:rPr>
              <a:t>                          </a:t>
            </a:r>
            <a:r>
              <a:rPr lang="fr-FR" dirty="0" smtClean="0">
                <a:latin typeface="Calibri" panose="020F0502020204030204" pitchFamily="34" charset="0"/>
              </a:rPr>
              <a:t>              </a:t>
            </a:r>
            <a:r>
              <a:rPr lang="fr-FR" dirty="0" err="1">
                <a:latin typeface="Calibri" panose="020F0502020204030204" pitchFamily="34" charset="0"/>
              </a:rPr>
              <a:t>qudt:unit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err="1">
                <a:latin typeface="Calibri" panose="020F0502020204030204" pitchFamily="34" charset="0"/>
              </a:rPr>
              <a:t>qudt-unit:millimetre</a:t>
            </a:r>
            <a:r>
              <a:rPr lang="fr-FR" dirty="0">
                <a:latin typeface="Calibri" panose="020F0502020204030204" pitchFamily="34" charset="0"/>
              </a:rPr>
              <a:t> ] ] .</a:t>
            </a: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vs 	[] &lt;size&gt; "</a:t>
            </a:r>
            <a:r>
              <a:rPr lang="fr-FR" dirty="0">
                <a:latin typeface="Calibri" panose="020F0502020204030204" pitchFamily="34" charset="0"/>
              </a:rPr>
              <a:t>17983.2</a:t>
            </a:r>
            <a:r>
              <a:rPr lang="fr-FR" dirty="0" smtClean="0">
                <a:latin typeface="Calibri" panose="020F0502020204030204" pitchFamily="34" charset="0"/>
              </a:rPr>
              <a:t>"^^&lt;</a:t>
            </a:r>
            <a:r>
              <a:rPr lang="fr-FR" dirty="0" err="1">
                <a:latin typeface="Calibri" panose="020F0502020204030204" pitchFamily="34" charset="0"/>
              </a:rPr>
              <a:t>millimetre</a:t>
            </a:r>
            <a:r>
              <a:rPr lang="fr-FR" dirty="0" smtClean="0">
                <a:latin typeface="Calibri" panose="020F0502020204030204" pitchFamily="34" charset="0"/>
              </a:rPr>
              <a:t>&gt; 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 	[] </a:t>
            </a:r>
            <a:r>
              <a:rPr lang="fr-FR" dirty="0" err="1">
                <a:latin typeface="Calibri" panose="020F0502020204030204" pitchFamily="34" charset="0"/>
              </a:rPr>
              <a:t>ex:p</a:t>
            </a:r>
            <a:r>
              <a:rPr lang="fr-FR" dirty="0">
                <a:latin typeface="Calibri" panose="020F0502020204030204" pitchFamily="34" charset="0"/>
              </a:rPr>
              <a:t> ( ( -4 1 ) ( </a:t>
            </a:r>
            <a:r>
              <a:rPr lang="fr-FR" dirty="0" smtClean="0">
                <a:latin typeface="Calibri" panose="020F0502020204030204" pitchFamily="34" charset="0"/>
              </a:rPr>
              <a:t>3 </a:t>
            </a:r>
            <a:r>
              <a:rPr lang="fr-FR" dirty="0">
                <a:latin typeface="Calibri" panose="020F0502020204030204" pitchFamily="34" charset="0"/>
              </a:rPr>
              <a:t>2 ) ) .    </a:t>
            </a:r>
            <a:endParaRPr lang="fr-FR" dirty="0" smtClean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vs      	[] </a:t>
            </a:r>
            <a:r>
              <a:rPr lang="fr-FR" dirty="0" err="1">
                <a:latin typeface="Calibri" panose="020F0502020204030204" pitchFamily="34" charset="0"/>
              </a:rPr>
              <a:t>ex:p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dirty="0" smtClean="0">
                <a:latin typeface="Calibri" panose="020F0502020204030204" pitchFamily="34" charset="0"/>
              </a:rPr>
              <a:t>"[ [ </a:t>
            </a:r>
            <a:r>
              <a:rPr lang="fr-FR" dirty="0">
                <a:latin typeface="Calibri" panose="020F0502020204030204" pitchFamily="34" charset="0"/>
              </a:rPr>
              <a:t>-</a:t>
            </a:r>
            <a:r>
              <a:rPr lang="fr-FR" dirty="0" smtClean="0">
                <a:latin typeface="Calibri" panose="020F0502020204030204" pitchFamily="34" charset="0"/>
              </a:rPr>
              <a:t>4 , 1 ] , [ 3 , </a:t>
            </a:r>
            <a:r>
              <a:rPr lang="fr-FR" dirty="0">
                <a:latin typeface="Calibri" panose="020F0502020204030204" pitchFamily="34" charset="0"/>
              </a:rPr>
              <a:t>2 </a:t>
            </a:r>
            <a:r>
              <a:rPr lang="fr-FR" dirty="0" smtClean="0">
                <a:latin typeface="Calibri" panose="020F0502020204030204" pitchFamily="34" charset="0"/>
              </a:rPr>
              <a:t>] ]"^^</a:t>
            </a:r>
            <a:r>
              <a:rPr lang="fr-FR" dirty="0">
                <a:latin typeface="Calibri" panose="020F0502020204030204" pitchFamily="34" charset="0"/>
              </a:rPr>
              <a:t>ex:2dmatrix .</a:t>
            </a: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804248" y="4643844"/>
            <a:ext cx="207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13 triplets, 4 littéraux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6813065" y="5013176"/>
            <a:ext cx="169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1 triplet, 1 littéral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041867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littéraux RDF </a:t>
            </a:r>
            <a:r>
              <a:rPr lang="fr-FR" dirty="0" smtClean="0"/>
              <a:t>1.1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603834" y="6233297"/>
            <a:ext cx="2081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"hello"  ∉   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i="1" dirty="0" smtClean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82752" y="2114550"/>
            <a:ext cx="41983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Le type de données</a:t>
            </a:r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</a:t>
            </a:r>
            <a:r>
              <a:rPr lang="fr-FR" sz="2400" dirty="0" err="1" smtClean="0">
                <a:latin typeface="Calibri" panose="020F0502020204030204" pitchFamily="34" charset="0"/>
              </a:rPr>
              <a:t>xsd:double</a:t>
            </a:r>
            <a:r>
              <a:rPr lang="fr-FR" sz="3200" i="1" baseline="30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1" name="Forme libre 20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53201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3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"1234"^^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littéraux RDF </a:t>
            </a:r>
            <a:r>
              <a:rPr lang="fr-FR" dirty="0" smtClean="0"/>
              <a:t>1.1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7204" y="4221088"/>
            <a:ext cx="14382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8530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sz="1400" dirty="0" smtClea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482752" y="2114550"/>
            <a:ext cx="4129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Le type de données </a:t>
            </a:r>
            <a:r>
              <a:rPr lang="fr-FR" sz="2400" dirty="0" err="1" smtClean="0">
                <a:latin typeface="Calibri" panose="020F0502020204030204" pitchFamily="34" charset="0"/>
              </a:rPr>
              <a:t>xsd:double</a:t>
            </a:r>
            <a:r>
              <a:rPr lang="fr-FR" sz="3200" i="1" baseline="30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  <p:sp>
        <p:nvSpPr>
          <p:cNvPr id="25" name="Forme libre 24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9487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littéraux RDF 1.1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277804" y="5265733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Calibri"/>
              </a:rPr>
              <a:t>"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12.34e2"</a:t>
            </a:r>
            <a:endParaRPr lang="fr-FR" sz="1400" i="1" dirty="0" smtClean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" name="Connecteur en arc 9"/>
          <p:cNvCxnSpPr>
            <a:stCxn id="7" idx="1"/>
          </p:cNvCxnSpPr>
          <p:nvPr/>
        </p:nvCxnSpPr>
        <p:spPr>
          <a:xfrm rot="10800000">
            <a:off x="1325024" y="3564904"/>
            <a:ext cx="952780" cy="1854718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47204" y="4221088"/>
            <a:ext cx="1438279" cy="24622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885303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sz="1400" dirty="0" smtClean="0">
              <a:solidFill>
                <a:prstClr val="black"/>
              </a:solidFill>
              <a:latin typeface="Calibri"/>
            </a:endParaRPr>
          </a:p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= 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)("12.34e2") </a:t>
            </a:r>
            <a:endParaRPr lang="fr-FR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" name="Forme libre 23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82752" y="2114550"/>
            <a:ext cx="4129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Le type de données </a:t>
            </a:r>
            <a:r>
              <a:rPr lang="fr-FR" sz="2400" dirty="0" err="1" smtClean="0">
                <a:latin typeface="Calibri" panose="020F0502020204030204" pitchFamily="34" charset="0"/>
              </a:rPr>
              <a:t>xsd:double</a:t>
            </a:r>
            <a:r>
              <a:rPr lang="fr-FR" sz="3200" i="1" baseline="30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92850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contenu 2"/>
          <p:cNvSpPr>
            <a:spLocks noGrp="1"/>
          </p:cNvSpPr>
          <p:nvPr>
            <p:ph idx="1"/>
          </p:nvPr>
        </p:nvSpPr>
        <p:spPr>
          <a:xfrm>
            <a:off x="403225" y="1536700"/>
            <a:ext cx="8585200" cy="4808538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>
                <a:latin typeface="Calibri" panose="020F0502020204030204" pitchFamily="34" charset="0"/>
              </a:rPr>
              <a:t>"</a:t>
            </a:r>
            <a:r>
              <a:rPr lang="fr-FR" dirty="0">
                <a:latin typeface="Calibri" panose="020F0502020204030204" pitchFamily="34" charset="0"/>
              </a:rPr>
              <a:t>1234</a:t>
            </a:r>
            <a:r>
              <a:rPr lang="fr-FR" dirty="0" smtClean="0">
                <a:latin typeface="Calibri" panose="020F0502020204030204" pitchFamily="34" charset="0"/>
              </a:rPr>
              <a:t>"^^</a:t>
            </a:r>
            <a:r>
              <a:rPr lang="fr-FR" dirty="0" err="1" smtClean="0">
                <a:latin typeface="Calibri" panose="020F0502020204030204" pitchFamily="34" charset="0"/>
              </a:rPr>
              <a:t>xsd:double</a:t>
            </a:r>
            <a:endParaRPr lang="fr-FR" dirty="0">
              <a:latin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littéraux </a:t>
            </a:r>
            <a:r>
              <a:rPr lang="fr-FR" dirty="0" smtClean="0"/>
              <a:t>dans SPARQL</a:t>
            </a:r>
            <a:endParaRPr lang="fr-FR" dirty="0"/>
          </a:p>
        </p:txBody>
      </p:sp>
      <p:sp>
        <p:nvSpPr>
          <p:cNvPr id="4" name="Ellipse 3"/>
          <p:cNvSpPr/>
          <p:nvPr/>
        </p:nvSpPr>
        <p:spPr>
          <a:xfrm>
            <a:off x="2022818" y="4221962"/>
            <a:ext cx="3243449" cy="195321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fr-FR" sz="1800">
              <a:solidFill>
                <a:prstClr val="white"/>
              </a:solidFill>
            </a:endParaRPr>
          </a:p>
        </p:txBody>
      </p:sp>
      <p:cxnSp>
        <p:nvCxnSpPr>
          <p:cNvPr id="5" name="Connecteur droit avec flèche 4"/>
          <p:cNvCxnSpPr/>
          <p:nvPr/>
        </p:nvCxnSpPr>
        <p:spPr>
          <a:xfrm>
            <a:off x="698522" y="3464542"/>
            <a:ext cx="761789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/>
          <p:cNvCxnSpPr/>
          <p:nvPr/>
        </p:nvCxnSpPr>
        <p:spPr>
          <a:xfrm>
            <a:off x="1325009" y="3378258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en arc 7"/>
          <p:cNvCxnSpPr>
            <a:stCxn id="9" idx="1"/>
          </p:cNvCxnSpPr>
          <p:nvPr/>
        </p:nvCxnSpPr>
        <p:spPr>
          <a:xfrm rot="10800000">
            <a:off x="1325009" y="3566331"/>
            <a:ext cx="1162810" cy="1312702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487819" y="4725144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"1234"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	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996952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   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)("1234" )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69536" y="3743883"/>
            <a:ext cx="14017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L(</a:t>
            </a:r>
            <a:r>
              <a:rPr lang="fr-FR" sz="1600" dirty="0" err="1">
                <a:latin typeface="Calibri" panose="020F0502020204030204" pitchFamily="34" charset="0"/>
              </a:rPr>
              <a:t>xsd:double</a:t>
            </a:r>
            <a:r>
              <a:rPr lang="fr-FR" sz="16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600" i="1" dirty="0" smtClean="0">
                <a:solidFill>
                  <a:prstClr val="black"/>
                </a:solidFill>
                <a:latin typeface="Calibri"/>
              </a:rPr>
              <a:t>)</a:t>
            </a:r>
            <a:endParaRPr lang="fr-FR" sz="16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763147" y="4022333"/>
            <a:ext cx="598304" cy="3515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8099155" y="3121286"/>
            <a:ext cx="489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fr-FR" sz="1200" b="1" dirty="0" err="1" smtClean="0">
                <a:solidFill>
                  <a:prstClr val="black"/>
                </a:solidFill>
                <a:latin typeface="Calibri"/>
              </a:rPr>
              <a:t>reals</a:t>
            </a:r>
            <a:endParaRPr lang="fr-FR" sz="12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91754" y="3463470"/>
            <a:ext cx="16148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i="1" dirty="0" smtClean="0">
                <a:solidFill>
                  <a:prstClr val="black"/>
                </a:solidFill>
                <a:latin typeface="Calibri"/>
              </a:rPr>
              <a:t>V(</a:t>
            </a:r>
            <a:r>
              <a:rPr lang="fr-FR" dirty="0" err="1">
                <a:latin typeface="Calibri" panose="020F0502020204030204" pitchFamily="34" charset="0"/>
              </a:rPr>
              <a:t>xsd:double</a:t>
            </a:r>
            <a:r>
              <a:rPr lang="fr-FR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i="1" dirty="0">
                <a:solidFill>
                  <a:prstClr val="black"/>
                </a:solidFill>
                <a:latin typeface="Calibri"/>
              </a:rPr>
              <a:t>)</a:t>
            </a:r>
          </a:p>
        </p:txBody>
      </p:sp>
      <p:sp>
        <p:nvSpPr>
          <p:cNvPr id="24" name="Forme libre 23"/>
          <p:cNvSpPr/>
          <p:nvPr/>
        </p:nvSpPr>
        <p:spPr bwMode="auto">
          <a:xfrm>
            <a:off x="3131840" y="1843088"/>
            <a:ext cx="2071688" cy="442912"/>
          </a:xfrm>
          <a:custGeom>
            <a:avLst/>
            <a:gdLst>
              <a:gd name="connsiteX0" fmla="*/ 0 w 2071688"/>
              <a:gd name="connsiteY0" fmla="*/ 0 h 442912"/>
              <a:gd name="connsiteX1" fmla="*/ 1485900 w 2071688"/>
              <a:gd name="connsiteY1" fmla="*/ 171450 h 442912"/>
              <a:gd name="connsiteX2" fmla="*/ 2071688 w 2071688"/>
              <a:gd name="connsiteY2" fmla="*/ 442912 h 442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71688" h="442912">
                <a:moveTo>
                  <a:pt x="0" y="0"/>
                </a:moveTo>
                <a:cubicBezTo>
                  <a:pt x="570309" y="48815"/>
                  <a:pt x="1140619" y="97631"/>
                  <a:pt x="1485900" y="171450"/>
                </a:cubicBezTo>
                <a:cubicBezTo>
                  <a:pt x="1831181" y="245269"/>
                  <a:pt x="1951434" y="344090"/>
                  <a:pt x="2071688" y="44291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ZoneTexte 21"/>
          <p:cNvSpPr txBox="1"/>
          <p:nvPr/>
        </p:nvSpPr>
        <p:spPr>
          <a:xfrm>
            <a:off x="3993837" y="4879033"/>
            <a:ext cx="866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"2000"</a:t>
            </a:r>
            <a:endParaRPr lang="fr-FR" sz="1400" i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6" name="Connecteur en arc 25"/>
          <p:cNvCxnSpPr>
            <a:stCxn id="22" idx="3"/>
          </p:cNvCxnSpPr>
          <p:nvPr/>
        </p:nvCxnSpPr>
        <p:spPr>
          <a:xfrm flipV="1">
            <a:off x="4860032" y="3648138"/>
            <a:ext cx="648072" cy="1384784"/>
          </a:xfrm>
          <a:prstGeom prst="curvedConnector2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>
            <a:off x="5508104" y="3356992"/>
            <a:ext cx="0" cy="1866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067944" y="2996952"/>
            <a:ext cx="21922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L2V(</a:t>
            </a:r>
            <a:r>
              <a:rPr lang="fr-FR" sz="1400" dirty="0" err="1">
                <a:latin typeface="Calibri" panose="020F0502020204030204" pitchFamily="34" charset="0"/>
              </a:rPr>
              <a:t>xsd:double</a:t>
            </a:r>
            <a:r>
              <a:rPr lang="fr-FR" sz="1400" dirty="0">
                <a:latin typeface="Calibri" panose="020F0502020204030204" pitchFamily="34" charset="0"/>
              </a:rPr>
              <a:t> </a:t>
            </a:r>
            <a:r>
              <a:rPr lang="fr-FR" i="1" baseline="30000" dirty="0" smtClean="0">
                <a:solidFill>
                  <a:prstClr val="black"/>
                </a:solidFill>
                <a:latin typeface="Bookman Old Style" panose="02050604050505020204" pitchFamily="18" charset="0"/>
              </a:rPr>
              <a:t>I</a:t>
            </a:r>
            <a:r>
              <a:rPr lang="fr-FR" sz="1400" dirty="0" smtClean="0">
                <a:solidFill>
                  <a:prstClr val="black"/>
                </a:solidFill>
                <a:latin typeface="Calibri"/>
              </a:rPr>
              <a:t>)("2000" </a:t>
            </a:r>
            <a:r>
              <a:rPr lang="fr-FR" sz="1400" dirty="0">
                <a:solidFill>
                  <a:prstClr val="black"/>
                </a:solidFill>
                <a:latin typeface="Calibri"/>
              </a:rPr>
              <a:t>) 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3482752" y="2114550"/>
            <a:ext cx="41294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 smtClean="0">
                <a:solidFill>
                  <a:prstClr val="black"/>
                </a:solidFill>
                <a:latin typeface="Calibri" panose="020F0502020204030204" pitchFamily="34" charset="0"/>
              </a:rPr>
              <a:t>Le type de données </a:t>
            </a:r>
            <a:r>
              <a:rPr lang="fr-FR" sz="2400" dirty="0" err="1" smtClean="0">
                <a:latin typeface="Calibri" panose="020F0502020204030204" pitchFamily="34" charset="0"/>
              </a:rPr>
              <a:t>xsd:double</a:t>
            </a:r>
            <a:r>
              <a:rPr lang="fr-FR" sz="3200" i="1" baseline="30000" dirty="0" err="1" smtClean="0">
                <a:solidFill>
                  <a:prstClr val="black"/>
                </a:solidFill>
                <a:latin typeface="Calibri" panose="020F0502020204030204" pitchFamily="34" charset="0"/>
              </a:rPr>
              <a:t>I</a:t>
            </a:r>
            <a:endParaRPr lang="fr-F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95502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Reconnaissance des </a:t>
            </a:r>
            <a:r>
              <a:rPr lang="fr-FR" dirty="0" smtClean="0"/>
              <a:t>types de données par les moteurs RDF et SPARQL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03225" y="1484784"/>
            <a:ext cx="8585200" cy="4808538"/>
          </a:xfrm>
        </p:spPr>
        <p:txBody>
          <a:bodyPr/>
          <a:lstStyle/>
          <a:p>
            <a:r>
              <a:rPr lang="fr-FR" dirty="0" smtClean="0">
                <a:latin typeface="Calibri" panose="020F0502020204030204" pitchFamily="34" charset="0"/>
              </a:rPr>
              <a:t>Les moteurs reconnaissent un ensemble fixé de  types de données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Principalement </a:t>
            </a:r>
            <a:r>
              <a:rPr lang="fr-FR" dirty="0" smtClean="0">
                <a:latin typeface="Calibri" panose="020F0502020204030204" pitchFamily="34" charset="0"/>
              </a:rPr>
              <a:t>les </a:t>
            </a:r>
            <a:r>
              <a:rPr lang="fr-FR" dirty="0">
                <a:latin typeface="Calibri" panose="020F0502020204030204" pitchFamily="34" charset="0"/>
              </a:rPr>
              <a:t>types de données XSD </a:t>
            </a:r>
            <a:endParaRPr lang="fr-FR" dirty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Dépend des implémentations</a:t>
            </a:r>
            <a:endParaRPr lang="fr-FR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fr-FR" dirty="0">
              <a:latin typeface="Calibri" panose="020F0502020204030204" pitchFamily="34" charset="0"/>
            </a:endParaRPr>
          </a:p>
          <a:p>
            <a:r>
              <a:rPr lang="fr-FR" dirty="0" smtClean="0">
                <a:latin typeface="Calibri" panose="020F0502020204030204" pitchFamily="34" charset="0"/>
              </a:rPr>
              <a:t>Les nouveaux types de données?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peu de types de données personnalisés sur le web des données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des moteurs </a:t>
            </a:r>
            <a:r>
              <a:rPr lang="fr-FR" dirty="0" smtClean="0">
                <a:latin typeface="Calibri" panose="020F0502020204030204" pitchFamily="34" charset="0"/>
              </a:rPr>
              <a:t>ont des points d’extension spécifiques à leur </a:t>
            </a:r>
            <a:r>
              <a:rPr lang="fr-FR" dirty="0" err="1" smtClean="0">
                <a:latin typeface="Calibri" panose="020F0502020204030204" pitchFamily="34" charset="0"/>
              </a:rPr>
              <a:t>implem</a:t>
            </a:r>
            <a:endParaRPr lang="fr-FR" dirty="0" smtClean="0">
              <a:latin typeface="Calibri" panose="020F0502020204030204" pitchFamily="34" charset="0"/>
            </a:endParaRPr>
          </a:p>
          <a:p>
            <a:pPr lvl="1"/>
            <a:r>
              <a:rPr lang="fr-FR" dirty="0" smtClean="0">
                <a:latin typeface="Calibri" panose="020F0502020204030204" pitchFamily="34" charset="0"/>
              </a:rPr>
              <a:t>de nouveaux types de données font surface</a:t>
            </a:r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  <a:p>
            <a:endParaRPr lang="fr-FR" dirty="0">
              <a:latin typeface="Calibri" panose="020F0502020204030204" pitchFamily="34" charset="0"/>
            </a:endParaRPr>
          </a:p>
          <a:p>
            <a:endParaRPr lang="fr-FR" dirty="0" smtClean="0">
              <a:latin typeface="Calibri" panose="020F0502020204030204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251520" y="4653136"/>
            <a:ext cx="8892480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562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198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43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895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352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10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fr-FR" sz="1800" kern="0" dirty="0">
                <a:latin typeface="Calibri" panose="020F0502020204030204" pitchFamily="34" charset="0"/>
              </a:rPr>
              <a:t>"LINESTRING(0 0, 1 1, 1 2, 2 2</a:t>
            </a:r>
            <a:r>
              <a:rPr lang="fr-FR" sz="1800" kern="0" dirty="0" smtClean="0">
                <a:latin typeface="Calibri" panose="020F0502020204030204" pitchFamily="34" charset="0"/>
              </a:rPr>
              <a:t>)"^^&lt;</a:t>
            </a:r>
            <a:r>
              <a:rPr lang="fr-FR" sz="1800" dirty="0" smtClean="0"/>
              <a:t>http</a:t>
            </a:r>
            <a:r>
              <a:rPr lang="fr-FR" sz="1800" dirty="0"/>
              <a:t>://</a:t>
            </a:r>
            <a:r>
              <a:rPr lang="fr-FR" sz="1800" dirty="0" smtClean="0"/>
              <a:t>www.opengis.net/ont/geosparql#</a:t>
            </a:r>
            <a:r>
              <a:rPr lang="fr-FR" sz="1800" kern="0" dirty="0" smtClean="0">
                <a:latin typeface="Calibri" panose="020F0502020204030204" pitchFamily="34" charset="0"/>
              </a:rPr>
              <a:t>wktLiteral&gt;</a:t>
            </a:r>
            <a:endParaRPr lang="fr-FR" sz="1800" kern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1800" kern="0" dirty="0" smtClean="0">
                <a:latin typeface="Calibri" panose="020F0502020204030204" pitchFamily="34" charset="0"/>
              </a:rPr>
              <a:t>"Point(</a:t>
            </a:r>
            <a:r>
              <a:rPr lang="fr-FR" sz="1800" kern="0" dirty="0">
                <a:latin typeface="Calibri" panose="020F0502020204030204" pitchFamily="34" charset="0"/>
              </a:rPr>
              <a:t>33.95 -83.38</a:t>
            </a:r>
            <a:r>
              <a:rPr lang="fr-FR" sz="1800" kern="0" dirty="0" smtClean="0">
                <a:latin typeface="Calibri" panose="020F0502020204030204" pitchFamily="34" charset="0"/>
              </a:rPr>
              <a:t>)"^^</a:t>
            </a:r>
            <a:r>
              <a:rPr lang="fr-FR" sz="1800" kern="0" dirty="0">
                <a:latin typeface="Calibri" panose="020F0502020204030204" pitchFamily="34" charset="0"/>
              </a:rPr>
              <a:t>&lt;</a:t>
            </a:r>
            <a:r>
              <a:rPr lang="fr-FR" sz="1800" dirty="0"/>
              <a:t>http://www.opengis.net/ont/geosparql#</a:t>
            </a:r>
            <a:r>
              <a:rPr lang="fr-FR" sz="1800" kern="0" dirty="0">
                <a:latin typeface="Calibri" panose="020F0502020204030204" pitchFamily="34" charset="0"/>
              </a:rPr>
              <a:t>wktLiteral&gt;</a:t>
            </a:r>
          </a:p>
          <a:p>
            <a:pPr marL="0" indent="0">
              <a:buFontTx/>
              <a:buNone/>
            </a:pPr>
            <a:endParaRPr lang="fr-FR" sz="1800" kern="0" dirty="0" smtClean="0"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r>
              <a:rPr lang="fr-FR" sz="1800" kern="0" dirty="0" smtClean="0">
                <a:latin typeface="Calibri" panose="020F0502020204030204" pitchFamily="34" charset="0"/>
              </a:rPr>
              <a:t>"&lt;http://www.opengis.net/def/crs/EPSG/0/4326&gt; Point(33.95 -83.38)"^^</a:t>
            </a:r>
            <a:r>
              <a:rPr lang="fr-FR" sz="1800" kern="0" dirty="0" err="1" smtClean="0">
                <a:latin typeface="Calibri" panose="020F0502020204030204" pitchFamily="34" charset="0"/>
              </a:rPr>
              <a:t>geo:wktLiteral</a:t>
            </a:r>
            <a:endParaRPr lang="fr-FR" sz="18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51033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1">
  <a:themeElements>
    <a:clrScheme name="ITEA 2 PP template 2">
      <a:dk1>
        <a:srgbClr val="000000"/>
      </a:dk1>
      <a:lt1>
        <a:srgbClr val="FFFFFF"/>
      </a:lt1>
      <a:dk2>
        <a:srgbClr val="CCFFCC"/>
      </a:dk2>
      <a:lt2>
        <a:srgbClr val="CCFFFF"/>
      </a:lt2>
      <a:accent1>
        <a:srgbClr val="070080"/>
      </a:accent1>
      <a:accent2>
        <a:srgbClr val="DD0806"/>
      </a:accent2>
      <a:accent3>
        <a:srgbClr val="FFFFFF"/>
      </a:accent3>
      <a:accent4>
        <a:srgbClr val="000000"/>
      </a:accent4>
      <a:accent5>
        <a:srgbClr val="AAAAC0"/>
      </a:accent5>
      <a:accent6>
        <a:srgbClr val="C80605"/>
      </a:accent6>
      <a:hlink>
        <a:srgbClr val="009900"/>
      </a:hlink>
      <a:folHlink>
        <a:srgbClr val="646464"/>
      </a:folHlink>
    </a:clrScheme>
    <a:fontScheme name="ITEA 2 PP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ITEA 2 PP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EA 2 PP template 2">
        <a:dk1>
          <a:srgbClr val="000000"/>
        </a:dk1>
        <a:lt1>
          <a:srgbClr val="FFFFFF"/>
        </a:lt1>
        <a:dk2>
          <a:srgbClr val="CCFFCC"/>
        </a:dk2>
        <a:lt2>
          <a:srgbClr val="CCFFFF"/>
        </a:lt2>
        <a:accent1>
          <a:srgbClr val="070080"/>
        </a:accent1>
        <a:accent2>
          <a:srgbClr val="DD0806"/>
        </a:accent2>
        <a:accent3>
          <a:srgbClr val="FFFFFF"/>
        </a:accent3>
        <a:accent4>
          <a:srgbClr val="000000"/>
        </a:accent4>
        <a:accent5>
          <a:srgbClr val="AAAAC0"/>
        </a:accent5>
        <a:accent6>
          <a:srgbClr val="C80605"/>
        </a:accent6>
        <a:hlink>
          <a:srgbClr val="009900"/>
        </a:hlink>
        <a:folHlink>
          <a:srgbClr val="6464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TEA 3 PowerPoint template_small">
  <a:themeElements>
    <a:clrScheme name="ITEA Office">
      <a:dk1>
        <a:sysClr val="windowText" lastClr="000000"/>
      </a:dk1>
      <a:lt1>
        <a:sysClr val="window" lastClr="FFFFFF"/>
      </a:lt1>
      <a:dk2>
        <a:srgbClr val="F36F21"/>
      </a:dk2>
      <a:lt2>
        <a:srgbClr val="EEECE1"/>
      </a:lt2>
      <a:accent1>
        <a:srgbClr val="00A651"/>
      </a:accent1>
      <a:accent2>
        <a:srgbClr val="7F7F7F"/>
      </a:accent2>
      <a:accent3>
        <a:srgbClr val="F36F21"/>
      </a:accent3>
      <a:accent4>
        <a:srgbClr val="FBDC57"/>
      </a:accent4>
      <a:accent5>
        <a:srgbClr val="73C052"/>
      </a:accent5>
      <a:accent6>
        <a:srgbClr val="2484C6"/>
      </a:accent6>
      <a:hlink>
        <a:srgbClr val="00A651"/>
      </a:hlink>
      <a:folHlink>
        <a:srgbClr val="7F7F7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1674</TotalTime>
  <Words>1330</Words>
  <Application>Microsoft Office PowerPoint</Application>
  <PresentationFormat>Affichage à l'écran (4:3)</PresentationFormat>
  <Paragraphs>285</Paragraphs>
  <Slides>28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6" baseType="lpstr">
      <vt:lpstr>Arial</vt:lpstr>
      <vt:lpstr>Bookman Old Style</vt:lpstr>
      <vt:lpstr>Calibri</vt:lpstr>
      <vt:lpstr>Courier New</vt:lpstr>
      <vt:lpstr>Wingdings</vt:lpstr>
      <vt:lpstr>Thème1</vt:lpstr>
      <vt:lpstr>Thème Office</vt:lpstr>
      <vt:lpstr>ITEA 3 PowerPoint template_small</vt:lpstr>
      <vt:lpstr>Support uniforme de types de données personnalisés dans RDF et SPARQL</vt:lpstr>
      <vt:lpstr>IRIs, Nœuds anonymes et littéraux dans le web des données</vt:lpstr>
      <vt:lpstr>Questions</vt:lpstr>
      <vt:lpstr>Questions</vt:lpstr>
      <vt:lpstr>Les littéraux RDF 1.1</vt:lpstr>
      <vt:lpstr>Les littéraux RDF 1.1</vt:lpstr>
      <vt:lpstr>Les littéraux RDF 1.1</vt:lpstr>
      <vt:lpstr>Les littéraux dans SPARQL</vt:lpstr>
      <vt:lpstr>Reconnaissance des types de données par les moteurs RDF et SPARQL</vt:lpstr>
      <vt:lpstr>Reconnaissance à la volée de nouveaux types de données ?</vt:lpstr>
      <vt:lpstr>La définition du type de données ?</vt:lpstr>
      <vt:lpstr>La définition du type de données ?</vt:lpstr>
      <vt:lpstr>Support des types de données personnalisés arbitrairement complexes</vt:lpstr>
      <vt:lpstr>Spécification</vt:lpstr>
      <vt:lpstr>Publication d’un type de données personnalisé simple</vt:lpstr>
      <vt:lpstr>Expérimentation</vt:lpstr>
      <vt:lpstr>Expérimentation - Datasets</vt:lpstr>
      <vt:lpstr>Temps de chargement,   </vt:lpstr>
      <vt:lpstr>Présentation PowerPoint</vt:lpstr>
      <vt:lpstr>Conclusions</vt:lpstr>
      <vt:lpstr>Perspectives</vt:lpstr>
      <vt:lpstr>Supporting Arbitrary Custom Datatypes in RDF and SPARQL</vt:lpstr>
      <vt:lpstr>Temps de chargement</vt:lpstr>
      <vt:lpstr>Queries</vt:lpstr>
      <vt:lpstr>Queries</vt:lpstr>
      <vt:lpstr>Queries</vt:lpstr>
      <vt:lpstr>Querying time</vt:lpstr>
      <vt:lpstr>Querying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LEFRANCOIS Maxime</cp:lastModifiedBy>
  <cp:revision>70</cp:revision>
  <dcterms:created xsi:type="dcterms:W3CDTF">2016-05-30T08:11:06Z</dcterms:created>
  <dcterms:modified xsi:type="dcterms:W3CDTF">2017-01-27T10:02:49Z</dcterms:modified>
</cp:coreProperties>
</file>