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32"/>
  </p:notesMasterIdLst>
  <p:sldIdLst>
    <p:sldId id="256" r:id="rId4"/>
    <p:sldId id="260" r:id="rId5"/>
    <p:sldId id="268" r:id="rId6"/>
    <p:sldId id="283" r:id="rId7"/>
    <p:sldId id="267" r:id="rId8"/>
    <p:sldId id="271" r:id="rId9"/>
    <p:sldId id="272" r:id="rId10"/>
    <p:sldId id="281" r:id="rId11"/>
    <p:sldId id="277" r:id="rId12"/>
    <p:sldId id="282" r:id="rId13"/>
    <p:sldId id="284" r:id="rId14"/>
    <p:sldId id="285" r:id="rId15"/>
    <p:sldId id="276" r:id="rId16"/>
    <p:sldId id="286" r:id="rId17"/>
    <p:sldId id="302" r:id="rId18"/>
    <p:sldId id="269" r:id="rId19"/>
    <p:sldId id="266" r:id="rId20"/>
    <p:sldId id="288" r:id="rId21"/>
    <p:sldId id="292" r:id="rId22"/>
    <p:sldId id="299" r:id="rId23"/>
    <p:sldId id="300" r:id="rId24"/>
    <p:sldId id="301" r:id="rId25"/>
    <p:sldId id="293" r:id="rId26"/>
    <p:sldId id="294" r:id="rId27"/>
    <p:sldId id="295" r:id="rId28"/>
    <p:sldId id="287" r:id="rId29"/>
    <p:sldId id="296" r:id="rId30"/>
    <p:sldId id="298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19" autoAdjust="0"/>
  </p:normalViewPr>
  <p:slideViewPr>
    <p:cSldViewPr>
      <p:cViewPr varScale="1">
        <p:scale>
          <a:sx n="61" d="100"/>
          <a:sy n="61" d="100"/>
        </p:scale>
        <p:origin x="-9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AFB93-991C-4CB2-9229-FC93A3359ACF}" type="datetimeFigureOut">
              <a:rPr lang="fr-FR" smtClean="0"/>
              <a:t>31/05/2016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46E47-D5B7-45C0-B241-72CC84B0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07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use cases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46E47-D5B7-45C0-B241-72CC84B0AA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116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use cases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46E47-D5B7-45C0-B241-72CC84B0AA8F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11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lt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2224088" y="2546350"/>
            <a:ext cx="6678612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428036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2217738" y="3703638"/>
            <a:ext cx="6675437" cy="1752600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394" y="301625"/>
            <a:ext cx="4975494" cy="8477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5" y="301625"/>
            <a:ext cx="2146300" cy="604361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8463" y="301625"/>
            <a:ext cx="6291262" cy="604361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4813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10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29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552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80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82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3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57" y="301625"/>
            <a:ext cx="8536831" cy="847725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  <p:sp>
        <p:nvSpPr>
          <p:cNvPr id="4" name="ZoneTexte 3"/>
          <p:cNvSpPr txBox="1"/>
          <p:nvPr userDrawn="1"/>
        </p:nvSpPr>
        <p:spPr>
          <a:xfrm>
            <a:off x="35496" y="6536377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Maxime Lefrançois, Antoine Zimmermann -  </a:t>
            </a:r>
            <a:r>
              <a:rPr lang="en-US" sz="1200" b="0" dirty="0" smtClean="0">
                <a:solidFill>
                  <a:schemeClr val="bg1">
                    <a:lumMod val="50000"/>
                  </a:schemeClr>
                </a:solidFill>
              </a:rPr>
              <a:t>Supporting Arbitrary Custom Datatypes in RDF and </a:t>
            </a:r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</a:rPr>
              <a:t>SPARQL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96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85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49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31/05/2016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30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548680"/>
            <a:ext cx="8280920" cy="1181993"/>
          </a:xfrm>
        </p:spPr>
        <p:txBody>
          <a:bodyPr wrap="square" anchor="b" anchorCtr="0">
            <a:noAutofit/>
          </a:bodyPr>
          <a:lstStyle>
            <a:lvl1pPr algn="l">
              <a:defRPr sz="3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of your presentation </a:t>
            </a:r>
            <a:br>
              <a:rPr lang="en-US" dirty="0" smtClean="0"/>
            </a:br>
            <a:r>
              <a:rPr lang="de-DE" dirty="0" smtClean="0"/>
              <a:t>(Arial bold 34 pts)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844824"/>
            <a:ext cx="7272808" cy="864096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Event/Occasion, date (Arial regular 20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 </a:t>
            </a:r>
          </a:p>
          <a:p>
            <a:r>
              <a:rPr lang="en-GB" noProof="0" dirty="0" smtClean="0"/>
              <a:t>Name of the speaker (Arial regular 20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756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000" y="144000"/>
            <a:ext cx="6228000" cy="828000"/>
          </a:xfrm>
        </p:spPr>
        <p:txBody>
          <a:bodyPr/>
          <a:lstStyle>
            <a:lvl1pPr>
              <a:defRPr>
                <a:solidFill>
                  <a:srgbClr val="00A651"/>
                </a:solidFill>
              </a:defRPr>
            </a:lvl1pPr>
          </a:lstStyle>
          <a:p>
            <a:r>
              <a:rPr lang="en-GB" noProof="0" dirty="0" smtClean="0"/>
              <a:t>Title of your slide (Arial bold 24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br>
              <a:rPr lang="en-GB" noProof="0" dirty="0" smtClean="0"/>
            </a:br>
            <a:r>
              <a:rPr lang="en-GB" noProof="0" dirty="0" smtClean="0"/>
              <a:t>Subtitle - if applicable - (Arial bold 24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000" y="1332000"/>
            <a:ext cx="8352472" cy="50400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2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 smtClean="0"/>
              <a:t>Click to edit Master text styles (22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Click to edit Master text styles (22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1"/>
            <a:r>
              <a:rPr lang="en-GB" noProof="0" dirty="0" smtClean="0"/>
              <a:t>Second level (20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2"/>
            <a:r>
              <a:rPr lang="en-GB" noProof="0" dirty="0" smtClean="0"/>
              <a:t>Third level (18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3"/>
            <a:r>
              <a:rPr lang="en-GB" noProof="0" dirty="0" smtClean="0"/>
              <a:t>Fourth level (16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4"/>
            <a:r>
              <a:rPr lang="en-GB" noProof="0" dirty="0" smtClean="0"/>
              <a:t>Fifth level (16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38452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s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68000" y="1332000"/>
            <a:ext cx="8352472" cy="5040000"/>
          </a:xfrm>
        </p:spPr>
        <p:txBody>
          <a:bodyPr>
            <a:normAutofit/>
          </a:bodyPr>
          <a:lstStyle>
            <a:lvl1pPr marL="0" indent="0">
              <a:buNone/>
              <a:defRPr sz="22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Title of your slide (Arial bold 24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br>
              <a:rPr lang="en-GB" noProof="0" dirty="0" smtClean="0"/>
            </a:br>
            <a:r>
              <a:rPr lang="en-GB" noProof="0" dirty="0" smtClean="0"/>
              <a:t>Subtitle - if applicable - (Arial bold 22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5378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Example of a chart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8000" y="1332000"/>
            <a:ext cx="8352000" cy="5040000"/>
          </a:xfrm>
        </p:spPr>
        <p:txBody>
          <a:bodyPr>
            <a:noAutofit/>
          </a:bodyPr>
          <a:lstStyle>
            <a:lvl1pPr marL="0" indent="0">
              <a:buNone/>
              <a:defRPr sz="22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401556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04664"/>
            <a:ext cx="8280920" cy="1470025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Title of your separator slide </a:t>
            </a:r>
            <a:br>
              <a:rPr lang="en-GB" noProof="0" dirty="0" smtClean="0"/>
            </a:br>
            <a:r>
              <a:rPr lang="en-GB" noProof="0" dirty="0" smtClean="0"/>
              <a:t>(Arial bold 28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3664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04664"/>
            <a:ext cx="8280920" cy="1470025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Title of your separator slide </a:t>
            </a:r>
            <a:br>
              <a:rPr lang="en-GB" noProof="0" dirty="0" smtClean="0"/>
            </a:br>
            <a:r>
              <a:rPr lang="en-GB" noProof="0" dirty="0" smtClean="0"/>
              <a:t>(Arial bold 28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265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04664"/>
            <a:ext cx="8280920" cy="1470025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Title of your separator slide </a:t>
            </a:r>
            <a:br>
              <a:rPr lang="en-GB" noProof="0" dirty="0" smtClean="0"/>
            </a:br>
            <a:r>
              <a:rPr lang="en-GB" noProof="0" dirty="0" smtClean="0"/>
              <a:t>(Arial bold 28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17533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04664"/>
            <a:ext cx="8280920" cy="1470025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Title of your separator slide </a:t>
            </a:r>
            <a:br>
              <a:rPr lang="en-GB" noProof="0" dirty="0" smtClean="0"/>
            </a:br>
            <a:r>
              <a:rPr lang="en-GB" noProof="0" dirty="0" smtClean="0"/>
              <a:t>(Arial bold 28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57418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04664"/>
            <a:ext cx="8280920" cy="1470025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Title of your separator slide </a:t>
            </a:r>
            <a:br>
              <a:rPr lang="en-GB" noProof="0" dirty="0" smtClean="0"/>
            </a:br>
            <a:r>
              <a:rPr lang="en-GB" noProof="0" dirty="0" smtClean="0"/>
              <a:t>(Arial bold 28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147352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 6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04664"/>
            <a:ext cx="8280920" cy="1470025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Title of your separator slide </a:t>
            </a:r>
            <a:br>
              <a:rPr lang="en-GB" noProof="0" dirty="0" smtClean="0"/>
            </a:br>
            <a:r>
              <a:rPr lang="en-GB" noProof="0" dirty="0" smtClean="0"/>
              <a:t>(Arial bold 28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953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442" y="301625"/>
            <a:ext cx="4757445" cy="8477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225" y="1536700"/>
            <a:ext cx="42164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2025" y="1536700"/>
            <a:ext cx="42164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003" y="301625"/>
            <a:ext cx="4848885" cy="8477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nl-NL" dirty="0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17" name="Rectangle 7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536700"/>
            <a:ext cx="85852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 smtClean="0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301625"/>
            <a:ext cx="63214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GB" smtClean="0"/>
          </a:p>
        </p:txBody>
      </p:sp>
      <p:sp>
        <p:nvSpPr>
          <p:cNvPr id="420613" name="Rectangle 773"/>
          <p:cNvSpPr>
            <a:spLocks noChangeArrowheads="1"/>
          </p:cNvSpPr>
          <p:nvPr/>
        </p:nvSpPr>
        <p:spPr bwMode="auto">
          <a:xfrm>
            <a:off x="404813" y="963613"/>
            <a:ext cx="6310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300">
                <a:solidFill>
                  <a:schemeClr val="hlink"/>
                </a:solidFill>
              </a:rPr>
              <a:t>• • • • • • • • • • • • • • • • • • • • • • • • • • • • • • • • • • • • • • • • • • • • • • • • • • • • • • • • • • •</a:t>
            </a:r>
            <a:r>
              <a:rPr lang="en-GB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20614" name="Text Box 774"/>
          <p:cNvSpPr txBox="1">
            <a:spLocks noChangeArrowheads="1"/>
          </p:cNvSpPr>
          <p:nvPr/>
        </p:nvSpPr>
        <p:spPr bwMode="auto">
          <a:xfrm>
            <a:off x="7942263" y="6588125"/>
            <a:ext cx="12017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r"/>
            <a:r>
              <a:rPr lang="en-GB" sz="800" dirty="0" smtClean="0">
                <a:solidFill>
                  <a:srgbClr val="969696"/>
                </a:solidFill>
              </a:rPr>
              <a:t>14/04/2016 -  </a:t>
            </a:r>
            <a:fld id="{B5D6819E-2BB9-42BD-8C27-2B2FF08F3B5E}" type="slidenum">
              <a:rPr lang="en-GB" sz="800">
                <a:solidFill>
                  <a:srgbClr val="969696"/>
                </a:solidFill>
              </a:rPr>
              <a:pPr algn="r"/>
              <a:t>‹N°›</a:t>
            </a:fld>
            <a:endParaRPr lang="en-GB" sz="800" dirty="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31/05/2016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83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144000"/>
            <a:ext cx="6228000" cy="8280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 of your slide (Arial bold 24 </a:t>
            </a:r>
            <a:r>
              <a:rPr lang="en-US" dirty="0" err="1" smtClean="0"/>
              <a:t>pts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Subtitle - if applicable - (Arial bold 24 </a:t>
            </a:r>
            <a:r>
              <a:rPr lang="en-US" dirty="0" err="1" smtClean="0"/>
              <a:t>pts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332000"/>
            <a:ext cx="8352150" cy="5040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 smtClean="0"/>
              <a:t>Click to edit Master text styles (22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Click to edit Master text styles (22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1"/>
            <a:r>
              <a:rPr lang="en-GB" noProof="0" dirty="0" smtClean="0"/>
              <a:t>Second level (20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2"/>
            <a:r>
              <a:rPr lang="en-GB" noProof="0" dirty="0" smtClean="0"/>
              <a:t>Third level (18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3"/>
            <a:r>
              <a:rPr lang="en-GB" noProof="0" dirty="0" smtClean="0"/>
              <a:t>Fourth level (16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4"/>
            <a:r>
              <a:rPr lang="en-GB" noProof="0" dirty="0" smtClean="0"/>
              <a:t>Fifth level (16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  <p:sp>
        <p:nvSpPr>
          <p:cNvPr id="9" name="Text Box 774"/>
          <p:cNvSpPr txBox="1">
            <a:spLocks noChangeArrowheads="1"/>
          </p:cNvSpPr>
          <p:nvPr/>
        </p:nvSpPr>
        <p:spPr bwMode="auto">
          <a:xfrm>
            <a:off x="7812360" y="6525344"/>
            <a:ext cx="12017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D6819E-2BB9-42BD-8C27-2B2FF08F3B5E}" type="slidenum">
              <a:rPr lang="en-GB" sz="800" smtClean="0">
                <a:solidFill>
                  <a:srgbClr val="0046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en-GB" sz="800" dirty="0">
              <a:solidFill>
                <a:srgbClr val="0046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5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rgbClr val="00A65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5475" indent="-265113" algn="l" defTabSz="914400" rtl="0" eaLnBrk="1" latinLnBrk="0" hangingPunct="1">
        <a:spcBef>
          <a:spcPct val="20000"/>
        </a:spcBef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8525" indent="-2730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63638" indent="-265113" algn="l" defTabSz="914400" rtl="0" eaLnBrk="1" latinLnBrk="0" hangingPunct="1">
        <a:spcBef>
          <a:spcPct val="20000"/>
        </a:spcBef>
        <a:buFont typeface="Arial" pitchFamily="34" charset="0"/>
        <a:buChar char="­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24000" indent="-360363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3id.org/lindt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3id.org/lind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3id.org/lind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3id.org/lind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thesmartenergy/jena" TargetMode="External"/><Relationship Id="rId2" Type="http://schemas.openxmlformats.org/officeDocument/2006/relationships/hyperlink" Target="http://w3id.org/lindt/custom_datatypes#lengt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datatype/centimetre" TargetMode="External"/><Relationship Id="rId2" Type="http://schemas.openxmlformats.org/officeDocument/2006/relationships/hyperlink" Target="http://dbpedia.org/datatype/millimet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pedia.org/datatype/kilometre" TargetMode="External"/><Relationship Id="rId4" Type="http://schemas.openxmlformats.org/officeDocument/2006/relationships/hyperlink" Target="http://dbpedia.org/datatype/metr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3id.org/lind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7987" y="1988840"/>
            <a:ext cx="8579172" cy="1026666"/>
          </a:xfrm>
        </p:spPr>
        <p:txBody>
          <a:bodyPr anchor="t"/>
          <a:lstStyle/>
          <a:p>
            <a:pPr algn="ctr"/>
            <a:r>
              <a:rPr lang="en-US" sz="2800" b="0" dirty="0"/>
              <a:t>Supporting Arbitrary Custom </a:t>
            </a:r>
            <a:r>
              <a:rPr lang="en-US" sz="2800" b="0" dirty="0" smtClean="0"/>
              <a:t>Datatypes</a:t>
            </a:r>
            <a:br>
              <a:rPr lang="en-US" sz="2800" b="0" dirty="0" smtClean="0"/>
            </a:br>
            <a:r>
              <a:rPr lang="en-US" sz="2800" b="0" dirty="0" smtClean="0"/>
              <a:t>in </a:t>
            </a:r>
            <a:r>
              <a:rPr lang="en-US" sz="2800" b="0" dirty="0"/>
              <a:t>RDF </a:t>
            </a:r>
            <a:r>
              <a:rPr lang="en-US" sz="2800" b="0" dirty="0" smtClean="0"/>
              <a:t>and </a:t>
            </a:r>
            <a:r>
              <a:rPr lang="fr-FR" sz="2800" b="0" dirty="0" smtClean="0"/>
              <a:t>SPARQL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2852936"/>
            <a:ext cx="8856984" cy="720080"/>
          </a:xfrm>
        </p:spPr>
        <p:txBody>
          <a:bodyPr/>
          <a:lstStyle/>
          <a:p>
            <a:r>
              <a:rPr lang="fr-FR" sz="2000" dirty="0" smtClean="0"/>
              <a:t>Maxime Lefrançois, Antoine Zimmermann</a:t>
            </a:r>
          </a:p>
          <a:p>
            <a:r>
              <a:rPr lang="fr-FR" dirty="0" err="1"/>
              <a:t>Univ</a:t>
            </a:r>
            <a:r>
              <a:rPr lang="fr-FR" dirty="0"/>
              <a:t> Lyon, MINES Saint-Étienne, CNRS, Laboratoire Hubert Curien UMR </a:t>
            </a:r>
            <a:r>
              <a:rPr lang="fr-FR" dirty="0" smtClean="0"/>
              <a:t>5516, F-42023 </a:t>
            </a:r>
            <a:r>
              <a:rPr lang="fr-FR" dirty="0"/>
              <a:t>Saint-Étienne, France</a:t>
            </a:r>
          </a:p>
        </p:txBody>
      </p:sp>
    </p:spTree>
    <p:extLst>
      <p:ext uri="{BB962C8B-B14F-4D97-AF65-F5344CB8AC3E}">
        <p14:creationId xmlns:p14="http://schemas.microsoft.com/office/powerpoint/2010/main" val="210889764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On-the-</a:t>
            </a:r>
            <a:r>
              <a:rPr lang="fr-FR" dirty="0" err="1" smtClean="0"/>
              <a:t>fly</a:t>
            </a:r>
            <a:r>
              <a:rPr lang="fr-FR" dirty="0" smtClean="0"/>
              <a:t> recognition of a new </a:t>
            </a:r>
            <a:r>
              <a:rPr lang="fr-FR" dirty="0" err="1" smtClean="0"/>
              <a:t>datatype</a:t>
            </a:r>
            <a:r>
              <a:rPr lang="fr-FR" dirty="0"/>
              <a:t>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latin typeface="Calibri" panose="020F0502020204030204" pitchFamily="34" charset="0"/>
              </a:rPr>
              <a:t>Need</a:t>
            </a:r>
            <a:r>
              <a:rPr lang="fr-FR" dirty="0" smtClean="0">
                <a:latin typeface="Calibri" panose="020F0502020204030204" pitchFamily="34" charset="0"/>
              </a:rPr>
              <a:t> for an agreement </a:t>
            </a:r>
            <a:r>
              <a:rPr lang="fr-FR" dirty="0" err="1" smtClean="0">
                <a:latin typeface="Calibri" panose="020F0502020204030204" pitchFamily="34" charset="0"/>
              </a:rPr>
              <a:t>between</a:t>
            </a:r>
            <a:r>
              <a:rPr lang="fr-FR" dirty="0" smtClean="0">
                <a:latin typeface="Calibri" panose="020F0502020204030204" pitchFamily="34" charset="0"/>
              </a:rPr>
              <a:t> the </a:t>
            </a:r>
            <a:r>
              <a:rPr lang="fr-FR" dirty="0" err="1" smtClean="0">
                <a:latin typeface="Calibri" panose="020F0502020204030204" pitchFamily="34" charset="0"/>
              </a:rPr>
              <a:t>datatype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</a:rPr>
              <a:t>publisher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dirty="0" smtClean="0">
                <a:latin typeface="Calibri" panose="020F0502020204030204" pitchFamily="34" charset="0"/>
              </a:rPr>
              <a:t>and </a:t>
            </a:r>
            <a:r>
              <a:rPr lang="fr-FR" dirty="0" smtClean="0">
                <a:latin typeface="Calibri" panose="020F0502020204030204" pitchFamily="34" charset="0"/>
              </a:rPr>
              <a:t> the RDF/SPARQL processor</a:t>
            </a:r>
            <a:endParaRPr lang="fr-FR" dirty="0" smtClean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 err="1" smtClean="0">
                <a:latin typeface="Calibri" panose="020F0502020204030204" pitchFamily="34" charset="0"/>
              </a:rPr>
              <a:t>Centralized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</a:rPr>
              <a:t>datatype</a:t>
            </a:r>
            <a:r>
              <a:rPr lang="fr-FR" dirty="0" smtClean="0">
                <a:latin typeface="Calibri" panose="020F0502020204030204" pitchFamily="34" charset="0"/>
              </a:rPr>
              <a:t> registration service ?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or </a:t>
            </a:r>
            <a:r>
              <a:rPr lang="fr-FR" dirty="0" err="1" smtClean="0">
                <a:latin typeface="Calibri" panose="020F0502020204030204" pitchFamily="34" charset="0"/>
              </a:rPr>
              <a:t>leverage</a:t>
            </a:r>
            <a:r>
              <a:rPr lang="fr-FR" dirty="0" smtClean="0">
                <a:latin typeface="Calibri" panose="020F0502020204030204" pitchFamily="34" charset="0"/>
              </a:rPr>
              <a:t> the </a:t>
            </a:r>
            <a:r>
              <a:rPr lang="fr-FR" dirty="0" err="1" smtClean="0">
                <a:latin typeface="Calibri" panose="020F0502020204030204" pitchFamily="34" charset="0"/>
              </a:rPr>
              <a:t>linked</a:t>
            </a:r>
            <a:r>
              <a:rPr lang="fr-FR" dirty="0" smtClean="0">
                <a:latin typeface="Calibri" panose="020F0502020204030204" pitchFamily="34" charset="0"/>
              </a:rPr>
              <a:t> data </a:t>
            </a:r>
            <a:r>
              <a:rPr lang="fr-FR" dirty="0" err="1" smtClean="0">
                <a:latin typeface="Calibri" panose="020F0502020204030204" pitchFamily="34" charset="0"/>
              </a:rPr>
              <a:t>principles</a:t>
            </a:r>
            <a:r>
              <a:rPr lang="fr-FR" dirty="0" smtClean="0">
                <a:latin typeface="Calibri" panose="020F0502020204030204" pitchFamily="34" charset="0"/>
              </a:rPr>
              <a:t>, </a:t>
            </a:r>
            <a:r>
              <a:rPr lang="fr-FR" sz="1800" i="1" dirty="0" smtClean="0">
                <a:latin typeface="Calibri" panose="020F0502020204030204" pitchFamily="34" charset="0"/>
              </a:rPr>
              <a:t>as </a:t>
            </a:r>
            <a:r>
              <a:rPr lang="fr-FR" sz="1800" i="1" dirty="0" err="1" smtClean="0">
                <a:latin typeface="Calibri" panose="020F0502020204030204" pitchFamily="34" charset="0"/>
              </a:rPr>
              <a:t>suggested</a:t>
            </a:r>
            <a:r>
              <a:rPr lang="fr-FR" sz="1800" i="1" dirty="0" smtClean="0">
                <a:latin typeface="Calibri" panose="020F0502020204030204" pitchFamily="34" charset="0"/>
              </a:rPr>
              <a:t> </a:t>
            </a:r>
            <a:r>
              <a:rPr lang="fr-FR" sz="1800" i="1" dirty="0">
                <a:latin typeface="Calibri" panose="020F0502020204030204" pitchFamily="34" charset="0"/>
              </a:rPr>
              <a:t>by RDF 1.1 </a:t>
            </a:r>
            <a:r>
              <a:rPr lang="fr-FR" sz="1800" i="1" dirty="0" err="1" smtClean="0">
                <a:latin typeface="Calibri" panose="020F0502020204030204" pitchFamily="34" charset="0"/>
              </a:rPr>
              <a:t>semantics</a:t>
            </a:r>
            <a:endParaRPr lang="fr-FR" dirty="0" smtClean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5839" y="3717032"/>
            <a:ext cx="795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</a:rPr>
              <a:t>use HTTP </a:t>
            </a:r>
            <a:r>
              <a:rPr lang="fr-FR" dirty="0" err="1" smtClean="0">
                <a:latin typeface="Calibri" panose="020F0502020204030204" pitchFamily="34" charset="0"/>
              </a:rPr>
              <a:t>IRIs</a:t>
            </a:r>
            <a:r>
              <a:rPr lang="fr-FR" dirty="0" smtClean="0">
                <a:latin typeface="Calibri" panose="020F0502020204030204" pitchFamily="34" charset="0"/>
              </a:rPr>
              <a:t> to </a:t>
            </a:r>
            <a:r>
              <a:rPr lang="fr-FR" dirty="0" err="1" smtClean="0">
                <a:latin typeface="Calibri" panose="020F0502020204030204" pitchFamily="34" charset="0"/>
              </a:rPr>
              <a:t>identify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</a:rPr>
              <a:t>datatypes</a:t>
            </a:r>
            <a:endParaRPr lang="fr-FR" dirty="0" smtClean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 err="1" smtClean="0">
                <a:latin typeface="Calibri" panose="020F0502020204030204" pitchFamily="34" charset="0"/>
              </a:rPr>
              <a:t>when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</a:rPr>
              <a:t>someone</a:t>
            </a:r>
            <a:r>
              <a:rPr lang="fr-FR" dirty="0" smtClean="0">
                <a:latin typeface="Calibri" panose="020F0502020204030204" pitchFamily="34" charset="0"/>
              </a:rPr>
              <a:t> looks up </a:t>
            </a:r>
            <a:r>
              <a:rPr lang="fr-FR" dirty="0" err="1" smtClean="0">
                <a:latin typeface="Calibri" panose="020F0502020204030204" pitchFamily="34" charset="0"/>
              </a:rPr>
              <a:t>that</a:t>
            </a:r>
            <a:r>
              <a:rPr lang="fr-FR" dirty="0" smtClean="0">
                <a:latin typeface="Calibri" panose="020F0502020204030204" pitchFamily="34" charset="0"/>
              </a:rPr>
              <a:t> IRI, </a:t>
            </a:r>
            <a:r>
              <a:rPr lang="fr-FR" dirty="0" err="1" smtClean="0">
                <a:latin typeface="Calibri" panose="020F0502020204030204" pitchFamily="34" charset="0"/>
              </a:rPr>
              <a:t>make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</a:rPr>
              <a:t>it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</a:rPr>
              <a:t>retrieve</a:t>
            </a:r>
            <a:r>
              <a:rPr lang="fr-FR" dirty="0" smtClean="0">
                <a:latin typeface="Calibri" panose="020F0502020204030204" pitchFamily="34" charset="0"/>
              </a:rPr>
              <a:t> the </a:t>
            </a:r>
            <a:r>
              <a:rPr lang="fr-FR" dirty="0" err="1" smtClean="0">
                <a:latin typeface="Calibri" panose="020F0502020204030204" pitchFamily="34" charset="0"/>
              </a:rPr>
              <a:t>definition</a:t>
            </a:r>
            <a:r>
              <a:rPr lang="fr-FR" dirty="0" smtClean="0">
                <a:latin typeface="Calibri" panose="020F0502020204030204" pitchFamily="34" charset="0"/>
              </a:rPr>
              <a:t> of the </a:t>
            </a:r>
            <a:r>
              <a:rPr lang="fr-FR" dirty="0" err="1" smtClean="0">
                <a:latin typeface="Calibri" panose="020F0502020204030204" pitchFamily="34" charset="0"/>
              </a:rPr>
              <a:t>datatype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335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r>
              <a:rPr lang="fr-FR" dirty="0" smtClean="0"/>
              <a:t> of the </a:t>
            </a:r>
            <a:r>
              <a:rPr lang="fr-FR" dirty="0" err="1" smtClean="0"/>
              <a:t>datatype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No </a:t>
            </a:r>
            <a:r>
              <a:rPr lang="fr-FR" dirty="0" err="1" smtClean="0">
                <a:latin typeface="Calibri" panose="020F0502020204030204" pitchFamily="34" charset="0"/>
              </a:rPr>
              <a:t>need</a:t>
            </a:r>
            <a:r>
              <a:rPr lang="fr-FR" dirty="0" smtClean="0">
                <a:latin typeface="Calibri" panose="020F0502020204030204" pitchFamily="34" charset="0"/>
              </a:rPr>
              <a:t> to </a:t>
            </a:r>
            <a:r>
              <a:rPr lang="fr-FR" dirty="0" err="1" smtClean="0">
                <a:latin typeface="Calibri" panose="020F0502020204030204" pitchFamily="34" charset="0"/>
              </a:rPr>
              <a:t>define</a:t>
            </a:r>
            <a:r>
              <a:rPr lang="fr-FR" dirty="0" smtClean="0">
                <a:latin typeface="Calibri" panose="020F0502020204030204" pitchFamily="34" charset="0"/>
              </a:rPr>
              <a:t> the value </a:t>
            </a:r>
            <a:r>
              <a:rPr lang="fr-FR" dirty="0" err="1" smtClean="0">
                <a:latin typeface="Calibri" panose="020F0502020204030204" pitchFamily="34" charset="0"/>
              </a:rPr>
              <a:t>space</a:t>
            </a:r>
            <a:endParaRPr lang="fr-FR" dirty="0" smtClean="0">
              <a:latin typeface="Calibri" panose="020F0502020204030204" pitchFamily="34" charset="0"/>
            </a:endParaRPr>
          </a:p>
          <a:p>
            <a:pPr lvl="1"/>
            <a:r>
              <a:rPr lang="fr-FR" dirty="0" err="1" smtClean="0">
                <a:latin typeface="Calibri" panose="020F0502020204030204" pitchFamily="34" charset="0"/>
              </a:rPr>
              <a:t>only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</a:rPr>
              <a:t>well-formedness</a:t>
            </a:r>
            <a:r>
              <a:rPr lang="fr-FR" dirty="0" smtClean="0">
                <a:latin typeface="Calibri" panose="020F0502020204030204" pitchFamily="34" charset="0"/>
              </a:rPr>
              <a:t>, </a:t>
            </a:r>
            <a:r>
              <a:rPr lang="fr-FR" dirty="0" err="1" smtClean="0">
                <a:latin typeface="Calibri" panose="020F0502020204030204" pitchFamily="34" charset="0"/>
              </a:rPr>
              <a:t>equality</a:t>
            </a:r>
            <a:r>
              <a:rPr lang="fr-FR" dirty="0" smtClean="0">
                <a:latin typeface="Calibri" panose="020F0502020204030204" pitchFamily="34" charset="0"/>
              </a:rPr>
              <a:t>, </a:t>
            </a:r>
            <a:r>
              <a:rPr lang="fr-FR" dirty="0" err="1" smtClean="0">
                <a:latin typeface="Calibri" panose="020F0502020204030204" pitchFamily="34" charset="0"/>
              </a:rPr>
              <a:t>comparison</a:t>
            </a:r>
            <a:r>
              <a:rPr lang="fr-FR" dirty="0" smtClean="0">
                <a:latin typeface="Calibri" panose="020F0502020204030204" pitchFamily="34" charset="0"/>
              </a:rPr>
              <a:t> are </a:t>
            </a:r>
            <a:r>
              <a:rPr lang="fr-FR" dirty="0" err="1" smtClean="0">
                <a:latin typeface="Calibri" panose="020F0502020204030204" pitchFamily="34" charset="0"/>
              </a:rPr>
              <a:t>necessary</a:t>
            </a:r>
            <a:endParaRPr lang="fr-FR" dirty="0" smtClean="0">
              <a:latin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Processor-</a:t>
            </a:r>
            <a:r>
              <a:rPr lang="fr-FR" dirty="0" err="1" smtClean="0">
                <a:latin typeface="Calibri" panose="020F0502020204030204" pitchFamily="34" charset="0"/>
              </a:rPr>
              <a:t>specific</a:t>
            </a:r>
            <a:r>
              <a:rPr lang="fr-FR" dirty="0" smtClean="0">
                <a:latin typeface="Calibri" panose="020F0502020204030204" pitchFamily="34" charset="0"/>
              </a:rPr>
              <a:t> modules</a:t>
            </a:r>
          </a:p>
          <a:p>
            <a:r>
              <a:rPr lang="fr-FR" dirty="0" err="1" smtClean="0">
                <a:latin typeface="Calibri" panose="020F0502020204030204" pitchFamily="34" charset="0"/>
              </a:rPr>
              <a:t>Functions</a:t>
            </a:r>
            <a:r>
              <a:rPr lang="fr-FR" dirty="0" smtClean="0">
                <a:latin typeface="Calibri" panose="020F0502020204030204" pitchFamily="34" charset="0"/>
              </a:rPr>
              <a:t> accessible </a:t>
            </a:r>
            <a:r>
              <a:rPr lang="fr-FR" dirty="0" err="1" smtClean="0">
                <a:latin typeface="Calibri" panose="020F0502020204030204" pitchFamily="34" charset="0"/>
              </a:rPr>
              <a:t>through</a:t>
            </a:r>
            <a:r>
              <a:rPr lang="fr-FR" dirty="0" smtClean="0">
                <a:latin typeface="Calibri" panose="020F0502020204030204" pitchFamily="34" charset="0"/>
              </a:rPr>
              <a:t> a web service</a:t>
            </a:r>
          </a:p>
          <a:p>
            <a:r>
              <a:rPr lang="fr-FR" dirty="0" err="1">
                <a:latin typeface="Calibri" panose="020F0502020204030204" pitchFamily="34" charset="0"/>
              </a:rPr>
              <a:t>Functions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defined</a:t>
            </a:r>
            <a:r>
              <a:rPr lang="fr-FR" dirty="0">
                <a:latin typeface="Calibri" panose="020F0502020204030204" pitchFamily="34" charset="0"/>
              </a:rPr>
              <a:t> in a script</a:t>
            </a:r>
          </a:p>
          <a:p>
            <a:r>
              <a:rPr lang="fr-FR" dirty="0" err="1" smtClean="0">
                <a:latin typeface="Calibri" panose="020F0502020204030204" pitchFamily="34" charset="0"/>
              </a:rPr>
              <a:t>Declarative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</a:rPr>
              <a:t>vocabulary-based</a:t>
            </a:r>
            <a:r>
              <a:rPr lang="fr-FR" dirty="0" smtClean="0">
                <a:latin typeface="Calibri" panose="020F0502020204030204" pitchFamily="34" charset="0"/>
              </a:rPr>
              <a:t> description</a:t>
            </a:r>
          </a:p>
          <a:p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Flèche droite 5"/>
          <p:cNvSpPr/>
          <p:nvPr/>
        </p:nvSpPr>
        <p:spPr bwMode="auto">
          <a:xfrm>
            <a:off x="129160" y="3573016"/>
            <a:ext cx="611560" cy="360040"/>
          </a:xfrm>
          <a:prstGeom prst="rightArrow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153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Script-based Support of </a:t>
            </a:r>
            <a:r>
              <a:rPr lang="en-US" smtClean="0"/>
              <a:t>Arbitrary Datatypes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075980" y="4437112"/>
            <a:ext cx="26035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dirty="0" smtClean="0">
                <a:solidFill>
                  <a:prstClr val="black"/>
                </a:solidFill>
                <a:latin typeface="Calibri"/>
              </a:rPr>
              <a:t>2 – serve </a:t>
            </a:r>
            <a:r>
              <a:rPr lang="fr-FR" dirty="0" err="1" smtClean="0">
                <a:solidFill>
                  <a:prstClr val="black"/>
                </a:solidFill>
                <a:latin typeface="Calibri"/>
              </a:rPr>
              <a:t>executable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 code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Carré corné 7"/>
          <p:cNvSpPr/>
          <p:nvPr/>
        </p:nvSpPr>
        <p:spPr>
          <a:xfrm flipV="1">
            <a:off x="4067944" y="3624294"/>
            <a:ext cx="885800" cy="812940"/>
          </a:xfrm>
          <a:prstGeom prst="foldedCorner">
            <a:avLst>
              <a:gd name="adj" fmla="val 228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sz="180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66581" y="1772816"/>
            <a:ext cx="1073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i="1" dirty="0" smtClean="0">
                <a:solidFill>
                  <a:srgbClr val="00B050"/>
                </a:solidFill>
                <a:latin typeface="Calibri"/>
              </a:rPr>
              <a:t>&lt;watt&gt;</a:t>
            </a:r>
            <a:endParaRPr lang="fr-FR" i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8016" y="5869319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800" i="1" dirty="0" smtClean="0">
                <a:solidFill>
                  <a:prstClr val="black"/>
                </a:solidFill>
                <a:latin typeface="Calibri"/>
              </a:rPr>
              <a:t>L(D)</a:t>
            </a:r>
            <a:endParaRPr lang="fr-FR" sz="180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Connecteur en arc 10"/>
          <p:cNvCxnSpPr>
            <a:stCxn id="9" idx="2"/>
            <a:endCxn id="13" idx="3"/>
          </p:cNvCxnSpPr>
          <p:nvPr/>
        </p:nvCxnSpPr>
        <p:spPr>
          <a:xfrm rot="5400000">
            <a:off x="1626749" y="2046827"/>
            <a:ext cx="1788864" cy="2164173"/>
          </a:xfrm>
          <a:prstGeom prst="curvedConnector2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61107" y="6248345"/>
            <a:ext cx="62998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800" i="1" dirty="0" smtClean="0">
                <a:solidFill>
                  <a:prstClr val="black"/>
                </a:solidFill>
                <a:latin typeface="Calibri"/>
              </a:rPr>
              <a:t>L2V(D)</a:t>
            </a:r>
            <a:endParaRPr lang="fr-FR" sz="1800" i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3" name="Picture 4" descr="Résultat de recherche d'images pour &quot;images terre interne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37569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en arc 13"/>
          <p:cNvCxnSpPr>
            <a:stCxn id="13" idx="3"/>
            <a:endCxn id="17" idx="1"/>
          </p:cNvCxnSpPr>
          <p:nvPr/>
        </p:nvCxnSpPr>
        <p:spPr>
          <a:xfrm>
            <a:off x="1439094" y="4023345"/>
            <a:ext cx="2633327" cy="1270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773014" y="5992615"/>
            <a:ext cx="1301767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400" i="1" dirty="0" err="1" smtClean="0">
                <a:solidFill>
                  <a:prstClr val="black"/>
                </a:solidFill>
                <a:latin typeface="Calibri"/>
              </a:rPr>
              <a:t>Comparison</a:t>
            </a:r>
            <a:r>
              <a:rPr lang="fr-FR" sz="1400" i="1" dirty="0" smtClean="0">
                <a:solidFill>
                  <a:prstClr val="black"/>
                </a:solidFill>
                <a:latin typeface="Calibri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400" i="1" dirty="0" smtClean="0">
                <a:solidFill>
                  <a:prstClr val="black"/>
                </a:solidFill>
                <a:latin typeface="Calibri"/>
              </a:rPr>
              <a:t>&lt;watt&gt; and &lt;kW&gt;</a:t>
            </a:r>
            <a:endParaRPr lang="fr-FR" sz="14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Forme libre 15"/>
          <p:cNvSpPr/>
          <p:nvPr/>
        </p:nvSpPr>
        <p:spPr>
          <a:xfrm>
            <a:off x="4953744" y="4023344"/>
            <a:ext cx="2437344" cy="1117275"/>
          </a:xfrm>
          <a:custGeom>
            <a:avLst/>
            <a:gdLst>
              <a:gd name="connsiteX0" fmla="*/ 0 w 809469"/>
              <a:gd name="connsiteY0" fmla="*/ 0 h 404735"/>
              <a:gd name="connsiteX1" fmla="*/ 644577 w 809469"/>
              <a:gd name="connsiteY1" fmla="*/ 74951 h 404735"/>
              <a:gd name="connsiteX2" fmla="*/ 809469 w 809469"/>
              <a:gd name="connsiteY2" fmla="*/ 404735 h 404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469" h="404735">
                <a:moveTo>
                  <a:pt x="0" y="0"/>
                </a:moveTo>
                <a:cubicBezTo>
                  <a:pt x="254833" y="3747"/>
                  <a:pt x="509666" y="7495"/>
                  <a:pt x="644577" y="74951"/>
                </a:cubicBezTo>
                <a:cubicBezTo>
                  <a:pt x="779489" y="142407"/>
                  <a:pt x="794479" y="273571"/>
                  <a:pt x="809469" y="40473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17" name="Picture 10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421" y="3613741"/>
            <a:ext cx="819207" cy="81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2411760" y="2965594"/>
            <a:ext cx="1641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dirty="0" smtClean="0">
                <a:solidFill>
                  <a:prstClr val="black"/>
                </a:solidFill>
                <a:latin typeface="Calibri"/>
              </a:rPr>
              <a:t>1 - use HTTP 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IRI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9" name="Picture 1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64" y="5140620"/>
            <a:ext cx="783848" cy="78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6076838" y="4293096"/>
            <a:ext cx="3063980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dirty="0" smtClean="0">
                <a:solidFill>
                  <a:prstClr val="black"/>
                </a:solidFill>
                <a:latin typeface="Calibri"/>
              </a:rPr>
              <a:t>3, 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4 - </a:t>
            </a:r>
            <a:r>
              <a:rPr lang="fr-FR" i="1" dirty="0" err="1" smtClean="0">
                <a:solidFill>
                  <a:prstClr val="black"/>
                </a:solidFill>
                <a:latin typeface="Calibri"/>
              </a:rPr>
              <a:t>this</a:t>
            </a:r>
            <a:r>
              <a:rPr lang="fr-FR" i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fr-FR" i="1" dirty="0" smtClean="0">
                <a:solidFill>
                  <a:prstClr val="black"/>
                </a:solidFill>
                <a:latin typeface="Calibri"/>
              </a:rPr>
              <a:t>code </a:t>
            </a:r>
            <a:r>
              <a:rPr lang="fr-FR" i="1" dirty="0" err="1" smtClean="0">
                <a:solidFill>
                  <a:prstClr val="black"/>
                </a:solidFill>
                <a:latin typeface="Calibri"/>
              </a:rPr>
              <a:t>implements</a:t>
            </a:r>
            <a:r>
              <a:rPr lang="fr-FR" i="1" dirty="0" smtClean="0">
                <a:solidFill>
                  <a:prstClr val="black"/>
                </a:solidFill>
                <a:latin typeface="Calibri"/>
              </a:rPr>
              <a:t> APIs</a:t>
            </a:r>
            <a:br>
              <a:rPr lang="fr-FR" i="1" dirty="0" smtClean="0">
                <a:solidFill>
                  <a:prstClr val="black"/>
                </a:solidFill>
                <a:latin typeface="Calibri"/>
              </a:rPr>
            </a:br>
            <a:r>
              <a:rPr lang="fr-FR" i="1" dirty="0" smtClean="0">
                <a:solidFill>
                  <a:prstClr val="black"/>
                </a:solidFill>
                <a:latin typeface="Calibri"/>
              </a:rPr>
              <a:t> to </a:t>
            </a:r>
            <a:r>
              <a:rPr lang="fr-FR" i="1" dirty="0" err="1" smtClean="0">
                <a:solidFill>
                  <a:prstClr val="black"/>
                </a:solidFill>
                <a:latin typeface="Calibri"/>
              </a:rPr>
              <a:t>process</a:t>
            </a:r>
            <a:r>
              <a:rPr lang="fr-FR" i="1" dirty="0" smtClean="0">
                <a:solidFill>
                  <a:prstClr val="black"/>
                </a:solidFill>
                <a:latin typeface="Calibri"/>
              </a:rPr>
              <a:t> the </a:t>
            </a:r>
            <a:r>
              <a:rPr lang="fr-FR" i="1" dirty="0" err="1" smtClean="0">
                <a:solidFill>
                  <a:prstClr val="black"/>
                </a:solidFill>
                <a:latin typeface="Calibri"/>
              </a:rPr>
              <a:t>datatype</a:t>
            </a:r>
            <a:endParaRPr lang="fr-FR" i="1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774211" y="1268760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hlinkClick r:id="rId5"/>
              </a:rPr>
              <a:t>http://w3id.org/lindt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7870018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CustomDatatype</a:t>
            </a:r>
            <a:endParaRPr lang="fr-F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 </a:t>
            </a:r>
            <a:r>
              <a:rPr lang="fr-FR" dirty="0" err="1" smtClean="0"/>
              <a:t>datatypes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disjoint value </a:t>
            </a:r>
            <a:r>
              <a:rPr lang="fr-FR" dirty="0" err="1" smtClean="0"/>
              <a:t>spaces</a:t>
            </a:r>
            <a:endParaRPr lang="fr-FR" dirty="0" smtClean="0"/>
          </a:p>
          <a:p>
            <a:pPr marL="400050" lvl="1" indent="0">
              <a:buNone/>
            </a:pP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getIri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isWellFormed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lexicalForm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(lexForm1,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lexForm2)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getNormalForm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(lexicalForm1)</a:t>
            </a:r>
          </a:p>
          <a:p>
            <a:pPr marL="400050" lvl="1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compare (lexForm1,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lexForm2)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774211" y="1268760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hlinkClick r:id="rId2"/>
              </a:rPr>
              <a:t>http://w3id.org/lindt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8995759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CustomDatatype</a:t>
            </a:r>
            <a:endParaRPr lang="fr-F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 </a:t>
            </a:r>
            <a:r>
              <a:rPr lang="fr-FR" dirty="0" err="1" smtClean="0"/>
              <a:t>datatypes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overlapping</a:t>
            </a:r>
            <a:r>
              <a:rPr lang="fr-FR" dirty="0" smtClean="0"/>
              <a:t> value </a:t>
            </a:r>
            <a:r>
              <a:rPr lang="fr-FR" dirty="0" err="1" smtClean="0"/>
              <a:t>spaces</a:t>
            </a:r>
            <a:endParaRPr lang="fr-FR" dirty="0" smtClean="0"/>
          </a:p>
          <a:p>
            <a:pPr marL="400050" lvl="1" indent="0">
              <a:buNone/>
            </a:pP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getIri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isWellFormed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lexicalForm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(lexForm1, lexForm2[, datatypeIri2])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getNormalForm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(lexicalForm1)</a:t>
            </a:r>
          </a:p>
          <a:p>
            <a:pPr marL="400050" lvl="1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recognisesDatatype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datatypeIri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getRecognisedDatatypes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400050" lvl="1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compare (lexForm1, lexForm2[, datatypeIri2])</a:t>
            </a:r>
          </a:p>
          <a:p>
            <a:pPr marL="400050" lvl="1" indent="0">
              <a:buNone/>
            </a:pP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importLiteral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lexicalForm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datatypeIri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exportLiteral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lexicalForm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datatypeIri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774211" y="1268760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hlinkClick r:id="rId2"/>
              </a:rPr>
              <a:t>http://w3id.org/lindt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690123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 </a:t>
            </a:r>
            <a:r>
              <a:rPr lang="fr-FR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CustomDatatype</a:t>
            </a:r>
            <a:endParaRPr lang="fr-F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 intra- and inter- </a:t>
            </a:r>
            <a:r>
              <a:rPr lang="fr-FR" dirty="0" err="1" smtClean="0"/>
              <a:t>conformance</a:t>
            </a:r>
            <a:r>
              <a:rPr lang="fr-FR" dirty="0" smtClean="0"/>
              <a:t> </a:t>
            </a:r>
            <a:r>
              <a:rPr lang="fr-FR" dirty="0" err="1" smtClean="0"/>
              <a:t>constraints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774211" y="1268760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hlinkClick r:id="rId2"/>
              </a:rPr>
              <a:t>http://w3id.org/lindt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6078343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Publication of a simple custom </a:t>
            </a:r>
            <a:r>
              <a:rPr lang="fr-FR" dirty="0" err="1" smtClean="0"/>
              <a:t>datatype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w3id.org/lindt/custom_datatypes#length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 smtClean="0"/>
              <a:t>"</a:t>
            </a:r>
            <a:r>
              <a:rPr lang="fr-FR" dirty="0"/>
              <a:t>1 mile"^^</a:t>
            </a:r>
            <a:r>
              <a:rPr lang="fr-FR" dirty="0" err="1" smtClean="0"/>
              <a:t>cdt:length</a:t>
            </a:r>
            <a:r>
              <a:rPr lang="fr-FR" dirty="0"/>
              <a:t>	</a:t>
            </a:r>
            <a:r>
              <a:rPr lang="fr-FR" dirty="0" smtClean="0"/>
              <a:t>	   "5280 </a:t>
            </a:r>
            <a:r>
              <a:rPr lang="fr-FR" dirty="0" err="1"/>
              <a:t>ft</a:t>
            </a:r>
            <a:r>
              <a:rPr lang="fr-FR" dirty="0"/>
              <a:t>"^^</a:t>
            </a:r>
            <a:r>
              <a:rPr lang="fr-FR" dirty="0" err="1"/>
              <a:t>cdt:length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"63360 </a:t>
            </a:r>
            <a:r>
              <a:rPr lang="fr-FR" dirty="0" err="1"/>
              <a:t>inches</a:t>
            </a:r>
            <a:r>
              <a:rPr lang="fr-FR" dirty="0"/>
              <a:t>"^^</a:t>
            </a:r>
            <a:r>
              <a:rPr lang="fr-FR" dirty="0" err="1" smtClean="0"/>
              <a:t>cdt:length</a:t>
            </a:r>
            <a:r>
              <a:rPr lang="fr-FR" dirty="0"/>
              <a:t>	</a:t>
            </a:r>
            <a:r>
              <a:rPr lang="fr-FR" dirty="0" smtClean="0"/>
              <a:t>   "1.609344km</a:t>
            </a:r>
            <a:r>
              <a:rPr lang="fr-FR" dirty="0"/>
              <a:t>"^^</a:t>
            </a:r>
            <a:r>
              <a:rPr lang="fr-FR" dirty="0" err="1"/>
              <a:t>cdt:length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"1609.344 </a:t>
            </a:r>
            <a:r>
              <a:rPr lang="fr-FR" dirty="0" err="1"/>
              <a:t>metre</a:t>
            </a:r>
            <a:r>
              <a:rPr lang="fr-FR" dirty="0"/>
              <a:t>"^^</a:t>
            </a:r>
            <a:r>
              <a:rPr lang="fr-FR" dirty="0" err="1" smtClean="0"/>
              <a:t>cdt:length</a:t>
            </a:r>
            <a:r>
              <a:rPr lang="fr-FR" dirty="0"/>
              <a:t>	</a:t>
            </a:r>
            <a:r>
              <a:rPr lang="fr-FR" dirty="0"/>
              <a:t> </a:t>
            </a:r>
            <a:r>
              <a:rPr lang="fr-FR" dirty="0" smtClean="0"/>
              <a:t>  "1.609344E+6 </a:t>
            </a:r>
            <a:r>
              <a:rPr lang="fr-FR" dirty="0"/>
              <a:t>mm"^^</a:t>
            </a:r>
            <a:r>
              <a:rPr lang="fr-FR" dirty="0" err="1" smtClean="0"/>
              <a:t>cdt:length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>
                <a:hlinkClick r:id="rId3"/>
              </a:rPr>
              <a:t>http</a:t>
            </a:r>
            <a:r>
              <a:rPr lang="fr-FR" dirty="0" smtClean="0">
                <a:hlinkClick r:id="rId3"/>
              </a:rPr>
              <a:t>://github.com/thesmartenergy/jena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427657" y="3573016"/>
            <a:ext cx="8536831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 smtClean="0"/>
              <a:t>over Apache </a:t>
            </a:r>
            <a:r>
              <a:rPr lang="fr-FR" dirty="0"/>
              <a:t>Jena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856440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Experiment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536700"/>
            <a:ext cx="8808913" cy="48085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From </a:t>
            </a:r>
            <a:r>
              <a:rPr lang="en-US" b="1" dirty="0" err="1" smtClean="0"/>
              <a:t>DBpedia</a:t>
            </a:r>
            <a:r>
              <a:rPr lang="en-US" b="1" dirty="0" smtClean="0"/>
              <a:t> </a:t>
            </a:r>
            <a:r>
              <a:rPr lang="en-US" b="1" dirty="0"/>
              <a:t>2014 English specific </a:t>
            </a:r>
            <a:r>
              <a:rPr lang="en-US" b="1" dirty="0" smtClean="0"/>
              <a:t>mapping-based </a:t>
            </a:r>
            <a:r>
              <a:rPr lang="fr-FR" b="1" dirty="0" err="1" smtClean="0"/>
              <a:t>properties</a:t>
            </a:r>
            <a:endParaRPr lang="fr-FR" b="1" dirty="0" smtClean="0"/>
          </a:p>
          <a:p>
            <a:r>
              <a:rPr lang="en-US" dirty="0"/>
              <a:t>819,764 </a:t>
            </a:r>
            <a:r>
              <a:rPr lang="en-US" dirty="0" smtClean="0"/>
              <a:t>triples, 21 </a:t>
            </a:r>
            <a:r>
              <a:rPr lang="en-US" dirty="0"/>
              <a:t>custom </a:t>
            </a:r>
            <a:r>
              <a:rPr lang="en-US" dirty="0" smtClean="0"/>
              <a:t>datatypes for units of measures</a:t>
            </a:r>
          </a:p>
          <a:p>
            <a:r>
              <a:rPr lang="fr-FR" dirty="0"/>
              <a:t>223,768 </a:t>
            </a:r>
            <a:r>
              <a:rPr lang="fr-FR" dirty="0" smtClean="0"/>
              <a:t>triples </a:t>
            </a:r>
            <a:r>
              <a:rPr lang="fr-FR" dirty="0" err="1" smtClean="0"/>
              <a:t>describe</a:t>
            </a:r>
            <a:r>
              <a:rPr lang="fr-FR" dirty="0" smtClean="0"/>
              <a:t> </a:t>
            </a:r>
            <a:r>
              <a:rPr lang="fr-FR" dirty="0" err="1" smtClean="0"/>
              <a:t>lengths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://dbpedia.org/datatype/millimetre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://dbpedia.org/datatype/centimetre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>
                <a:hlinkClick r:id="rId4"/>
              </a:rPr>
              <a:t>http</a:t>
            </a:r>
            <a:r>
              <a:rPr lang="fr-FR" dirty="0">
                <a:hlinkClick r:id="rId4"/>
              </a:rPr>
              <a:t>://dbpedia.org/datatype/metre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>
                <a:hlinkClick r:id="rId5"/>
              </a:rPr>
              <a:t>http</a:t>
            </a:r>
            <a:r>
              <a:rPr lang="fr-FR" dirty="0">
                <a:hlinkClick r:id="rId5"/>
              </a:rPr>
              <a:t>://dbpedia.org/datatype/kilometre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3528" y="5373216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/>
              <a:t>dbpedia:Bathyscaphe_Trieste</a:t>
            </a:r>
            <a:endParaRPr lang="fr-FR" sz="2000" dirty="0"/>
          </a:p>
          <a:p>
            <a:r>
              <a:rPr lang="fr-FR" sz="2000" dirty="0" smtClean="0"/>
              <a:t>      &lt;</a:t>
            </a:r>
            <a:r>
              <a:rPr lang="fr-FR" sz="2000" dirty="0"/>
              <a:t>http://dbpedia.org/ontology/MeanOfTransportation/length&gt;</a:t>
            </a:r>
          </a:p>
          <a:p>
            <a:r>
              <a:rPr lang="fr-FR" sz="2000" dirty="0" smtClean="0"/>
              <a:t>                 "</a:t>
            </a:r>
            <a:r>
              <a:rPr lang="fr-FR" sz="2000" dirty="0"/>
              <a:t>17983.2"^^</a:t>
            </a:r>
            <a:r>
              <a:rPr lang="fr-FR" sz="2000" dirty="0" err="1"/>
              <a:t>dbpdt:millimetre</a:t>
            </a:r>
            <a:r>
              <a:rPr lang="fr-FR" sz="2000" dirty="0"/>
              <a:t> .</a:t>
            </a:r>
            <a:endParaRPr lang="fr-FR" sz="2000" dirty="0"/>
          </a:p>
        </p:txBody>
      </p:sp>
      <p:cxnSp>
        <p:nvCxnSpPr>
          <p:cNvPr id="6" name="Connecteur droit avec flèche 5"/>
          <p:cNvCxnSpPr/>
          <p:nvPr/>
        </p:nvCxnSpPr>
        <p:spPr bwMode="auto">
          <a:xfrm>
            <a:off x="6444208" y="3356992"/>
            <a:ext cx="504056" cy="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ZoneTexte 6"/>
          <p:cNvSpPr txBox="1"/>
          <p:nvPr/>
        </p:nvSpPr>
        <p:spPr>
          <a:xfrm>
            <a:off x="6243424" y="31409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          404)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7436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Experiment</a:t>
            </a:r>
            <a:r>
              <a:rPr lang="fr-FR" dirty="0" smtClean="0"/>
              <a:t> - </a:t>
            </a:r>
            <a:r>
              <a:rPr lang="fr-FR" dirty="0" err="1" smtClean="0"/>
              <a:t>Datasets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7583" y="1536700"/>
            <a:ext cx="8808913" cy="48085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Dataset DBPEDIA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Dataset CUSTOM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Dataset QUDT</a:t>
            </a:r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988840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/>
              <a:t>dbpedia:Bathyscaphe_Trieste</a:t>
            </a:r>
            <a:endParaRPr lang="fr-FR" sz="2000" dirty="0"/>
          </a:p>
          <a:p>
            <a:r>
              <a:rPr lang="fr-FR" sz="2000" dirty="0" smtClean="0"/>
              <a:t>      &lt;</a:t>
            </a:r>
            <a:r>
              <a:rPr lang="fr-FR" sz="2000" dirty="0"/>
              <a:t>http://dbpedia.org/ontology/MeanOfTransportation/length&gt;</a:t>
            </a:r>
          </a:p>
          <a:p>
            <a:r>
              <a:rPr lang="fr-FR" sz="2000" dirty="0" smtClean="0"/>
              <a:t>                 "</a:t>
            </a:r>
            <a:r>
              <a:rPr lang="fr-FR" sz="2000" dirty="0"/>
              <a:t>17983.2"^^</a:t>
            </a:r>
            <a:r>
              <a:rPr lang="fr-FR" sz="2000" dirty="0" err="1"/>
              <a:t>dbpdt:millimetre</a:t>
            </a:r>
            <a:r>
              <a:rPr lang="fr-FR" sz="2000" dirty="0"/>
              <a:t> .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323528" y="3565465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/>
              <a:t>dbpedia:Bathyscaphe_Trieste</a:t>
            </a:r>
            <a:endParaRPr lang="fr-FR" sz="2000" dirty="0"/>
          </a:p>
          <a:p>
            <a:r>
              <a:rPr lang="fr-FR" sz="2000" dirty="0" smtClean="0"/>
              <a:t>      &lt;</a:t>
            </a:r>
            <a:r>
              <a:rPr lang="fr-FR" sz="2000" dirty="0"/>
              <a:t>http://dbpedia.org/ontology/MeanOfTransportation/length&gt;</a:t>
            </a:r>
          </a:p>
          <a:p>
            <a:r>
              <a:rPr lang="fr-FR" sz="2000" dirty="0" smtClean="0"/>
              <a:t>                 </a:t>
            </a:r>
            <a:r>
              <a:rPr lang="fr-FR" sz="2000" dirty="0"/>
              <a:t>"17983.2 mm"^^</a:t>
            </a:r>
            <a:r>
              <a:rPr lang="fr-FR" sz="2000" dirty="0" err="1"/>
              <a:t>cdt:length</a:t>
            </a:r>
            <a:r>
              <a:rPr lang="fr-FR" sz="2000" dirty="0"/>
              <a:t> .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323528" y="5149641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/>
              <a:t>dbpedia:Bathyscaphe_Trieste</a:t>
            </a:r>
            <a:endParaRPr lang="fr-FR" sz="2000" dirty="0"/>
          </a:p>
          <a:p>
            <a:r>
              <a:rPr lang="fr-FR" sz="2000" dirty="0" smtClean="0"/>
              <a:t>       &lt;</a:t>
            </a:r>
            <a:r>
              <a:rPr lang="fr-FR" sz="2000" dirty="0"/>
              <a:t>http://dbpedia.org/ontology/MeanOfTransportation/length&gt;</a:t>
            </a:r>
          </a:p>
          <a:p>
            <a:r>
              <a:rPr lang="fr-FR" sz="2000" dirty="0" smtClean="0"/>
              <a:t>                 [ </a:t>
            </a:r>
            <a:r>
              <a:rPr lang="fr-FR" sz="2000" dirty="0" err="1"/>
              <a:t>qudt:quantityValue</a:t>
            </a:r>
            <a:endParaRPr lang="fr-FR" sz="2000" dirty="0"/>
          </a:p>
          <a:p>
            <a:r>
              <a:rPr lang="fr-FR" sz="2000" dirty="0" smtClean="0"/>
              <a:t>                         [ </a:t>
            </a:r>
            <a:r>
              <a:rPr lang="fr-FR" sz="2000" dirty="0" err="1"/>
              <a:t>qudt:numericValue</a:t>
            </a:r>
            <a:r>
              <a:rPr lang="fr-FR" sz="2000" dirty="0"/>
              <a:t> "17983.2"^^</a:t>
            </a:r>
            <a:r>
              <a:rPr lang="fr-FR" sz="2000" dirty="0" err="1"/>
              <a:t>xsd:double</a:t>
            </a:r>
            <a:r>
              <a:rPr lang="fr-FR" sz="2000" dirty="0"/>
              <a:t> ;</a:t>
            </a:r>
          </a:p>
          <a:p>
            <a:r>
              <a:rPr lang="fr-FR" sz="2000" dirty="0" smtClean="0"/>
              <a:t>                           </a:t>
            </a:r>
            <a:r>
              <a:rPr lang="fr-FR" sz="2000" dirty="0" err="1" smtClean="0"/>
              <a:t>qudt:unit</a:t>
            </a:r>
            <a:r>
              <a:rPr lang="fr-FR" sz="2000" dirty="0" smtClean="0"/>
              <a:t> </a:t>
            </a:r>
            <a:r>
              <a:rPr lang="fr-FR" sz="2000" dirty="0" err="1"/>
              <a:t>qudt-unit:millimetre</a:t>
            </a:r>
            <a:r>
              <a:rPr lang="fr-FR" sz="2000" dirty="0"/>
              <a:t> ] ] 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014724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Loading</a:t>
            </a:r>
            <a:r>
              <a:rPr lang="fr-FR" dirty="0" smtClean="0"/>
              <a:t> time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03225" y="4437112"/>
            <a:ext cx="8585200" cy="1908126"/>
          </a:xfrm>
        </p:spPr>
        <p:txBody>
          <a:bodyPr/>
          <a:lstStyle/>
          <a:p>
            <a:r>
              <a:rPr lang="fr-FR" dirty="0" err="1" smtClean="0"/>
              <a:t>very</a:t>
            </a:r>
            <a:r>
              <a:rPr lang="fr-FR" dirty="0" smtClean="0"/>
              <a:t> close to QUDT</a:t>
            </a:r>
          </a:p>
          <a:p>
            <a:r>
              <a:rPr lang="fr-FR" dirty="0" smtClean="0"/>
              <a:t>penalty of 470 ms for </a:t>
            </a:r>
            <a:r>
              <a:rPr lang="fr-FR" dirty="0" err="1" smtClean="0"/>
              <a:t>loading</a:t>
            </a:r>
            <a:r>
              <a:rPr lang="fr-FR" dirty="0" smtClean="0"/>
              <a:t> the </a:t>
            </a:r>
            <a:r>
              <a:rPr lang="fr-FR" dirty="0" err="1" smtClean="0"/>
              <a:t>datatype</a:t>
            </a:r>
            <a:endParaRPr lang="fr-FR" dirty="0" smtClean="0"/>
          </a:p>
          <a:p>
            <a:r>
              <a:rPr lang="fr-FR" dirty="0" err="1" smtClean="0"/>
              <a:t>implementation</a:t>
            </a:r>
            <a:r>
              <a:rPr lang="fr-FR" dirty="0"/>
              <a:t> </a:t>
            </a:r>
            <a:r>
              <a:rPr lang="fr-FR" dirty="0" err="1" smtClean="0"/>
              <a:t>specific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45347"/>
            <a:ext cx="5904656" cy="206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ccolade ouvrante 4"/>
          <p:cNvSpPr/>
          <p:nvPr/>
        </p:nvSpPr>
        <p:spPr bwMode="auto">
          <a:xfrm>
            <a:off x="1835696" y="2204864"/>
            <a:ext cx="288032" cy="100811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24928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% </a:t>
            </a:r>
            <a:r>
              <a:rPr lang="fr-FR" smtClean="0"/>
              <a:t>full </a:t>
            </a:r>
            <a:r>
              <a:rPr lang="fr-FR" dirty="0" err="1" smtClean="0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6866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king Open Data cloud diagram, large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8" y="2247092"/>
            <a:ext cx="5348736" cy="350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IRIs</a:t>
            </a:r>
            <a:r>
              <a:rPr lang="fr-FR" dirty="0"/>
              <a:t>, </a:t>
            </a:r>
            <a:r>
              <a:rPr lang="fr-FR" dirty="0" err="1"/>
              <a:t>Blank</a:t>
            </a:r>
            <a:r>
              <a:rPr lang="fr-FR" dirty="0"/>
              <a:t> </a:t>
            </a:r>
            <a:r>
              <a:rPr lang="fr-FR" dirty="0" err="1"/>
              <a:t>Nodes</a:t>
            </a:r>
            <a:r>
              <a:rPr lang="fr-FR" dirty="0"/>
              <a:t> and </a:t>
            </a:r>
            <a:r>
              <a:rPr lang="fr-FR" dirty="0" err="1" smtClean="0"/>
              <a:t>Literals</a:t>
            </a:r>
            <a:r>
              <a:rPr lang="fr-FR" dirty="0" smtClean="0"/>
              <a:t> in the Web of Data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Calibri" panose="020F0502020204030204" pitchFamily="34" charset="0"/>
              </a:rPr>
              <a:t>IRIs </a:t>
            </a:r>
            <a:r>
              <a:rPr lang="en-US" dirty="0" smtClean="0">
                <a:latin typeface="Calibri" panose="020F0502020204030204" pitchFamily="34" charset="0"/>
              </a:rPr>
              <a:t>offer </a:t>
            </a:r>
            <a:r>
              <a:rPr lang="en-US" dirty="0">
                <a:latin typeface="Calibri" panose="020F0502020204030204" pitchFamily="34" charset="0"/>
              </a:rPr>
              <a:t>a way </a:t>
            </a:r>
            <a:r>
              <a:rPr lang="en-US" dirty="0" smtClean="0">
                <a:latin typeface="Calibri" panose="020F0502020204030204" pitchFamily="34" charset="0"/>
              </a:rPr>
              <a:t>of traversing </a:t>
            </a:r>
            <a:r>
              <a:rPr lang="en-US" dirty="0">
                <a:latin typeface="Calibri" panose="020F0502020204030204" pitchFamily="34" charset="0"/>
              </a:rPr>
              <a:t>linked data </a:t>
            </a: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towards </a:t>
            </a:r>
            <a:r>
              <a:rPr lang="en-US" dirty="0">
                <a:latin typeface="Calibri" panose="020F0502020204030204" pitchFamily="34" charset="0"/>
              </a:rPr>
              <a:t>the discovery of literal </a:t>
            </a:r>
            <a:r>
              <a:rPr lang="en-US" dirty="0" smtClean="0">
                <a:latin typeface="Calibri" panose="020F0502020204030204" pitchFamily="34" charset="0"/>
              </a:rPr>
              <a:t>values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marL="4943475" indent="0" algn="ctr">
              <a:buNone/>
            </a:pPr>
            <a:r>
              <a:rPr lang="en-US" dirty="0" smtClean="0">
                <a:latin typeface="Calibri" panose="020F0502020204030204" pitchFamily="34" charset="0"/>
              </a:rPr>
              <a:t>Literals are the carriers </a:t>
            </a: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of </a:t>
            </a:r>
            <a:r>
              <a:rPr lang="en-US" dirty="0" smtClean="0">
                <a:latin typeface="Calibri" panose="020F0502020204030204" pitchFamily="34" charset="0"/>
              </a:rPr>
              <a:t>the data</a:t>
            </a:r>
            <a:endParaRPr lang="en-US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3923928" y="5138932"/>
            <a:ext cx="4570737" cy="1505294"/>
            <a:chOff x="3937005" y="5138932"/>
            <a:chExt cx="4570737" cy="1505294"/>
          </a:xfrm>
          <a:solidFill>
            <a:schemeClr val="bg1"/>
          </a:solidFill>
        </p:grpSpPr>
        <p:sp>
          <p:nvSpPr>
            <p:cNvPr id="5" name="ZoneTexte 4"/>
            <p:cNvSpPr txBox="1"/>
            <p:nvPr/>
          </p:nvSpPr>
          <p:spPr>
            <a:xfrm>
              <a:off x="3937005" y="6182561"/>
              <a:ext cx="269977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2400" i="1" dirty="0"/>
                <a:t>a</a:t>
              </a:r>
              <a:r>
                <a:rPr lang="fr-FR" sz="2400" i="1" dirty="0" smtClean="0"/>
                <a:t> </a:t>
              </a:r>
              <a:r>
                <a:rPr lang="fr-FR" sz="2400" i="1" dirty="0" smtClean="0"/>
                <a:t>UNICODE string</a:t>
              </a:r>
              <a:endParaRPr lang="fr-FR" sz="2400" i="1" dirty="0"/>
            </a:p>
          </p:txBody>
        </p:sp>
        <p:sp>
          <p:nvSpPr>
            <p:cNvPr id="6" name="Accolade fermante 5"/>
            <p:cNvSpPr/>
            <p:nvPr/>
          </p:nvSpPr>
          <p:spPr bwMode="auto">
            <a:xfrm rot="5400000">
              <a:off x="5149629" y="5487496"/>
              <a:ext cx="432496" cy="957634"/>
            </a:xfrm>
            <a:prstGeom prst="rightBrac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67240" y="5138932"/>
              <a:ext cx="3940502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fr-FR" sz="4000" dirty="0"/>
                <a:t>"hello</a:t>
              </a:r>
              <a:r>
                <a:rPr lang="fr-FR" sz="4000" dirty="0" smtClean="0"/>
                <a:t>"^^&lt;world&gt;</a:t>
              </a:r>
              <a:endParaRPr lang="fr-FR" sz="400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061667" y="6182560"/>
              <a:ext cx="115929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2400" i="1" dirty="0" err="1" smtClean="0"/>
                <a:t>any</a:t>
              </a:r>
              <a:r>
                <a:rPr lang="fr-FR" sz="2400" i="1" dirty="0" smtClean="0"/>
                <a:t> IRI</a:t>
              </a:r>
              <a:endParaRPr lang="fr-FR" sz="2400" i="1" dirty="0"/>
            </a:p>
          </p:txBody>
        </p:sp>
        <p:sp>
          <p:nvSpPr>
            <p:cNvPr id="9" name="Accolade fermante 8"/>
            <p:cNvSpPr/>
            <p:nvPr/>
          </p:nvSpPr>
          <p:spPr bwMode="auto">
            <a:xfrm rot="5400000">
              <a:off x="7224994" y="5090295"/>
              <a:ext cx="479761" cy="1800200"/>
            </a:xfrm>
            <a:prstGeom prst="rightBrac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2231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225" y="1171222"/>
            <a:ext cx="8585200" cy="48085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i="1" dirty="0"/>
              <a:t>Return the 100 triples that concern the </a:t>
            </a:r>
            <a:r>
              <a:rPr lang="en-US" sz="2000" i="1" dirty="0" smtClean="0"/>
              <a:t>biggest lengths </a:t>
            </a:r>
            <a:br>
              <a:rPr lang="en-US" sz="2000" i="1" dirty="0" smtClean="0"/>
            </a:br>
            <a:r>
              <a:rPr lang="en-US" sz="2000" i="1" dirty="0" smtClean="0"/>
              <a:t>that </a:t>
            </a:r>
            <a:r>
              <a:rPr lang="en-US" sz="2000" i="1" dirty="0"/>
              <a:t>are lower than 5 m, 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order </a:t>
            </a:r>
            <a:r>
              <a:rPr lang="en-US" sz="2000" i="1" dirty="0"/>
              <a:t>the results according to the descending order </a:t>
            </a:r>
            <a:r>
              <a:rPr lang="en-US" sz="2000" i="1" dirty="0" smtClean="0"/>
              <a:t>of </a:t>
            </a:r>
            <a:r>
              <a:rPr lang="fr-FR" sz="2000" i="1" dirty="0" smtClean="0"/>
              <a:t>the </a:t>
            </a:r>
            <a:r>
              <a:rPr lang="fr-FR" sz="2000" i="1" dirty="0" err="1"/>
              <a:t>length</a:t>
            </a:r>
            <a:endParaRPr lang="fr-FR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107504" y="2132856"/>
            <a:ext cx="6736139" cy="4308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b="1" kern="0" dirty="0" smtClean="0">
                <a:solidFill>
                  <a:srgbClr val="000000"/>
                </a:solidFill>
              </a:rPr>
              <a:t>for DBPEDIA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PREFIX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dbpdt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&lt;http://dbpedia.org/datatype/&gt;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SELECT ?x ?prop ?length ?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VALUES (?factor ?unit)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 (0.001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dbpdt:millimetre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(0.01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dbpdt:centimetre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(1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dbpdt:metre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(1000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dbpdt:kilometre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?x ?prop ?length .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BIND (?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xsd:decimal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(?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length) as ?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FILTER(datatype(?length) = ?unit)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FILTER( ?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5 )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ORDER BY DESC ( ?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LIMIT 100</a:t>
            </a:r>
          </a:p>
        </p:txBody>
      </p:sp>
    </p:spTree>
    <p:extLst>
      <p:ext uri="{BB962C8B-B14F-4D97-AF65-F5344CB8AC3E}">
        <p14:creationId xmlns:p14="http://schemas.microsoft.com/office/powerpoint/2010/main" val="113936765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Queries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7504" y="1700808"/>
            <a:ext cx="7702750" cy="4825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b="1" kern="0" dirty="0" smtClean="0">
                <a:solidFill>
                  <a:srgbClr val="000000"/>
                </a:solidFill>
              </a:rPr>
              <a:t>for QUDT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PREFIX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&lt;http://qudt.org/schema/qudt#&gt;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PREFIX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-unit: &lt;http://qudt.org/vocab/unit#&gt;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SELECT ?x ?prop ?length (?factor*?length as ?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WHERE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VALUES (?factor ?unit)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 (0.001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qudt-unit:millimetre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(0.01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qudt-unit:centimetre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(1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qudt-unit:metre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(1000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qudt-unit:kilometre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?x ?prop [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qudt:quantityValue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qudt:numericValue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?length 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qudt:unit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?unit ] ] .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FILTER( ?factor*?length &lt; 5 )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ORDER BY DESC (?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LIMIT 100</a:t>
            </a:r>
          </a:p>
        </p:txBody>
      </p:sp>
    </p:spTree>
    <p:extLst>
      <p:ext uri="{BB962C8B-B14F-4D97-AF65-F5344CB8AC3E}">
        <p14:creationId xmlns:p14="http://schemas.microsoft.com/office/powerpoint/2010/main" val="213396483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Queries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7504" y="1706702"/>
            <a:ext cx="7380547" cy="2499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b="1" kern="0" dirty="0" smtClean="0">
                <a:solidFill>
                  <a:srgbClr val="000000"/>
                </a:solidFill>
              </a:rPr>
              <a:t>for CUSTOM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&lt;http://w3id.org/lindt/v1/custom_datatypes#&gt;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SELECT ?x ?prop ?length WHERE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?x ?prop ?length .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FILTER(datatype(?length)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cdt:length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FILTER( ?length &lt; "5m"^^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cdt:length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ORDER BY DESC (?length)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LIMIT 100</a:t>
            </a:r>
          </a:p>
        </p:txBody>
      </p:sp>
    </p:spTree>
    <p:extLst>
      <p:ext uri="{BB962C8B-B14F-4D97-AF65-F5344CB8AC3E}">
        <p14:creationId xmlns:p14="http://schemas.microsoft.com/office/powerpoint/2010/main" val="71498541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Querying</a:t>
            </a:r>
            <a:r>
              <a:rPr lang="fr-FR" dirty="0" smtClean="0"/>
              <a:t> time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57" y="1340768"/>
            <a:ext cx="4681443" cy="240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>
          <a:xfrm>
            <a:off x="403225" y="4437112"/>
            <a:ext cx="8585200" cy="1908126"/>
          </a:xfrm>
        </p:spPr>
        <p:txBody>
          <a:bodyPr/>
          <a:lstStyle/>
          <a:p>
            <a:r>
              <a:rPr lang="fr-FR" dirty="0" err="1" smtClean="0"/>
              <a:t>overall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performances</a:t>
            </a:r>
          </a:p>
          <a:p>
            <a:r>
              <a:rPr lang="fr-FR" dirty="0" smtClean="0"/>
              <a:t>33% to 47% of DBPEDIA  (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hides</a:t>
            </a:r>
            <a:r>
              <a:rPr lang="fr-FR" dirty="0" smtClean="0"/>
              <a:t> 4 </a:t>
            </a:r>
            <a:r>
              <a:rPr lang="fr-FR" dirty="0" err="1" smtClean="0"/>
              <a:t>queries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QUDT has an </a:t>
            </a:r>
            <a:r>
              <a:rPr lang="fr-FR" dirty="0" err="1" smtClean="0"/>
              <a:t>anchor</a:t>
            </a:r>
            <a:r>
              <a:rPr lang="fr-FR" dirty="0" smtClean="0"/>
              <a:t> IRI, to </a:t>
            </a:r>
            <a:r>
              <a:rPr lang="fr-FR" dirty="0" err="1" smtClean="0"/>
              <a:t>start</a:t>
            </a:r>
            <a:r>
              <a:rPr lang="fr-FR" dirty="0" smtClean="0"/>
              <a:t> the </a:t>
            </a:r>
            <a:r>
              <a:rPr lang="fr-FR" dirty="0" err="1" smtClean="0"/>
              <a:t>search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7" name="Accolade ouvrante 6"/>
          <p:cNvSpPr/>
          <p:nvPr/>
        </p:nvSpPr>
        <p:spPr bwMode="auto">
          <a:xfrm>
            <a:off x="1619672" y="1700808"/>
            <a:ext cx="288032" cy="100811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504" y="19888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% </a:t>
            </a:r>
            <a:r>
              <a:rPr lang="fr-FR" smtClean="0"/>
              <a:t>full </a:t>
            </a:r>
            <a:r>
              <a:rPr lang="fr-FR" dirty="0" err="1" smtClean="0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79359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Querying</a:t>
            </a:r>
            <a:r>
              <a:rPr lang="fr-FR" dirty="0" smtClean="0"/>
              <a:t> time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658368"/>
            <a:ext cx="4352726" cy="223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>
          <a:xfrm>
            <a:off x="403225" y="1412776"/>
            <a:ext cx="8585200" cy="1908126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anchor</a:t>
            </a:r>
            <a:r>
              <a:rPr lang="fr-FR" dirty="0" smtClean="0"/>
              <a:t> the </a:t>
            </a:r>
            <a:r>
              <a:rPr lang="fr-FR" dirty="0" err="1" smtClean="0"/>
              <a:t>predicate</a:t>
            </a:r>
            <a:r>
              <a:rPr lang="fr-FR" dirty="0" smtClean="0"/>
              <a:t> ? http</a:t>
            </a:r>
            <a:r>
              <a:rPr lang="fr-FR" dirty="0"/>
              <a:t>://</a:t>
            </a:r>
            <a:r>
              <a:rPr lang="fr-FR" dirty="0" smtClean="0"/>
              <a:t>dbpedia.org/ontology/Person/height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has a </a:t>
            </a:r>
            <a:r>
              <a:rPr lang="fr-FR" dirty="0" err="1" smtClean="0"/>
              <a:t>greater</a:t>
            </a:r>
            <a:r>
              <a:rPr lang="fr-FR" dirty="0" smtClean="0"/>
              <a:t> impact on CUSTOM </a:t>
            </a:r>
            <a:r>
              <a:rPr lang="fr-FR" dirty="0" err="1" smtClean="0"/>
              <a:t>than</a:t>
            </a:r>
            <a:r>
              <a:rPr lang="fr-FR" dirty="0" smtClean="0"/>
              <a:t> QUDT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842493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224" y="1412776"/>
            <a:ext cx="9137327" cy="4808538"/>
          </a:xfrm>
        </p:spPr>
        <p:txBody>
          <a:bodyPr/>
          <a:lstStyle/>
          <a:p>
            <a:pPr marL="0" indent="0">
              <a:buNone/>
            </a:pPr>
            <a:r>
              <a:rPr lang="fr-FR" sz="2400" b="1" dirty="0" smtClean="0"/>
              <a:t>Pros</a:t>
            </a:r>
          </a:p>
          <a:p>
            <a:r>
              <a:rPr lang="fr-FR" sz="2400" dirty="0" err="1" smtClean="0"/>
              <a:t>arbitrarily</a:t>
            </a:r>
            <a:r>
              <a:rPr lang="fr-FR" sz="2400" dirty="0" smtClean="0"/>
              <a:t> </a:t>
            </a:r>
            <a:r>
              <a:rPr lang="fr-FR" sz="2400" dirty="0" err="1" smtClean="0"/>
              <a:t>complex</a:t>
            </a:r>
            <a:r>
              <a:rPr lang="fr-FR" sz="2400" dirty="0" smtClean="0"/>
              <a:t> </a:t>
            </a:r>
            <a:r>
              <a:rPr lang="fr-FR" sz="2400" dirty="0" err="1" smtClean="0"/>
              <a:t>datatypes</a:t>
            </a:r>
            <a:endParaRPr lang="fr-FR" sz="2400" dirty="0"/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r>
              <a:rPr lang="fr-FR" sz="2400" b="1" dirty="0" smtClean="0"/>
              <a:t>Drawbacks</a:t>
            </a:r>
            <a:endParaRPr lang="fr-FR" b="1" dirty="0" smtClean="0"/>
          </a:p>
          <a:p>
            <a:r>
              <a:rPr lang="fr-FR" dirty="0" err="1" smtClean="0"/>
              <a:t>security</a:t>
            </a:r>
            <a:r>
              <a:rPr lang="fr-FR" dirty="0" smtClean="0"/>
              <a:t> issues ?</a:t>
            </a:r>
          </a:p>
          <a:p>
            <a:r>
              <a:rPr lang="fr-FR" dirty="0" smtClean="0"/>
              <a:t>full-</a:t>
            </a:r>
            <a:r>
              <a:rPr lang="fr-FR" dirty="0" err="1" smtClean="0"/>
              <a:t>fledged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an </a:t>
            </a:r>
            <a:r>
              <a:rPr lang="fr-FR" dirty="0" err="1" smtClean="0"/>
              <a:t>overkill</a:t>
            </a:r>
            <a:r>
              <a:rPr lang="fr-FR" dirty="0" smtClean="0"/>
              <a:t> 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400" b="1" dirty="0" err="1" smtClean="0"/>
              <a:t>Precautions</a:t>
            </a:r>
            <a:r>
              <a:rPr lang="fr-FR" sz="2400" b="1" dirty="0" smtClean="0"/>
              <a:t> </a:t>
            </a:r>
            <a:endParaRPr lang="fr-FR" b="1" dirty="0" smtClean="0"/>
          </a:p>
          <a:p>
            <a:r>
              <a:rPr lang="fr-FR" dirty="0" err="1" smtClean="0"/>
              <a:t>unlimited</a:t>
            </a:r>
            <a:r>
              <a:rPr lang="fr-FR" dirty="0" smtClean="0"/>
              <a:t> </a:t>
            </a:r>
            <a:r>
              <a:rPr lang="fr-FR" dirty="0" err="1" smtClean="0"/>
              <a:t>expressivity</a:t>
            </a:r>
            <a:r>
              <a:rPr lang="fr-FR" dirty="0" smtClean="0"/>
              <a:t> in the </a:t>
            </a:r>
            <a:r>
              <a:rPr lang="fr-FR" dirty="0" err="1" smtClean="0"/>
              <a:t>datatype</a:t>
            </a:r>
            <a:endParaRPr lang="fr-FR" dirty="0" smtClean="0"/>
          </a:p>
          <a:p>
            <a:pPr lvl="1"/>
            <a:r>
              <a:rPr lang="fr-FR" dirty="0" err="1" smtClean="0"/>
              <a:t>may</a:t>
            </a:r>
            <a:r>
              <a:rPr lang="fr-FR" dirty="0" smtClean="0"/>
              <a:t> lead to </a:t>
            </a:r>
            <a:r>
              <a:rPr lang="fr-FR" dirty="0" err="1" smtClean="0"/>
              <a:t>undecidabliltiy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ex: L(D) </a:t>
            </a:r>
            <a:r>
              <a:rPr lang="fr-FR" dirty="0" err="1" smtClean="0"/>
              <a:t>is</a:t>
            </a:r>
            <a:r>
              <a:rPr lang="fr-FR" dirty="0" smtClean="0"/>
              <a:t> the set of </a:t>
            </a:r>
            <a:r>
              <a:rPr lang="fr-FR" dirty="0" err="1" smtClean="0"/>
              <a:t>valid</a:t>
            </a:r>
            <a:r>
              <a:rPr lang="fr-FR" dirty="0" smtClean="0"/>
              <a:t> </a:t>
            </a:r>
            <a:r>
              <a:rPr lang="fr-FR" dirty="0" err="1" smtClean="0"/>
              <a:t>turtle</a:t>
            </a:r>
            <a:r>
              <a:rPr lang="fr-FR" dirty="0" smtClean="0"/>
              <a:t> documents</a:t>
            </a:r>
            <a:br>
              <a:rPr lang="fr-FR" dirty="0" smtClean="0"/>
            </a:br>
            <a:r>
              <a:rPr lang="fr-FR" dirty="0" smtClean="0"/>
              <a:t>      L2V(D) </a:t>
            </a:r>
            <a:r>
              <a:rPr lang="fr-FR" dirty="0" err="1" smtClean="0"/>
              <a:t>maps</a:t>
            </a:r>
            <a:r>
              <a:rPr lang="fr-FR" dirty="0" smtClean="0"/>
              <a:t> a RDF Graph to the set of </a:t>
            </a:r>
            <a:r>
              <a:rPr lang="fr-FR" dirty="0" err="1" smtClean="0"/>
              <a:t>equiv</a:t>
            </a:r>
            <a:r>
              <a:rPr lang="fr-FR" dirty="0" smtClean="0"/>
              <a:t>. OWL 2 Full ontologies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240703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recogniseable</a:t>
            </a:r>
            <a:r>
              <a:rPr lang="fr-FR" dirty="0" smtClean="0"/>
              <a:t> custom </a:t>
            </a:r>
            <a:r>
              <a:rPr lang="fr-FR" dirty="0" err="1" smtClean="0"/>
              <a:t>datatypes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increase</a:t>
            </a:r>
            <a:r>
              <a:rPr lang="fr-FR" dirty="0" smtClean="0"/>
              <a:t> </a:t>
            </a:r>
            <a:r>
              <a:rPr lang="fr-FR" dirty="0" err="1" smtClean="0"/>
              <a:t>interoperability</a:t>
            </a:r>
            <a:r>
              <a:rPr lang="fr-FR" dirty="0" smtClean="0"/>
              <a:t> on the web of data</a:t>
            </a:r>
          </a:p>
          <a:p>
            <a:r>
              <a:rPr lang="fr-FR" dirty="0" err="1" smtClean="0"/>
              <a:t>Ease</a:t>
            </a:r>
            <a:r>
              <a:rPr lang="fr-FR" dirty="0" smtClean="0"/>
              <a:t> the publication of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domain-specific</a:t>
            </a:r>
            <a:r>
              <a:rPr lang="fr-FR" dirty="0" smtClean="0"/>
              <a:t> </a:t>
            </a:r>
            <a:r>
              <a:rPr lang="fr-FR" dirty="0" err="1" smtClean="0"/>
              <a:t>datasets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First </a:t>
            </a:r>
            <a:r>
              <a:rPr lang="fr-FR" dirty="0" err="1" smtClean="0"/>
              <a:t>proposal</a:t>
            </a:r>
            <a:r>
              <a:rPr lang="fr-FR" dirty="0" smtClean="0"/>
              <a:t> to support </a:t>
            </a:r>
            <a:r>
              <a:rPr lang="fr-FR" dirty="0" err="1" smtClean="0"/>
              <a:t>arbitrarily</a:t>
            </a:r>
            <a:r>
              <a:rPr lang="fr-FR" dirty="0" smtClean="0"/>
              <a:t> </a:t>
            </a:r>
            <a:r>
              <a:rPr lang="fr-FR" dirty="0" err="1" smtClean="0"/>
              <a:t>complex</a:t>
            </a:r>
            <a:r>
              <a:rPr lang="fr-FR" dirty="0" smtClean="0"/>
              <a:t> </a:t>
            </a:r>
            <a:r>
              <a:rPr lang="fr-FR" dirty="0" err="1" smtClean="0"/>
              <a:t>datatypes</a:t>
            </a:r>
            <a:r>
              <a:rPr lang="fr-FR" dirty="0" smtClean="0"/>
              <a:t> on-the-</a:t>
            </a:r>
            <a:r>
              <a:rPr lang="fr-FR" dirty="0" err="1" smtClean="0"/>
              <a:t>fly</a:t>
            </a:r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 smtClean="0"/>
              <a:t>datatype</a:t>
            </a:r>
            <a:r>
              <a:rPr lang="fr-FR" dirty="0" smtClean="0"/>
              <a:t> for </a:t>
            </a:r>
            <a:r>
              <a:rPr lang="fr-FR" dirty="0" err="1" smtClean="0"/>
              <a:t>lengths</a:t>
            </a:r>
            <a:r>
              <a:rPr lang="fr-FR" dirty="0" smtClean="0"/>
              <a:t> </a:t>
            </a:r>
            <a:r>
              <a:rPr lang="fr-FR" dirty="0" err="1" smtClean="0"/>
              <a:t>published</a:t>
            </a:r>
            <a:endParaRPr lang="fr-FR" dirty="0" smtClean="0"/>
          </a:p>
          <a:p>
            <a:r>
              <a:rPr lang="fr-FR" dirty="0" err="1" smtClean="0"/>
              <a:t>Implementation</a:t>
            </a:r>
            <a:r>
              <a:rPr lang="fr-FR" dirty="0" smtClean="0"/>
              <a:t> on top of Apache Jena</a:t>
            </a:r>
          </a:p>
          <a:p>
            <a:endParaRPr lang="fr-FR" dirty="0" smtClean="0"/>
          </a:p>
          <a:p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and </a:t>
            </a:r>
            <a:r>
              <a:rPr lang="fr-FR" dirty="0" err="1" smtClean="0"/>
              <a:t>experimentations</a:t>
            </a:r>
            <a:r>
              <a:rPr lang="fr-FR" dirty="0" smtClean="0"/>
              <a:t> at</a:t>
            </a:r>
            <a:r>
              <a:rPr lang="fr-FR" sz="2000" dirty="0" smtClean="0"/>
              <a:t> </a:t>
            </a:r>
            <a:r>
              <a:rPr lang="fr-FR" altLang="fr-FR" sz="2000" dirty="0">
                <a:solidFill>
                  <a:prstClr val="black"/>
                </a:solidFill>
                <a:hlinkClick r:id="rId2"/>
              </a:rPr>
              <a:t>http://w3id.org/lindt</a:t>
            </a:r>
            <a:endParaRPr lang="fr-FR" altLang="fr-FR" sz="2400" dirty="0">
              <a:solidFill>
                <a:prstClr val="black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18546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Future </a:t>
            </a:r>
            <a:r>
              <a:rPr lang="fr-FR" dirty="0" err="1" smtClean="0"/>
              <a:t>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+mj-lt"/>
              </a:rPr>
              <a:t>Library of custom </a:t>
            </a:r>
            <a:r>
              <a:rPr lang="fr-FR" dirty="0" err="1" smtClean="0">
                <a:latin typeface="+mj-lt"/>
              </a:rPr>
              <a:t>datatypes</a:t>
            </a:r>
            <a:endParaRPr lang="fr-FR" dirty="0" smtClean="0">
              <a:latin typeface="+mj-lt"/>
            </a:endParaRPr>
          </a:p>
          <a:p>
            <a:r>
              <a:rPr lang="fr-FR" dirty="0" err="1" smtClean="0">
                <a:latin typeface="+mj-lt"/>
              </a:rPr>
              <a:t>Implementation</a:t>
            </a:r>
            <a:r>
              <a:rPr lang="fr-FR" dirty="0" smtClean="0">
                <a:latin typeface="+mj-lt"/>
              </a:rPr>
              <a:t> on </a:t>
            </a:r>
            <a:r>
              <a:rPr lang="fr-FR" dirty="0" err="1" smtClean="0">
                <a:latin typeface="+mj-lt"/>
              </a:rPr>
              <a:t>other</a:t>
            </a:r>
            <a:r>
              <a:rPr lang="fr-FR" dirty="0" smtClean="0">
                <a:latin typeface="+mj-lt"/>
              </a:rPr>
              <a:t> processors</a:t>
            </a:r>
          </a:p>
          <a:p>
            <a:endParaRPr lang="fr-FR" dirty="0" smtClean="0">
              <a:latin typeface="+mj-lt"/>
            </a:endParaRPr>
          </a:p>
          <a:p>
            <a:r>
              <a:rPr lang="fr-FR" dirty="0" err="1" smtClean="0">
                <a:latin typeface="+mj-lt"/>
              </a:rPr>
              <a:t>Strategies</a:t>
            </a:r>
            <a:r>
              <a:rPr lang="fr-FR" dirty="0" smtClean="0">
                <a:latin typeface="+mj-lt"/>
              </a:rPr>
              <a:t> for inter-</a:t>
            </a:r>
            <a:r>
              <a:rPr lang="fr-FR" dirty="0" err="1" smtClean="0">
                <a:latin typeface="+mj-lt"/>
              </a:rPr>
              <a:t>datatype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comparisons</a:t>
            </a:r>
            <a:endParaRPr lang="fr-FR" dirty="0">
              <a:latin typeface="+mj-lt"/>
            </a:endParaRPr>
          </a:p>
          <a:p>
            <a:endParaRPr lang="fr-FR" dirty="0" smtClean="0">
              <a:latin typeface="+mj-lt"/>
            </a:endParaRPr>
          </a:p>
          <a:p>
            <a:r>
              <a:rPr lang="fr-FR" dirty="0" err="1" smtClean="0">
                <a:latin typeface="+mj-lt"/>
              </a:rPr>
              <a:t>Exploring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other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ways</a:t>
            </a:r>
            <a:r>
              <a:rPr lang="fr-FR" dirty="0" smtClean="0">
                <a:latin typeface="+mj-lt"/>
              </a:rPr>
              <a:t> to </a:t>
            </a:r>
            <a:r>
              <a:rPr lang="fr-FR" dirty="0" err="1" smtClean="0">
                <a:latin typeface="+mj-lt"/>
              </a:rPr>
              <a:t>retrieve</a:t>
            </a:r>
            <a:r>
              <a:rPr lang="fr-FR" dirty="0" smtClean="0">
                <a:latin typeface="+mj-lt"/>
              </a:rPr>
              <a:t> the </a:t>
            </a:r>
            <a:r>
              <a:rPr lang="fr-FR" dirty="0" err="1" smtClean="0">
                <a:latin typeface="+mj-lt"/>
              </a:rPr>
              <a:t>definition</a:t>
            </a:r>
            <a:r>
              <a:rPr lang="fr-FR" dirty="0" smtClean="0">
                <a:latin typeface="+mj-lt"/>
              </a:rPr>
              <a:t> of </a:t>
            </a:r>
            <a:r>
              <a:rPr lang="fr-FR" dirty="0" err="1" smtClean="0">
                <a:latin typeface="+mj-lt"/>
              </a:rPr>
              <a:t>datatypes</a:t>
            </a:r>
            <a:endParaRPr lang="fr-FR" dirty="0">
              <a:latin typeface="+mj-lt"/>
            </a:endParaRPr>
          </a:p>
          <a:p>
            <a:pPr lvl="1"/>
            <a:r>
              <a:rPr lang="fr-FR" dirty="0" err="1" smtClean="0">
                <a:latin typeface="+mj-lt"/>
              </a:rPr>
              <a:t>Functions</a:t>
            </a:r>
            <a:r>
              <a:rPr lang="fr-FR" dirty="0" smtClean="0">
                <a:latin typeface="+mj-lt"/>
              </a:rPr>
              <a:t> </a:t>
            </a:r>
            <a:r>
              <a:rPr lang="fr-FR" dirty="0">
                <a:latin typeface="+mj-lt"/>
              </a:rPr>
              <a:t>accessible </a:t>
            </a:r>
            <a:r>
              <a:rPr lang="fr-FR" dirty="0" err="1">
                <a:latin typeface="+mj-lt"/>
              </a:rPr>
              <a:t>through</a:t>
            </a:r>
            <a:r>
              <a:rPr lang="fr-FR" dirty="0">
                <a:latin typeface="+mj-lt"/>
              </a:rPr>
              <a:t> a web </a:t>
            </a:r>
            <a:r>
              <a:rPr lang="fr-FR" dirty="0" smtClean="0">
                <a:latin typeface="+mj-lt"/>
              </a:rPr>
              <a:t>service</a:t>
            </a:r>
          </a:p>
          <a:p>
            <a:pPr lvl="1"/>
            <a:r>
              <a:rPr lang="fr-FR" dirty="0" err="1" smtClean="0">
                <a:latin typeface="+mj-lt"/>
              </a:rPr>
              <a:t>Declarative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>
                <a:latin typeface="+mj-lt"/>
              </a:rPr>
              <a:t>vocabulary-based</a:t>
            </a:r>
            <a:r>
              <a:rPr lang="fr-FR" dirty="0">
                <a:latin typeface="+mj-lt"/>
              </a:rPr>
              <a:t> </a:t>
            </a:r>
            <a:r>
              <a:rPr lang="fr-FR" dirty="0" smtClean="0">
                <a:latin typeface="+mj-lt"/>
              </a:rPr>
              <a:t>description</a:t>
            </a:r>
            <a:br>
              <a:rPr lang="fr-FR" dirty="0" smtClean="0">
                <a:latin typeface="+mj-lt"/>
              </a:rPr>
            </a:br>
            <a:r>
              <a:rPr lang="fr-FR" dirty="0" err="1">
                <a:latin typeface="+mj-lt"/>
              </a:rPr>
              <a:t>e.g</a:t>
            </a:r>
            <a:r>
              <a:rPr lang="fr-FR" dirty="0">
                <a:latin typeface="+mj-lt"/>
              </a:rPr>
              <a:t>., </a:t>
            </a:r>
            <a:r>
              <a:rPr lang="fr-FR" dirty="0" err="1">
                <a:latin typeface="+mj-lt"/>
              </a:rPr>
              <a:t>sequence</a:t>
            </a:r>
            <a:r>
              <a:rPr lang="fr-FR" dirty="0">
                <a:latin typeface="+mj-lt"/>
              </a:rPr>
              <a:t> of primitive types </a:t>
            </a:r>
            <a:r>
              <a:rPr lang="fr-FR" dirty="0" err="1">
                <a:latin typeface="+mj-lt"/>
              </a:rPr>
              <a:t>with</a:t>
            </a:r>
            <a:r>
              <a:rPr lang="fr-FR" dirty="0">
                <a:latin typeface="+mj-lt"/>
              </a:rPr>
              <a:t> a </a:t>
            </a:r>
            <a:r>
              <a:rPr lang="fr-FR" dirty="0" err="1">
                <a:latin typeface="+mj-lt"/>
              </a:rPr>
              <a:t>separator</a:t>
            </a:r>
            <a:r>
              <a:rPr lang="fr-FR" dirty="0">
                <a:latin typeface="+mj-lt"/>
              </a:rPr>
              <a:t>, ...</a:t>
            </a:r>
          </a:p>
          <a:p>
            <a:pPr lvl="1"/>
            <a:endParaRPr lang="fr-FR" dirty="0">
              <a:latin typeface="+mj-lt"/>
            </a:endParaRPr>
          </a:p>
          <a:p>
            <a:endParaRPr lang="fr-FR" dirty="0" smtClean="0">
              <a:latin typeface="+mj-lt"/>
            </a:endParaRPr>
          </a:p>
          <a:p>
            <a:endParaRPr lang="fr-FR" dirty="0">
              <a:latin typeface="+mj-lt"/>
            </a:endParaRPr>
          </a:p>
          <a:p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49759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7987" y="1988840"/>
            <a:ext cx="8579172" cy="1026666"/>
          </a:xfrm>
        </p:spPr>
        <p:txBody>
          <a:bodyPr anchor="t"/>
          <a:lstStyle/>
          <a:p>
            <a:pPr algn="ctr"/>
            <a:r>
              <a:rPr lang="en-US" sz="2800" b="0" dirty="0"/>
              <a:t>Supporting Arbitrary Custom </a:t>
            </a:r>
            <a:r>
              <a:rPr lang="en-US" sz="2800" b="0" dirty="0" smtClean="0"/>
              <a:t>Datatypes</a:t>
            </a:r>
            <a:br>
              <a:rPr lang="en-US" sz="2800" b="0" dirty="0" smtClean="0"/>
            </a:br>
            <a:r>
              <a:rPr lang="en-US" sz="2800" b="0" dirty="0" smtClean="0"/>
              <a:t>in </a:t>
            </a:r>
            <a:r>
              <a:rPr lang="en-US" sz="2800" b="0" dirty="0"/>
              <a:t>RDF </a:t>
            </a:r>
            <a:r>
              <a:rPr lang="en-US" sz="2800" b="0" dirty="0" smtClean="0"/>
              <a:t>and </a:t>
            </a:r>
            <a:r>
              <a:rPr lang="fr-FR" sz="2800" b="0" dirty="0" smtClean="0"/>
              <a:t>SPARQL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2852936"/>
            <a:ext cx="8856984" cy="720080"/>
          </a:xfrm>
        </p:spPr>
        <p:txBody>
          <a:bodyPr/>
          <a:lstStyle/>
          <a:p>
            <a:r>
              <a:rPr lang="fr-FR" sz="2000" dirty="0" smtClean="0"/>
              <a:t>Maxime Lefrançois, Antoine Zimmermann</a:t>
            </a:r>
          </a:p>
          <a:p>
            <a:r>
              <a:rPr lang="fr-FR" dirty="0" err="1"/>
              <a:t>Univ</a:t>
            </a:r>
            <a:r>
              <a:rPr lang="fr-FR" dirty="0"/>
              <a:t> Lyon, MINES Saint-Étienne, CNRS, Laboratoire Hubert Curien UMR </a:t>
            </a:r>
            <a:r>
              <a:rPr lang="fr-FR" dirty="0" smtClean="0"/>
              <a:t>5516, F-42023 </a:t>
            </a:r>
            <a:r>
              <a:rPr lang="fr-FR" dirty="0"/>
              <a:t>Saint-Étienne, France</a:t>
            </a:r>
          </a:p>
        </p:txBody>
      </p:sp>
    </p:spTree>
    <p:extLst>
      <p:ext uri="{BB962C8B-B14F-4D97-AF65-F5344CB8AC3E}">
        <p14:creationId xmlns:p14="http://schemas.microsoft.com/office/powerpoint/2010/main" val="67953853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225" y="1412776"/>
            <a:ext cx="8585200" cy="5256584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 smtClean="0">
                <a:latin typeface="Calibri" panose="020F0502020204030204" pitchFamily="34" charset="0"/>
              </a:rPr>
              <a:t>Well</a:t>
            </a:r>
            <a:r>
              <a:rPr lang="fr-FR" b="1" dirty="0" smtClean="0">
                <a:latin typeface="Calibri" panose="020F0502020204030204" pitchFamily="34" charset="0"/>
              </a:rPr>
              <a:t> </a:t>
            </a:r>
            <a:r>
              <a:rPr lang="fr-FR" b="1" dirty="0" err="1" smtClean="0">
                <a:latin typeface="Calibri" panose="020F0502020204030204" pitchFamily="34" charset="0"/>
              </a:rPr>
              <a:t>formed</a:t>
            </a:r>
            <a:r>
              <a:rPr lang="fr-FR" b="1" dirty="0" smtClean="0">
                <a:latin typeface="Calibri" panose="020F0502020204030204" pitchFamily="34" charset="0"/>
              </a:rPr>
              <a:t> or not ?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"</a:t>
            </a:r>
            <a:r>
              <a:rPr lang="fr-FR" dirty="0">
                <a:latin typeface="Calibri" panose="020F0502020204030204" pitchFamily="34" charset="0"/>
              </a:rPr>
              <a:t>hello</a:t>
            </a:r>
            <a:r>
              <a:rPr lang="fr-FR" dirty="0" smtClean="0">
                <a:latin typeface="Calibri" panose="020F0502020204030204" pitchFamily="34" charset="0"/>
              </a:rPr>
              <a:t>"^^</a:t>
            </a:r>
            <a:r>
              <a:rPr lang="fr-FR" dirty="0" err="1" smtClean="0">
                <a:latin typeface="Calibri" panose="020F0502020204030204" pitchFamily="34" charset="0"/>
              </a:rPr>
              <a:t>xsd:string</a:t>
            </a:r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"1.23"^^</a:t>
            </a:r>
            <a:r>
              <a:rPr lang="fr-FR" dirty="0" err="1" smtClean="0">
                <a:latin typeface="Calibri" panose="020F0502020204030204" pitchFamily="34" charset="0"/>
              </a:rPr>
              <a:t>xsd:decimal</a:t>
            </a:r>
            <a:endParaRPr lang="fr-FR" dirty="0" smtClean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"hello"^^</a:t>
            </a:r>
            <a:r>
              <a:rPr lang="fr-FR" dirty="0" err="1" smtClean="0">
                <a:latin typeface="Calibri" panose="020F0502020204030204" pitchFamily="34" charset="0"/>
              </a:rPr>
              <a:t>xsd:decimal</a:t>
            </a:r>
            <a:endParaRPr lang="fr-FR" dirty="0">
              <a:latin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</a:rPr>
              <a:t>"</a:t>
            </a:r>
            <a:r>
              <a:rPr lang="fr-FR" dirty="0" err="1">
                <a:latin typeface="Calibri" panose="020F0502020204030204" pitchFamily="34" charset="0"/>
              </a:rPr>
              <a:t>darkturquoise</a:t>
            </a:r>
            <a:r>
              <a:rPr lang="fr-FR" dirty="0" smtClean="0">
                <a:latin typeface="Calibri" panose="020F0502020204030204" pitchFamily="34" charset="0"/>
              </a:rPr>
              <a:t>"^^css3:color</a:t>
            </a:r>
          </a:p>
          <a:p>
            <a:endParaRPr lang="fr-FR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b="1" dirty="0" err="1" smtClean="0">
                <a:latin typeface="Calibri" panose="020F0502020204030204" pitchFamily="34" charset="0"/>
              </a:rPr>
              <a:t>Equal</a:t>
            </a:r>
            <a:r>
              <a:rPr lang="fr-FR" b="1" dirty="0" smtClean="0">
                <a:latin typeface="Calibri" panose="020F0502020204030204" pitchFamily="34" charset="0"/>
              </a:rPr>
              <a:t> value or not ?</a:t>
            </a:r>
            <a:endParaRPr lang="fr-FR" b="1" dirty="0">
              <a:latin typeface="Calibri" panose="020F0502020204030204" pitchFamily="34" charset="0"/>
            </a:endParaRPr>
          </a:p>
          <a:p>
            <a:pPr lvl="0"/>
            <a:r>
              <a:rPr lang="fr-FR" dirty="0">
                <a:latin typeface="Calibri" panose="020F0502020204030204" pitchFamily="34" charset="0"/>
              </a:rPr>
              <a:t>"</a:t>
            </a:r>
            <a:r>
              <a:rPr lang="fr-FR" dirty="0" smtClean="0">
                <a:latin typeface="Calibri" panose="020F0502020204030204" pitchFamily="34" charset="0"/>
              </a:rPr>
              <a:t>1.2e3"^^</a:t>
            </a:r>
            <a:r>
              <a:rPr lang="fr-FR" dirty="0" err="1" smtClean="0">
                <a:latin typeface="Calibri" panose="020F0502020204030204" pitchFamily="34" charset="0"/>
              </a:rPr>
              <a:t>xsd:double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</a:rPr>
              <a:t>--  </a:t>
            </a:r>
            <a:r>
              <a:rPr lang="fr-FR" dirty="0" smtClean="0">
                <a:latin typeface="Calibri" panose="020F0502020204030204" pitchFamily="34" charset="0"/>
              </a:rPr>
              <a:t>"12000"^^</a:t>
            </a:r>
            <a:r>
              <a:rPr lang="fr-FR" dirty="0" err="1" smtClean="0">
                <a:latin typeface="Calibri" panose="020F0502020204030204" pitchFamily="34" charset="0"/>
              </a:rPr>
              <a:t>xsd:double</a:t>
            </a:r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"</a:t>
            </a:r>
            <a:r>
              <a:rPr lang="fr-FR" dirty="0" err="1" smtClean="0">
                <a:latin typeface="Calibri" panose="020F0502020204030204" pitchFamily="34" charset="0"/>
              </a:rPr>
              <a:t>darkturquoise</a:t>
            </a:r>
            <a:r>
              <a:rPr lang="fr-FR" dirty="0" smtClean="0">
                <a:latin typeface="Calibri" panose="020F0502020204030204" pitchFamily="34" charset="0"/>
              </a:rPr>
              <a:t>"^^css3:color </a:t>
            </a:r>
            <a:r>
              <a:rPr lang="fr-FR" dirty="0">
                <a:latin typeface="Calibri" panose="020F0502020204030204" pitchFamily="34" charset="0"/>
              </a:rPr>
              <a:t>--  "#00CED1</a:t>
            </a:r>
            <a:r>
              <a:rPr lang="fr-FR" dirty="0" smtClean="0">
                <a:latin typeface="Calibri" panose="020F0502020204030204" pitchFamily="34" charset="0"/>
              </a:rPr>
              <a:t>"^^</a:t>
            </a:r>
            <a:r>
              <a:rPr lang="fr-FR" dirty="0" err="1" smtClean="0">
                <a:latin typeface="Calibri" panose="020F0502020204030204" pitchFamily="34" charset="0"/>
              </a:rPr>
              <a:t>rgb:color</a:t>
            </a:r>
            <a:endParaRPr lang="fr-FR" dirty="0">
              <a:latin typeface="Calibri" panose="020F0502020204030204" pitchFamily="34" charset="0"/>
            </a:endParaRPr>
          </a:p>
          <a:p>
            <a:endParaRPr lang="fr-FR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b="1" dirty="0" err="1" smtClean="0">
                <a:latin typeface="Calibri" panose="020F0502020204030204" pitchFamily="34" charset="0"/>
              </a:rPr>
              <a:t>Greater</a:t>
            </a:r>
            <a:r>
              <a:rPr lang="fr-FR" b="1" dirty="0" smtClean="0">
                <a:latin typeface="Calibri" panose="020F0502020204030204" pitchFamily="34" charset="0"/>
              </a:rPr>
              <a:t> value or </a:t>
            </a:r>
            <a:r>
              <a:rPr lang="fr-FR" b="1" dirty="0">
                <a:latin typeface="Calibri" panose="020F0502020204030204" pitchFamily="34" charset="0"/>
              </a:rPr>
              <a:t>not ?</a:t>
            </a:r>
          </a:p>
          <a:p>
            <a:r>
              <a:rPr lang="fr-FR" dirty="0" smtClean="0">
                <a:latin typeface="Calibri" panose="020F0502020204030204" pitchFamily="34" charset="0"/>
              </a:rPr>
              <a:t>"1 cm"^^</a:t>
            </a:r>
            <a:r>
              <a:rPr lang="fr-FR" dirty="0" err="1" smtClean="0">
                <a:latin typeface="Calibri" panose="020F0502020204030204" pitchFamily="34" charset="0"/>
              </a:rPr>
              <a:t>ex:length</a:t>
            </a:r>
            <a:r>
              <a:rPr lang="fr-FR" dirty="0" smtClean="0">
                <a:latin typeface="Calibri" panose="020F0502020204030204" pitchFamily="34" charset="0"/>
              </a:rPr>
              <a:t> -- "5 mm"^^</a:t>
            </a:r>
            <a:r>
              <a:rPr lang="fr-FR" dirty="0" err="1" smtClean="0">
                <a:latin typeface="Calibri" panose="020F0502020204030204" pitchFamily="34" charset="0"/>
              </a:rPr>
              <a:t>ex:length</a:t>
            </a:r>
            <a:endParaRPr lang="fr-FR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5000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225" y="1412776"/>
            <a:ext cx="8585200" cy="5256584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latin typeface="Calibri" panose="020F0502020204030204" pitchFamily="34" charset="0"/>
              </a:rPr>
              <a:t>More concise or not ?</a:t>
            </a:r>
          </a:p>
          <a:p>
            <a:pPr marL="0" indent="0">
              <a:buNone/>
            </a:pPr>
            <a:endParaRPr lang="fr-FR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</a:rPr>
              <a:t>	[] &lt;size&gt; </a:t>
            </a:r>
            <a:r>
              <a:rPr lang="fr-FR" dirty="0">
                <a:latin typeface="Calibri" panose="020F0502020204030204" pitchFamily="34" charset="0"/>
              </a:rPr>
              <a:t>[ </a:t>
            </a:r>
            <a:r>
              <a:rPr lang="fr-FR" dirty="0" err="1">
                <a:latin typeface="Calibri" panose="020F0502020204030204" pitchFamily="34" charset="0"/>
              </a:rPr>
              <a:t>qudt:quantityValue</a:t>
            </a:r>
            <a:endParaRPr lang="fr-FR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</a:rPr>
              <a:t>              </a:t>
            </a:r>
            <a:r>
              <a:rPr lang="fr-FR" dirty="0" smtClean="0">
                <a:latin typeface="Calibri" panose="020F0502020204030204" pitchFamily="34" charset="0"/>
              </a:rPr>
              <a:t>	                       </a:t>
            </a:r>
            <a:r>
              <a:rPr lang="fr-FR" dirty="0">
                <a:latin typeface="Calibri" panose="020F0502020204030204" pitchFamily="34" charset="0"/>
              </a:rPr>
              <a:t>[ </a:t>
            </a:r>
            <a:r>
              <a:rPr lang="fr-FR" dirty="0" err="1">
                <a:latin typeface="Calibri" panose="020F0502020204030204" pitchFamily="34" charset="0"/>
              </a:rPr>
              <a:t>qudt:numericValue</a:t>
            </a:r>
            <a:r>
              <a:rPr lang="fr-FR" dirty="0">
                <a:latin typeface="Calibri" panose="020F0502020204030204" pitchFamily="34" charset="0"/>
              </a:rPr>
              <a:t> "17983.2"^^</a:t>
            </a:r>
            <a:r>
              <a:rPr lang="fr-FR" dirty="0" err="1">
                <a:latin typeface="Calibri" panose="020F0502020204030204" pitchFamily="34" charset="0"/>
              </a:rPr>
              <a:t>xsd:double</a:t>
            </a:r>
            <a:r>
              <a:rPr lang="fr-FR" dirty="0">
                <a:latin typeface="Calibri" panose="020F0502020204030204" pitchFamily="34" charset="0"/>
              </a:rPr>
              <a:t> ;</a:t>
            </a:r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</a:rPr>
              <a:t>                          </a:t>
            </a:r>
            <a:r>
              <a:rPr lang="fr-FR" dirty="0" smtClean="0">
                <a:latin typeface="Calibri" panose="020F0502020204030204" pitchFamily="34" charset="0"/>
              </a:rPr>
              <a:t>              </a:t>
            </a:r>
            <a:r>
              <a:rPr lang="fr-FR" dirty="0" err="1">
                <a:latin typeface="Calibri" panose="020F0502020204030204" pitchFamily="34" charset="0"/>
              </a:rPr>
              <a:t>qudt:unit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qudt-unit:millimetre</a:t>
            </a:r>
            <a:r>
              <a:rPr lang="fr-FR" dirty="0">
                <a:latin typeface="Calibri" panose="020F0502020204030204" pitchFamily="34" charset="0"/>
              </a:rPr>
              <a:t> ] ] .</a:t>
            </a:r>
          </a:p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</a:rPr>
              <a:t>vs 	[] &lt;size&gt; "</a:t>
            </a:r>
            <a:r>
              <a:rPr lang="fr-FR" dirty="0">
                <a:latin typeface="Calibri" panose="020F0502020204030204" pitchFamily="34" charset="0"/>
              </a:rPr>
              <a:t>17983.2</a:t>
            </a:r>
            <a:r>
              <a:rPr lang="fr-FR" dirty="0" smtClean="0">
                <a:latin typeface="Calibri" panose="020F0502020204030204" pitchFamily="34" charset="0"/>
              </a:rPr>
              <a:t>"^^&lt;</a:t>
            </a:r>
            <a:r>
              <a:rPr lang="fr-FR" dirty="0" err="1">
                <a:latin typeface="Calibri" panose="020F0502020204030204" pitchFamily="34" charset="0"/>
              </a:rPr>
              <a:t>millimetre</a:t>
            </a:r>
            <a:r>
              <a:rPr lang="fr-FR" dirty="0" smtClean="0">
                <a:latin typeface="Calibri" panose="020F0502020204030204" pitchFamily="34" charset="0"/>
              </a:rPr>
              <a:t>&gt; .</a:t>
            </a: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</a:rPr>
              <a:t> 	[] </a:t>
            </a:r>
            <a:r>
              <a:rPr lang="fr-FR" dirty="0" err="1">
                <a:latin typeface="Calibri" panose="020F0502020204030204" pitchFamily="34" charset="0"/>
              </a:rPr>
              <a:t>ex:p</a:t>
            </a:r>
            <a:r>
              <a:rPr lang="fr-FR" dirty="0">
                <a:latin typeface="Calibri" panose="020F0502020204030204" pitchFamily="34" charset="0"/>
              </a:rPr>
              <a:t> ( ( -4 1 ) ( </a:t>
            </a:r>
            <a:r>
              <a:rPr lang="fr-FR" dirty="0" smtClean="0">
                <a:latin typeface="Calibri" panose="020F0502020204030204" pitchFamily="34" charset="0"/>
              </a:rPr>
              <a:t>3 </a:t>
            </a:r>
            <a:r>
              <a:rPr lang="fr-FR" dirty="0">
                <a:latin typeface="Calibri" panose="020F0502020204030204" pitchFamily="34" charset="0"/>
              </a:rPr>
              <a:t>2 ) ) .    </a:t>
            </a:r>
            <a:endParaRPr lang="fr-FR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</a:rPr>
              <a:t>vs      	[] </a:t>
            </a:r>
            <a:r>
              <a:rPr lang="fr-FR" dirty="0" err="1">
                <a:latin typeface="Calibri" panose="020F0502020204030204" pitchFamily="34" charset="0"/>
              </a:rPr>
              <a:t>ex:p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</a:rPr>
              <a:t>"[ [ </a:t>
            </a:r>
            <a:r>
              <a:rPr lang="fr-FR" dirty="0">
                <a:latin typeface="Calibri" panose="020F0502020204030204" pitchFamily="34" charset="0"/>
              </a:rPr>
              <a:t>-</a:t>
            </a:r>
            <a:r>
              <a:rPr lang="fr-FR" dirty="0" smtClean="0">
                <a:latin typeface="Calibri" panose="020F0502020204030204" pitchFamily="34" charset="0"/>
              </a:rPr>
              <a:t>4 , 1 ] , [ 3 , </a:t>
            </a:r>
            <a:r>
              <a:rPr lang="fr-FR" dirty="0">
                <a:latin typeface="Calibri" panose="020F0502020204030204" pitchFamily="34" charset="0"/>
              </a:rPr>
              <a:t>2 </a:t>
            </a:r>
            <a:r>
              <a:rPr lang="fr-FR" dirty="0" smtClean="0">
                <a:latin typeface="Calibri" panose="020F0502020204030204" pitchFamily="34" charset="0"/>
              </a:rPr>
              <a:t>] ]"^^</a:t>
            </a:r>
            <a:r>
              <a:rPr lang="fr-FR" dirty="0">
                <a:latin typeface="Calibri" panose="020F0502020204030204" pitchFamily="34" charset="0"/>
              </a:rPr>
              <a:t>ex:2dmatrix .</a:t>
            </a: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867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Literals</a:t>
            </a:r>
            <a:r>
              <a:rPr lang="fr-FR" dirty="0" smtClean="0"/>
              <a:t> in RDF 1.1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</a:rPr>
              <a:t>"</a:t>
            </a:r>
            <a:r>
              <a:rPr lang="fr-FR" dirty="0">
                <a:latin typeface="Calibri" panose="020F0502020204030204" pitchFamily="34" charset="0"/>
              </a:rPr>
              <a:t>1234"^^ </a:t>
            </a:r>
            <a:r>
              <a:rPr lang="fr-FR" dirty="0" err="1">
                <a:latin typeface="Calibri" panose="020F0502020204030204" pitchFamily="34" charset="0"/>
              </a:rPr>
              <a:t>xsd:double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022818" y="4221962"/>
            <a:ext cx="3243449" cy="19532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87819" y="4725144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"1234" 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	</a:t>
            </a:r>
            <a:endParaRPr lang="fr-FR" sz="14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69536" y="3743883"/>
            <a:ext cx="1401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L(</a:t>
            </a:r>
            <a:r>
              <a:rPr lang="fr-FR" sz="1600" dirty="0" err="1">
                <a:latin typeface="Calibri" panose="020F0502020204030204" pitchFamily="34" charset="0"/>
              </a:rPr>
              <a:t>xsd:double</a:t>
            </a:r>
            <a:r>
              <a:rPr lang="fr-FR" sz="16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160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2763147" y="4022333"/>
            <a:ext cx="598304" cy="35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603834" y="6233297"/>
            <a:ext cx="2081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"hello"  ∉   </a:t>
            </a:r>
            <a:r>
              <a:rPr lang="fr-FR" sz="1400" i="1" dirty="0" smtClean="0">
                <a:solidFill>
                  <a:prstClr val="black"/>
                </a:solidFill>
                <a:latin typeface="Calibri"/>
              </a:rPr>
              <a:t>L(</a:t>
            </a:r>
            <a:r>
              <a:rPr lang="fr-FR" sz="1400" dirty="0" err="1">
                <a:latin typeface="Calibri" panose="020F0502020204030204" pitchFamily="34" charset="0"/>
              </a:rPr>
              <a:t>xsd:double</a:t>
            </a:r>
            <a:r>
              <a:rPr lang="fr-FR" sz="14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4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1400" i="1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82752" y="2114550"/>
            <a:ext cx="3353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the </a:t>
            </a:r>
            <a:r>
              <a:rPr lang="fr-FR" sz="24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datatype</a:t>
            </a:r>
            <a:r>
              <a:rPr lang="fr-FR" sz="2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400" dirty="0" err="1">
                <a:latin typeface="Calibri" panose="020F0502020204030204" pitchFamily="34" charset="0"/>
              </a:rPr>
              <a:t>xsd:double</a:t>
            </a:r>
            <a:r>
              <a:rPr lang="fr-FR" sz="2400" dirty="0">
                <a:latin typeface="Calibri" panose="020F0502020204030204" pitchFamily="34" charset="0"/>
              </a:rPr>
              <a:t> </a:t>
            </a:r>
            <a:r>
              <a:rPr lang="fr-FR" sz="3200" i="1" baseline="30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endParaRPr lang="fr-FR" sz="2400" dirty="0">
              <a:latin typeface="Calibri" panose="020F0502020204030204" pitchFamily="34" charset="0"/>
            </a:endParaRPr>
          </a:p>
        </p:txBody>
      </p:sp>
      <p:sp>
        <p:nvSpPr>
          <p:cNvPr id="21" name="Forme libre 20"/>
          <p:cNvSpPr/>
          <p:nvPr/>
        </p:nvSpPr>
        <p:spPr bwMode="auto">
          <a:xfrm>
            <a:off x="3131840" y="1843088"/>
            <a:ext cx="2071688" cy="442912"/>
          </a:xfrm>
          <a:custGeom>
            <a:avLst/>
            <a:gdLst>
              <a:gd name="connsiteX0" fmla="*/ 0 w 2071688"/>
              <a:gd name="connsiteY0" fmla="*/ 0 h 442912"/>
              <a:gd name="connsiteX1" fmla="*/ 1485900 w 2071688"/>
              <a:gd name="connsiteY1" fmla="*/ 171450 h 442912"/>
              <a:gd name="connsiteX2" fmla="*/ 2071688 w 2071688"/>
              <a:gd name="connsiteY2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442912">
                <a:moveTo>
                  <a:pt x="0" y="0"/>
                </a:moveTo>
                <a:cubicBezTo>
                  <a:pt x="570309" y="48815"/>
                  <a:pt x="1140619" y="97631"/>
                  <a:pt x="1485900" y="171450"/>
                </a:cubicBezTo>
                <a:cubicBezTo>
                  <a:pt x="1831181" y="245269"/>
                  <a:pt x="1951434" y="344090"/>
                  <a:pt x="2071688" y="44291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320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403225" y="1536700"/>
            <a:ext cx="8585200" cy="48085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</a:rPr>
              <a:t>"1234"^^</a:t>
            </a:r>
            <a:r>
              <a:rPr lang="fr-FR" dirty="0" err="1" smtClean="0">
                <a:latin typeface="Calibri" panose="020F0502020204030204" pitchFamily="34" charset="0"/>
              </a:rPr>
              <a:t>xsd:double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Literals</a:t>
            </a:r>
            <a:r>
              <a:rPr lang="fr-FR" dirty="0" smtClean="0"/>
              <a:t> </a:t>
            </a:r>
            <a:r>
              <a:rPr lang="fr-FR" dirty="0" smtClean="0"/>
              <a:t>in RDF 1.1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2022818" y="4221962"/>
            <a:ext cx="3243449" cy="19532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sz="1800">
              <a:solidFill>
                <a:prstClr val="white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698522" y="3464542"/>
            <a:ext cx="76178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325009" y="3378258"/>
            <a:ext cx="0" cy="1866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rc 7"/>
          <p:cNvCxnSpPr>
            <a:stCxn id="9" idx="1"/>
          </p:cNvCxnSpPr>
          <p:nvPr/>
        </p:nvCxnSpPr>
        <p:spPr>
          <a:xfrm rot="10800000">
            <a:off x="1325009" y="3566331"/>
            <a:ext cx="1162810" cy="1312702"/>
          </a:xfrm>
          <a:prstGeom prst="curvedConnector2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487819" y="4725144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"1234" 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	</a:t>
            </a:r>
            <a:endParaRPr lang="fr-FR" sz="14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204" y="4221088"/>
            <a:ext cx="143827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L2V(</a:t>
            </a:r>
            <a:r>
              <a:rPr lang="fr-FR" sz="1600" dirty="0" err="1">
                <a:latin typeface="Calibri" panose="020F0502020204030204" pitchFamily="34" charset="0"/>
              </a:rPr>
              <a:t>xsd:double</a:t>
            </a:r>
            <a:r>
              <a:rPr lang="fr-FR" sz="16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1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88530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   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L2V(</a:t>
            </a:r>
            <a:r>
              <a:rPr lang="fr-FR" sz="1400" dirty="0" err="1">
                <a:latin typeface="Calibri" panose="020F0502020204030204" pitchFamily="34" charset="0"/>
              </a:rPr>
              <a:t>xsd:double</a:t>
            </a:r>
            <a:r>
              <a:rPr lang="fr-FR" sz="14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)("1234" 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 </a:t>
            </a:r>
            <a:endParaRPr lang="fr-FR" sz="14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69536" y="3743883"/>
            <a:ext cx="1401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L(</a:t>
            </a:r>
            <a:r>
              <a:rPr lang="fr-FR" sz="1600" dirty="0" err="1">
                <a:latin typeface="Calibri" panose="020F0502020204030204" pitchFamily="34" charset="0"/>
              </a:rPr>
              <a:t>xsd:double</a:t>
            </a:r>
            <a:r>
              <a:rPr lang="fr-FR" sz="16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160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2763147" y="4022333"/>
            <a:ext cx="598304" cy="35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099155" y="3121286"/>
            <a:ext cx="489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200" b="1" dirty="0" err="1" smtClean="0">
                <a:solidFill>
                  <a:prstClr val="black"/>
                </a:solidFill>
                <a:latin typeface="Calibri"/>
              </a:rPr>
              <a:t>reals</a:t>
            </a:r>
            <a:endParaRPr lang="fr-FR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91754" y="3463470"/>
            <a:ext cx="161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>
                <a:solidFill>
                  <a:prstClr val="black"/>
                </a:solidFill>
                <a:latin typeface="Calibri"/>
              </a:rPr>
              <a:t>V(</a:t>
            </a:r>
            <a:r>
              <a:rPr lang="fr-FR" dirty="0" err="1">
                <a:latin typeface="Calibri" panose="020F0502020204030204" pitchFamily="34" charset="0"/>
              </a:rPr>
              <a:t>xsd:double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i="1" dirty="0">
                <a:solidFill>
                  <a:prstClr val="black"/>
                </a:solidFill>
                <a:latin typeface="Calibri"/>
              </a:rPr>
              <a:t>)</a:t>
            </a:r>
            <a:endParaRPr lang="fr-FR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82752" y="2114550"/>
            <a:ext cx="3353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the </a:t>
            </a:r>
            <a:r>
              <a:rPr lang="fr-FR" sz="24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datatype</a:t>
            </a:r>
            <a:r>
              <a:rPr lang="fr-FR" sz="2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400" dirty="0" err="1" smtClean="0">
                <a:latin typeface="Calibri" panose="020F0502020204030204" pitchFamily="34" charset="0"/>
              </a:rPr>
              <a:t>xsd:double</a:t>
            </a:r>
            <a:r>
              <a:rPr lang="fr-FR" sz="3200" i="1" baseline="30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endParaRPr lang="fr-FR" sz="2400" dirty="0">
              <a:latin typeface="Calibri" panose="020F0502020204030204" pitchFamily="34" charset="0"/>
            </a:endParaRPr>
          </a:p>
        </p:txBody>
      </p:sp>
      <p:sp>
        <p:nvSpPr>
          <p:cNvPr id="25" name="Forme libre 24"/>
          <p:cNvSpPr/>
          <p:nvPr/>
        </p:nvSpPr>
        <p:spPr bwMode="auto">
          <a:xfrm>
            <a:off x="3131840" y="1843088"/>
            <a:ext cx="2071688" cy="442912"/>
          </a:xfrm>
          <a:custGeom>
            <a:avLst/>
            <a:gdLst>
              <a:gd name="connsiteX0" fmla="*/ 0 w 2071688"/>
              <a:gd name="connsiteY0" fmla="*/ 0 h 442912"/>
              <a:gd name="connsiteX1" fmla="*/ 1485900 w 2071688"/>
              <a:gd name="connsiteY1" fmla="*/ 171450 h 442912"/>
              <a:gd name="connsiteX2" fmla="*/ 2071688 w 2071688"/>
              <a:gd name="connsiteY2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442912">
                <a:moveTo>
                  <a:pt x="0" y="0"/>
                </a:moveTo>
                <a:cubicBezTo>
                  <a:pt x="570309" y="48815"/>
                  <a:pt x="1140619" y="97631"/>
                  <a:pt x="1485900" y="171450"/>
                </a:cubicBezTo>
                <a:cubicBezTo>
                  <a:pt x="1831181" y="245269"/>
                  <a:pt x="1951434" y="344090"/>
                  <a:pt x="2071688" y="44291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9487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Literals</a:t>
            </a:r>
            <a:r>
              <a:rPr lang="fr-FR" dirty="0" smtClean="0"/>
              <a:t> </a:t>
            </a:r>
            <a:r>
              <a:rPr lang="fr-FR" dirty="0" smtClean="0"/>
              <a:t>in RDF 1.1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2022818" y="4221962"/>
            <a:ext cx="3243449" cy="19532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sz="1800">
              <a:solidFill>
                <a:prstClr val="white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698522" y="3464542"/>
            <a:ext cx="76178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325009" y="3378258"/>
            <a:ext cx="0" cy="1866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277804" y="5265733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  <a:latin typeface="Calibri"/>
              </a:rPr>
              <a:t>" 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12.34e2"</a:t>
            </a:r>
            <a:endParaRPr lang="fr-FR" sz="1400" i="1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Connecteur en arc 7"/>
          <p:cNvCxnSpPr>
            <a:stCxn id="9" idx="1"/>
          </p:cNvCxnSpPr>
          <p:nvPr/>
        </p:nvCxnSpPr>
        <p:spPr>
          <a:xfrm rot="10800000">
            <a:off x="1325009" y="3566331"/>
            <a:ext cx="1162810" cy="1312702"/>
          </a:xfrm>
          <a:prstGeom prst="curvedConnector2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487819" y="4725144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"1234" 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	</a:t>
            </a:r>
            <a:endParaRPr lang="fr-FR" sz="140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" name="Connecteur en arc 9"/>
          <p:cNvCxnSpPr>
            <a:stCxn id="7" idx="1"/>
          </p:cNvCxnSpPr>
          <p:nvPr/>
        </p:nvCxnSpPr>
        <p:spPr>
          <a:xfrm rot="10800000">
            <a:off x="1325024" y="3564904"/>
            <a:ext cx="952780" cy="1854718"/>
          </a:xfrm>
          <a:prstGeom prst="curvedConnector2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7204" y="4221088"/>
            <a:ext cx="143827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L2V(</a:t>
            </a:r>
            <a:r>
              <a:rPr lang="fr-FR" sz="1600" dirty="0" err="1">
                <a:latin typeface="Calibri" panose="020F0502020204030204" pitchFamily="34" charset="0"/>
              </a:rPr>
              <a:t>xsd:double</a:t>
            </a:r>
            <a:r>
              <a:rPr lang="fr-FR" sz="16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1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88530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   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L2V(</a:t>
            </a:r>
            <a:r>
              <a:rPr lang="fr-FR" sz="1400" dirty="0" err="1">
                <a:latin typeface="Calibri" panose="020F0502020204030204" pitchFamily="34" charset="0"/>
              </a:rPr>
              <a:t>xsd:double</a:t>
            </a:r>
            <a:r>
              <a:rPr lang="fr-FR" sz="14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)("1234" 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 </a:t>
            </a:r>
            <a:endParaRPr lang="fr-FR" sz="1400" dirty="0" smtClean="0">
              <a:solidFill>
                <a:prstClr val="black"/>
              </a:solidFill>
              <a:latin typeface="Calibri"/>
            </a:endParaRPr>
          </a:p>
          <a:p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= 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L2V(</a:t>
            </a:r>
            <a:r>
              <a:rPr lang="fr-FR" sz="1400" dirty="0" err="1">
                <a:latin typeface="Calibri" panose="020F0502020204030204" pitchFamily="34" charset="0"/>
              </a:rPr>
              <a:t>xsd:double</a:t>
            </a:r>
            <a:r>
              <a:rPr lang="fr-FR" sz="14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)("12.34e2") </a:t>
            </a:r>
            <a:endParaRPr lang="fr-FR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69536" y="3743883"/>
            <a:ext cx="1401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L(</a:t>
            </a:r>
            <a:r>
              <a:rPr lang="fr-FR" sz="1600" dirty="0" err="1">
                <a:latin typeface="Calibri" panose="020F0502020204030204" pitchFamily="34" charset="0"/>
              </a:rPr>
              <a:t>xsd:double</a:t>
            </a:r>
            <a:r>
              <a:rPr lang="fr-FR" sz="16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160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2763147" y="4022333"/>
            <a:ext cx="598304" cy="35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099155" y="3121286"/>
            <a:ext cx="489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200" b="1" dirty="0" err="1" smtClean="0">
                <a:solidFill>
                  <a:prstClr val="black"/>
                </a:solidFill>
                <a:latin typeface="Calibri"/>
              </a:rPr>
              <a:t>reals</a:t>
            </a:r>
            <a:endParaRPr lang="fr-FR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91754" y="3463470"/>
            <a:ext cx="161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>
                <a:solidFill>
                  <a:prstClr val="black"/>
                </a:solidFill>
                <a:latin typeface="Calibri"/>
              </a:rPr>
              <a:t>V(</a:t>
            </a:r>
            <a:r>
              <a:rPr lang="fr-FR" dirty="0" err="1">
                <a:latin typeface="Calibri" panose="020F0502020204030204" pitchFamily="34" charset="0"/>
              </a:rPr>
              <a:t>xsd:double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i="1" dirty="0">
                <a:solidFill>
                  <a:prstClr val="black"/>
                </a:solidFill>
                <a:latin typeface="Calibri"/>
              </a:rPr>
              <a:t>)</a:t>
            </a:r>
            <a:endParaRPr lang="fr-FR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82752" y="2114550"/>
            <a:ext cx="3353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the </a:t>
            </a:r>
            <a:r>
              <a:rPr lang="fr-FR" sz="24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datatype</a:t>
            </a:r>
            <a:r>
              <a:rPr lang="fr-FR" sz="2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400" dirty="0" err="1">
                <a:latin typeface="Calibri" panose="020F0502020204030204" pitchFamily="34" charset="0"/>
              </a:rPr>
              <a:t>xsd:double</a:t>
            </a:r>
            <a:r>
              <a:rPr lang="fr-FR" sz="2400" dirty="0">
                <a:latin typeface="Calibri" panose="020F0502020204030204" pitchFamily="34" charset="0"/>
              </a:rPr>
              <a:t> </a:t>
            </a:r>
            <a:r>
              <a:rPr lang="fr-FR" sz="3200" i="1" baseline="30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endParaRPr lang="fr-FR" sz="2400" dirty="0">
              <a:latin typeface="Calibri" panose="020F0502020204030204" pitchFamily="34" charset="0"/>
            </a:endParaRPr>
          </a:p>
        </p:txBody>
      </p:sp>
      <p:sp>
        <p:nvSpPr>
          <p:cNvPr id="24" name="Forme libre 23"/>
          <p:cNvSpPr/>
          <p:nvPr/>
        </p:nvSpPr>
        <p:spPr bwMode="auto">
          <a:xfrm>
            <a:off x="3131840" y="1843088"/>
            <a:ext cx="2071688" cy="442912"/>
          </a:xfrm>
          <a:custGeom>
            <a:avLst/>
            <a:gdLst>
              <a:gd name="connsiteX0" fmla="*/ 0 w 2071688"/>
              <a:gd name="connsiteY0" fmla="*/ 0 h 442912"/>
              <a:gd name="connsiteX1" fmla="*/ 1485900 w 2071688"/>
              <a:gd name="connsiteY1" fmla="*/ 171450 h 442912"/>
              <a:gd name="connsiteX2" fmla="*/ 2071688 w 2071688"/>
              <a:gd name="connsiteY2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442912">
                <a:moveTo>
                  <a:pt x="0" y="0"/>
                </a:moveTo>
                <a:cubicBezTo>
                  <a:pt x="570309" y="48815"/>
                  <a:pt x="1140619" y="97631"/>
                  <a:pt x="1485900" y="171450"/>
                </a:cubicBezTo>
                <a:cubicBezTo>
                  <a:pt x="1831181" y="245269"/>
                  <a:pt x="1951434" y="344090"/>
                  <a:pt x="2071688" y="44291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403225" y="1536700"/>
            <a:ext cx="8585200" cy="48085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</a:rPr>
              <a:t>"</a:t>
            </a:r>
            <a:r>
              <a:rPr lang="fr-FR" dirty="0">
                <a:latin typeface="Calibri" panose="020F0502020204030204" pitchFamily="34" charset="0"/>
              </a:rPr>
              <a:t>1234</a:t>
            </a:r>
            <a:r>
              <a:rPr lang="fr-FR" dirty="0" smtClean="0">
                <a:latin typeface="Calibri" panose="020F0502020204030204" pitchFamily="34" charset="0"/>
              </a:rPr>
              <a:t>"^^</a:t>
            </a:r>
            <a:r>
              <a:rPr lang="fr-FR" dirty="0" err="1" smtClean="0">
                <a:latin typeface="Calibri" panose="020F0502020204030204" pitchFamily="34" charset="0"/>
              </a:rPr>
              <a:t>xsd:double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39285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403225" y="1536700"/>
            <a:ext cx="8585200" cy="48085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</a:rPr>
              <a:t>"</a:t>
            </a:r>
            <a:r>
              <a:rPr lang="fr-FR" dirty="0">
                <a:latin typeface="Calibri" panose="020F0502020204030204" pitchFamily="34" charset="0"/>
              </a:rPr>
              <a:t>1234</a:t>
            </a:r>
            <a:r>
              <a:rPr lang="fr-FR" dirty="0" smtClean="0">
                <a:latin typeface="Calibri" panose="020F0502020204030204" pitchFamily="34" charset="0"/>
              </a:rPr>
              <a:t>"^^</a:t>
            </a:r>
            <a:r>
              <a:rPr lang="fr-FR" dirty="0" err="1" smtClean="0">
                <a:latin typeface="Calibri" panose="020F0502020204030204" pitchFamily="34" charset="0"/>
              </a:rPr>
              <a:t>xsd:double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Literals</a:t>
            </a:r>
            <a:r>
              <a:rPr lang="fr-FR" dirty="0" smtClean="0"/>
              <a:t> </a:t>
            </a:r>
            <a:r>
              <a:rPr lang="fr-FR" dirty="0" smtClean="0"/>
              <a:t>in </a:t>
            </a:r>
            <a:r>
              <a:rPr lang="fr-FR" dirty="0" smtClean="0"/>
              <a:t>SPARQL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2022818" y="4221962"/>
            <a:ext cx="3243449" cy="19532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sz="1800">
              <a:solidFill>
                <a:prstClr val="white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698522" y="3464542"/>
            <a:ext cx="76178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325009" y="3378258"/>
            <a:ext cx="0" cy="1866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rc 7"/>
          <p:cNvCxnSpPr>
            <a:stCxn id="9" idx="1"/>
          </p:cNvCxnSpPr>
          <p:nvPr/>
        </p:nvCxnSpPr>
        <p:spPr>
          <a:xfrm rot="10800000">
            <a:off x="1325009" y="3566331"/>
            <a:ext cx="1162810" cy="1312702"/>
          </a:xfrm>
          <a:prstGeom prst="curvedConnector2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487819" y="4725144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"1234" 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	</a:t>
            </a:r>
            <a:endParaRPr lang="fr-FR" sz="14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99695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   L2V(</a:t>
            </a:r>
            <a:r>
              <a:rPr lang="fr-FR" sz="1400" dirty="0" err="1">
                <a:latin typeface="Calibri" panose="020F0502020204030204" pitchFamily="34" charset="0"/>
              </a:rPr>
              <a:t>xsd:double</a:t>
            </a:r>
            <a:r>
              <a:rPr lang="fr-FR" sz="14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)("1234" 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69536" y="3743883"/>
            <a:ext cx="1401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L(</a:t>
            </a:r>
            <a:r>
              <a:rPr lang="fr-FR" sz="1600" dirty="0" err="1">
                <a:latin typeface="Calibri" panose="020F0502020204030204" pitchFamily="34" charset="0"/>
              </a:rPr>
              <a:t>xsd:double</a:t>
            </a:r>
            <a:r>
              <a:rPr lang="fr-FR" sz="16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160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2763147" y="4022333"/>
            <a:ext cx="598304" cy="35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099155" y="3121286"/>
            <a:ext cx="489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200" b="1" dirty="0" err="1" smtClean="0">
                <a:solidFill>
                  <a:prstClr val="black"/>
                </a:solidFill>
                <a:latin typeface="Calibri"/>
              </a:rPr>
              <a:t>reals</a:t>
            </a:r>
            <a:endParaRPr lang="fr-FR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91754" y="3463470"/>
            <a:ext cx="161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>
                <a:solidFill>
                  <a:prstClr val="black"/>
                </a:solidFill>
                <a:latin typeface="Calibri"/>
              </a:rPr>
              <a:t>V(</a:t>
            </a:r>
            <a:r>
              <a:rPr lang="fr-FR" dirty="0" err="1">
                <a:latin typeface="Calibri" panose="020F0502020204030204" pitchFamily="34" charset="0"/>
              </a:rPr>
              <a:t>xsd:double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i="1" dirty="0">
                <a:solidFill>
                  <a:prstClr val="black"/>
                </a:solidFill>
                <a:latin typeface="Calibri"/>
              </a:rPr>
              <a:t>)</a:t>
            </a:r>
            <a:endParaRPr lang="fr-FR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82752" y="2114550"/>
            <a:ext cx="3353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the </a:t>
            </a:r>
            <a:r>
              <a:rPr lang="fr-FR" sz="24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datatype</a:t>
            </a:r>
            <a:r>
              <a:rPr lang="fr-FR" sz="2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400" dirty="0" err="1">
                <a:latin typeface="Calibri" panose="020F0502020204030204" pitchFamily="34" charset="0"/>
              </a:rPr>
              <a:t>xsd:double</a:t>
            </a:r>
            <a:r>
              <a:rPr lang="fr-FR" sz="2400" dirty="0">
                <a:latin typeface="Calibri" panose="020F0502020204030204" pitchFamily="34" charset="0"/>
              </a:rPr>
              <a:t> </a:t>
            </a:r>
            <a:r>
              <a:rPr lang="fr-FR" sz="3200" i="1" baseline="30000" dirty="0" smtClean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endParaRPr lang="fr-FR" sz="2400" dirty="0">
              <a:latin typeface="Calibri" panose="020F0502020204030204" pitchFamily="34" charset="0"/>
            </a:endParaRPr>
          </a:p>
        </p:txBody>
      </p:sp>
      <p:sp>
        <p:nvSpPr>
          <p:cNvPr id="24" name="Forme libre 23"/>
          <p:cNvSpPr/>
          <p:nvPr/>
        </p:nvSpPr>
        <p:spPr bwMode="auto">
          <a:xfrm>
            <a:off x="3131840" y="1843088"/>
            <a:ext cx="2071688" cy="442912"/>
          </a:xfrm>
          <a:custGeom>
            <a:avLst/>
            <a:gdLst>
              <a:gd name="connsiteX0" fmla="*/ 0 w 2071688"/>
              <a:gd name="connsiteY0" fmla="*/ 0 h 442912"/>
              <a:gd name="connsiteX1" fmla="*/ 1485900 w 2071688"/>
              <a:gd name="connsiteY1" fmla="*/ 171450 h 442912"/>
              <a:gd name="connsiteX2" fmla="*/ 2071688 w 2071688"/>
              <a:gd name="connsiteY2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442912">
                <a:moveTo>
                  <a:pt x="0" y="0"/>
                </a:moveTo>
                <a:cubicBezTo>
                  <a:pt x="570309" y="48815"/>
                  <a:pt x="1140619" y="97631"/>
                  <a:pt x="1485900" y="171450"/>
                </a:cubicBezTo>
                <a:cubicBezTo>
                  <a:pt x="1831181" y="245269"/>
                  <a:pt x="1951434" y="344090"/>
                  <a:pt x="2071688" y="44291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993837" y="4879033"/>
            <a:ext cx="866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"2000"</a:t>
            </a:r>
            <a:endParaRPr lang="fr-FR" sz="140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" name="Connecteur en arc 25"/>
          <p:cNvCxnSpPr>
            <a:stCxn id="22" idx="3"/>
          </p:cNvCxnSpPr>
          <p:nvPr/>
        </p:nvCxnSpPr>
        <p:spPr>
          <a:xfrm flipV="1">
            <a:off x="4860032" y="3648138"/>
            <a:ext cx="648072" cy="1384784"/>
          </a:xfrm>
          <a:prstGeom prst="curvedConnector2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508104" y="3356992"/>
            <a:ext cx="0" cy="1866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67944" y="2996952"/>
            <a:ext cx="2192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L2V(</a:t>
            </a:r>
            <a:r>
              <a:rPr lang="fr-FR" sz="1400" dirty="0" err="1">
                <a:latin typeface="Calibri" panose="020F0502020204030204" pitchFamily="34" charset="0"/>
              </a:rPr>
              <a:t>xsd:double</a:t>
            </a:r>
            <a:r>
              <a:rPr lang="fr-FR" sz="14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)("2000" 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99550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Datatypes</a:t>
            </a:r>
            <a:r>
              <a:rPr lang="fr-FR" dirty="0" smtClean="0"/>
              <a:t> recognition by processors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Processors </a:t>
            </a:r>
            <a:r>
              <a:rPr lang="fr-FR" dirty="0" err="1" smtClean="0">
                <a:latin typeface="Calibri" panose="020F0502020204030204" pitchFamily="34" charset="0"/>
              </a:rPr>
              <a:t>recognise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</a:rPr>
              <a:t>a </a:t>
            </a:r>
            <a:r>
              <a:rPr lang="fr-FR" dirty="0" err="1" smtClean="0">
                <a:latin typeface="Calibri" panose="020F0502020204030204" pitchFamily="34" charset="0"/>
              </a:rPr>
              <a:t>fixed</a:t>
            </a:r>
            <a:r>
              <a:rPr lang="fr-FR" dirty="0" smtClean="0">
                <a:latin typeface="Calibri" panose="020F0502020204030204" pitchFamily="34" charset="0"/>
              </a:rPr>
              <a:t> set </a:t>
            </a:r>
            <a:r>
              <a:rPr lang="fr-FR" dirty="0" smtClean="0">
                <a:latin typeface="Calibri" panose="020F0502020204030204" pitchFamily="34" charset="0"/>
              </a:rPr>
              <a:t>of </a:t>
            </a:r>
            <a:r>
              <a:rPr lang="fr-FR" dirty="0" err="1" smtClean="0">
                <a:latin typeface="Calibri" panose="020F0502020204030204" pitchFamily="34" charset="0"/>
              </a:rPr>
              <a:t>datatypes</a:t>
            </a:r>
            <a:endParaRPr lang="fr-FR" dirty="0" smtClean="0">
              <a:latin typeface="Calibri" panose="020F0502020204030204" pitchFamily="34" charset="0"/>
            </a:endParaRPr>
          </a:p>
          <a:p>
            <a:pPr lvl="1"/>
            <a:r>
              <a:rPr lang="fr-FR" dirty="0" err="1" smtClean="0">
                <a:latin typeface="Calibri" panose="020F0502020204030204" pitchFamily="34" charset="0"/>
              </a:rPr>
              <a:t>mostly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</a:rPr>
              <a:t>XSD </a:t>
            </a:r>
            <a:r>
              <a:rPr lang="fr-FR" dirty="0" err="1" smtClean="0">
                <a:latin typeface="Calibri" panose="020F0502020204030204" pitchFamily="34" charset="0"/>
              </a:rPr>
              <a:t>datatypes</a:t>
            </a:r>
            <a:endParaRPr lang="fr-FR" dirty="0">
              <a:latin typeface="Calibri" panose="020F0502020204030204" pitchFamily="34" charset="0"/>
            </a:endParaRPr>
          </a:p>
          <a:p>
            <a:pPr lvl="1"/>
            <a:r>
              <a:rPr lang="fr-FR" dirty="0" err="1" smtClean="0">
                <a:latin typeface="Calibri" panose="020F0502020204030204" pitchFamily="34" charset="0"/>
              </a:rPr>
              <a:t>Implementation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specific</a:t>
            </a:r>
            <a:endParaRPr lang="fr-FR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</a:endParaRPr>
          </a:p>
          <a:p>
            <a:r>
              <a:rPr lang="fr-FR" dirty="0" err="1" smtClean="0">
                <a:latin typeface="Calibri" panose="020F0502020204030204" pitchFamily="34" charset="0"/>
              </a:rPr>
              <a:t>What</a:t>
            </a:r>
            <a:r>
              <a:rPr lang="fr-FR" dirty="0" smtClean="0">
                <a:latin typeface="Calibri" panose="020F0502020204030204" pitchFamily="34" charset="0"/>
              </a:rPr>
              <a:t> about new </a:t>
            </a:r>
            <a:r>
              <a:rPr lang="fr-FR" dirty="0" err="1" smtClean="0">
                <a:latin typeface="Calibri" panose="020F0502020204030204" pitchFamily="34" charset="0"/>
              </a:rPr>
              <a:t>datatypes</a:t>
            </a:r>
            <a:r>
              <a:rPr lang="fr-FR" dirty="0" smtClean="0">
                <a:latin typeface="Calibri" panose="020F0502020204030204" pitchFamily="34" charset="0"/>
              </a:rPr>
              <a:t> ?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not </a:t>
            </a:r>
            <a:r>
              <a:rPr lang="fr-FR" dirty="0" err="1" smtClean="0">
                <a:latin typeface="Calibri" panose="020F0502020204030204" pitchFamily="34" charset="0"/>
              </a:rPr>
              <a:t>many</a:t>
            </a:r>
            <a:r>
              <a:rPr lang="fr-FR" dirty="0" smtClean="0">
                <a:latin typeface="Calibri" panose="020F0502020204030204" pitchFamily="34" charset="0"/>
              </a:rPr>
              <a:t> custom </a:t>
            </a:r>
            <a:r>
              <a:rPr lang="fr-FR" dirty="0" err="1" smtClean="0">
                <a:latin typeface="Calibri" panose="020F0502020204030204" pitchFamily="34" charset="0"/>
              </a:rPr>
              <a:t>datatypes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</a:rPr>
              <a:t>exist</a:t>
            </a:r>
            <a:r>
              <a:rPr lang="fr-FR" dirty="0" smtClean="0">
                <a:latin typeface="Calibri" panose="020F0502020204030204" pitchFamily="34" charset="0"/>
              </a:rPr>
              <a:t> in the </a:t>
            </a:r>
            <a:r>
              <a:rPr lang="fr-FR" dirty="0" err="1" smtClean="0">
                <a:latin typeface="Calibri" panose="020F0502020204030204" pitchFamily="34" charset="0"/>
              </a:rPr>
              <a:t>wild</a:t>
            </a:r>
            <a:endParaRPr lang="fr-FR" dirty="0" smtClean="0">
              <a:latin typeface="Calibri" panose="020F0502020204030204" pitchFamily="34" charset="0"/>
            </a:endParaRPr>
          </a:p>
          <a:p>
            <a:pPr lvl="1"/>
            <a:r>
              <a:rPr lang="fr-FR" dirty="0" err="1" smtClean="0">
                <a:latin typeface="Calibri" panose="020F0502020204030204" pitchFamily="34" charset="0"/>
              </a:rPr>
              <a:t>some</a:t>
            </a:r>
            <a:r>
              <a:rPr lang="fr-FR" dirty="0" smtClean="0">
                <a:latin typeface="Calibri" panose="020F0502020204030204" pitchFamily="34" charset="0"/>
              </a:rPr>
              <a:t> processors </a:t>
            </a:r>
            <a:r>
              <a:rPr lang="fr-FR" dirty="0" err="1" smtClean="0">
                <a:latin typeface="Calibri" panose="020F0502020204030204" pitchFamily="34" charset="0"/>
              </a:rPr>
              <a:t>offer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</a:rPr>
              <a:t>implementation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</a:rPr>
              <a:t>specific</a:t>
            </a:r>
            <a:r>
              <a:rPr lang="fr-FR" dirty="0" smtClean="0">
                <a:latin typeface="Calibri" panose="020F0502020204030204" pitchFamily="34" charset="0"/>
              </a:rPr>
              <a:t> extension points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new </a:t>
            </a:r>
            <a:r>
              <a:rPr lang="fr-FR" dirty="0" err="1" smtClean="0">
                <a:latin typeface="Calibri" panose="020F0502020204030204" pitchFamily="34" charset="0"/>
              </a:rPr>
              <a:t>datatypes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</a:rPr>
              <a:t>appear</a:t>
            </a:r>
            <a:endParaRPr lang="fr-FR" dirty="0" smtClean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251520" y="4653136"/>
            <a:ext cx="889248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sz="1800" kern="0" dirty="0">
                <a:latin typeface="Calibri" panose="020F0502020204030204" pitchFamily="34" charset="0"/>
              </a:rPr>
              <a:t>"LINESTRING(0 0, 1 1, 1 2, 2 2</a:t>
            </a:r>
            <a:r>
              <a:rPr lang="fr-FR" sz="1800" kern="0" dirty="0" smtClean="0">
                <a:latin typeface="Calibri" panose="020F0502020204030204" pitchFamily="34" charset="0"/>
              </a:rPr>
              <a:t>)"^^&lt;</a:t>
            </a:r>
            <a:r>
              <a:rPr lang="fr-FR" sz="1800" dirty="0" smtClean="0"/>
              <a:t>http</a:t>
            </a:r>
            <a:r>
              <a:rPr lang="fr-FR" sz="1800" dirty="0"/>
              <a:t>://</a:t>
            </a:r>
            <a:r>
              <a:rPr lang="fr-FR" sz="1800" dirty="0" smtClean="0"/>
              <a:t>www.opengis.net/ont/geosparql#</a:t>
            </a:r>
            <a:r>
              <a:rPr lang="fr-FR" sz="1800" kern="0" dirty="0" smtClean="0">
                <a:latin typeface="Calibri" panose="020F0502020204030204" pitchFamily="34" charset="0"/>
              </a:rPr>
              <a:t>wktLiteral&gt;</a:t>
            </a:r>
            <a:endParaRPr lang="fr-FR" sz="1800" kern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kern="0" dirty="0" smtClean="0">
                <a:latin typeface="Calibri" panose="020F0502020204030204" pitchFamily="34" charset="0"/>
              </a:rPr>
              <a:t>"Point(</a:t>
            </a:r>
            <a:r>
              <a:rPr lang="fr-FR" sz="1800" kern="0" dirty="0">
                <a:latin typeface="Calibri" panose="020F0502020204030204" pitchFamily="34" charset="0"/>
              </a:rPr>
              <a:t>33.95 -83.38</a:t>
            </a:r>
            <a:r>
              <a:rPr lang="fr-FR" sz="1800" kern="0" dirty="0" smtClean="0">
                <a:latin typeface="Calibri" panose="020F0502020204030204" pitchFamily="34" charset="0"/>
              </a:rPr>
              <a:t>)"^^</a:t>
            </a:r>
            <a:r>
              <a:rPr lang="fr-FR" sz="1800" kern="0" dirty="0">
                <a:latin typeface="Calibri" panose="020F0502020204030204" pitchFamily="34" charset="0"/>
              </a:rPr>
              <a:t>&lt;</a:t>
            </a:r>
            <a:r>
              <a:rPr lang="fr-FR" sz="1800" dirty="0"/>
              <a:t>http://www.opengis.net/ont/geosparql#</a:t>
            </a:r>
            <a:r>
              <a:rPr lang="fr-FR" sz="1800" kern="0" dirty="0">
                <a:latin typeface="Calibri" panose="020F0502020204030204" pitchFamily="34" charset="0"/>
              </a:rPr>
              <a:t>wktLiteral&gt;</a:t>
            </a:r>
          </a:p>
          <a:p>
            <a:pPr marL="0" indent="0">
              <a:buFontTx/>
              <a:buNone/>
            </a:pPr>
            <a:endParaRPr lang="fr-FR" sz="1800" kern="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fr-FR" sz="1800" kern="0" dirty="0" smtClean="0">
                <a:latin typeface="Calibri" panose="020F0502020204030204" pitchFamily="34" charset="0"/>
              </a:rPr>
              <a:t>"&lt;http://www.opengis.net/def/crs/EPSG/0/4326&gt; Point(33.95 -83.38)"^^</a:t>
            </a:r>
            <a:r>
              <a:rPr lang="fr-FR" sz="1800" kern="0" dirty="0" err="1" smtClean="0">
                <a:latin typeface="Calibri" panose="020F0502020204030204" pitchFamily="34" charset="0"/>
              </a:rPr>
              <a:t>geo:wktLiteral</a:t>
            </a:r>
            <a:endParaRPr lang="fr-FR" sz="18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5103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1">
  <a:themeElements>
    <a:clrScheme name="ITEA 2 PP template 2">
      <a:dk1>
        <a:srgbClr val="000000"/>
      </a:dk1>
      <a:lt1>
        <a:srgbClr val="FFFFFF"/>
      </a:lt1>
      <a:dk2>
        <a:srgbClr val="CCFFCC"/>
      </a:dk2>
      <a:lt2>
        <a:srgbClr val="CCFFFF"/>
      </a:lt2>
      <a:accent1>
        <a:srgbClr val="070080"/>
      </a:accent1>
      <a:accent2>
        <a:srgbClr val="DD0806"/>
      </a:accent2>
      <a:accent3>
        <a:srgbClr val="FFFFFF"/>
      </a:accent3>
      <a:accent4>
        <a:srgbClr val="000000"/>
      </a:accent4>
      <a:accent5>
        <a:srgbClr val="AAAAC0"/>
      </a:accent5>
      <a:accent6>
        <a:srgbClr val="C80605"/>
      </a:accent6>
      <a:hlink>
        <a:srgbClr val="009900"/>
      </a:hlink>
      <a:folHlink>
        <a:srgbClr val="646464"/>
      </a:folHlink>
    </a:clrScheme>
    <a:fontScheme name="ITEA 2 PP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TEA 2 PP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EA 2 PP template 2">
        <a:dk1>
          <a:srgbClr val="000000"/>
        </a:dk1>
        <a:lt1>
          <a:srgbClr val="FFFFFF"/>
        </a:lt1>
        <a:dk2>
          <a:srgbClr val="CCFFCC"/>
        </a:dk2>
        <a:lt2>
          <a:srgbClr val="CCFFFF"/>
        </a:lt2>
        <a:accent1>
          <a:srgbClr val="070080"/>
        </a:accent1>
        <a:accent2>
          <a:srgbClr val="DD0806"/>
        </a:accent2>
        <a:accent3>
          <a:srgbClr val="FFFFFF"/>
        </a:accent3>
        <a:accent4>
          <a:srgbClr val="000000"/>
        </a:accent4>
        <a:accent5>
          <a:srgbClr val="AAAAC0"/>
        </a:accent5>
        <a:accent6>
          <a:srgbClr val="C80605"/>
        </a:accent6>
        <a:hlink>
          <a:srgbClr val="009900"/>
        </a:hlink>
        <a:folHlink>
          <a:srgbClr val="6464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TEA 3 PowerPoint template_small">
  <a:themeElements>
    <a:clrScheme name="ITEA Office">
      <a:dk1>
        <a:sysClr val="windowText" lastClr="000000"/>
      </a:dk1>
      <a:lt1>
        <a:sysClr val="window" lastClr="FFFFFF"/>
      </a:lt1>
      <a:dk2>
        <a:srgbClr val="F36F21"/>
      </a:dk2>
      <a:lt2>
        <a:srgbClr val="EEECE1"/>
      </a:lt2>
      <a:accent1>
        <a:srgbClr val="00A651"/>
      </a:accent1>
      <a:accent2>
        <a:srgbClr val="7F7F7F"/>
      </a:accent2>
      <a:accent3>
        <a:srgbClr val="F36F21"/>
      </a:accent3>
      <a:accent4>
        <a:srgbClr val="FBDC57"/>
      </a:accent4>
      <a:accent5>
        <a:srgbClr val="73C052"/>
      </a:accent5>
      <a:accent6>
        <a:srgbClr val="2484C6"/>
      </a:accent6>
      <a:hlink>
        <a:srgbClr val="00A651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1633</TotalTime>
  <Words>1160</Words>
  <Application>Microsoft Office PowerPoint</Application>
  <PresentationFormat>Affichage à l'écran (4:3)</PresentationFormat>
  <Paragraphs>288</Paragraphs>
  <Slides>28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28</vt:i4>
      </vt:variant>
    </vt:vector>
  </HeadingPairs>
  <TitlesOfParts>
    <vt:vector size="31" baseType="lpstr">
      <vt:lpstr>Thème1</vt:lpstr>
      <vt:lpstr>Thème Office</vt:lpstr>
      <vt:lpstr>ITEA 3 PowerPoint template_small</vt:lpstr>
      <vt:lpstr>Supporting Arbitrary Custom Datatypes in RDF and SPARQL</vt:lpstr>
      <vt:lpstr>IRIs, Blank Nodes and Literals in the Web of Data</vt:lpstr>
      <vt:lpstr>Questions</vt:lpstr>
      <vt:lpstr>Questions</vt:lpstr>
      <vt:lpstr>Literals in RDF 1.1</vt:lpstr>
      <vt:lpstr>Literals in RDF 1.1</vt:lpstr>
      <vt:lpstr>Literals in RDF 1.1</vt:lpstr>
      <vt:lpstr>Literals in SPARQL</vt:lpstr>
      <vt:lpstr>Datatypes recognition by processors</vt:lpstr>
      <vt:lpstr>On-the-fly recognition of a new datatype ?</vt:lpstr>
      <vt:lpstr>Definition of the datatype ?</vt:lpstr>
      <vt:lpstr>Script-based Support of Arbitrary Datatypes</vt:lpstr>
      <vt:lpstr>Interface CustomDatatype</vt:lpstr>
      <vt:lpstr>Interface CustomDatatype</vt:lpstr>
      <vt:lpstr>Interface CustomDatatype</vt:lpstr>
      <vt:lpstr>Publication of a simple custom datatype</vt:lpstr>
      <vt:lpstr>Experiment</vt:lpstr>
      <vt:lpstr>Experiment - Datasets</vt:lpstr>
      <vt:lpstr>Loading time</vt:lpstr>
      <vt:lpstr>Queries</vt:lpstr>
      <vt:lpstr>Queries</vt:lpstr>
      <vt:lpstr>Queries</vt:lpstr>
      <vt:lpstr>Querying time</vt:lpstr>
      <vt:lpstr>Querying time</vt:lpstr>
      <vt:lpstr>Présentation PowerPoint</vt:lpstr>
      <vt:lpstr>Conclusions</vt:lpstr>
      <vt:lpstr>Future work</vt:lpstr>
      <vt:lpstr>Supporting Arbitrary Custom Datatypes in RDF and SPARQL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LEFRANCOIS Maxime</dc:creator>
  <cp:lastModifiedBy>Maxime Lefrançois</cp:lastModifiedBy>
  <cp:revision>62</cp:revision>
  <dcterms:created xsi:type="dcterms:W3CDTF">2016-05-30T08:11:06Z</dcterms:created>
  <dcterms:modified xsi:type="dcterms:W3CDTF">2016-06-01T15:29:37Z</dcterms:modified>
</cp:coreProperties>
</file>