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1"/>
  </p:notesMasterIdLst>
  <p:sldIdLst>
    <p:sldId id="262" r:id="rId2"/>
    <p:sldId id="352" r:id="rId3"/>
    <p:sldId id="354" r:id="rId4"/>
    <p:sldId id="362" r:id="rId5"/>
    <p:sldId id="327" r:id="rId6"/>
    <p:sldId id="365" r:id="rId7"/>
    <p:sldId id="364" r:id="rId8"/>
    <p:sldId id="376" r:id="rId9"/>
    <p:sldId id="350" r:id="rId10"/>
    <p:sldId id="372" r:id="rId11"/>
    <p:sldId id="373" r:id="rId12"/>
    <p:sldId id="374" r:id="rId13"/>
    <p:sldId id="375" r:id="rId14"/>
    <p:sldId id="378" r:id="rId15"/>
    <p:sldId id="380" r:id="rId16"/>
    <p:sldId id="379" r:id="rId17"/>
    <p:sldId id="383" r:id="rId18"/>
    <p:sldId id="366" r:id="rId19"/>
    <p:sldId id="382" r:id="rId20"/>
    <p:sldId id="384" r:id="rId21"/>
    <p:sldId id="369" r:id="rId22"/>
    <p:sldId id="368" r:id="rId23"/>
    <p:sldId id="370" r:id="rId24"/>
    <p:sldId id="367" r:id="rId25"/>
    <p:sldId id="388" r:id="rId26"/>
    <p:sldId id="387" r:id="rId27"/>
    <p:sldId id="371" r:id="rId28"/>
    <p:sldId id="351" r:id="rId29"/>
    <p:sldId id="386" r:id="rId3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  <a:srgbClr val="4C81BC"/>
    <a:srgbClr val="D8D8D8"/>
    <a:srgbClr val="4F8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8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0D439-5D14-49E1-8D17-8279A22B3A28}" type="datetimeFigureOut">
              <a:rPr lang="fr-FR" smtClean="0"/>
              <a:t>26/01/2017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09628-B353-4BE8-8A79-5F8ED49383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59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778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934D-9911-4C0E-BD65-C69040CE006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57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EA934D-9911-4C0E-BD65-C69040CE0064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314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09628-B353-4BE8-8A79-5F8ED49383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7465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161DF1-DA3B-4BE7-996B-D3A5EFCFD604}" type="slidenum">
              <a:rPr lang="fr-FR" smtClean="0">
                <a:solidFill>
                  <a:prstClr val="black"/>
                </a:solidFill>
              </a:rPr>
              <a:pPr/>
              <a:t>29</a:t>
            </a:fld>
            <a:endParaRPr lang="fr-F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437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 userDrawn="1"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 smtClean="0"/>
              <a:t>Modifiez le style des sous-titres du masque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945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31CAD-DB05-4E7C-ABBC-E53DD79FDE6D}" type="datetime1">
              <a:rPr lang="fr-FR" smtClean="0"/>
              <a:t>26/01/2017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9340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2C325-2134-4B1D-96EC-31E038D30603}" type="datetime1">
              <a:rPr lang="fr-FR" smtClean="0"/>
              <a:t>26/01/2017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44525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238313" y="6356354"/>
            <a:ext cx="722812" cy="365125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4477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4412C-AD0A-4341-8595-CB1ED08814B9}" type="datetime1">
              <a:rPr lang="fr-FR" smtClean="0"/>
              <a:t>26/01/2017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</a:t>
            </a:r>
            <a:r>
              <a:rPr lang="fr-FR" sz="1200" dirty="0" smtClean="0"/>
              <a:t>Génération de RDF à partir de sources de données aux formats hétérogènes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565280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B3BD-A0EE-447D-8509-494765CF9C3F}" type="datetime1">
              <a:rPr lang="fr-FR" smtClean="0"/>
              <a:t>26/01/2017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7593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19CAC-52F8-4915-9A14-BA4D4293DF5B}" type="datetime1">
              <a:rPr lang="fr-FR" smtClean="0"/>
              <a:t>26/01/2017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9085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CBAA3-4E2B-439C-8546-38E69CE91507}" type="datetime1">
              <a:rPr lang="fr-FR" smtClean="0"/>
              <a:t>26/01/2017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3309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AC05-762E-4DC4-A5E4-343B126E840A}" type="datetime1">
              <a:rPr lang="fr-FR" smtClean="0"/>
              <a:t>26/01/2017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501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6889A-1073-4E67-AF69-5F4C0454D359}" type="datetime1">
              <a:rPr lang="fr-FR" smtClean="0"/>
              <a:t>26/01/2017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51760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4C21D-8674-427D-864F-25101D6B92A4}" type="datetime1">
              <a:rPr lang="fr-FR" smtClean="0"/>
              <a:t>26/01/2017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209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8"/>
          <p:cNvSpPr>
            <a:spLocks noChangeArrowheads="1"/>
          </p:cNvSpPr>
          <p:nvPr userDrawn="1"/>
        </p:nvSpPr>
        <p:spPr bwMode="auto">
          <a:xfrm flipV="1">
            <a:off x="-147217" y="6356354"/>
            <a:ext cx="8541917" cy="501644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sp>
        <p:nvSpPr>
          <p:cNvPr id="8" name="Rectangle 27"/>
          <p:cNvSpPr/>
          <p:nvPr userDrawn="1"/>
        </p:nvSpPr>
        <p:spPr bwMode="auto">
          <a:xfrm rot="16200000" flipH="1">
            <a:off x="4343401" y="-4343399"/>
            <a:ext cx="457198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9971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2E19C30-0A62-412D-B252-125C13BDC68A}" type="datetime1">
              <a:rPr lang="fr-FR" smtClean="0"/>
              <a:t>26/01/2017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698170" y="6356354"/>
            <a:ext cx="62353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</a:t>
            </a:r>
            <a:r>
              <a:rPr lang="fr-FR" sz="1200" dirty="0" smtClean="0"/>
              <a:t>Génération de RDF à partir de sources de données aux formats hétérogènes</a:t>
            </a:r>
            <a:endParaRPr lang="fr-FR" sz="12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438603" y="6356354"/>
            <a:ext cx="5617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775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1999/x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3id.org/sparql-generate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3id.org/rdfp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gif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wiki/ConverterToR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3"/>
          <p:cNvSpPr txBox="1">
            <a:spLocks/>
          </p:cNvSpPr>
          <p:nvPr/>
        </p:nvSpPr>
        <p:spPr>
          <a:xfrm>
            <a:off x="92927" y="1626980"/>
            <a:ext cx="8765216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Génération de RDF à partir de sources de données aux formats hétérogènes</a:t>
            </a:r>
            <a:endParaRPr lang="fr-FR" sz="2800" dirty="0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363988" y="4978790"/>
            <a:ext cx="30398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Maxime </a:t>
            </a:r>
            <a:r>
              <a:rPr lang="fr-FR" sz="2400" dirty="0" err="1" smtClean="0">
                <a:solidFill>
                  <a:schemeClr val="bg1"/>
                </a:solidFill>
              </a:rPr>
              <a:t>Lefrançois</a:t>
            </a:r>
            <a:r>
              <a:rPr lang="fr-FR" sz="2400" dirty="0" smtClean="0">
                <a:solidFill>
                  <a:schemeClr val="bg1"/>
                </a:solidFill>
              </a:rPr>
              <a:t>, </a:t>
            </a:r>
            <a:endParaRPr lang="fr-FR" sz="2400" dirty="0" smtClean="0">
              <a:solidFill>
                <a:schemeClr val="bg1"/>
              </a:solidFill>
            </a:endParaRPr>
          </a:p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Antoine Zimmermann, </a:t>
            </a:r>
          </a:p>
          <a:p>
            <a:pPr algn="ctr"/>
            <a:r>
              <a:rPr lang="fr-FR" sz="2400" dirty="0" err="1" smtClean="0">
                <a:solidFill>
                  <a:schemeClr val="bg1"/>
                </a:solidFill>
              </a:rPr>
              <a:t>Noorani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Bakerally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Rectangle 27"/>
          <p:cNvSpPr/>
          <p:nvPr/>
        </p:nvSpPr>
        <p:spPr bwMode="auto">
          <a:xfrm rot="16200000" flipH="1">
            <a:off x="4152899" y="-4152899"/>
            <a:ext cx="838201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971341" y="6211683"/>
            <a:ext cx="3902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MINES Saint-Etienne, CNRS, 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Laboratoire </a:t>
            </a:r>
            <a:r>
              <a:rPr lang="fr-FR" sz="1600" dirty="0">
                <a:solidFill>
                  <a:schemeClr val="bg1"/>
                </a:solidFill>
              </a:rPr>
              <a:t>Hubert Curien UMR 5516</a:t>
            </a:r>
          </a:p>
        </p:txBody>
      </p:sp>
      <p:sp>
        <p:nvSpPr>
          <p:cNvPr id="2" name="Rectangle 1"/>
          <p:cNvSpPr/>
          <p:nvPr/>
        </p:nvSpPr>
        <p:spPr>
          <a:xfrm>
            <a:off x="3882245" y="4154402"/>
            <a:ext cx="51862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i="1" dirty="0"/>
              <a:t>Faciliter l’accès aux formalismes et outils du Web Sémantique pour les entreprises, services Web, et objets contraints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3238720" y="4290770"/>
            <a:ext cx="655781" cy="37359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937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4568030"/>
            <a:ext cx="8229600" cy="1143000"/>
          </a:xfrm>
        </p:spPr>
        <p:txBody>
          <a:bodyPr/>
          <a:lstStyle/>
          <a:p>
            <a:r>
              <a:rPr lang="fr-FR" dirty="0" smtClean="0"/>
              <a:t>GRDDL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94268" y="810907"/>
            <a:ext cx="8776762" cy="160043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http://www.w3.org/1999/xhtml</a:t>
            </a:r>
            <a:endParaRPr kumimoji="0" lang="fr-FR" altLang="fr-FR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xmlns:grddl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='http://www.w3.org/2003/g/data-view#'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fr-FR" altLang="fr-FR" sz="14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grddl:transformation</a:t>
            </a:r>
            <a:r>
              <a:rPr kumimoji="0" lang="fr-FR" altLang="fr-FR" sz="1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="http://www.w3.org/2001/sw/grddl-wg/td/getAuthor.xsl"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&gt;Are You 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Experienced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?&lt;/</a:t>
            </a:r>
            <a:r>
              <a:rPr kumimoji="0" lang="fr-FR" altLang="fr-FR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fr-FR" altLang="fr-FR" sz="14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r>
              <a:rPr kumimoji="0" lang="fr-FR" altLang="fr-FR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fr-FR" alt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94268" y="2814674"/>
            <a:ext cx="6306535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album </a:t>
            </a:r>
            <a:r>
              <a:rPr lang="fr-FR" altLang="fr-FR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xmlns:grddl</a:t>
            </a:r>
            <a:r>
              <a:rPr lang="fr-FR" altLang="fr-F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='http://www.w3.org/2003/g/data-view#'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altLang="fr-FR" sz="1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grddl:transformation</a:t>
            </a:r>
            <a:r>
              <a:rPr lang="fr-FR" altLang="fr-F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="http</a:t>
            </a:r>
            <a:r>
              <a:rPr lang="fr-FR" altLang="fr-FR" sz="1400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://ex.org/getAlbum.xsl</a:t>
            </a:r>
            <a:r>
              <a:rPr lang="fr-FR" altLang="fr-FR" sz="1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artist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mbid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=""&gt;The Jimi Hendrix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Experience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artist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&gt;Are You 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Experienced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?&lt;/</a:t>
            </a:r>
            <a:r>
              <a:rPr lang="fr-FR" altLang="fr-FR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...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fr-FR" altLang="fr-FR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album&gt;</a:t>
            </a:r>
            <a:r>
              <a:rPr lang="fr-FR" altLang="fr-FR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FR" altLang="fr-FR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39489" y="5449238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REC 2007)</a:t>
            </a:r>
          </a:p>
        </p:txBody>
      </p:sp>
    </p:spTree>
    <p:extLst>
      <p:ext uri="{BB962C8B-B14F-4D97-AF65-F5344CB8AC3E}">
        <p14:creationId xmlns:p14="http://schemas.microsoft.com/office/powerpoint/2010/main" val="1234940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975"/>
            <a:ext cx="160314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79350" rIns="7935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13" y="303843"/>
            <a:ext cx="5409213" cy="601890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98453" y="3544310"/>
            <a:ext cx="3542145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XSPARQL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4777173" y="4425518"/>
            <a:ext cx="313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</a:t>
            </a:r>
            <a:r>
              <a:rPr lang="fr-FR" dirty="0" err="1"/>
              <a:t>member</a:t>
            </a:r>
            <a:r>
              <a:rPr lang="fr-FR" dirty="0"/>
              <a:t> </a:t>
            </a:r>
            <a:r>
              <a:rPr lang="fr-FR" dirty="0" err="1"/>
              <a:t>submission</a:t>
            </a:r>
            <a:r>
              <a:rPr lang="fr-FR" dirty="0"/>
              <a:t> </a:t>
            </a:r>
            <a:r>
              <a:rPr lang="fr-FR" dirty="0" smtClean="0"/>
              <a:t>2009)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10315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975"/>
            <a:ext cx="160314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79350" rIns="7935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776526" y="477830"/>
            <a:ext cx="3542145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R2RML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202194" y="1359038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</a:t>
            </a:r>
            <a:r>
              <a:rPr lang="fr-FR" dirty="0" smtClean="0"/>
              <a:t>REC 2012)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281381" y="1543704"/>
            <a:ext cx="7800109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&lt;#TriplesMap2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rr:logicalTable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&lt;#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DeptTableView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rr:subjectMap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rr:template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"http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://data.example.com/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/{DEPTNO}";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rr:class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ex:Department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];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rr:predicateObjectMap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ex:name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rr:column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"DNAME" ];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];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ex:location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[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rr:column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"LOC" ];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]; </a:t>
            </a: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rr:predicate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ex:staff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rr:objectMap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rr:column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"STAFF" ]; </a:t>
            </a: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]. 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9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1009" y="228599"/>
            <a:ext cx="8950116" cy="7371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"@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["http://www.w3.org/ns/csvw", {"@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language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"en"}],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"url": "tree-ops.csv",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dc:title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Operations",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dcat:keyword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 "maintenance"],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dc:publisher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schema:name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Municipality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schema:url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{"@id": "http://example.org"}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dc:license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{"@id": "http://opendefinition.org/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licenses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/cc-by/"},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dc:modified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{"@value": "2010-12-31", "@type":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xsd:date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"},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tableSchema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"GID",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["GID",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Generic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Identifier"],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"An identifier for 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on a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"string",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required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on_street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"On Street",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street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on.",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"string"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species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": "string"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trim_cycle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Cycle",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"The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performed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on the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"string"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}, {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inventory_date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titles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"Inventory Date",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dc:description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"The date of the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operation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that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performed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{"base": "date", "format": "M/d/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yyyy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}],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primaryKey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"GID",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aboutUrl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 "#</a:t>
            </a:r>
            <a:r>
              <a:rPr lang="fr-FR" sz="1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gid</a:t>
            </a:r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-{GID}"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fr-FR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75954" y="4591332"/>
            <a:ext cx="5440482" cy="1765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9975"/>
            <a:ext cx="160314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79350" tIns="79350" rIns="7935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67629" y="338684"/>
            <a:ext cx="3542145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CSVW</a:t>
            </a:r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7046349" y="1219892"/>
            <a:ext cx="1771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(W3C </a:t>
            </a:r>
            <a:r>
              <a:rPr lang="fr-FR" dirty="0" smtClean="0"/>
              <a:t>REC 2015)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5325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94036" y="274638"/>
            <a:ext cx="3292764" cy="1143000"/>
          </a:xfrm>
        </p:spPr>
        <p:txBody>
          <a:bodyPr/>
          <a:lstStyle/>
          <a:p>
            <a:r>
              <a:rPr lang="fr-FR" dirty="0" smtClean="0"/>
              <a:t>RML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7" name="Rectangle 6"/>
          <p:cNvSpPr/>
          <p:nvPr/>
        </p:nvSpPr>
        <p:spPr>
          <a:xfrm>
            <a:off x="6778497" y="1155240"/>
            <a:ext cx="1981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(</a:t>
            </a:r>
            <a:r>
              <a:rPr lang="fr-FR" dirty="0" err="1" smtClean="0"/>
              <a:t>Dimou</a:t>
            </a:r>
            <a:r>
              <a:rPr lang="fr-FR" dirty="0" smtClean="0"/>
              <a:t> et al., 2013)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4" y="2124186"/>
            <a:ext cx="4369955" cy="252112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56" y="2124186"/>
            <a:ext cx="4284369" cy="260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7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3418" y="274638"/>
            <a:ext cx="8123382" cy="1143000"/>
          </a:xfrm>
        </p:spPr>
        <p:txBody>
          <a:bodyPr>
            <a:normAutofit/>
          </a:bodyPr>
          <a:lstStyle/>
          <a:p>
            <a:r>
              <a:rPr lang="fr-FR" dirty="0" smtClean="0"/>
              <a:t>RML: Problèmes identifiés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4" y="2124186"/>
            <a:ext cx="4369955" cy="2521128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56" y="2124186"/>
            <a:ext cx="4284369" cy="2601224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803564" y="5043056"/>
            <a:ext cx="6631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- Centré sur le </a:t>
            </a:r>
            <a:r>
              <a:rPr lang="fr-FR" dirty="0" err="1" smtClean="0"/>
              <a:t>subjet</a:t>
            </a:r>
            <a:endParaRPr lang="fr-FR" dirty="0" smtClean="0"/>
          </a:p>
          <a:p>
            <a:r>
              <a:rPr lang="fr-FR" dirty="0" smtClean="0"/>
              <a:t>- Pas extensible</a:t>
            </a:r>
          </a:p>
          <a:p>
            <a:r>
              <a:rPr lang="fr-FR" dirty="0" smtClean="0"/>
              <a:t>- Une seule source de données par </a:t>
            </a:r>
            <a:r>
              <a:rPr lang="fr-FR" dirty="0" err="1" smtClean="0"/>
              <a:t>mapping</a:t>
            </a:r>
            <a:endParaRPr lang="fr-FR" dirty="0" smtClean="0"/>
          </a:p>
          <a:p>
            <a:r>
              <a:rPr lang="fr-FR" dirty="0" smtClean="0"/>
              <a:t>- Pas de contexte RDF, filtre, </a:t>
            </a:r>
            <a:r>
              <a:rPr lang="fr-FR" dirty="0" err="1" smtClean="0"/>
              <a:t>aggrégat</a:t>
            </a:r>
            <a:r>
              <a:rPr lang="fr-FR" dirty="0" smtClean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000650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Qui écrit la transformation ?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611" y="1493293"/>
            <a:ext cx="7296465" cy="43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217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Une extension de SPARQL 1.1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472" y="1480007"/>
            <a:ext cx="9060873" cy="2870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PREFIX </a:t>
            </a:r>
            <a:r>
              <a:rPr lang="en-US" sz="2000" dirty="0" smtClean="0"/>
              <a:t>declarations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GENERATE </a:t>
            </a:r>
            <a:r>
              <a:rPr lang="en-US" sz="2000" dirty="0" smtClean="0"/>
              <a:t>template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FROM and FROM NAMED </a:t>
            </a:r>
            <a:r>
              <a:rPr lang="en-US" sz="2000" dirty="0" smtClean="0"/>
              <a:t>clauses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ITERATOR </a:t>
            </a:r>
            <a:r>
              <a:rPr lang="en-US" sz="2000" dirty="0" smtClean="0"/>
              <a:t>… AS …</a:t>
            </a:r>
          </a:p>
          <a:p>
            <a:pPr marL="0" indent="0">
              <a:buNone/>
            </a:pPr>
            <a:r>
              <a:rPr lang="en-US" sz="2000" dirty="0" smtClean="0"/>
              <a:t>SOURCE … AS …</a:t>
            </a:r>
          </a:p>
          <a:p>
            <a:pPr marL="0" indent="0">
              <a:buNone/>
            </a:pPr>
            <a:r>
              <a:rPr lang="en-US" sz="2000" dirty="0" smtClean="0"/>
              <a:t>WHERE {  …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Solution </a:t>
            </a:r>
            <a:r>
              <a:rPr lang="en-US" sz="2000" dirty="0" smtClean="0"/>
              <a:t>modifiers ( group </a:t>
            </a:r>
            <a:r>
              <a:rPr lang="en-US" sz="2000" dirty="0"/>
              <a:t>by, order by, limit, offset,... </a:t>
            </a:r>
            <a:r>
              <a:rPr lang="en-US" sz="2000" dirty="0" err="1" smtClean="0"/>
              <a:t>Comme</a:t>
            </a:r>
            <a:r>
              <a:rPr lang="en-US" sz="2000" dirty="0" smtClean="0"/>
              <a:t> avec SPARQL 1.1)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  <p:sp>
        <p:nvSpPr>
          <p:cNvPr id="9" name="Accolade ouvrante 8"/>
          <p:cNvSpPr/>
          <p:nvPr/>
        </p:nvSpPr>
        <p:spPr>
          <a:xfrm flipH="1">
            <a:off x="2456873" y="2724722"/>
            <a:ext cx="193963" cy="53570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2715491" y="2761671"/>
            <a:ext cx="313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N’importe quel </a:t>
            </a:r>
            <a:r>
              <a:rPr lang="fr-FR" smtClean="0"/>
              <a:t>nombre et ordre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369" y="4682838"/>
            <a:ext cx="5503030" cy="138719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97772" y="4710765"/>
            <a:ext cx="4331635" cy="132343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sz="2000" dirty="0"/>
              <a:t>Expressivité / flexibilité</a:t>
            </a:r>
          </a:p>
          <a:p>
            <a:r>
              <a:rPr lang="fr-FR" sz="2000" dirty="0" smtClean="0"/>
              <a:t>Extensibilité</a:t>
            </a:r>
            <a:endParaRPr lang="fr-FR" sz="2000" dirty="0"/>
          </a:p>
          <a:p>
            <a:r>
              <a:rPr lang="fr-FR" sz="2000" dirty="0" err="1" smtClean="0"/>
              <a:t>Implémentable</a:t>
            </a:r>
            <a:r>
              <a:rPr lang="fr-FR" sz="2000" dirty="0" smtClean="0"/>
              <a:t> sur les moteurs existants ?</a:t>
            </a:r>
            <a:endParaRPr lang="fr-FR" sz="2000" dirty="0"/>
          </a:p>
          <a:p>
            <a:r>
              <a:rPr lang="fr-FR" sz="2000" dirty="0"/>
              <a:t>Connu par la </a:t>
            </a:r>
            <a:r>
              <a:rPr lang="fr-FR" sz="2000" dirty="0" smtClean="0"/>
              <a:t>communauté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120984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25" y="1275394"/>
            <a:ext cx="8317499" cy="50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012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Syntaxe et sémantique formelle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67" y="2472504"/>
            <a:ext cx="5534746" cy="1663819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380" y="4692535"/>
            <a:ext cx="4753119" cy="1286005"/>
          </a:xfrm>
          <a:prstGeom prst="rect">
            <a:avLst/>
          </a:prstGeom>
        </p:spPr>
      </p:pic>
      <p:sp>
        <p:nvSpPr>
          <p:cNvPr id="13" name="Espace réservé du contenu 2"/>
          <p:cNvSpPr>
            <a:spLocks noGrp="1"/>
          </p:cNvSpPr>
          <p:nvPr>
            <p:ph idx="1"/>
          </p:nvPr>
        </p:nvSpPr>
        <p:spPr>
          <a:xfrm>
            <a:off x="9235" y="1600204"/>
            <a:ext cx="9060873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Requête</a:t>
            </a:r>
            <a:r>
              <a:rPr lang="en-US" sz="2000" dirty="0" smtClean="0"/>
              <a:t> un ensemble de </a:t>
            </a:r>
            <a:r>
              <a:rPr lang="en-US" sz="2000" dirty="0" err="1" smtClean="0"/>
              <a:t>données</a:t>
            </a:r>
            <a:r>
              <a:rPr lang="en-US" sz="2000" dirty="0" smtClean="0"/>
              <a:t> RDF</a:t>
            </a:r>
          </a:p>
          <a:p>
            <a:pPr marL="0" indent="0">
              <a:buNone/>
            </a:pPr>
            <a:r>
              <a:rPr lang="en-US" sz="2000" dirty="0" smtClean="0"/>
              <a:t>	</a:t>
            </a:r>
            <a:r>
              <a:rPr lang="en-US" sz="2000" b="1" dirty="0" smtClean="0"/>
              <a:t>et un ensemble de documents (</a:t>
            </a:r>
            <a:r>
              <a:rPr lang="en-US" sz="2000" b="1" dirty="0" err="1" smtClean="0"/>
              <a:t>littéraux</a:t>
            </a:r>
            <a:r>
              <a:rPr lang="en-US" sz="2000" b="1" dirty="0" smtClean="0"/>
              <a:t> RDF </a:t>
            </a:r>
            <a:r>
              <a:rPr lang="en-US" sz="2000" b="1" dirty="0" err="1" smtClean="0"/>
              <a:t>nommés</a:t>
            </a:r>
            <a:r>
              <a:rPr lang="en-US" sz="2000" b="1" dirty="0" smtClean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/>
              <a:t>Génère</a:t>
            </a:r>
            <a:r>
              <a:rPr lang="en-US" sz="2000" dirty="0" smtClean="0"/>
              <a:t> un </a:t>
            </a:r>
            <a:r>
              <a:rPr lang="en-US" sz="2000" dirty="0" err="1" smtClean="0"/>
              <a:t>graphe</a:t>
            </a:r>
            <a:r>
              <a:rPr lang="en-US" sz="2000" dirty="0" smtClean="0"/>
              <a:t> RDF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89164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Rectangle 557"/>
          <p:cNvSpPr/>
          <p:nvPr/>
        </p:nvSpPr>
        <p:spPr>
          <a:xfrm>
            <a:off x="938508" y="1362171"/>
            <a:ext cx="7095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6 pays, </a:t>
            </a:r>
            <a:r>
              <a:rPr lang="fr-FR" dirty="0"/>
              <a:t>35 partenaires, 21M€, 230 </a:t>
            </a:r>
            <a:r>
              <a:rPr lang="fr-FR" dirty="0" smtClean="0"/>
              <a:t>H-année porté par ENGIE</a:t>
            </a:r>
          </a:p>
          <a:p>
            <a:pPr algn="ctr"/>
            <a:r>
              <a:rPr lang="fr-FR" i="1" dirty="0" smtClean="0"/>
              <a:t>« Concevoir un écosystème global de services distribués ciblant tous l’efficacité énergétique »</a:t>
            </a:r>
            <a:endParaRPr lang="fr-FR" i="1" dirty="0"/>
          </a:p>
        </p:txBody>
      </p:sp>
      <p:sp>
        <p:nvSpPr>
          <p:cNvPr id="560" name="ZoneTexte 559"/>
          <p:cNvSpPr txBox="1"/>
          <p:nvPr/>
        </p:nvSpPr>
        <p:spPr>
          <a:xfrm>
            <a:off x="1050250" y="1971776"/>
            <a:ext cx="704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Mines Saint-Etienne impliqué dans: T2.2: modèle des connaissances</a:t>
            </a:r>
            <a:endParaRPr lang="fr-FR" b="1" dirty="0"/>
          </a:p>
        </p:txBody>
      </p:sp>
      <p:sp>
        <p:nvSpPr>
          <p:cNvPr id="1106" name="Espace réservé du numéro de diapositive 1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  <p:sp>
        <p:nvSpPr>
          <p:cNvPr id="54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54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851C4AF9-5C50-4A2B-B4C5-F1464A8C74B0}" type="datetime1">
              <a:rPr lang="fr-FR" smtClean="0"/>
              <a:t>26/01/2017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79" y="2341108"/>
            <a:ext cx="5387122" cy="4015246"/>
          </a:xfrm>
          <a:prstGeom prst="rect">
            <a:avLst/>
          </a:prstGeom>
        </p:spPr>
      </p:pic>
      <p:pic>
        <p:nvPicPr>
          <p:cNvPr id="4" name="Picture 2" descr="ITEA 12004 SEAS Projec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834" y="255244"/>
            <a:ext cx="2503004" cy="104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te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6" y="393602"/>
            <a:ext cx="2857500" cy="62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5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Implémentabilité</a:t>
            </a:r>
            <a:r>
              <a:rPr lang="fr-FR" dirty="0" smtClean="0"/>
              <a:t> sur SPARQL 1.1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M. Lefrançois et al. 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968" y="1727199"/>
            <a:ext cx="4820064" cy="448584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57018" y="1302327"/>
            <a:ext cx="273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Théorème + algorithme naïf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486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60613" cy="672147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375954" y="817276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Implémentation open source sur Jena</a:t>
            </a:r>
          </a:p>
        </p:txBody>
      </p:sp>
      <p:sp>
        <p:nvSpPr>
          <p:cNvPr id="9" name="Forme libre 8"/>
          <p:cNvSpPr/>
          <p:nvPr/>
        </p:nvSpPr>
        <p:spPr>
          <a:xfrm>
            <a:off x="4932218" y="1339273"/>
            <a:ext cx="3288146" cy="1109512"/>
          </a:xfrm>
          <a:custGeom>
            <a:avLst/>
            <a:gdLst>
              <a:gd name="connsiteX0" fmla="*/ 0 w 3288146"/>
              <a:gd name="connsiteY0" fmla="*/ 692727 h 1109512"/>
              <a:gd name="connsiteX1" fmla="*/ 581891 w 3288146"/>
              <a:gd name="connsiteY1" fmla="*/ 1080654 h 1109512"/>
              <a:gd name="connsiteX2" fmla="*/ 3288146 w 3288146"/>
              <a:gd name="connsiteY2" fmla="*/ 0 h 110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88146" h="1109512">
                <a:moveTo>
                  <a:pt x="0" y="692727"/>
                </a:moveTo>
                <a:cubicBezTo>
                  <a:pt x="16933" y="944418"/>
                  <a:pt x="33867" y="1196109"/>
                  <a:pt x="581891" y="1080654"/>
                </a:cubicBezTo>
                <a:cubicBezTo>
                  <a:pt x="1129915" y="965200"/>
                  <a:pt x="2209030" y="482600"/>
                  <a:pt x="328814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542473" y="3195772"/>
            <a:ext cx="786369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fr-FR" dirty="0" err="1" smtClean="0"/>
              <a:t>Maven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295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190"/>
            <a:ext cx="9144000" cy="670928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375954" y="817276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Utilisable sous forme de JAR</a:t>
            </a:r>
          </a:p>
        </p:txBody>
      </p:sp>
    </p:spTree>
    <p:extLst>
      <p:ext uri="{BB962C8B-B14F-4D97-AF65-F5344CB8AC3E}">
        <p14:creationId xmlns:p14="http://schemas.microsoft.com/office/powerpoint/2010/main" val="230803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" y="-30453"/>
            <a:ext cx="9202117" cy="6751931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375954" y="817276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Utilisable sous forme d’API Web</a:t>
            </a:r>
          </a:p>
        </p:txBody>
      </p:sp>
    </p:spTree>
    <p:extLst>
      <p:ext uri="{BB962C8B-B14F-4D97-AF65-F5344CB8AC3E}">
        <p14:creationId xmlns:p14="http://schemas.microsoft.com/office/powerpoint/2010/main" val="728361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49"/>
            <a:ext cx="9170442" cy="6728691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1662279" y="577133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Formulaire Web – correcteur syntaxique (extension de YASGUI)</a:t>
            </a:r>
          </a:p>
        </p:txBody>
      </p:sp>
    </p:spTree>
    <p:extLst>
      <p:ext uri="{BB962C8B-B14F-4D97-AF65-F5344CB8AC3E}">
        <p14:creationId xmlns:p14="http://schemas.microsoft.com/office/powerpoint/2010/main" val="3577134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" y="28281"/>
            <a:ext cx="9144000" cy="662786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91398" y="3014163"/>
            <a:ext cx="7160372" cy="234968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sz="2000" dirty="0" smtClean="0"/>
              <a:t>XML (</a:t>
            </a:r>
            <a:r>
              <a:rPr lang="fr-FR" sz="2000" dirty="0" err="1" smtClean="0"/>
              <a:t>Xpath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JSON (</a:t>
            </a:r>
            <a:r>
              <a:rPr lang="fr-FR" sz="2000" dirty="0" err="1" smtClean="0"/>
              <a:t>JSONPath</a:t>
            </a:r>
            <a:r>
              <a:rPr lang="fr-FR" sz="2000" dirty="0" smtClean="0"/>
              <a:t>, sélection des clés d’un objet,…)</a:t>
            </a:r>
          </a:p>
          <a:p>
            <a:r>
              <a:rPr lang="fr-FR" sz="2000" dirty="0" smtClean="0"/>
              <a:t>CSV, TSV</a:t>
            </a:r>
          </a:p>
          <a:p>
            <a:r>
              <a:rPr lang="fr-FR" sz="2000" dirty="0" smtClean="0"/>
              <a:t>HTML5 (CSS3 </a:t>
            </a:r>
            <a:r>
              <a:rPr lang="fr-FR" sz="2000" dirty="0" err="1" smtClean="0"/>
              <a:t>selectors</a:t>
            </a:r>
            <a:r>
              <a:rPr lang="fr-FR" sz="2000" dirty="0" smtClean="0"/>
              <a:t>)</a:t>
            </a:r>
          </a:p>
          <a:p>
            <a:r>
              <a:rPr lang="fr-FR" sz="2000" dirty="0" smtClean="0"/>
              <a:t>CBOR</a:t>
            </a:r>
          </a:p>
          <a:p>
            <a:r>
              <a:rPr lang="fr-FR" sz="2000" dirty="0" smtClean="0"/>
              <a:t>Plain </a:t>
            </a:r>
            <a:r>
              <a:rPr lang="fr-FR" sz="2000" dirty="0" err="1" smtClean="0"/>
              <a:t>text</a:t>
            </a:r>
            <a:r>
              <a:rPr lang="fr-FR" sz="2000" dirty="0" smtClean="0"/>
              <a:t> (expressions régulières)</a:t>
            </a: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1662279" y="577133"/>
            <a:ext cx="6077527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Ensemble de fonctions développées</a:t>
            </a:r>
          </a:p>
        </p:txBody>
      </p:sp>
    </p:spTree>
    <p:extLst>
      <p:ext uri="{BB962C8B-B14F-4D97-AF65-F5344CB8AC3E}">
        <p14:creationId xmlns:p14="http://schemas.microsoft.com/office/powerpoint/2010/main" val="37506527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47818" cy="635728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sp>
        <p:nvSpPr>
          <p:cNvPr id="9" name="Titre 1"/>
          <p:cNvSpPr txBox="1">
            <a:spLocks/>
          </p:cNvSpPr>
          <p:nvPr/>
        </p:nvSpPr>
        <p:spPr>
          <a:xfrm>
            <a:off x="716437" y="577133"/>
            <a:ext cx="8244688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>
                <a:hlinkClick r:id="rId3"/>
              </a:rPr>
              <a:t>https://w3id.org/sparql-generate</a:t>
            </a:r>
            <a:endParaRPr lang="fr-FR" sz="2800" dirty="0" smtClean="0"/>
          </a:p>
          <a:p>
            <a:r>
              <a:rPr lang="fr-FR" sz="2800" dirty="0" smtClean="0"/>
              <a:t>Tests unitaires basés sur les approches concurrentes</a:t>
            </a:r>
          </a:p>
        </p:txBody>
      </p:sp>
    </p:spTree>
    <p:extLst>
      <p:ext uri="{BB962C8B-B14F-4D97-AF65-F5344CB8AC3E}">
        <p14:creationId xmlns:p14="http://schemas.microsoft.com/office/powerpoint/2010/main" val="37192621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709289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1357482" y="697205"/>
            <a:ext cx="7121501" cy="1383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377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800" dirty="0" smtClean="0"/>
              <a:t>SPARQL-</a:t>
            </a:r>
            <a:r>
              <a:rPr lang="fr-FR" sz="2800" dirty="0" err="1" smtClean="0"/>
              <a:t>Generate</a:t>
            </a:r>
            <a:r>
              <a:rPr lang="fr-FR" sz="2800" dirty="0" smtClean="0"/>
              <a:t> vs RML</a:t>
            </a:r>
          </a:p>
          <a:p>
            <a:r>
              <a:rPr lang="fr-FR" sz="2800" dirty="0" smtClean="0"/>
              <a:t>Comparaison des implémentations  de référence</a:t>
            </a:r>
          </a:p>
        </p:txBody>
      </p:sp>
    </p:spTree>
    <p:extLst>
      <p:ext uri="{BB962C8B-B14F-4D97-AF65-F5344CB8AC3E}">
        <p14:creationId xmlns:p14="http://schemas.microsoft.com/office/powerpoint/2010/main" val="3312960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693" y="4063015"/>
            <a:ext cx="4622680" cy="2794985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056909" cy="466585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842819"/>
            <a:ext cx="8229600" cy="4525963"/>
          </a:xfrm>
        </p:spPr>
        <p:txBody>
          <a:bodyPr>
            <a:normAutofit/>
          </a:bodyPr>
          <a:lstStyle/>
          <a:p>
            <a:r>
              <a:rPr lang="fr-FR" sz="2400" dirty="0" smtClean="0"/>
              <a:t>Nouvelle approche pour la génération de RDF</a:t>
            </a:r>
          </a:p>
          <a:p>
            <a:pPr lvl="1"/>
            <a:r>
              <a:rPr lang="fr-FR" sz="2000" dirty="0" smtClean="0"/>
              <a:t>Extension de SPARQL 1.1</a:t>
            </a:r>
          </a:p>
          <a:p>
            <a:pPr lvl="2"/>
            <a:r>
              <a:rPr lang="fr-FR" sz="1600" dirty="0" smtClean="0"/>
              <a:t>Expressivité</a:t>
            </a:r>
          </a:p>
          <a:p>
            <a:pPr lvl="2"/>
            <a:r>
              <a:rPr lang="fr-FR" sz="1600" dirty="0" smtClean="0"/>
              <a:t>Extensibilité</a:t>
            </a:r>
          </a:p>
          <a:p>
            <a:pPr lvl="1"/>
            <a:r>
              <a:rPr lang="fr-FR" sz="2000" dirty="0" smtClean="0"/>
              <a:t>Formalisé</a:t>
            </a:r>
          </a:p>
          <a:p>
            <a:pPr lvl="1"/>
            <a:r>
              <a:rPr lang="fr-FR" sz="2000" dirty="0" smtClean="0"/>
              <a:t>Implémenté</a:t>
            </a:r>
          </a:p>
          <a:p>
            <a:pPr lvl="1"/>
            <a:r>
              <a:rPr lang="fr-FR" sz="2000" dirty="0" smtClean="0"/>
              <a:t>Démontré</a:t>
            </a:r>
          </a:p>
          <a:p>
            <a:pPr lvl="1"/>
            <a:r>
              <a:rPr lang="fr-FR" sz="2000" dirty="0" smtClean="0"/>
              <a:t>Evalué</a:t>
            </a:r>
          </a:p>
          <a:p>
            <a:r>
              <a:rPr lang="fr-FR" sz="2400" dirty="0" smtClean="0"/>
              <a:t>Actuellement: XML JSON CBOR CSV TSV HTML plain </a:t>
            </a:r>
            <a:r>
              <a:rPr lang="fr-FR" sz="2400" dirty="0" err="1" smtClean="0"/>
              <a:t>text</a:t>
            </a:r>
            <a:endParaRPr lang="fr-FR" sz="2800" dirty="0" smtClean="0"/>
          </a:p>
          <a:p>
            <a:r>
              <a:rPr lang="fr-FR" sz="2400" dirty="0" smtClean="0"/>
              <a:t>De plus en plus utilisé dans des projets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68490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3"/>
          <p:cNvSpPr txBox="1">
            <a:spLocks/>
          </p:cNvSpPr>
          <p:nvPr/>
        </p:nvSpPr>
        <p:spPr>
          <a:xfrm>
            <a:off x="92927" y="1626980"/>
            <a:ext cx="8765216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2800" dirty="0" smtClean="0"/>
              <a:t>Génération de RDF à partir de sources de données aux formats hétérogènes</a:t>
            </a:r>
            <a:endParaRPr lang="fr-FR" sz="2800" dirty="0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 flipV="1">
            <a:off x="-147217" y="4959640"/>
            <a:ext cx="8541917" cy="1898360"/>
          </a:xfrm>
          <a:custGeom>
            <a:avLst/>
            <a:gdLst>
              <a:gd name="connsiteX0" fmla="*/ 0 w 27312871"/>
              <a:gd name="connsiteY0" fmla="*/ 980734 h 5884285"/>
              <a:gd name="connsiteX1" fmla="*/ 980734 w 27312871"/>
              <a:gd name="connsiteY1" fmla="*/ 0 h 5884285"/>
              <a:gd name="connsiteX2" fmla="*/ 26332137 w 27312871"/>
              <a:gd name="connsiteY2" fmla="*/ 0 h 5884285"/>
              <a:gd name="connsiteX3" fmla="*/ 27312871 w 27312871"/>
              <a:gd name="connsiteY3" fmla="*/ 980734 h 5884285"/>
              <a:gd name="connsiteX4" fmla="*/ 27312871 w 27312871"/>
              <a:gd name="connsiteY4" fmla="*/ 4903551 h 5884285"/>
              <a:gd name="connsiteX5" fmla="*/ 26332137 w 27312871"/>
              <a:gd name="connsiteY5" fmla="*/ 5884285 h 5884285"/>
              <a:gd name="connsiteX6" fmla="*/ 980734 w 27312871"/>
              <a:gd name="connsiteY6" fmla="*/ 5884285 h 5884285"/>
              <a:gd name="connsiteX7" fmla="*/ 0 w 27312871"/>
              <a:gd name="connsiteY7" fmla="*/ 4903551 h 5884285"/>
              <a:gd name="connsiteX8" fmla="*/ 0 w 27312871"/>
              <a:gd name="connsiteY8" fmla="*/ 980734 h 5884285"/>
              <a:gd name="connsiteX0" fmla="*/ 494246 w 27807117"/>
              <a:gd name="connsiteY0" fmla="*/ 980734 h 5884285"/>
              <a:gd name="connsiteX1" fmla="*/ 1474980 w 27807117"/>
              <a:gd name="connsiteY1" fmla="*/ 0 h 5884285"/>
              <a:gd name="connsiteX2" fmla="*/ 26826383 w 27807117"/>
              <a:gd name="connsiteY2" fmla="*/ 0 h 5884285"/>
              <a:gd name="connsiteX3" fmla="*/ 27807117 w 27807117"/>
              <a:gd name="connsiteY3" fmla="*/ 980734 h 5884285"/>
              <a:gd name="connsiteX4" fmla="*/ 27807117 w 27807117"/>
              <a:gd name="connsiteY4" fmla="*/ 4903551 h 5884285"/>
              <a:gd name="connsiteX5" fmla="*/ 26826383 w 27807117"/>
              <a:gd name="connsiteY5" fmla="*/ 5884285 h 5884285"/>
              <a:gd name="connsiteX6" fmla="*/ 179580 w 27807117"/>
              <a:gd name="connsiteY6" fmla="*/ 5865235 h 5884285"/>
              <a:gd name="connsiteX7" fmla="*/ 494246 w 27807117"/>
              <a:gd name="connsiteY7" fmla="*/ 4903551 h 5884285"/>
              <a:gd name="connsiteX8" fmla="*/ 494246 w 27807117"/>
              <a:gd name="connsiteY8" fmla="*/ 980734 h 5884285"/>
              <a:gd name="connsiteX0" fmla="*/ 2232355 w 29545226"/>
              <a:gd name="connsiteY0" fmla="*/ 980734 h 5884285"/>
              <a:gd name="connsiteX1" fmla="*/ 3213089 w 29545226"/>
              <a:gd name="connsiteY1" fmla="*/ 0 h 5884285"/>
              <a:gd name="connsiteX2" fmla="*/ 28564492 w 29545226"/>
              <a:gd name="connsiteY2" fmla="*/ 0 h 5884285"/>
              <a:gd name="connsiteX3" fmla="*/ 29545226 w 29545226"/>
              <a:gd name="connsiteY3" fmla="*/ 980734 h 5884285"/>
              <a:gd name="connsiteX4" fmla="*/ 29545226 w 29545226"/>
              <a:gd name="connsiteY4" fmla="*/ 4903551 h 5884285"/>
              <a:gd name="connsiteX5" fmla="*/ 28564492 w 29545226"/>
              <a:gd name="connsiteY5" fmla="*/ 5884285 h 5884285"/>
              <a:gd name="connsiteX6" fmla="*/ 1917689 w 29545226"/>
              <a:gd name="connsiteY6" fmla="*/ 5865235 h 5884285"/>
              <a:gd name="connsiteX7" fmla="*/ 2232355 w 29545226"/>
              <a:gd name="connsiteY7" fmla="*/ 980734 h 5884285"/>
              <a:gd name="connsiteX0" fmla="*/ 314666 w 27627537"/>
              <a:gd name="connsiteY0" fmla="*/ 980734 h 5884285"/>
              <a:gd name="connsiteX1" fmla="*/ 1295400 w 27627537"/>
              <a:gd name="connsiteY1" fmla="*/ 0 h 5884285"/>
              <a:gd name="connsiteX2" fmla="*/ 26646803 w 27627537"/>
              <a:gd name="connsiteY2" fmla="*/ 0 h 5884285"/>
              <a:gd name="connsiteX3" fmla="*/ 27627537 w 27627537"/>
              <a:gd name="connsiteY3" fmla="*/ 980734 h 5884285"/>
              <a:gd name="connsiteX4" fmla="*/ 27627537 w 27627537"/>
              <a:gd name="connsiteY4" fmla="*/ 4903551 h 5884285"/>
              <a:gd name="connsiteX5" fmla="*/ 26646803 w 27627537"/>
              <a:gd name="connsiteY5" fmla="*/ 5884285 h 5884285"/>
              <a:gd name="connsiteX6" fmla="*/ 0 w 27627537"/>
              <a:gd name="connsiteY6" fmla="*/ 5865235 h 5884285"/>
              <a:gd name="connsiteX7" fmla="*/ 314666 w 27627537"/>
              <a:gd name="connsiteY7" fmla="*/ 980734 h 5884285"/>
              <a:gd name="connsiteX0" fmla="*/ 101111 w 27699732"/>
              <a:gd name="connsiteY0" fmla="*/ 259219 h 6077170"/>
              <a:gd name="connsiteX1" fmla="*/ 1367595 w 27699732"/>
              <a:gd name="connsiteY1" fmla="*/ 192885 h 6077170"/>
              <a:gd name="connsiteX2" fmla="*/ 26718998 w 27699732"/>
              <a:gd name="connsiteY2" fmla="*/ 192885 h 6077170"/>
              <a:gd name="connsiteX3" fmla="*/ 27699732 w 27699732"/>
              <a:gd name="connsiteY3" fmla="*/ 1173619 h 6077170"/>
              <a:gd name="connsiteX4" fmla="*/ 27699732 w 27699732"/>
              <a:gd name="connsiteY4" fmla="*/ 5096436 h 6077170"/>
              <a:gd name="connsiteX5" fmla="*/ 26718998 w 27699732"/>
              <a:gd name="connsiteY5" fmla="*/ 6077170 h 6077170"/>
              <a:gd name="connsiteX6" fmla="*/ 72195 w 27699732"/>
              <a:gd name="connsiteY6" fmla="*/ 6058120 h 6077170"/>
              <a:gd name="connsiteX7" fmla="*/ 101111 w 27699732"/>
              <a:gd name="connsiteY7" fmla="*/ 259219 h 6077170"/>
              <a:gd name="connsiteX0" fmla="*/ 2662590 w 30290127"/>
              <a:gd name="connsiteY0" fmla="*/ 5865235 h 5884285"/>
              <a:gd name="connsiteX1" fmla="*/ 3957990 w 30290127"/>
              <a:gd name="connsiteY1" fmla="*/ 0 h 5884285"/>
              <a:gd name="connsiteX2" fmla="*/ 29309393 w 30290127"/>
              <a:gd name="connsiteY2" fmla="*/ 0 h 5884285"/>
              <a:gd name="connsiteX3" fmla="*/ 30290127 w 30290127"/>
              <a:gd name="connsiteY3" fmla="*/ 980734 h 5884285"/>
              <a:gd name="connsiteX4" fmla="*/ 30290127 w 30290127"/>
              <a:gd name="connsiteY4" fmla="*/ 4903551 h 5884285"/>
              <a:gd name="connsiteX5" fmla="*/ 29309393 w 30290127"/>
              <a:gd name="connsiteY5" fmla="*/ 5884285 h 5884285"/>
              <a:gd name="connsiteX6" fmla="*/ 2662590 w 30290127"/>
              <a:gd name="connsiteY6" fmla="*/ 5865235 h 5884285"/>
              <a:gd name="connsiteX0" fmla="*/ 3250392 w 30877929"/>
              <a:gd name="connsiteY0" fmla="*/ 5903335 h 5922385"/>
              <a:gd name="connsiteX1" fmla="*/ 3250392 w 30877929"/>
              <a:gd name="connsiteY1" fmla="*/ 0 h 5922385"/>
              <a:gd name="connsiteX2" fmla="*/ 29897195 w 30877929"/>
              <a:gd name="connsiteY2" fmla="*/ 38100 h 5922385"/>
              <a:gd name="connsiteX3" fmla="*/ 30877929 w 30877929"/>
              <a:gd name="connsiteY3" fmla="*/ 1018834 h 5922385"/>
              <a:gd name="connsiteX4" fmla="*/ 30877929 w 30877929"/>
              <a:gd name="connsiteY4" fmla="*/ 4941651 h 5922385"/>
              <a:gd name="connsiteX5" fmla="*/ 29897195 w 30877929"/>
              <a:gd name="connsiteY5" fmla="*/ 5922385 h 5922385"/>
              <a:gd name="connsiteX6" fmla="*/ 3250392 w 30877929"/>
              <a:gd name="connsiteY6" fmla="*/ 5903335 h 5922385"/>
              <a:gd name="connsiteX0" fmla="*/ 1917135 w 29544672"/>
              <a:gd name="connsiteY0" fmla="*/ 5903335 h 5922385"/>
              <a:gd name="connsiteX1" fmla="*/ 1917135 w 29544672"/>
              <a:gd name="connsiteY1" fmla="*/ 0 h 5922385"/>
              <a:gd name="connsiteX2" fmla="*/ 28563938 w 29544672"/>
              <a:gd name="connsiteY2" fmla="*/ 38100 h 5922385"/>
              <a:gd name="connsiteX3" fmla="*/ 29544672 w 29544672"/>
              <a:gd name="connsiteY3" fmla="*/ 1018834 h 5922385"/>
              <a:gd name="connsiteX4" fmla="*/ 29544672 w 29544672"/>
              <a:gd name="connsiteY4" fmla="*/ 4941651 h 5922385"/>
              <a:gd name="connsiteX5" fmla="*/ 28563938 w 29544672"/>
              <a:gd name="connsiteY5" fmla="*/ 5922385 h 5922385"/>
              <a:gd name="connsiteX6" fmla="*/ 1917135 w 29544672"/>
              <a:gd name="connsiteY6" fmla="*/ 5903335 h 5922385"/>
              <a:gd name="connsiteX0" fmla="*/ 150103 w 27777640"/>
              <a:gd name="connsiteY0" fmla="*/ 5903335 h 5922385"/>
              <a:gd name="connsiteX1" fmla="*/ 150103 w 27777640"/>
              <a:gd name="connsiteY1" fmla="*/ 0 h 5922385"/>
              <a:gd name="connsiteX2" fmla="*/ 26796906 w 27777640"/>
              <a:gd name="connsiteY2" fmla="*/ 38100 h 5922385"/>
              <a:gd name="connsiteX3" fmla="*/ 27777640 w 27777640"/>
              <a:gd name="connsiteY3" fmla="*/ 1018834 h 5922385"/>
              <a:gd name="connsiteX4" fmla="*/ 27777640 w 27777640"/>
              <a:gd name="connsiteY4" fmla="*/ 4941651 h 5922385"/>
              <a:gd name="connsiteX5" fmla="*/ 26796906 w 27777640"/>
              <a:gd name="connsiteY5" fmla="*/ 5922385 h 5922385"/>
              <a:gd name="connsiteX6" fmla="*/ 150103 w 27777640"/>
              <a:gd name="connsiteY6" fmla="*/ 5903335 h 5922385"/>
              <a:gd name="connsiteX0" fmla="*/ 150103 w 27997681"/>
              <a:gd name="connsiteY0" fmla="*/ 5903335 h 5922385"/>
              <a:gd name="connsiteX1" fmla="*/ 150103 w 27997681"/>
              <a:gd name="connsiteY1" fmla="*/ 0 h 5922385"/>
              <a:gd name="connsiteX2" fmla="*/ 27749406 w 27997681"/>
              <a:gd name="connsiteY2" fmla="*/ 38100 h 5922385"/>
              <a:gd name="connsiteX3" fmla="*/ 27777640 w 27997681"/>
              <a:gd name="connsiteY3" fmla="*/ 1018834 h 5922385"/>
              <a:gd name="connsiteX4" fmla="*/ 27777640 w 27997681"/>
              <a:gd name="connsiteY4" fmla="*/ 4941651 h 5922385"/>
              <a:gd name="connsiteX5" fmla="*/ 26796906 w 27997681"/>
              <a:gd name="connsiteY5" fmla="*/ 5922385 h 5922385"/>
              <a:gd name="connsiteX6" fmla="*/ 150103 w 27997681"/>
              <a:gd name="connsiteY6" fmla="*/ 5903335 h 5922385"/>
              <a:gd name="connsiteX0" fmla="*/ 150103 w 28404537"/>
              <a:gd name="connsiteY0" fmla="*/ 5903335 h 5922385"/>
              <a:gd name="connsiteX1" fmla="*/ 150103 w 28404537"/>
              <a:gd name="connsiteY1" fmla="*/ 0 h 5922385"/>
              <a:gd name="connsiteX2" fmla="*/ 28244706 w 28404537"/>
              <a:gd name="connsiteY2" fmla="*/ 38100 h 5922385"/>
              <a:gd name="connsiteX3" fmla="*/ 27777640 w 28404537"/>
              <a:gd name="connsiteY3" fmla="*/ 1018834 h 5922385"/>
              <a:gd name="connsiteX4" fmla="*/ 27777640 w 28404537"/>
              <a:gd name="connsiteY4" fmla="*/ 4941651 h 5922385"/>
              <a:gd name="connsiteX5" fmla="*/ 26796906 w 28404537"/>
              <a:gd name="connsiteY5" fmla="*/ 5922385 h 5922385"/>
              <a:gd name="connsiteX6" fmla="*/ 150103 w 28404537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810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511406"/>
              <a:gd name="connsiteY0" fmla="*/ 5903335 h 5922385"/>
              <a:gd name="connsiteX1" fmla="*/ 150103 w 28511406"/>
              <a:gd name="connsiteY1" fmla="*/ 0 h 5922385"/>
              <a:gd name="connsiteX2" fmla="*/ 28511406 w 28511406"/>
              <a:gd name="connsiteY2" fmla="*/ 57150 h 5922385"/>
              <a:gd name="connsiteX3" fmla="*/ 27777640 w 28511406"/>
              <a:gd name="connsiteY3" fmla="*/ 1018834 h 5922385"/>
              <a:gd name="connsiteX4" fmla="*/ 27777640 w 28511406"/>
              <a:gd name="connsiteY4" fmla="*/ 4941651 h 5922385"/>
              <a:gd name="connsiteX5" fmla="*/ 26796906 w 28511406"/>
              <a:gd name="connsiteY5" fmla="*/ 5922385 h 5922385"/>
              <a:gd name="connsiteX6" fmla="*/ 150103 w 28511406"/>
              <a:gd name="connsiteY6" fmla="*/ 5903335 h 5922385"/>
              <a:gd name="connsiteX0" fmla="*/ 150103 w 28244706"/>
              <a:gd name="connsiteY0" fmla="*/ 5903335 h 5922385"/>
              <a:gd name="connsiteX1" fmla="*/ 150103 w 28244706"/>
              <a:gd name="connsiteY1" fmla="*/ 0 h 5922385"/>
              <a:gd name="connsiteX2" fmla="*/ 28244706 w 28244706"/>
              <a:gd name="connsiteY2" fmla="*/ 31750 h 5922385"/>
              <a:gd name="connsiteX3" fmla="*/ 27777640 w 28244706"/>
              <a:gd name="connsiteY3" fmla="*/ 1018834 h 5922385"/>
              <a:gd name="connsiteX4" fmla="*/ 27777640 w 28244706"/>
              <a:gd name="connsiteY4" fmla="*/ 4941651 h 5922385"/>
              <a:gd name="connsiteX5" fmla="*/ 26796906 w 28244706"/>
              <a:gd name="connsiteY5" fmla="*/ 5922385 h 5922385"/>
              <a:gd name="connsiteX6" fmla="*/ 150103 w 28244706"/>
              <a:gd name="connsiteY6" fmla="*/ 5903335 h 592238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7777640 w 28244706"/>
              <a:gd name="connsiteY4" fmla="*/ 4941651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7777640 w 28244706"/>
              <a:gd name="connsiteY3" fmla="*/ 101883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8244706"/>
              <a:gd name="connsiteY0" fmla="*/ 5903335 h 5903335"/>
              <a:gd name="connsiteX1" fmla="*/ 150103 w 28244706"/>
              <a:gd name="connsiteY1" fmla="*/ 0 h 5903335"/>
              <a:gd name="connsiteX2" fmla="*/ 28244706 w 28244706"/>
              <a:gd name="connsiteY2" fmla="*/ 31750 h 5903335"/>
              <a:gd name="connsiteX3" fmla="*/ 25815490 w 28244706"/>
              <a:gd name="connsiteY3" fmla="*/ 847384 h 5903335"/>
              <a:gd name="connsiteX4" fmla="*/ 25815490 w 28244706"/>
              <a:gd name="connsiteY4" fmla="*/ 4913076 h 5903335"/>
              <a:gd name="connsiteX5" fmla="*/ 23158356 w 28244706"/>
              <a:gd name="connsiteY5" fmla="*/ 5874760 h 5903335"/>
              <a:gd name="connsiteX6" fmla="*/ 150103 w 28244706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3158356 w 26654031"/>
              <a:gd name="connsiteY5" fmla="*/ 5874760 h 5903335"/>
              <a:gd name="connsiteX6" fmla="*/ 150103 w 26654031"/>
              <a:gd name="connsiteY6" fmla="*/ 5903335 h 5903335"/>
              <a:gd name="connsiteX0" fmla="*/ 150103 w 26654031"/>
              <a:gd name="connsiteY0" fmla="*/ 5903335 h 5903335"/>
              <a:gd name="connsiteX1" fmla="*/ 150103 w 26654031"/>
              <a:gd name="connsiteY1" fmla="*/ 0 h 5903335"/>
              <a:gd name="connsiteX2" fmla="*/ 26654031 w 26654031"/>
              <a:gd name="connsiteY2" fmla="*/ 22225 h 5903335"/>
              <a:gd name="connsiteX3" fmla="*/ 25815490 w 26654031"/>
              <a:gd name="connsiteY3" fmla="*/ 847384 h 5903335"/>
              <a:gd name="connsiteX4" fmla="*/ 25815490 w 26654031"/>
              <a:gd name="connsiteY4" fmla="*/ 4913076 h 5903335"/>
              <a:gd name="connsiteX5" fmla="*/ 24529956 w 26654031"/>
              <a:gd name="connsiteY5" fmla="*/ 5874760 h 5903335"/>
              <a:gd name="connsiteX6" fmla="*/ 150103 w 26654031"/>
              <a:gd name="connsiteY6" fmla="*/ 5903335 h 590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54031" h="5903335">
                <a:moveTo>
                  <a:pt x="150103" y="5903335"/>
                </a:moveTo>
                <a:cubicBezTo>
                  <a:pt x="-74631" y="5265521"/>
                  <a:pt x="-23831" y="787039"/>
                  <a:pt x="150103" y="0"/>
                </a:cubicBezTo>
                <a:lnTo>
                  <a:pt x="26654031" y="22225"/>
                </a:lnTo>
                <a:cubicBezTo>
                  <a:pt x="26205075" y="41275"/>
                  <a:pt x="25815490" y="305740"/>
                  <a:pt x="25815490" y="847384"/>
                </a:cubicBezTo>
                <a:lnTo>
                  <a:pt x="25815490" y="4913076"/>
                </a:lnTo>
                <a:cubicBezTo>
                  <a:pt x="25815490" y="5454720"/>
                  <a:pt x="25071600" y="5874760"/>
                  <a:pt x="24529956" y="5874760"/>
                </a:cubicBezTo>
                <a:lnTo>
                  <a:pt x="150103" y="5903335"/>
                </a:lnTo>
                <a:close/>
              </a:path>
            </a:pathLst>
          </a:custGeom>
          <a:gradFill flip="none" rotWithShape="1">
            <a:gsLst>
              <a:gs pos="0">
                <a:srgbClr val="38424A"/>
              </a:gs>
              <a:gs pos="42000">
                <a:srgbClr val="38424A"/>
              </a:gs>
              <a:gs pos="100000">
                <a:srgbClr val="5C6670"/>
              </a:gs>
            </a:gsLst>
            <a:lin ang="0" scaled="0"/>
            <a:tileRect/>
          </a:gradFill>
          <a:ln w="9525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fr-FR"/>
          </a:p>
        </p:txBody>
      </p:sp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5049808"/>
            <a:ext cx="3238721" cy="1808192"/>
          </a:xfrm>
          <a:prstGeom prst="rect">
            <a:avLst/>
          </a:prstGeom>
          <a:gradFill>
            <a:gsLst>
              <a:gs pos="0">
                <a:srgbClr val="38424A"/>
              </a:gs>
              <a:gs pos="38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>
            <a:noFill/>
          </a:ln>
          <a:effectLst/>
        </p:spPr>
      </p:pic>
      <p:sp>
        <p:nvSpPr>
          <p:cNvPr id="18" name="Rectangle 17"/>
          <p:cNvSpPr/>
          <p:nvPr/>
        </p:nvSpPr>
        <p:spPr>
          <a:xfrm>
            <a:off x="4363988" y="4978790"/>
            <a:ext cx="30398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Maxime </a:t>
            </a:r>
            <a:r>
              <a:rPr lang="fr-FR" sz="2400" dirty="0" err="1" smtClean="0">
                <a:solidFill>
                  <a:schemeClr val="bg1"/>
                </a:solidFill>
              </a:rPr>
              <a:t>Lefrançois</a:t>
            </a:r>
            <a:r>
              <a:rPr lang="fr-FR" sz="2400" dirty="0" smtClean="0">
                <a:solidFill>
                  <a:schemeClr val="bg1"/>
                </a:solidFill>
              </a:rPr>
              <a:t>, </a:t>
            </a:r>
            <a:endParaRPr lang="fr-FR" sz="2400" dirty="0" smtClean="0">
              <a:solidFill>
                <a:schemeClr val="bg1"/>
              </a:solidFill>
            </a:endParaRPr>
          </a:p>
          <a:p>
            <a:pPr algn="ctr"/>
            <a:r>
              <a:rPr lang="fr-FR" sz="2400" dirty="0" smtClean="0">
                <a:solidFill>
                  <a:schemeClr val="bg1"/>
                </a:solidFill>
              </a:rPr>
              <a:t>Antoine Zimmermann, </a:t>
            </a:r>
          </a:p>
          <a:p>
            <a:pPr algn="ctr"/>
            <a:r>
              <a:rPr lang="fr-FR" sz="2400" dirty="0" err="1" smtClean="0">
                <a:solidFill>
                  <a:schemeClr val="bg1"/>
                </a:solidFill>
              </a:rPr>
              <a:t>Noorani</a:t>
            </a:r>
            <a:r>
              <a:rPr lang="fr-FR" sz="2400" dirty="0" smtClean="0">
                <a:solidFill>
                  <a:schemeClr val="bg1"/>
                </a:solidFill>
              </a:rPr>
              <a:t> </a:t>
            </a:r>
            <a:r>
              <a:rPr lang="fr-FR" sz="2400" dirty="0" err="1" smtClean="0">
                <a:solidFill>
                  <a:schemeClr val="bg1"/>
                </a:solidFill>
              </a:rPr>
              <a:t>Bakerally</a:t>
            </a:r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19" name="Rectangle 27"/>
          <p:cNvSpPr/>
          <p:nvPr/>
        </p:nvSpPr>
        <p:spPr bwMode="auto">
          <a:xfrm rot="16200000" flipH="1">
            <a:off x="4152899" y="-4152899"/>
            <a:ext cx="838201" cy="9144000"/>
          </a:xfrm>
          <a:custGeom>
            <a:avLst/>
            <a:gdLst>
              <a:gd name="connsiteX0" fmla="*/ 0 w 960266"/>
              <a:gd name="connsiteY0" fmla="*/ 0 h 30279974"/>
              <a:gd name="connsiteX1" fmla="*/ 960266 w 960266"/>
              <a:gd name="connsiteY1" fmla="*/ 0 h 30279974"/>
              <a:gd name="connsiteX2" fmla="*/ 960266 w 960266"/>
              <a:gd name="connsiteY2" fmla="*/ 30279974 h 30279974"/>
              <a:gd name="connsiteX3" fmla="*/ 0 w 960266"/>
              <a:gd name="connsiteY3" fmla="*/ 30279974 h 30279974"/>
              <a:gd name="connsiteX4" fmla="*/ 0 w 9602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960266 w 2179466"/>
              <a:gd name="connsiteY2" fmla="*/ 30279974 h 30279974"/>
              <a:gd name="connsiteX3" fmla="*/ 0 w 2179466"/>
              <a:gd name="connsiteY3" fmla="*/ 30279974 h 30279974"/>
              <a:gd name="connsiteX4" fmla="*/ 0 w 2179466"/>
              <a:gd name="connsiteY4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741407 w 2179466"/>
              <a:gd name="connsiteY2" fmla="*/ 7619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79466"/>
              <a:gd name="connsiteY0" fmla="*/ 0 h 30279974"/>
              <a:gd name="connsiteX1" fmla="*/ 2179466 w 2179466"/>
              <a:gd name="connsiteY1" fmla="*/ 0 h 30279974"/>
              <a:gd name="connsiteX2" fmla="*/ 1027157 w 2179466"/>
              <a:gd name="connsiteY2" fmla="*/ 1104897 h 30279974"/>
              <a:gd name="connsiteX3" fmla="*/ 960266 w 2179466"/>
              <a:gd name="connsiteY3" fmla="*/ 30279974 h 30279974"/>
              <a:gd name="connsiteX4" fmla="*/ 0 w 2179466"/>
              <a:gd name="connsiteY4" fmla="*/ 30279974 h 30279974"/>
              <a:gd name="connsiteX5" fmla="*/ 0 w 2179466"/>
              <a:gd name="connsiteY5" fmla="*/ 0 h 30279974"/>
              <a:gd name="connsiteX0" fmla="*/ 0 w 2196428"/>
              <a:gd name="connsiteY0" fmla="*/ 0 h 30279974"/>
              <a:gd name="connsiteX1" fmla="*/ 2179466 w 2196428"/>
              <a:gd name="connsiteY1" fmla="*/ 0 h 30279974"/>
              <a:gd name="connsiteX2" fmla="*/ 960266 w 2196428"/>
              <a:gd name="connsiteY2" fmla="*/ 30279974 h 30279974"/>
              <a:gd name="connsiteX3" fmla="*/ 0 w 2196428"/>
              <a:gd name="connsiteY3" fmla="*/ 30279974 h 30279974"/>
              <a:gd name="connsiteX4" fmla="*/ 0 w 2196428"/>
              <a:gd name="connsiteY4" fmla="*/ 0 h 30279974"/>
              <a:gd name="connsiteX0" fmla="*/ 0 w 1213765"/>
              <a:gd name="connsiteY0" fmla="*/ 0 h 30279974"/>
              <a:gd name="connsiteX1" fmla="*/ 1074566 w 1213765"/>
              <a:gd name="connsiteY1" fmla="*/ 19050 h 30279974"/>
              <a:gd name="connsiteX2" fmla="*/ 960266 w 1213765"/>
              <a:gd name="connsiteY2" fmla="*/ 30279974 h 30279974"/>
              <a:gd name="connsiteX3" fmla="*/ 0 w 1213765"/>
              <a:gd name="connsiteY3" fmla="*/ 30279974 h 30279974"/>
              <a:gd name="connsiteX4" fmla="*/ 0 w 1213765"/>
              <a:gd name="connsiteY4" fmla="*/ 0 h 30279974"/>
              <a:gd name="connsiteX0" fmla="*/ 0 w 1154303"/>
              <a:gd name="connsiteY0" fmla="*/ 0 h 30279974"/>
              <a:gd name="connsiteX1" fmla="*/ 1074566 w 1154303"/>
              <a:gd name="connsiteY1" fmla="*/ 19050 h 30279974"/>
              <a:gd name="connsiteX2" fmla="*/ 960266 w 1154303"/>
              <a:gd name="connsiteY2" fmla="*/ 30279974 h 30279974"/>
              <a:gd name="connsiteX3" fmla="*/ 0 w 1154303"/>
              <a:gd name="connsiteY3" fmla="*/ 30279974 h 30279974"/>
              <a:gd name="connsiteX4" fmla="*/ 0 w 1154303"/>
              <a:gd name="connsiteY4" fmla="*/ 0 h 30279974"/>
              <a:gd name="connsiteX0" fmla="*/ 0 w 1160161"/>
              <a:gd name="connsiteY0" fmla="*/ 0 h 30279974"/>
              <a:gd name="connsiteX1" fmla="*/ 1074566 w 1160161"/>
              <a:gd name="connsiteY1" fmla="*/ 19050 h 30279974"/>
              <a:gd name="connsiteX2" fmla="*/ 960266 w 1160161"/>
              <a:gd name="connsiteY2" fmla="*/ 30279974 h 30279974"/>
              <a:gd name="connsiteX3" fmla="*/ 0 w 1160161"/>
              <a:gd name="connsiteY3" fmla="*/ 30279974 h 30279974"/>
              <a:gd name="connsiteX4" fmla="*/ 0 w 1160161"/>
              <a:gd name="connsiteY4" fmla="*/ 0 h 30279974"/>
              <a:gd name="connsiteX0" fmla="*/ 0 w 1123419"/>
              <a:gd name="connsiteY0" fmla="*/ 0 h 30279974"/>
              <a:gd name="connsiteX1" fmla="*/ 960266 w 1123419"/>
              <a:gd name="connsiteY1" fmla="*/ 19050 h 30279974"/>
              <a:gd name="connsiteX2" fmla="*/ 960266 w 1123419"/>
              <a:gd name="connsiteY2" fmla="*/ 30279974 h 30279974"/>
              <a:gd name="connsiteX3" fmla="*/ 0 w 1123419"/>
              <a:gd name="connsiteY3" fmla="*/ 30279974 h 30279974"/>
              <a:gd name="connsiteX4" fmla="*/ 0 w 1123419"/>
              <a:gd name="connsiteY4" fmla="*/ 0 h 30279974"/>
              <a:gd name="connsiteX0" fmla="*/ 0 w 1194765"/>
              <a:gd name="connsiteY0" fmla="*/ 0 h 30279974"/>
              <a:gd name="connsiteX1" fmla="*/ 1150766 w 1194765"/>
              <a:gd name="connsiteY1" fmla="*/ 0 h 30279974"/>
              <a:gd name="connsiteX2" fmla="*/ 960266 w 1194765"/>
              <a:gd name="connsiteY2" fmla="*/ 30279974 h 30279974"/>
              <a:gd name="connsiteX3" fmla="*/ 0 w 1194765"/>
              <a:gd name="connsiteY3" fmla="*/ 30279974 h 30279974"/>
              <a:gd name="connsiteX4" fmla="*/ 0 w 1194765"/>
              <a:gd name="connsiteY4" fmla="*/ 0 h 30279974"/>
              <a:gd name="connsiteX0" fmla="*/ 0 w 1101573"/>
              <a:gd name="connsiteY0" fmla="*/ 0 h 30279974"/>
              <a:gd name="connsiteX1" fmla="*/ 865016 w 1101573"/>
              <a:gd name="connsiteY1" fmla="*/ 0 h 30279974"/>
              <a:gd name="connsiteX2" fmla="*/ 960266 w 1101573"/>
              <a:gd name="connsiteY2" fmla="*/ 30279974 h 30279974"/>
              <a:gd name="connsiteX3" fmla="*/ 0 w 1101573"/>
              <a:gd name="connsiteY3" fmla="*/ 30279974 h 30279974"/>
              <a:gd name="connsiteX4" fmla="*/ 0 w 1101573"/>
              <a:gd name="connsiteY4" fmla="*/ 0 h 30279974"/>
              <a:gd name="connsiteX0" fmla="*/ 0 w 978797"/>
              <a:gd name="connsiteY0" fmla="*/ 0 h 30279974"/>
              <a:gd name="connsiteX1" fmla="*/ 865016 w 978797"/>
              <a:gd name="connsiteY1" fmla="*/ 0 h 30279974"/>
              <a:gd name="connsiteX2" fmla="*/ 960266 w 978797"/>
              <a:gd name="connsiteY2" fmla="*/ 30279974 h 30279974"/>
              <a:gd name="connsiteX3" fmla="*/ 0 w 978797"/>
              <a:gd name="connsiteY3" fmla="*/ 30279974 h 30279974"/>
              <a:gd name="connsiteX4" fmla="*/ 0 w 978797"/>
              <a:gd name="connsiteY4" fmla="*/ 0 h 30279974"/>
              <a:gd name="connsiteX0" fmla="*/ 0 w 1044366"/>
              <a:gd name="connsiteY0" fmla="*/ 0 h 31718590"/>
              <a:gd name="connsiteX1" fmla="*/ 865016 w 1044366"/>
              <a:gd name="connsiteY1" fmla="*/ 0 h 31718590"/>
              <a:gd name="connsiteX2" fmla="*/ 984658 w 1044366"/>
              <a:gd name="connsiteY2" fmla="*/ 29203648 h 31718590"/>
              <a:gd name="connsiteX3" fmla="*/ 960266 w 1044366"/>
              <a:gd name="connsiteY3" fmla="*/ 30279974 h 31718590"/>
              <a:gd name="connsiteX4" fmla="*/ 0 w 1044366"/>
              <a:gd name="connsiteY4" fmla="*/ 30279974 h 31718590"/>
              <a:gd name="connsiteX5" fmla="*/ 0 w 1044366"/>
              <a:gd name="connsiteY5" fmla="*/ 0 h 31718590"/>
              <a:gd name="connsiteX0" fmla="*/ 0 w 2073993"/>
              <a:gd name="connsiteY0" fmla="*/ 0 h 31743675"/>
              <a:gd name="connsiteX1" fmla="*/ 865016 w 2073993"/>
              <a:gd name="connsiteY1" fmla="*/ 0 h 31743675"/>
              <a:gd name="connsiteX2" fmla="*/ 984658 w 2073993"/>
              <a:gd name="connsiteY2" fmla="*/ 29203648 h 31743675"/>
              <a:gd name="connsiteX3" fmla="*/ 2058838 w 2073993"/>
              <a:gd name="connsiteY3" fmla="*/ 30356174 h 31743675"/>
              <a:gd name="connsiteX4" fmla="*/ 0 w 2073993"/>
              <a:gd name="connsiteY4" fmla="*/ 30279974 h 31743675"/>
              <a:gd name="connsiteX5" fmla="*/ 0 w 2073993"/>
              <a:gd name="connsiteY5" fmla="*/ 0 h 31743675"/>
              <a:gd name="connsiteX0" fmla="*/ 0 w 2073993"/>
              <a:gd name="connsiteY0" fmla="*/ 0 h 30356174"/>
              <a:gd name="connsiteX1" fmla="*/ 865016 w 2073993"/>
              <a:gd name="connsiteY1" fmla="*/ 0 h 30356174"/>
              <a:gd name="connsiteX2" fmla="*/ 984658 w 2073993"/>
              <a:gd name="connsiteY2" fmla="*/ 29203648 h 30356174"/>
              <a:gd name="connsiteX3" fmla="*/ 2058838 w 2073993"/>
              <a:gd name="connsiteY3" fmla="*/ 30356174 h 30356174"/>
              <a:gd name="connsiteX4" fmla="*/ 0 w 2073993"/>
              <a:gd name="connsiteY4" fmla="*/ 30279974 h 30356174"/>
              <a:gd name="connsiteX5" fmla="*/ 0 w 2073993"/>
              <a:gd name="connsiteY5" fmla="*/ 0 h 30356174"/>
              <a:gd name="connsiteX0" fmla="*/ 0 w 1987866"/>
              <a:gd name="connsiteY0" fmla="*/ 0 h 31726204"/>
              <a:gd name="connsiteX1" fmla="*/ 865016 w 1987866"/>
              <a:gd name="connsiteY1" fmla="*/ 0 h 31726204"/>
              <a:gd name="connsiteX2" fmla="*/ 984658 w 1987866"/>
              <a:gd name="connsiteY2" fmla="*/ 29203648 h 31726204"/>
              <a:gd name="connsiteX3" fmla="*/ 1969159 w 1987866"/>
              <a:gd name="connsiteY3" fmla="*/ 30299024 h 31726204"/>
              <a:gd name="connsiteX4" fmla="*/ 0 w 1987866"/>
              <a:gd name="connsiteY4" fmla="*/ 30279974 h 31726204"/>
              <a:gd name="connsiteX5" fmla="*/ 0 w 1987866"/>
              <a:gd name="connsiteY5" fmla="*/ 0 h 31726204"/>
              <a:gd name="connsiteX0" fmla="*/ 0 w 1969159"/>
              <a:gd name="connsiteY0" fmla="*/ 0 h 31778629"/>
              <a:gd name="connsiteX1" fmla="*/ 865016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0299617"/>
              <a:gd name="connsiteX1" fmla="*/ 865016 w 1969159"/>
              <a:gd name="connsiteY1" fmla="*/ 0 h 30299617"/>
              <a:gd name="connsiteX2" fmla="*/ 984658 w 1969159"/>
              <a:gd name="connsiteY2" fmla="*/ 29203648 h 30299617"/>
              <a:gd name="connsiteX3" fmla="*/ 1969159 w 1969159"/>
              <a:gd name="connsiteY3" fmla="*/ 30299024 h 30299617"/>
              <a:gd name="connsiteX4" fmla="*/ 0 w 1969159"/>
              <a:gd name="connsiteY4" fmla="*/ 30279974 h 30299617"/>
              <a:gd name="connsiteX5" fmla="*/ 0 w 1969159"/>
              <a:gd name="connsiteY5" fmla="*/ 0 h 30299617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7248"/>
              <a:gd name="connsiteX1" fmla="*/ 977115 w 1969159"/>
              <a:gd name="connsiteY1" fmla="*/ 19050 h 31777248"/>
              <a:gd name="connsiteX2" fmla="*/ 984658 w 1969159"/>
              <a:gd name="connsiteY2" fmla="*/ 29203648 h 31777248"/>
              <a:gd name="connsiteX3" fmla="*/ 1969159 w 1969159"/>
              <a:gd name="connsiteY3" fmla="*/ 30299024 h 31777248"/>
              <a:gd name="connsiteX4" fmla="*/ 0 w 1969159"/>
              <a:gd name="connsiteY4" fmla="*/ 30279974 h 31777248"/>
              <a:gd name="connsiteX5" fmla="*/ 0 w 1969159"/>
              <a:gd name="connsiteY5" fmla="*/ 0 h 31777248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9159"/>
              <a:gd name="connsiteY0" fmla="*/ 0 h 31778629"/>
              <a:gd name="connsiteX1" fmla="*/ 988324 w 1969159"/>
              <a:gd name="connsiteY1" fmla="*/ 0 h 31778629"/>
              <a:gd name="connsiteX2" fmla="*/ 984658 w 1969159"/>
              <a:gd name="connsiteY2" fmla="*/ 29203648 h 31778629"/>
              <a:gd name="connsiteX3" fmla="*/ 1969159 w 1969159"/>
              <a:gd name="connsiteY3" fmla="*/ 30299024 h 31778629"/>
              <a:gd name="connsiteX4" fmla="*/ 0 w 1969159"/>
              <a:gd name="connsiteY4" fmla="*/ 30279974 h 31778629"/>
              <a:gd name="connsiteX5" fmla="*/ 0 w 1969159"/>
              <a:gd name="connsiteY5" fmla="*/ 0 h 31778629"/>
              <a:gd name="connsiteX0" fmla="*/ 0 w 1966356"/>
              <a:gd name="connsiteY0" fmla="*/ 0 h 31770812"/>
              <a:gd name="connsiteX1" fmla="*/ 988324 w 1966356"/>
              <a:gd name="connsiteY1" fmla="*/ 0 h 31770812"/>
              <a:gd name="connsiteX2" fmla="*/ 984658 w 1966356"/>
              <a:gd name="connsiteY2" fmla="*/ 29203648 h 31770812"/>
              <a:gd name="connsiteX3" fmla="*/ 1966356 w 1966356"/>
              <a:gd name="connsiteY3" fmla="*/ 30279974 h 31770812"/>
              <a:gd name="connsiteX4" fmla="*/ 0 w 1966356"/>
              <a:gd name="connsiteY4" fmla="*/ 30279974 h 31770812"/>
              <a:gd name="connsiteX5" fmla="*/ 0 w 1966356"/>
              <a:gd name="connsiteY5" fmla="*/ 0 h 31770812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1772765"/>
              <a:gd name="connsiteX1" fmla="*/ 988324 w 1966357"/>
              <a:gd name="connsiteY1" fmla="*/ 0 h 31772765"/>
              <a:gd name="connsiteX2" fmla="*/ 984658 w 1966357"/>
              <a:gd name="connsiteY2" fmla="*/ 29203648 h 31772765"/>
              <a:gd name="connsiteX3" fmla="*/ 1966357 w 1966357"/>
              <a:gd name="connsiteY3" fmla="*/ 30284740 h 31772765"/>
              <a:gd name="connsiteX4" fmla="*/ 0 w 1966357"/>
              <a:gd name="connsiteY4" fmla="*/ 30279974 h 31772765"/>
              <a:gd name="connsiteX5" fmla="*/ 0 w 1966357"/>
              <a:gd name="connsiteY5" fmla="*/ 0 h 31772765"/>
              <a:gd name="connsiteX0" fmla="*/ 0 w 1966357"/>
              <a:gd name="connsiteY0" fmla="*/ 0 h 34687004"/>
              <a:gd name="connsiteX1" fmla="*/ 988324 w 1966357"/>
              <a:gd name="connsiteY1" fmla="*/ 0 h 34687004"/>
              <a:gd name="connsiteX2" fmla="*/ 984658 w 1966357"/>
              <a:gd name="connsiteY2" fmla="*/ 29203648 h 34687004"/>
              <a:gd name="connsiteX3" fmla="*/ 1966357 w 1966357"/>
              <a:gd name="connsiteY3" fmla="*/ 30284740 h 34687004"/>
              <a:gd name="connsiteX4" fmla="*/ 0 w 1966357"/>
              <a:gd name="connsiteY4" fmla="*/ 30279974 h 34687004"/>
              <a:gd name="connsiteX5" fmla="*/ 0 w 1966357"/>
              <a:gd name="connsiteY5" fmla="*/ 0 h 34687004"/>
              <a:gd name="connsiteX0" fmla="*/ 0 w 1966357"/>
              <a:gd name="connsiteY0" fmla="*/ 0 h 30285272"/>
              <a:gd name="connsiteX1" fmla="*/ 988324 w 1966357"/>
              <a:gd name="connsiteY1" fmla="*/ 0 h 30285272"/>
              <a:gd name="connsiteX2" fmla="*/ 984658 w 1966357"/>
              <a:gd name="connsiteY2" fmla="*/ 29203648 h 30285272"/>
              <a:gd name="connsiteX3" fmla="*/ 1966357 w 1966357"/>
              <a:gd name="connsiteY3" fmla="*/ 30284740 h 30285272"/>
              <a:gd name="connsiteX4" fmla="*/ 0 w 1966357"/>
              <a:gd name="connsiteY4" fmla="*/ 30279974 h 30285272"/>
              <a:gd name="connsiteX5" fmla="*/ 0 w 1966357"/>
              <a:gd name="connsiteY5" fmla="*/ 0 h 30285272"/>
              <a:gd name="connsiteX0" fmla="*/ 0 w 1966357"/>
              <a:gd name="connsiteY0" fmla="*/ 0 h 30285292"/>
              <a:gd name="connsiteX1" fmla="*/ 988324 w 1966357"/>
              <a:gd name="connsiteY1" fmla="*/ 0 h 30285292"/>
              <a:gd name="connsiteX2" fmla="*/ 984658 w 1966357"/>
              <a:gd name="connsiteY2" fmla="*/ 29203648 h 30285292"/>
              <a:gd name="connsiteX3" fmla="*/ 1966357 w 1966357"/>
              <a:gd name="connsiteY3" fmla="*/ 30284740 h 30285292"/>
              <a:gd name="connsiteX4" fmla="*/ 0 w 1966357"/>
              <a:gd name="connsiteY4" fmla="*/ 30279974 h 30285292"/>
              <a:gd name="connsiteX5" fmla="*/ 0 w 1966357"/>
              <a:gd name="connsiteY5" fmla="*/ 0 h 30285292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203648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  <a:gd name="connsiteX0" fmla="*/ 0 w 1966357"/>
              <a:gd name="connsiteY0" fmla="*/ 0 h 30284740"/>
              <a:gd name="connsiteX1" fmla="*/ 988324 w 1966357"/>
              <a:gd name="connsiteY1" fmla="*/ 0 h 30284740"/>
              <a:gd name="connsiteX2" fmla="*/ 984658 w 1966357"/>
              <a:gd name="connsiteY2" fmla="*/ 29503686 h 30284740"/>
              <a:gd name="connsiteX3" fmla="*/ 1966357 w 1966357"/>
              <a:gd name="connsiteY3" fmla="*/ 30284740 h 30284740"/>
              <a:gd name="connsiteX4" fmla="*/ 0 w 1966357"/>
              <a:gd name="connsiteY4" fmla="*/ 30279974 h 30284740"/>
              <a:gd name="connsiteX5" fmla="*/ 0 w 1966357"/>
              <a:gd name="connsiteY5" fmla="*/ 0 h 30284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66357" h="30284740">
                <a:moveTo>
                  <a:pt x="0" y="0"/>
                </a:moveTo>
                <a:lnTo>
                  <a:pt x="988324" y="0"/>
                </a:lnTo>
                <a:cubicBezTo>
                  <a:pt x="984285" y="203200"/>
                  <a:pt x="982754" y="29151265"/>
                  <a:pt x="984658" y="29503686"/>
                </a:cubicBezTo>
                <a:cubicBezTo>
                  <a:pt x="986562" y="29856107"/>
                  <a:pt x="1308406" y="30283152"/>
                  <a:pt x="1966357" y="30284740"/>
                </a:cubicBezTo>
                <a:lnTo>
                  <a:pt x="0" y="3027997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8424A"/>
              </a:gs>
              <a:gs pos="42000">
                <a:srgbClr val="5C6670"/>
              </a:gs>
              <a:gs pos="100000">
                <a:schemeClr val="bg1"/>
              </a:gs>
            </a:gsLst>
            <a:lin ang="48000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3971341" y="6211683"/>
            <a:ext cx="39026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MINES Saint-Etienne, CNRS, </a:t>
            </a:r>
            <a:endParaRPr lang="fr-FR" sz="1600" dirty="0" smtClean="0">
              <a:solidFill>
                <a:schemeClr val="bg1"/>
              </a:solidFill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</a:rPr>
              <a:t>Laboratoire </a:t>
            </a:r>
            <a:r>
              <a:rPr lang="fr-FR" sz="1600" dirty="0">
                <a:solidFill>
                  <a:schemeClr val="bg1"/>
                </a:solidFill>
              </a:rPr>
              <a:t>Hubert Curien UMR 5516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4798" y="4108654"/>
            <a:ext cx="8153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smtClean="0"/>
              <a:t>Plus d’information sur </a:t>
            </a:r>
            <a:r>
              <a:rPr lang="fr-FR" sz="2000" dirty="0" smtClean="0"/>
              <a:t>SPARQL-</a:t>
            </a:r>
            <a:r>
              <a:rPr lang="fr-FR" sz="2000" dirty="0" err="1" smtClean="0"/>
              <a:t>Generate</a:t>
            </a:r>
            <a:r>
              <a:rPr lang="fr-FR" sz="2000" dirty="0" smtClean="0"/>
              <a:t> à </a:t>
            </a:r>
            <a:r>
              <a:rPr lang="fr-FR" sz="2000" dirty="0">
                <a:hlinkClick r:id="rId4"/>
              </a:rPr>
              <a:t>https://</a:t>
            </a:r>
            <a:r>
              <a:rPr lang="fr-FR" sz="2000" dirty="0" smtClean="0">
                <a:hlinkClick r:id="rId4"/>
              </a:rPr>
              <a:t>w3id.org/sparql-generate/</a:t>
            </a:r>
            <a:r>
              <a:rPr lang="fr-FR" sz="2000" dirty="0" smtClean="0"/>
              <a:t> </a:t>
            </a:r>
            <a:endParaRPr lang="fr-FR" sz="2000" dirty="0"/>
          </a:p>
          <a:p>
            <a:r>
              <a:rPr lang="fr-FR" sz="2000" dirty="0" smtClean="0"/>
              <a:t>Le </a:t>
            </a:r>
            <a:r>
              <a:rPr lang="fr-FR" sz="2000" dirty="0" smtClean="0"/>
              <a:t>démonstrateur web, </a:t>
            </a:r>
            <a:r>
              <a:rPr lang="fr-FR" sz="2000" dirty="0" smtClean="0"/>
              <a:t>l’implémentation </a:t>
            </a:r>
            <a:r>
              <a:rPr lang="fr-FR" sz="2000" dirty="0"/>
              <a:t>o</a:t>
            </a:r>
            <a:r>
              <a:rPr lang="fr-FR" sz="2000" dirty="0" smtClean="0"/>
              <a:t>pen </a:t>
            </a:r>
            <a:r>
              <a:rPr lang="fr-FR" sz="2000" dirty="0" smtClean="0"/>
              <a:t>source, la mailing </a:t>
            </a:r>
            <a:r>
              <a:rPr lang="fr-FR" sz="2000" dirty="0" err="1" smtClean="0"/>
              <a:t>list</a:t>
            </a:r>
            <a:r>
              <a:rPr lang="fr-FR" sz="2000" dirty="0" smtClean="0"/>
              <a:t>,…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1282701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Espace réservé du numéro de diapositive 110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540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1454331" y="6356354"/>
            <a:ext cx="6235338" cy="365125"/>
          </a:xfrm>
        </p:spPr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541" name="Espace réservé de la date 7"/>
          <p:cNvSpPr>
            <a:spLocks noGrp="1"/>
          </p:cNvSpPr>
          <p:nvPr>
            <p:ph type="dt" sz="half" idx="10"/>
          </p:nvPr>
        </p:nvSpPr>
        <p:spPr>
          <a:xfrm>
            <a:off x="457200" y="6356354"/>
            <a:ext cx="918754" cy="365125"/>
          </a:xfrm>
        </p:spPr>
        <p:txBody>
          <a:bodyPr/>
          <a:lstStyle/>
          <a:p>
            <a:fld id="{851C4AF9-5C50-4A2B-B4C5-F1464A8C74B0}" type="datetime1">
              <a:rPr lang="fr-FR" smtClean="0"/>
              <a:t>26/01/2017</a:t>
            </a:fld>
            <a:endParaRPr lang="fr-BE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879" y="2341108"/>
            <a:ext cx="5387122" cy="4015246"/>
          </a:xfrm>
          <a:prstGeom prst="rect">
            <a:avLst/>
          </a:prstGeom>
        </p:spPr>
      </p:pic>
      <p:pic>
        <p:nvPicPr>
          <p:cNvPr id="2050" name="Picture 2" descr="http://opensensingcity.emse.fr/wp-content/uploads/2017/01/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976" y="-121211"/>
            <a:ext cx="3241386" cy="1797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tour à la page d'accuei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01" y="335112"/>
            <a:ext cx="1654307" cy="893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938508" y="1362171"/>
            <a:ext cx="70951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dirty="0" smtClean="0"/>
              <a:t>porté par l’Ecole des Mines</a:t>
            </a:r>
          </a:p>
          <a:p>
            <a:pPr algn="ctr"/>
            <a:r>
              <a:rPr lang="fr-FR" i="1" dirty="0"/>
              <a:t>« Promouvoir la publication et l’utilisation de données ouvertes temps </a:t>
            </a:r>
            <a:r>
              <a:rPr lang="fr-FR" i="1" dirty="0" smtClean="0"/>
              <a:t>réel </a:t>
            </a:r>
            <a:r>
              <a:rPr lang="fr-FR" i="1" dirty="0"/>
              <a:t>dans  le </a:t>
            </a:r>
            <a:r>
              <a:rPr lang="fr-FR" i="1" dirty="0" smtClean="0"/>
              <a:t>contexte </a:t>
            </a:r>
            <a:r>
              <a:rPr lang="fr-FR" i="1" dirty="0"/>
              <a:t>des villes </a:t>
            </a:r>
            <a:r>
              <a:rPr lang="fr-FR" i="1" dirty="0" smtClean="0"/>
              <a:t>intelligentes »</a:t>
            </a:r>
            <a:endParaRPr lang="fr-FR" i="1" dirty="0"/>
          </a:p>
        </p:txBody>
      </p:sp>
      <p:pic>
        <p:nvPicPr>
          <p:cNvPr id="1026" name="Picture 2" descr="http://www.evolve-fcell.eu/assets/images/e/Logo_Armines_CMYK-1ff43f3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4" y="2155374"/>
            <a:ext cx="1483855" cy="111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antidot.net/wp-content/uploads/logo-antidot-alt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30" y="4960219"/>
            <a:ext cx="1628763" cy="34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www.elico-recherche.eu/wp-content/themes/silverblog/images/logohead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72" y="4204981"/>
            <a:ext cx="1584758" cy="58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hikob.com/wp-content/themes/hikob/images/logo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42" y="5453482"/>
            <a:ext cx="1376218" cy="57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emse.fr/~zimmermann/images/emse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04" y="3198910"/>
            <a:ext cx="1015495" cy="83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945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6287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Un lac de données aux formats hétérogènes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32" name="ZoneTexte 31"/>
          <p:cNvSpPr txBox="1"/>
          <p:nvPr/>
        </p:nvSpPr>
        <p:spPr>
          <a:xfrm>
            <a:off x="4186032" y="4791186"/>
            <a:ext cx="39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EXI	CBOR 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3" name="ZoneTexte 32"/>
          <p:cNvSpPr txBox="1"/>
          <p:nvPr/>
        </p:nvSpPr>
        <p:spPr>
          <a:xfrm>
            <a:off x="2563045" y="4148589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XML	CSV	JSON	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36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83491" y="997531"/>
            <a:ext cx="7684654" cy="1539391"/>
          </a:xfrm>
          <a:custGeom>
            <a:avLst/>
            <a:gdLst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0 w 7684654"/>
              <a:gd name="connsiteY3" fmla="*/ 701964 h 701964"/>
              <a:gd name="connsiteX4" fmla="*/ 0 w 7684654"/>
              <a:gd name="connsiteY4" fmla="*/ 0 h 701964"/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4664364 w 7684654"/>
              <a:gd name="connsiteY3" fmla="*/ 701960 h 701964"/>
              <a:gd name="connsiteX4" fmla="*/ 0 w 7684654"/>
              <a:gd name="connsiteY4" fmla="*/ 701964 h 701964"/>
              <a:gd name="connsiteX5" fmla="*/ 0 w 7684654"/>
              <a:gd name="connsiteY5" fmla="*/ 0 h 701964"/>
              <a:gd name="connsiteX0" fmla="*/ 0 w 7684654"/>
              <a:gd name="connsiteY0" fmla="*/ 0 h 1539391"/>
              <a:gd name="connsiteX1" fmla="*/ 7684654 w 7684654"/>
              <a:gd name="connsiteY1" fmla="*/ 0 h 1539391"/>
              <a:gd name="connsiteX2" fmla="*/ 7684654 w 7684654"/>
              <a:gd name="connsiteY2" fmla="*/ 701964 h 1539391"/>
              <a:gd name="connsiteX3" fmla="*/ 4664364 w 7684654"/>
              <a:gd name="connsiteY3" fmla="*/ 701960 h 1539391"/>
              <a:gd name="connsiteX4" fmla="*/ 0 w 7684654"/>
              <a:gd name="connsiteY4" fmla="*/ 701964 h 1539391"/>
              <a:gd name="connsiteX5" fmla="*/ 0 w 7684654"/>
              <a:gd name="connsiteY5" fmla="*/ 0 h 153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4654" h="1539391">
                <a:moveTo>
                  <a:pt x="0" y="0"/>
                </a:moveTo>
                <a:lnTo>
                  <a:pt x="7684654" y="0"/>
                </a:lnTo>
                <a:lnTo>
                  <a:pt x="7684654" y="701964"/>
                </a:lnTo>
                <a:cubicBezTo>
                  <a:pt x="6677891" y="701963"/>
                  <a:pt x="8091054" y="2586180"/>
                  <a:pt x="4664364" y="701960"/>
                </a:cubicBezTo>
                <a:lnTo>
                  <a:pt x="0" y="70196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 smtClean="0"/>
              <a:t>Modèle de données</a:t>
            </a:r>
          </a:p>
          <a:p>
            <a:pPr algn="ctr"/>
            <a:r>
              <a:rPr lang="fr-FR" dirty="0" smtClean="0"/>
              <a:t>RDF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79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Etape clé: générer du RDF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705601" y="1385455"/>
            <a:ext cx="738910" cy="1339272"/>
          </a:xfrm>
          <a:custGeom>
            <a:avLst/>
            <a:gdLst>
              <a:gd name="connsiteX0" fmla="*/ 0 w 738910"/>
              <a:gd name="connsiteY0" fmla="*/ 1339272 h 1339272"/>
              <a:gd name="connsiteX1" fmla="*/ 129310 w 738910"/>
              <a:gd name="connsiteY1" fmla="*/ 794327 h 1339272"/>
              <a:gd name="connsiteX2" fmla="*/ 738910 w 738910"/>
              <a:gd name="connsiteY2" fmla="*/ 0 h 13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10" h="1339272">
                <a:moveTo>
                  <a:pt x="0" y="1339272"/>
                </a:moveTo>
                <a:cubicBezTo>
                  <a:pt x="3079" y="1178405"/>
                  <a:pt x="6158" y="1017539"/>
                  <a:pt x="129310" y="794327"/>
                </a:cubicBezTo>
                <a:cubicBezTo>
                  <a:pt x="252462" y="571115"/>
                  <a:pt x="495686" y="285557"/>
                  <a:pt x="7389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495638" y="1394691"/>
            <a:ext cx="655782" cy="1477818"/>
          </a:xfrm>
          <a:custGeom>
            <a:avLst/>
            <a:gdLst>
              <a:gd name="connsiteX0" fmla="*/ 655782 w 655782"/>
              <a:gd name="connsiteY0" fmla="*/ 1477818 h 1477818"/>
              <a:gd name="connsiteX1" fmla="*/ 461818 w 655782"/>
              <a:gd name="connsiteY1" fmla="*/ 914400 h 1477818"/>
              <a:gd name="connsiteX2" fmla="*/ 0 w 655782"/>
              <a:gd name="connsiteY2" fmla="*/ 0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782" h="1477818">
                <a:moveTo>
                  <a:pt x="655782" y="1477818"/>
                </a:moveTo>
                <a:cubicBezTo>
                  <a:pt x="613448" y="1319260"/>
                  <a:pt x="571115" y="1160703"/>
                  <a:pt x="461818" y="914400"/>
                </a:cubicBezTo>
                <a:cubicBezTo>
                  <a:pt x="352521" y="668097"/>
                  <a:pt x="176260" y="334048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7795492" y="1579418"/>
            <a:ext cx="448647" cy="1542473"/>
          </a:xfrm>
          <a:custGeom>
            <a:avLst/>
            <a:gdLst>
              <a:gd name="connsiteX0" fmla="*/ 415637 w 448647"/>
              <a:gd name="connsiteY0" fmla="*/ 1542473 h 1542473"/>
              <a:gd name="connsiteX1" fmla="*/ 406400 w 448647"/>
              <a:gd name="connsiteY1" fmla="*/ 785091 h 1542473"/>
              <a:gd name="connsiteX2" fmla="*/ 0 w 448647"/>
              <a:gd name="connsiteY2" fmla="*/ 0 h 154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47" h="1542473">
                <a:moveTo>
                  <a:pt x="415637" y="1542473"/>
                </a:moveTo>
                <a:cubicBezTo>
                  <a:pt x="445655" y="1292321"/>
                  <a:pt x="475673" y="1042170"/>
                  <a:pt x="406400" y="785091"/>
                </a:cubicBezTo>
                <a:cubicBezTo>
                  <a:pt x="337127" y="528012"/>
                  <a:pt x="168563" y="264006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838038" y="1505527"/>
            <a:ext cx="711200" cy="1745673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75856" y="1450109"/>
            <a:ext cx="517236" cy="1671782"/>
          </a:xfrm>
          <a:custGeom>
            <a:avLst/>
            <a:gdLst>
              <a:gd name="connsiteX0" fmla="*/ 517236 w 517236"/>
              <a:gd name="connsiteY0" fmla="*/ 1671782 h 1671782"/>
              <a:gd name="connsiteX1" fmla="*/ 332509 w 517236"/>
              <a:gd name="connsiteY1" fmla="*/ 775855 h 1671782"/>
              <a:gd name="connsiteX2" fmla="*/ 0 w 517236"/>
              <a:gd name="connsiteY2" fmla="*/ 0 h 16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1671782">
                <a:moveTo>
                  <a:pt x="517236" y="1671782"/>
                </a:moveTo>
                <a:cubicBezTo>
                  <a:pt x="467975" y="1363133"/>
                  <a:pt x="418715" y="1054485"/>
                  <a:pt x="332509" y="775855"/>
                </a:cubicBezTo>
                <a:cubicBezTo>
                  <a:pt x="246303" y="497225"/>
                  <a:pt x="123151" y="248612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2170547" y="1459346"/>
            <a:ext cx="1219200" cy="2198254"/>
          </a:xfrm>
          <a:custGeom>
            <a:avLst/>
            <a:gdLst>
              <a:gd name="connsiteX0" fmla="*/ 0 w 1219200"/>
              <a:gd name="connsiteY0" fmla="*/ 2198254 h 2198254"/>
              <a:gd name="connsiteX1" fmla="*/ 572654 w 1219200"/>
              <a:gd name="connsiteY1" fmla="*/ 1791854 h 2198254"/>
              <a:gd name="connsiteX2" fmla="*/ 1219200 w 1219200"/>
              <a:gd name="connsiteY2" fmla="*/ 0 h 21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198254">
                <a:moveTo>
                  <a:pt x="0" y="2198254"/>
                </a:moveTo>
                <a:cubicBezTo>
                  <a:pt x="184727" y="2178242"/>
                  <a:pt x="369454" y="2158230"/>
                  <a:pt x="572654" y="1791854"/>
                </a:cubicBezTo>
                <a:cubicBezTo>
                  <a:pt x="775854" y="1425478"/>
                  <a:pt x="997527" y="712739"/>
                  <a:pt x="1219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2710607" y="3094182"/>
            <a:ext cx="457467" cy="1034473"/>
          </a:xfrm>
          <a:custGeom>
            <a:avLst/>
            <a:gdLst>
              <a:gd name="connsiteX0" fmla="*/ 457467 w 457467"/>
              <a:gd name="connsiteY0" fmla="*/ 1034473 h 1034473"/>
              <a:gd name="connsiteX1" fmla="*/ 23358 w 457467"/>
              <a:gd name="connsiteY1" fmla="*/ 572655 h 1034473"/>
              <a:gd name="connsiteX2" fmla="*/ 97249 w 457467"/>
              <a:gd name="connsiteY2" fmla="*/ 0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67" h="1034473">
                <a:moveTo>
                  <a:pt x="457467" y="1034473"/>
                </a:moveTo>
                <a:cubicBezTo>
                  <a:pt x="270430" y="889770"/>
                  <a:pt x="83394" y="745067"/>
                  <a:pt x="23358" y="572655"/>
                </a:cubicBezTo>
                <a:cubicBezTo>
                  <a:pt x="-36678" y="400243"/>
                  <a:pt x="30285" y="200121"/>
                  <a:pt x="972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3248022" y="1902691"/>
            <a:ext cx="520416" cy="1200727"/>
          </a:xfrm>
          <a:custGeom>
            <a:avLst/>
            <a:gdLst>
              <a:gd name="connsiteX0" fmla="*/ 520416 w 520416"/>
              <a:gd name="connsiteY0" fmla="*/ 1200727 h 1200727"/>
              <a:gd name="connsiteX1" fmla="*/ 77070 w 520416"/>
              <a:gd name="connsiteY1" fmla="*/ 877455 h 1200727"/>
              <a:gd name="connsiteX2" fmla="*/ 3179 w 520416"/>
              <a:gd name="connsiteY2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16" h="1200727">
                <a:moveTo>
                  <a:pt x="520416" y="1200727"/>
                </a:moveTo>
                <a:cubicBezTo>
                  <a:pt x="341846" y="1139151"/>
                  <a:pt x="163276" y="1077576"/>
                  <a:pt x="77070" y="877455"/>
                </a:cubicBezTo>
                <a:cubicBezTo>
                  <a:pt x="-9136" y="677334"/>
                  <a:pt x="-2979" y="338667"/>
                  <a:pt x="31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9" y="1113932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4" y="1162388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49" y="1120629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3" y="1066947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99" y="1064544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86" y="1246041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2563045" y="4148589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XML	CSV	JSON	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4186032" y="4791186"/>
            <a:ext cx="3986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smtClean="0">
                <a:solidFill>
                  <a:schemeClr val="bg1"/>
                </a:solidFill>
              </a:rPr>
              <a:t>EXI	CBOR ……………….</a:t>
            </a:r>
            <a:endParaRPr lang="fr-F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79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83491" y="997531"/>
            <a:ext cx="7684654" cy="1539391"/>
          </a:xfrm>
          <a:custGeom>
            <a:avLst/>
            <a:gdLst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0 w 7684654"/>
              <a:gd name="connsiteY3" fmla="*/ 701964 h 701964"/>
              <a:gd name="connsiteX4" fmla="*/ 0 w 7684654"/>
              <a:gd name="connsiteY4" fmla="*/ 0 h 701964"/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4664364 w 7684654"/>
              <a:gd name="connsiteY3" fmla="*/ 701960 h 701964"/>
              <a:gd name="connsiteX4" fmla="*/ 0 w 7684654"/>
              <a:gd name="connsiteY4" fmla="*/ 701964 h 701964"/>
              <a:gd name="connsiteX5" fmla="*/ 0 w 7684654"/>
              <a:gd name="connsiteY5" fmla="*/ 0 h 701964"/>
              <a:gd name="connsiteX0" fmla="*/ 0 w 7684654"/>
              <a:gd name="connsiteY0" fmla="*/ 0 h 1539391"/>
              <a:gd name="connsiteX1" fmla="*/ 7684654 w 7684654"/>
              <a:gd name="connsiteY1" fmla="*/ 0 h 1539391"/>
              <a:gd name="connsiteX2" fmla="*/ 7684654 w 7684654"/>
              <a:gd name="connsiteY2" fmla="*/ 701964 h 1539391"/>
              <a:gd name="connsiteX3" fmla="*/ 4664364 w 7684654"/>
              <a:gd name="connsiteY3" fmla="*/ 701960 h 1539391"/>
              <a:gd name="connsiteX4" fmla="*/ 0 w 7684654"/>
              <a:gd name="connsiteY4" fmla="*/ 701964 h 1539391"/>
              <a:gd name="connsiteX5" fmla="*/ 0 w 7684654"/>
              <a:gd name="connsiteY5" fmla="*/ 0 h 153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4654" h="1539391">
                <a:moveTo>
                  <a:pt x="0" y="0"/>
                </a:moveTo>
                <a:lnTo>
                  <a:pt x="7684654" y="0"/>
                </a:lnTo>
                <a:lnTo>
                  <a:pt x="7684654" y="701964"/>
                </a:lnTo>
                <a:cubicBezTo>
                  <a:pt x="6677891" y="701963"/>
                  <a:pt x="8091054" y="2586180"/>
                  <a:pt x="4664364" y="701960"/>
                </a:cubicBezTo>
                <a:lnTo>
                  <a:pt x="0" y="70196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Modèle de données</a:t>
            </a:r>
          </a:p>
          <a:p>
            <a:pPr algn="ctr"/>
            <a:r>
              <a:rPr lang="fr-FR" dirty="0"/>
              <a:t>RDF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705601" y="1385455"/>
            <a:ext cx="738910" cy="1339272"/>
          </a:xfrm>
          <a:custGeom>
            <a:avLst/>
            <a:gdLst>
              <a:gd name="connsiteX0" fmla="*/ 0 w 738910"/>
              <a:gd name="connsiteY0" fmla="*/ 1339272 h 1339272"/>
              <a:gd name="connsiteX1" fmla="*/ 129310 w 738910"/>
              <a:gd name="connsiteY1" fmla="*/ 794327 h 1339272"/>
              <a:gd name="connsiteX2" fmla="*/ 738910 w 738910"/>
              <a:gd name="connsiteY2" fmla="*/ 0 h 13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10" h="1339272">
                <a:moveTo>
                  <a:pt x="0" y="1339272"/>
                </a:moveTo>
                <a:cubicBezTo>
                  <a:pt x="3079" y="1178405"/>
                  <a:pt x="6158" y="1017539"/>
                  <a:pt x="129310" y="794327"/>
                </a:cubicBezTo>
                <a:cubicBezTo>
                  <a:pt x="252462" y="571115"/>
                  <a:pt x="495686" y="285557"/>
                  <a:pt x="7389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495638" y="1394691"/>
            <a:ext cx="655782" cy="1477818"/>
          </a:xfrm>
          <a:custGeom>
            <a:avLst/>
            <a:gdLst>
              <a:gd name="connsiteX0" fmla="*/ 655782 w 655782"/>
              <a:gd name="connsiteY0" fmla="*/ 1477818 h 1477818"/>
              <a:gd name="connsiteX1" fmla="*/ 461818 w 655782"/>
              <a:gd name="connsiteY1" fmla="*/ 914400 h 1477818"/>
              <a:gd name="connsiteX2" fmla="*/ 0 w 655782"/>
              <a:gd name="connsiteY2" fmla="*/ 0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782" h="1477818">
                <a:moveTo>
                  <a:pt x="655782" y="1477818"/>
                </a:moveTo>
                <a:cubicBezTo>
                  <a:pt x="613448" y="1319260"/>
                  <a:pt x="571115" y="1160703"/>
                  <a:pt x="461818" y="914400"/>
                </a:cubicBezTo>
                <a:cubicBezTo>
                  <a:pt x="352521" y="668097"/>
                  <a:pt x="176260" y="334048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7795492" y="1579418"/>
            <a:ext cx="448647" cy="1542473"/>
          </a:xfrm>
          <a:custGeom>
            <a:avLst/>
            <a:gdLst>
              <a:gd name="connsiteX0" fmla="*/ 415637 w 448647"/>
              <a:gd name="connsiteY0" fmla="*/ 1542473 h 1542473"/>
              <a:gd name="connsiteX1" fmla="*/ 406400 w 448647"/>
              <a:gd name="connsiteY1" fmla="*/ 785091 h 1542473"/>
              <a:gd name="connsiteX2" fmla="*/ 0 w 448647"/>
              <a:gd name="connsiteY2" fmla="*/ 0 h 154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47" h="1542473">
                <a:moveTo>
                  <a:pt x="415637" y="1542473"/>
                </a:moveTo>
                <a:cubicBezTo>
                  <a:pt x="445655" y="1292321"/>
                  <a:pt x="475673" y="1042170"/>
                  <a:pt x="406400" y="785091"/>
                </a:cubicBezTo>
                <a:cubicBezTo>
                  <a:pt x="337127" y="528012"/>
                  <a:pt x="168563" y="264006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838038" y="1505527"/>
            <a:ext cx="711200" cy="1745673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75856" y="1450109"/>
            <a:ext cx="517236" cy="1671782"/>
          </a:xfrm>
          <a:custGeom>
            <a:avLst/>
            <a:gdLst>
              <a:gd name="connsiteX0" fmla="*/ 517236 w 517236"/>
              <a:gd name="connsiteY0" fmla="*/ 1671782 h 1671782"/>
              <a:gd name="connsiteX1" fmla="*/ 332509 w 517236"/>
              <a:gd name="connsiteY1" fmla="*/ 775855 h 1671782"/>
              <a:gd name="connsiteX2" fmla="*/ 0 w 517236"/>
              <a:gd name="connsiteY2" fmla="*/ 0 h 16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1671782">
                <a:moveTo>
                  <a:pt x="517236" y="1671782"/>
                </a:moveTo>
                <a:cubicBezTo>
                  <a:pt x="467975" y="1363133"/>
                  <a:pt x="418715" y="1054485"/>
                  <a:pt x="332509" y="775855"/>
                </a:cubicBezTo>
                <a:cubicBezTo>
                  <a:pt x="246303" y="497225"/>
                  <a:pt x="123151" y="248612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2170547" y="1459346"/>
            <a:ext cx="1219200" cy="2198254"/>
          </a:xfrm>
          <a:custGeom>
            <a:avLst/>
            <a:gdLst>
              <a:gd name="connsiteX0" fmla="*/ 0 w 1219200"/>
              <a:gd name="connsiteY0" fmla="*/ 2198254 h 2198254"/>
              <a:gd name="connsiteX1" fmla="*/ 572654 w 1219200"/>
              <a:gd name="connsiteY1" fmla="*/ 1791854 h 2198254"/>
              <a:gd name="connsiteX2" fmla="*/ 1219200 w 1219200"/>
              <a:gd name="connsiteY2" fmla="*/ 0 h 21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198254">
                <a:moveTo>
                  <a:pt x="0" y="2198254"/>
                </a:moveTo>
                <a:cubicBezTo>
                  <a:pt x="184727" y="2178242"/>
                  <a:pt x="369454" y="2158230"/>
                  <a:pt x="572654" y="1791854"/>
                </a:cubicBezTo>
                <a:cubicBezTo>
                  <a:pt x="775854" y="1425478"/>
                  <a:pt x="997527" y="712739"/>
                  <a:pt x="1219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2710607" y="3094182"/>
            <a:ext cx="457467" cy="1034473"/>
          </a:xfrm>
          <a:custGeom>
            <a:avLst/>
            <a:gdLst>
              <a:gd name="connsiteX0" fmla="*/ 457467 w 457467"/>
              <a:gd name="connsiteY0" fmla="*/ 1034473 h 1034473"/>
              <a:gd name="connsiteX1" fmla="*/ 23358 w 457467"/>
              <a:gd name="connsiteY1" fmla="*/ 572655 h 1034473"/>
              <a:gd name="connsiteX2" fmla="*/ 97249 w 457467"/>
              <a:gd name="connsiteY2" fmla="*/ 0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67" h="1034473">
                <a:moveTo>
                  <a:pt x="457467" y="1034473"/>
                </a:moveTo>
                <a:cubicBezTo>
                  <a:pt x="270430" y="889770"/>
                  <a:pt x="83394" y="745067"/>
                  <a:pt x="23358" y="572655"/>
                </a:cubicBezTo>
                <a:cubicBezTo>
                  <a:pt x="-36678" y="400243"/>
                  <a:pt x="30285" y="200121"/>
                  <a:pt x="972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3248022" y="1902691"/>
            <a:ext cx="520416" cy="1200727"/>
          </a:xfrm>
          <a:custGeom>
            <a:avLst/>
            <a:gdLst>
              <a:gd name="connsiteX0" fmla="*/ 520416 w 520416"/>
              <a:gd name="connsiteY0" fmla="*/ 1200727 h 1200727"/>
              <a:gd name="connsiteX1" fmla="*/ 77070 w 520416"/>
              <a:gd name="connsiteY1" fmla="*/ 877455 h 1200727"/>
              <a:gd name="connsiteX2" fmla="*/ 3179 w 520416"/>
              <a:gd name="connsiteY2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16" h="1200727">
                <a:moveTo>
                  <a:pt x="520416" y="1200727"/>
                </a:moveTo>
                <a:cubicBezTo>
                  <a:pt x="341846" y="1139151"/>
                  <a:pt x="163276" y="1077576"/>
                  <a:pt x="77070" y="877455"/>
                </a:cubicBezTo>
                <a:cubicBezTo>
                  <a:pt x="-9136" y="677334"/>
                  <a:pt x="-2979" y="338667"/>
                  <a:pt x="31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9" y="1113932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4" y="1162388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49" y="1120629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99" y="1064544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86" y="1246041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769360" y="1807360"/>
            <a:ext cx="3678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Données ouvertes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5-star steps by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01" y="2457232"/>
            <a:ext cx="3276517" cy="18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6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Besoins pour la génération de RDF</a:t>
            </a:r>
            <a:endParaRPr lang="fr-FR" dirty="0"/>
          </a:p>
        </p:txBody>
      </p:sp>
      <p:sp>
        <p:nvSpPr>
          <p:cNvPr id="31" name="ZoneTexte 30"/>
          <p:cNvSpPr txBox="1"/>
          <p:nvPr/>
        </p:nvSpPr>
        <p:spPr>
          <a:xfrm>
            <a:off x="1413051" y="4472397"/>
            <a:ext cx="6580199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Transformer plusieurs sources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Aux formats hétérogènes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Être extensible à de nouveaux formats de données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Maîtrisable </a:t>
            </a:r>
            <a:r>
              <a:rPr lang="fr-FR" dirty="0"/>
              <a:t>facilement par les </a:t>
            </a:r>
            <a:r>
              <a:rPr lang="fr-FR" dirty="0" smtClean="0"/>
              <a:t>experts en Web Sémantique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Implémentation facile avec les techno Web Sémantique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Solution performante</a:t>
            </a:r>
            <a:endParaRPr lang="fr-F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Transforme les formats binaires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chemeClr val="bg1"/>
                </a:solidFill>
              </a:rPr>
              <a:t>Contextualiser la transformation avec un ensemble de données RDF</a:t>
            </a:r>
          </a:p>
        </p:txBody>
      </p:sp>
      <p:pic>
        <p:nvPicPr>
          <p:cNvPr id="32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3" y="1066947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75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ytimg.com/vi/guthtfejwdQ/maxresdefaul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33" y="1814941"/>
            <a:ext cx="7895046" cy="44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683491" y="997531"/>
            <a:ext cx="7684654" cy="1539391"/>
          </a:xfrm>
          <a:custGeom>
            <a:avLst/>
            <a:gdLst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0 w 7684654"/>
              <a:gd name="connsiteY3" fmla="*/ 701964 h 701964"/>
              <a:gd name="connsiteX4" fmla="*/ 0 w 7684654"/>
              <a:gd name="connsiteY4" fmla="*/ 0 h 701964"/>
              <a:gd name="connsiteX0" fmla="*/ 0 w 7684654"/>
              <a:gd name="connsiteY0" fmla="*/ 0 h 701964"/>
              <a:gd name="connsiteX1" fmla="*/ 7684654 w 7684654"/>
              <a:gd name="connsiteY1" fmla="*/ 0 h 701964"/>
              <a:gd name="connsiteX2" fmla="*/ 7684654 w 7684654"/>
              <a:gd name="connsiteY2" fmla="*/ 701964 h 701964"/>
              <a:gd name="connsiteX3" fmla="*/ 4664364 w 7684654"/>
              <a:gd name="connsiteY3" fmla="*/ 701960 h 701964"/>
              <a:gd name="connsiteX4" fmla="*/ 0 w 7684654"/>
              <a:gd name="connsiteY4" fmla="*/ 701964 h 701964"/>
              <a:gd name="connsiteX5" fmla="*/ 0 w 7684654"/>
              <a:gd name="connsiteY5" fmla="*/ 0 h 701964"/>
              <a:gd name="connsiteX0" fmla="*/ 0 w 7684654"/>
              <a:gd name="connsiteY0" fmla="*/ 0 h 1539391"/>
              <a:gd name="connsiteX1" fmla="*/ 7684654 w 7684654"/>
              <a:gd name="connsiteY1" fmla="*/ 0 h 1539391"/>
              <a:gd name="connsiteX2" fmla="*/ 7684654 w 7684654"/>
              <a:gd name="connsiteY2" fmla="*/ 701964 h 1539391"/>
              <a:gd name="connsiteX3" fmla="*/ 4664364 w 7684654"/>
              <a:gd name="connsiteY3" fmla="*/ 701960 h 1539391"/>
              <a:gd name="connsiteX4" fmla="*/ 0 w 7684654"/>
              <a:gd name="connsiteY4" fmla="*/ 701964 h 1539391"/>
              <a:gd name="connsiteX5" fmla="*/ 0 w 7684654"/>
              <a:gd name="connsiteY5" fmla="*/ 0 h 1539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84654" h="1539391">
                <a:moveTo>
                  <a:pt x="0" y="0"/>
                </a:moveTo>
                <a:lnTo>
                  <a:pt x="7684654" y="0"/>
                </a:lnTo>
                <a:lnTo>
                  <a:pt x="7684654" y="701964"/>
                </a:lnTo>
                <a:cubicBezTo>
                  <a:pt x="6677891" y="701963"/>
                  <a:pt x="8091054" y="2586180"/>
                  <a:pt x="4664364" y="701960"/>
                </a:cubicBezTo>
                <a:lnTo>
                  <a:pt x="0" y="701964"/>
                </a:ln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dirty="0"/>
              <a:t>Modèle de données</a:t>
            </a:r>
          </a:p>
          <a:p>
            <a:pPr algn="ctr"/>
            <a:r>
              <a:rPr lang="fr-FR" dirty="0"/>
              <a:t>RDF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066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Besoins pour la génération de RDF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683491" y="5975930"/>
            <a:ext cx="2376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Image: https://headleaks.com/</a:t>
            </a:r>
          </a:p>
        </p:txBody>
      </p:sp>
      <p:sp>
        <p:nvSpPr>
          <p:cNvPr id="10" name="Forme libre 9"/>
          <p:cNvSpPr/>
          <p:nvPr/>
        </p:nvSpPr>
        <p:spPr>
          <a:xfrm>
            <a:off x="6705601" y="1385455"/>
            <a:ext cx="738910" cy="1339272"/>
          </a:xfrm>
          <a:custGeom>
            <a:avLst/>
            <a:gdLst>
              <a:gd name="connsiteX0" fmla="*/ 0 w 738910"/>
              <a:gd name="connsiteY0" fmla="*/ 1339272 h 1339272"/>
              <a:gd name="connsiteX1" fmla="*/ 129310 w 738910"/>
              <a:gd name="connsiteY1" fmla="*/ 794327 h 1339272"/>
              <a:gd name="connsiteX2" fmla="*/ 738910 w 738910"/>
              <a:gd name="connsiteY2" fmla="*/ 0 h 1339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8910" h="1339272">
                <a:moveTo>
                  <a:pt x="0" y="1339272"/>
                </a:moveTo>
                <a:cubicBezTo>
                  <a:pt x="3079" y="1178405"/>
                  <a:pt x="6158" y="1017539"/>
                  <a:pt x="129310" y="794327"/>
                </a:cubicBezTo>
                <a:cubicBezTo>
                  <a:pt x="252462" y="571115"/>
                  <a:pt x="495686" y="285557"/>
                  <a:pt x="73891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/>
          <p:cNvSpPr/>
          <p:nvPr/>
        </p:nvSpPr>
        <p:spPr>
          <a:xfrm>
            <a:off x="5495638" y="1394691"/>
            <a:ext cx="655782" cy="1477818"/>
          </a:xfrm>
          <a:custGeom>
            <a:avLst/>
            <a:gdLst>
              <a:gd name="connsiteX0" fmla="*/ 655782 w 655782"/>
              <a:gd name="connsiteY0" fmla="*/ 1477818 h 1477818"/>
              <a:gd name="connsiteX1" fmla="*/ 461818 w 655782"/>
              <a:gd name="connsiteY1" fmla="*/ 914400 h 1477818"/>
              <a:gd name="connsiteX2" fmla="*/ 0 w 655782"/>
              <a:gd name="connsiteY2" fmla="*/ 0 h 1477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782" h="1477818">
                <a:moveTo>
                  <a:pt x="655782" y="1477818"/>
                </a:moveTo>
                <a:cubicBezTo>
                  <a:pt x="613448" y="1319260"/>
                  <a:pt x="571115" y="1160703"/>
                  <a:pt x="461818" y="914400"/>
                </a:cubicBezTo>
                <a:cubicBezTo>
                  <a:pt x="352521" y="668097"/>
                  <a:pt x="176260" y="334048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/>
          <p:cNvSpPr/>
          <p:nvPr/>
        </p:nvSpPr>
        <p:spPr>
          <a:xfrm>
            <a:off x="7795492" y="1579418"/>
            <a:ext cx="448647" cy="1542473"/>
          </a:xfrm>
          <a:custGeom>
            <a:avLst/>
            <a:gdLst>
              <a:gd name="connsiteX0" fmla="*/ 415637 w 448647"/>
              <a:gd name="connsiteY0" fmla="*/ 1542473 h 1542473"/>
              <a:gd name="connsiteX1" fmla="*/ 406400 w 448647"/>
              <a:gd name="connsiteY1" fmla="*/ 785091 h 1542473"/>
              <a:gd name="connsiteX2" fmla="*/ 0 w 448647"/>
              <a:gd name="connsiteY2" fmla="*/ 0 h 154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8647" h="1542473">
                <a:moveTo>
                  <a:pt x="415637" y="1542473"/>
                </a:moveTo>
                <a:cubicBezTo>
                  <a:pt x="445655" y="1292321"/>
                  <a:pt x="475673" y="1042170"/>
                  <a:pt x="406400" y="785091"/>
                </a:cubicBezTo>
                <a:cubicBezTo>
                  <a:pt x="337127" y="528012"/>
                  <a:pt x="168563" y="264006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/>
          <p:cNvSpPr/>
          <p:nvPr/>
        </p:nvSpPr>
        <p:spPr>
          <a:xfrm>
            <a:off x="1838038" y="1505527"/>
            <a:ext cx="711200" cy="1745673"/>
          </a:xfrm>
          <a:custGeom>
            <a:avLst/>
            <a:gdLst>
              <a:gd name="connsiteX0" fmla="*/ 0 w 711200"/>
              <a:gd name="connsiteY0" fmla="*/ 1745673 h 1745673"/>
              <a:gd name="connsiteX1" fmla="*/ 258618 w 711200"/>
              <a:gd name="connsiteY1" fmla="*/ 794328 h 1745673"/>
              <a:gd name="connsiteX2" fmla="*/ 711200 w 711200"/>
              <a:gd name="connsiteY2" fmla="*/ 0 h 174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1745673">
                <a:moveTo>
                  <a:pt x="0" y="1745673"/>
                </a:moveTo>
                <a:cubicBezTo>
                  <a:pt x="70042" y="1415473"/>
                  <a:pt x="140085" y="1085273"/>
                  <a:pt x="258618" y="794328"/>
                </a:cubicBezTo>
                <a:cubicBezTo>
                  <a:pt x="377151" y="503382"/>
                  <a:pt x="544175" y="251691"/>
                  <a:pt x="711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>
            <a:off x="775856" y="1450109"/>
            <a:ext cx="517236" cy="1671782"/>
          </a:xfrm>
          <a:custGeom>
            <a:avLst/>
            <a:gdLst>
              <a:gd name="connsiteX0" fmla="*/ 517236 w 517236"/>
              <a:gd name="connsiteY0" fmla="*/ 1671782 h 1671782"/>
              <a:gd name="connsiteX1" fmla="*/ 332509 w 517236"/>
              <a:gd name="connsiteY1" fmla="*/ 775855 h 1671782"/>
              <a:gd name="connsiteX2" fmla="*/ 0 w 517236"/>
              <a:gd name="connsiteY2" fmla="*/ 0 h 1671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1671782">
                <a:moveTo>
                  <a:pt x="517236" y="1671782"/>
                </a:moveTo>
                <a:cubicBezTo>
                  <a:pt x="467975" y="1363133"/>
                  <a:pt x="418715" y="1054485"/>
                  <a:pt x="332509" y="775855"/>
                </a:cubicBezTo>
                <a:cubicBezTo>
                  <a:pt x="246303" y="497225"/>
                  <a:pt x="123151" y="248612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orme libre 15"/>
          <p:cNvSpPr/>
          <p:nvPr/>
        </p:nvSpPr>
        <p:spPr>
          <a:xfrm>
            <a:off x="2170547" y="1459346"/>
            <a:ext cx="1219200" cy="2198254"/>
          </a:xfrm>
          <a:custGeom>
            <a:avLst/>
            <a:gdLst>
              <a:gd name="connsiteX0" fmla="*/ 0 w 1219200"/>
              <a:gd name="connsiteY0" fmla="*/ 2198254 h 2198254"/>
              <a:gd name="connsiteX1" fmla="*/ 572654 w 1219200"/>
              <a:gd name="connsiteY1" fmla="*/ 1791854 h 2198254"/>
              <a:gd name="connsiteX2" fmla="*/ 1219200 w 1219200"/>
              <a:gd name="connsiteY2" fmla="*/ 0 h 219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9200" h="2198254">
                <a:moveTo>
                  <a:pt x="0" y="2198254"/>
                </a:moveTo>
                <a:cubicBezTo>
                  <a:pt x="184727" y="2178242"/>
                  <a:pt x="369454" y="2158230"/>
                  <a:pt x="572654" y="1791854"/>
                </a:cubicBezTo>
                <a:cubicBezTo>
                  <a:pt x="775854" y="1425478"/>
                  <a:pt x="997527" y="712739"/>
                  <a:pt x="121920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/>
          <p:cNvSpPr/>
          <p:nvPr/>
        </p:nvSpPr>
        <p:spPr>
          <a:xfrm>
            <a:off x="2710607" y="3094182"/>
            <a:ext cx="457467" cy="1034473"/>
          </a:xfrm>
          <a:custGeom>
            <a:avLst/>
            <a:gdLst>
              <a:gd name="connsiteX0" fmla="*/ 457467 w 457467"/>
              <a:gd name="connsiteY0" fmla="*/ 1034473 h 1034473"/>
              <a:gd name="connsiteX1" fmla="*/ 23358 w 457467"/>
              <a:gd name="connsiteY1" fmla="*/ 572655 h 1034473"/>
              <a:gd name="connsiteX2" fmla="*/ 97249 w 457467"/>
              <a:gd name="connsiteY2" fmla="*/ 0 h 103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7467" h="1034473">
                <a:moveTo>
                  <a:pt x="457467" y="1034473"/>
                </a:moveTo>
                <a:cubicBezTo>
                  <a:pt x="270430" y="889770"/>
                  <a:pt x="83394" y="745067"/>
                  <a:pt x="23358" y="572655"/>
                </a:cubicBezTo>
                <a:cubicBezTo>
                  <a:pt x="-36678" y="400243"/>
                  <a:pt x="30285" y="200121"/>
                  <a:pt x="9724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 19"/>
          <p:cNvSpPr/>
          <p:nvPr/>
        </p:nvSpPr>
        <p:spPr>
          <a:xfrm>
            <a:off x="3248022" y="1902691"/>
            <a:ext cx="520416" cy="1200727"/>
          </a:xfrm>
          <a:custGeom>
            <a:avLst/>
            <a:gdLst>
              <a:gd name="connsiteX0" fmla="*/ 520416 w 520416"/>
              <a:gd name="connsiteY0" fmla="*/ 1200727 h 1200727"/>
              <a:gd name="connsiteX1" fmla="*/ 77070 w 520416"/>
              <a:gd name="connsiteY1" fmla="*/ 877455 h 1200727"/>
              <a:gd name="connsiteX2" fmla="*/ 3179 w 520416"/>
              <a:gd name="connsiteY2" fmla="*/ 0 h 1200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0416" h="1200727">
                <a:moveTo>
                  <a:pt x="520416" y="1200727"/>
                </a:moveTo>
                <a:cubicBezTo>
                  <a:pt x="341846" y="1139151"/>
                  <a:pt x="163276" y="1077576"/>
                  <a:pt x="77070" y="877455"/>
                </a:cubicBezTo>
                <a:cubicBezTo>
                  <a:pt x="-9136" y="677334"/>
                  <a:pt x="-2979" y="338667"/>
                  <a:pt x="3179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utoShape 4" descr="Résultat de recherche d'images pour &quot;rdf&quot;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30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89" y="1113932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014" y="1162388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49" y="1120629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99" y="1064544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886" y="1246041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/>
          <p:cNvSpPr txBox="1"/>
          <p:nvPr/>
        </p:nvSpPr>
        <p:spPr>
          <a:xfrm>
            <a:off x="769360" y="1807360"/>
            <a:ext cx="3678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Données ouvertes</a:t>
            </a:r>
            <a:endParaRPr lang="fr-FR" sz="3600" b="1" dirty="0">
              <a:solidFill>
                <a:schemeClr val="bg1"/>
              </a:solidFill>
            </a:endParaRPr>
          </a:p>
        </p:txBody>
      </p:sp>
      <p:pic>
        <p:nvPicPr>
          <p:cNvPr id="1032" name="Picture 8" descr="5-star steps by examp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01" y="2457232"/>
            <a:ext cx="3276517" cy="185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1413051" y="4472397"/>
            <a:ext cx="6530506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smtClean="0"/>
              <a:t>Transformer plusieurs sources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Aux formats hétérogènes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Être extensible à de nouveaux formats de données</a:t>
            </a:r>
          </a:p>
          <a:p>
            <a:pPr marL="285750" indent="-285750">
              <a:buFontTx/>
              <a:buChar char="-"/>
            </a:pPr>
            <a:r>
              <a:rPr lang="fr-FR" dirty="0"/>
              <a:t>Maîtrisable facilement par les </a:t>
            </a:r>
            <a:r>
              <a:rPr lang="fr-FR" dirty="0" smtClean="0"/>
              <a:t>experts en Web Sémantique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Implémentation facile avec les techno Web Sémantique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Solution performante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Transforme les formats binaires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Contextualiser </a:t>
            </a:r>
            <a:r>
              <a:rPr lang="fr-FR" dirty="0"/>
              <a:t>la transformation avec un ensemble de données RDF</a:t>
            </a:r>
            <a:endParaRPr lang="fr-FR" dirty="0" smtClean="0"/>
          </a:p>
        </p:txBody>
      </p:sp>
      <p:pic>
        <p:nvPicPr>
          <p:cNvPr id="4098" name="Picture 2" descr="Afficher l'image d'origin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231" y="2642876"/>
            <a:ext cx="1462560" cy="162344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30" name="Picture 6" descr="http://wiki.4intra.net/images/thumb/6/61/Rdf.jpg/100px-Rdf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3" y="1066947"/>
            <a:ext cx="333023" cy="362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764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Approches existantes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  <p:sp>
        <p:nvSpPr>
          <p:cNvPr id="10" name="ZoneTexte 9"/>
          <p:cNvSpPr txBox="1"/>
          <p:nvPr/>
        </p:nvSpPr>
        <p:spPr>
          <a:xfrm>
            <a:off x="129310" y="1634839"/>
            <a:ext cx="83440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De nombreux </a:t>
            </a:r>
            <a:r>
              <a:rPr lang="fr-FR" dirty="0"/>
              <a:t>convertisseurs vers RDF </a:t>
            </a:r>
            <a:r>
              <a:rPr lang="fr-FR" dirty="0" smtClean="0"/>
              <a:t>(voir </a:t>
            </a:r>
            <a:r>
              <a:rPr lang="fr-FR" dirty="0" smtClean="0">
                <a:hlinkClick r:id="rId2"/>
              </a:rPr>
              <a:t>https</a:t>
            </a:r>
            <a:r>
              <a:rPr lang="fr-FR" dirty="0">
                <a:hlinkClick r:id="rId2"/>
              </a:rPr>
              <a:t>://</a:t>
            </a:r>
            <a:r>
              <a:rPr lang="fr-FR" dirty="0" smtClean="0">
                <a:hlinkClick r:id="rId2"/>
              </a:rPr>
              <a:t>www.w3.org/wiki/ConverterToRdf</a:t>
            </a:r>
            <a:r>
              <a:rPr lang="fr-FR" dirty="0" smtClean="0"/>
              <a:t> )</a:t>
            </a:r>
          </a:p>
          <a:p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Enormément d’outils sont spécifiques </a:t>
            </a:r>
            <a:r>
              <a:rPr lang="fr-FR" dirty="0"/>
              <a:t>à </a:t>
            </a:r>
            <a:r>
              <a:rPr lang="fr-FR" dirty="0" smtClean="0"/>
              <a:t>un ou quelques formats (</a:t>
            </a:r>
            <a:r>
              <a:rPr lang="fr-FR" dirty="0"/>
              <a:t>44 </a:t>
            </a:r>
            <a:r>
              <a:rPr lang="fr-FR" dirty="0" smtClean="0"/>
              <a:t>formats référencés)</a:t>
            </a:r>
          </a:p>
          <a:p>
            <a:pPr marL="285750" indent="-285750">
              <a:buFontTx/>
              <a:buChar char="-"/>
            </a:pPr>
            <a:r>
              <a:rPr lang="fr-FR" dirty="0" smtClean="0"/>
              <a:t>Quelques </a:t>
            </a:r>
            <a:r>
              <a:rPr lang="fr-FR" dirty="0" err="1" smtClean="0"/>
              <a:t>frameworks</a:t>
            </a:r>
            <a:r>
              <a:rPr lang="fr-FR" dirty="0" smtClean="0"/>
              <a:t> supportent plusieurs/de nombreux formats</a:t>
            </a:r>
          </a:p>
        </p:txBody>
      </p:sp>
      <p:sp>
        <p:nvSpPr>
          <p:cNvPr id="11" name="Flèche droite 10"/>
          <p:cNvSpPr/>
          <p:nvPr/>
        </p:nvSpPr>
        <p:spPr>
          <a:xfrm>
            <a:off x="979055" y="3075709"/>
            <a:ext cx="637309" cy="350982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1801092" y="3075709"/>
            <a:ext cx="7095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Méthodes ad hoc, </a:t>
            </a:r>
            <a:endParaRPr lang="fr-FR" dirty="0" smtClean="0"/>
          </a:p>
          <a:p>
            <a:r>
              <a:rPr lang="fr-FR" dirty="0" smtClean="0"/>
              <a:t>peu </a:t>
            </a:r>
            <a:r>
              <a:rPr lang="fr-FR" dirty="0" smtClean="0"/>
              <a:t>de contrôle sur la </a:t>
            </a:r>
            <a:r>
              <a:rPr lang="fr-FR" dirty="0" smtClean="0"/>
              <a:t>sortie =&gt; nécessite une transformation supplémentaire</a:t>
            </a:r>
          </a:p>
        </p:txBody>
      </p:sp>
    </p:spTree>
    <p:extLst>
      <p:ext uri="{BB962C8B-B14F-4D97-AF65-F5344CB8AC3E}">
        <p14:creationId xmlns:p14="http://schemas.microsoft.com/office/powerpoint/2010/main" val="3260513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Approches existantes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ACEF7-042E-4991-8D75-AD1D3286D931}" type="datetime1">
              <a:rPr lang="fr-FR" smtClean="0"/>
              <a:t>26/01/2017</a:t>
            </a:fld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M. </a:t>
            </a:r>
            <a:r>
              <a:rPr lang="fr-FR" dirty="0" err="1" smtClean="0"/>
              <a:t>Lefrançois</a:t>
            </a:r>
            <a:r>
              <a:rPr lang="fr-FR" dirty="0" smtClean="0"/>
              <a:t> et al. </a:t>
            </a:r>
            <a:r>
              <a:rPr lang="fr-FR" dirty="0" smtClean="0"/>
              <a:t>- Génération de RDF à partir de sources de données aux formats hétérogènes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  <p:sp>
        <p:nvSpPr>
          <p:cNvPr id="13" name="ZoneTexte 12"/>
          <p:cNvSpPr txBox="1"/>
          <p:nvPr/>
        </p:nvSpPr>
        <p:spPr>
          <a:xfrm>
            <a:off x="326982" y="1584908"/>
            <a:ext cx="6203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Approches basées sur des langages de </a:t>
            </a:r>
            <a:r>
              <a:rPr lang="fr-FR" dirty="0" err="1" smtClean="0"/>
              <a:t>mapping</a:t>
            </a:r>
            <a:r>
              <a:rPr lang="fr-FR" dirty="0" smtClean="0"/>
              <a:t> / </a:t>
            </a:r>
            <a:r>
              <a:rPr lang="fr-FR" dirty="0" smtClean="0"/>
              <a:t>transformation</a:t>
            </a:r>
            <a:endParaRPr lang="fr-FR" dirty="0" smtClean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577" y="3179278"/>
            <a:ext cx="7338291" cy="26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11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1686</Words>
  <Application>Microsoft Office PowerPoint</Application>
  <PresentationFormat>Affichage à l'écran (4:3)</PresentationFormat>
  <Paragraphs>298</Paragraphs>
  <Slides>29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Garamond</vt:lpstr>
      <vt:lpstr>Wingdings</vt:lpstr>
      <vt:lpstr>1_Thème Office</vt:lpstr>
      <vt:lpstr>Présentation PowerPoint</vt:lpstr>
      <vt:lpstr>Présentation PowerPoint</vt:lpstr>
      <vt:lpstr>Présentation PowerPoint</vt:lpstr>
      <vt:lpstr>Un lac de données aux formats hétérogènes</vt:lpstr>
      <vt:lpstr>Etape clé: générer du RDF</vt:lpstr>
      <vt:lpstr>Besoins pour la génération de RDF</vt:lpstr>
      <vt:lpstr>Besoins pour la génération de RDF</vt:lpstr>
      <vt:lpstr>Approches existantes</vt:lpstr>
      <vt:lpstr>Approches existantes</vt:lpstr>
      <vt:lpstr>GRDDL</vt:lpstr>
      <vt:lpstr>XSPARQL</vt:lpstr>
      <vt:lpstr>R2RML</vt:lpstr>
      <vt:lpstr>CSVW</vt:lpstr>
      <vt:lpstr>RML</vt:lpstr>
      <vt:lpstr>RML: Problèmes identifiés</vt:lpstr>
      <vt:lpstr>Qui écrit la transformation ?</vt:lpstr>
      <vt:lpstr>Une extension de SPARQL 1.1</vt:lpstr>
      <vt:lpstr>Exemple</vt:lpstr>
      <vt:lpstr>Syntaxe et sémantique formelle</vt:lpstr>
      <vt:lpstr>Implémentabilité sur SPARQL 1.1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Conclusion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LEFRANCOIS Maxime</dc:creator>
  <cp:lastModifiedBy>LEFRANCOIS Maxime</cp:lastModifiedBy>
  <cp:revision>101</cp:revision>
  <dcterms:created xsi:type="dcterms:W3CDTF">2017-01-15T15:30:09Z</dcterms:created>
  <dcterms:modified xsi:type="dcterms:W3CDTF">2017-01-26T13:24:34Z</dcterms:modified>
</cp:coreProperties>
</file>