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62" r:id="rId2"/>
    <p:sldId id="352" r:id="rId3"/>
    <p:sldId id="354" r:id="rId4"/>
    <p:sldId id="362" r:id="rId5"/>
    <p:sldId id="327" r:id="rId6"/>
    <p:sldId id="365" r:id="rId7"/>
    <p:sldId id="364" r:id="rId8"/>
    <p:sldId id="376" r:id="rId9"/>
    <p:sldId id="350" r:id="rId10"/>
    <p:sldId id="372" r:id="rId11"/>
    <p:sldId id="373" r:id="rId12"/>
    <p:sldId id="374" r:id="rId13"/>
    <p:sldId id="375" r:id="rId14"/>
    <p:sldId id="378" r:id="rId15"/>
    <p:sldId id="380" r:id="rId16"/>
    <p:sldId id="379" r:id="rId17"/>
    <p:sldId id="383" r:id="rId18"/>
    <p:sldId id="366" r:id="rId19"/>
    <p:sldId id="382" r:id="rId20"/>
    <p:sldId id="384" r:id="rId21"/>
    <p:sldId id="369" r:id="rId22"/>
    <p:sldId id="368" r:id="rId23"/>
    <p:sldId id="370" r:id="rId24"/>
    <p:sldId id="367" r:id="rId25"/>
    <p:sldId id="388" r:id="rId26"/>
    <p:sldId id="387" r:id="rId27"/>
    <p:sldId id="371" r:id="rId28"/>
    <p:sldId id="351" r:id="rId29"/>
    <p:sldId id="38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4C81BC"/>
    <a:srgbClr val="D8D8D8"/>
    <a:srgbClr val="4F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0D439-5D14-49E1-8D17-8279A22B3A28}" type="datetimeFigureOut">
              <a:rPr lang="fr-FR" smtClean="0"/>
              <a:t>31/05/2017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9628-B353-4BE8-8A79-5F8ED4938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9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7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934D-9911-4C0E-BD65-C69040CE00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934D-9911-4C0E-BD65-C69040CE00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1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09628-B353-4BE8-8A79-5F8ED49383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46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4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1CAD-DB05-4E7C-ABBC-E53DD79FDE6D}" type="datetime1">
              <a:rPr lang="fr-FR" smtClean="0"/>
              <a:t>31/05/2017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93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325-2134-4B1D-96EC-31E038D30603}" type="datetime1">
              <a:rPr lang="fr-FR" smtClean="0"/>
              <a:t>31/05/2017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44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38313" y="6356354"/>
            <a:ext cx="722812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4477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2C-AD0A-4341-8595-CB1ED08814B9}" type="datetime1">
              <a:rPr lang="fr-FR" smtClean="0"/>
              <a:t>31/05/2017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sz="1200" dirty="0" smtClean="0"/>
              <a:t>A SPARQL extension for </a:t>
            </a:r>
            <a:r>
              <a:rPr lang="fr-FR" sz="1200" dirty="0" err="1" smtClean="0"/>
              <a:t>generating</a:t>
            </a:r>
            <a:r>
              <a:rPr lang="fr-FR" sz="1200" dirty="0" smtClean="0"/>
              <a:t> RDF </a:t>
            </a:r>
            <a:r>
              <a:rPr lang="fr-FR" sz="1200" dirty="0" err="1" smtClean="0"/>
              <a:t>from</a:t>
            </a:r>
            <a:r>
              <a:rPr lang="fr-FR" sz="1200" dirty="0" smtClean="0"/>
              <a:t> </a:t>
            </a:r>
            <a:r>
              <a:rPr lang="fr-FR" sz="1200" dirty="0" err="1" smtClean="0"/>
              <a:t>heterogeneous</a:t>
            </a:r>
            <a:r>
              <a:rPr lang="fr-FR" sz="1200" dirty="0" smtClean="0"/>
              <a:t> formats</a:t>
            </a:r>
            <a:endParaRPr lang="fr-FR" sz="1200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52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B3BD-A0EE-447D-8509-494765CF9C3F}" type="datetime1">
              <a:rPr lang="fr-FR" smtClean="0"/>
              <a:t>31/05/2017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759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9CAC-52F8-4915-9A14-BA4D4293DF5B}" type="datetime1">
              <a:rPr lang="fr-FR" smtClean="0"/>
              <a:t>31/05/2017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08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BAA3-4E2B-439C-8546-38E69CE91507}" type="datetime1">
              <a:rPr lang="fr-FR" smtClean="0"/>
              <a:t>31/05/2017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330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AC05-762E-4DC4-A5E4-343B126E840A}" type="datetime1">
              <a:rPr lang="fr-FR" smtClean="0"/>
              <a:t>31/05/2017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50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89A-1073-4E67-AF69-5F4C0454D359}" type="datetime1">
              <a:rPr lang="fr-FR" smtClean="0"/>
              <a:t>31/05/2017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517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C21D-8674-427D-864F-25101D6B92A4}" type="datetime1">
              <a:rPr lang="fr-FR" smtClean="0"/>
              <a:t>31/05/2017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209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6356354"/>
            <a:ext cx="8541917" cy="501644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sp>
        <p:nvSpPr>
          <p:cNvPr id="8" name="Rectangle 27"/>
          <p:cNvSpPr/>
          <p:nvPr userDrawn="1"/>
        </p:nvSpPr>
        <p:spPr bwMode="auto">
          <a:xfrm rot="16200000" flipH="1">
            <a:off x="4343401" y="-4343399"/>
            <a:ext cx="457198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997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E19C30-0A62-412D-B252-125C13BDC68A}" type="datetime1">
              <a:rPr lang="fr-FR" smtClean="0"/>
              <a:t>31/05/2017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98170" y="6356354"/>
            <a:ext cx="6235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sz="1200" dirty="0" smtClean="0"/>
              <a:t>A SPARQL extension for </a:t>
            </a:r>
            <a:r>
              <a:rPr lang="fr-FR" sz="1200" dirty="0" err="1" smtClean="0"/>
              <a:t>generating</a:t>
            </a:r>
            <a:r>
              <a:rPr lang="fr-FR" sz="1200" dirty="0" smtClean="0"/>
              <a:t> RDF </a:t>
            </a:r>
            <a:r>
              <a:rPr lang="fr-FR" sz="1200" dirty="0" err="1" smtClean="0"/>
              <a:t>from</a:t>
            </a:r>
            <a:r>
              <a:rPr lang="fr-FR" sz="1200" dirty="0" smtClean="0"/>
              <a:t> </a:t>
            </a:r>
            <a:r>
              <a:rPr lang="fr-FR" sz="1200" dirty="0" err="1" smtClean="0"/>
              <a:t>heterogeneous</a:t>
            </a:r>
            <a:r>
              <a:rPr lang="fr-FR" sz="1200" dirty="0" smtClean="0"/>
              <a:t> formats</a:t>
            </a:r>
            <a:endParaRPr lang="fr-FR" sz="1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38603" y="6356354"/>
            <a:ext cx="561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75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3id.org/rdfp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iki/ConverterToR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3"/>
          <p:cNvSpPr txBox="1">
            <a:spLocks/>
          </p:cNvSpPr>
          <p:nvPr/>
        </p:nvSpPr>
        <p:spPr>
          <a:xfrm>
            <a:off x="92927" y="1626980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A SPARQL extension for </a:t>
            </a:r>
            <a:r>
              <a:rPr lang="fr-FR" sz="2800" dirty="0" err="1"/>
              <a:t>generating</a:t>
            </a:r>
            <a:r>
              <a:rPr lang="fr-FR" sz="2800" dirty="0"/>
              <a:t> RDF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heterogeneous</a:t>
            </a:r>
            <a:r>
              <a:rPr lang="fr-FR" sz="2800" dirty="0" smtClean="0"/>
              <a:t> </a:t>
            </a:r>
            <a:r>
              <a:rPr lang="fr-FR" sz="2800" dirty="0"/>
              <a:t>formats</a:t>
            </a:r>
            <a:endParaRPr lang="fr-FR" sz="2800" dirty="0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363988" y="4978790"/>
            <a:ext cx="30398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Maxime </a:t>
            </a:r>
            <a:r>
              <a:rPr lang="fr-FR" sz="2400" dirty="0" err="1" smtClean="0">
                <a:solidFill>
                  <a:schemeClr val="bg1"/>
                </a:solidFill>
              </a:rPr>
              <a:t>Lefrançois</a:t>
            </a:r>
            <a:r>
              <a:rPr lang="fr-FR" sz="240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Antoine Zimmermann, </a:t>
            </a:r>
          </a:p>
          <a:p>
            <a:pPr algn="ctr"/>
            <a:r>
              <a:rPr lang="fr-FR" sz="2400" dirty="0" err="1" smtClean="0">
                <a:solidFill>
                  <a:schemeClr val="bg1"/>
                </a:solidFill>
              </a:rPr>
              <a:t>Noorani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Bakerally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211683"/>
            <a:ext cx="3902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MINES Saint-Etienne, CNRS, 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Laboratoire </a:t>
            </a:r>
            <a:r>
              <a:rPr lang="fr-FR" sz="1600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2245" y="4154402"/>
            <a:ext cx="518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/>
              <a:t>Ease</a:t>
            </a:r>
            <a:r>
              <a:rPr lang="fr-FR" i="1" dirty="0" smtClean="0"/>
              <a:t> the </a:t>
            </a:r>
            <a:r>
              <a:rPr lang="fr-FR" i="1" dirty="0" err="1" smtClean="0"/>
              <a:t>accessibility</a:t>
            </a:r>
            <a:r>
              <a:rPr lang="fr-FR" i="1" dirty="0" smtClean="0"/>
              <a:t> of </a:t>
            </a:r>
            <a:r>
              <a:rPr lang="fr-FR" i="1" dirty="0" err="1" smtClean="0"/>
              <a:t>Semantic</a:t>
            </a:r>
            <a:r>
              <a:rPr lang="fr-FR" i="1" dirty="0" smtClean="0"/>
              <a:t> Web </a:t>
            </a:r>
            <a:r>
              <a:rPr lang="fr-FR" i="1" dirty="0" err="1" smtClean="0"/>
              <a:t>principles</a:t>
            </a:r>
            <a:r>
              <a:rPr lang="fr-FR" i="1" dirty="0" smtClean="0"/>
              <a:t> and </a:t>
            </a:r>
            <a:r>
              <a:rPr lang="fr-FR" i="1" dirty="0" err="1" smtClean="0"/>
              <a:t>formalisms</a:t>
            </a:r>
            <a:endParaRPr lang="fr-FR" i="1" dirty="0" smtClean="0"/>
          </a:p>
          <a:p>
            <a:r>
              <a:rPr lang="fr-FR" i="1" dirty="0" smtClean="0"/>
              <a:t>for </a:t>
            </a:r>
            <a:r>
              <a:rPr lang="fr-FR" i="1" dirty="0" err="1" smtClean="0"/>
              <a:t>companies</a:t>
            </a:r>
            <a:r>
              <a:rPr lang="fr-FR" i="1" dirty="0" smtClean="0"/>
              <a:t>, Web services, and </a:t>
            </a:r>
            <a:r>
              <a:rPr lang="fr-FR" i="1" dirty="0" err="1" smtClean="0"/>
              <a:t>constrained</a:t>
            </a:r>
            <a:r>
              <a:rPr lang="fr-FR" i="1" dirty="0" smtClean="0"/>
              <a:t> </a:t>
            </a:r>
            <a:r>
              <a:rPr lang="fr-FR" i="1" dirty="0" err="1" smtClean="0"/>
              <a:t>devices</a:t>
            </a:r>
            <a:endParaRPr lang="fr-FR" i="1" dirty="0"/>
          </a:p>
        </p:txBody>
      </p:sp>
      <p:sp>
        <p:nvSpPr>
          <p:cNvPr id="11" name="Flèche droite 10"/>
          <p:cNvSpPr/>
          <p:nvPr/>
        </p:nvSpPr>
        <p:spPr>
          <a:xfrm>
            <a:off x="3238720" y="4290770"/>
            <a:ext cx="655781" cy="3735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8030"/>
            <a:ext cx="8229600" cy="1143000"/>
          </a:xfrm>
        </p:spPr>
        <p:txBody>
          <a:bodyPr/>
          <a:lstStyle/>
          <a:p>
            <a:r>
              <a:rPr lang="fr-FR" dirty="0" smtClean="0"/>
              <a:t>GRDDL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4268" y="810907"/>
            <a:ext cx="877676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http://www.w3.org/1999/xhtml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xmlns:grddl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='http://www.w3.org/2003/g/data-view#'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grddl:transformation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="http://www.w3.org/2001/sw/grddl-wg/td/getAuthor.xsl"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&gt;Are You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Experienced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?&lt;/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4268" y="2814674"/>
            <a:ext cx="630653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album </a:t>
            </a:r>
            <a:r>
              <a:rPr lang="fr-FR" altLang="fr-FR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xmlns:grddl</a:t>
            </a:r>
            <a:r>
              <a:rPr lang="fr-FR" altLang="fr-F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='http://www.w3.org/2003/g/data-view#'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grddl:transformation</a:t>
            </a:r>
            <a:r>
              <a:rPr lang="fr-FR" altLang="fr-F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fr-FR" alt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://ex.org/getAlbum.xsl</a:t>
            </a:r>
            <a:r>
              <a:rPr lang="fr-FR" altLang="fr-F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artist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mbid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=""&gt;The Jimi Hendrix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Experience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artist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&gt;Are You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Experienced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?&lt;/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album&gt;</a:t>
            </a:r>
            <a:r>
              <a:rPr lang="fr-FR" alt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alt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9489" y="5449238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REC 2007)</a:t>
            </a:r>
          </a:p>
        </p:txBody>
      </p:sp>
    </p:spTree>
    <p:extLst>
      <p:ext uri="{BB962C8B-B14F-4D97-AF65-F5344CB8AC3E}">
        <p14:creationId xmlns:p14="http://schemas.microsoft.com/office/powerpoint/2010/main" val="12349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975"/>
            <a:ext cx="160314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3" y="303843"/>
            <a:ext cx="5409213" cy="60189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8453" y="3544310"/>
            <a:ext cx="3542145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XSPARQL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777173" y="4425518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</a:t>
            </a:r>
            <a:r>
              <a:rPr lang="fr-FR" dirty="0" err="1"/>
              <a:t>member</a:t>
            </a:r>
            <a:r>
              <a:rPr lang="fr-FR" dirty="0"/>
              <a:t> </a:t>
            </a:r>
            <a:r>
              <a:rPr lang="fr-FR" dirty="0" err="1"/>
              <a:t>submission</a:t>
            </a:r>
            <a:r>
              <a:rPr lang="fr-FR" dirty="0"/>
              <a:t> </a:t>
            </a:r>
            <a:r>
              <a:rPr lang="fr-FR" dirty="0" smtClean="0"/>
              <a:t>2009)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3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975"/>
            <a:ext cx="160314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76526" y="477830"/>
            <a:ext cx="3542145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R2RML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02194" y="1359038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</a:t>
            </a:r>
            <a:r>
              <a:rPr lang="fr-FR" dirty="0" smtClean="0"/>
              <a:t>REC 2012)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281381" y="1543704"/>
            <a:ext cx="7800109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&lt;#TriplesMap2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rr:logicalTable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&lt;#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DeptTableView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rr:subjectMap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rr:template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"http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://data.example.com/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/{DEPTNO}";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rr:class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ex:Department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rr:column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"DNAME" ];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];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ex:location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rr:column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"LOC" ];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];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ex:staff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rr:column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"STAFF" ];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]. 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009" y="228599"/>
            <a:ext cx="8950116" cy="737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"@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["http://www.w3.org/ns/csvw", {"@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"en"}],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"url": "tree-ops.csv",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dc:title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dcat:keyword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"maintenance"],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dc:publisher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schema:name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Municipality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schema:url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{"@id": "http://example.org"}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dc:license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{"@id": "http://opendefinition.org/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/cc-by/"},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dc:modified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{"@value": "2010-12-31", "@type":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tableSchema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"GID",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["GID",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Identifier"],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"An identifier for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"string",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on_street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"On Street",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on.",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"string"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"string"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trim_cycle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Cycle",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"The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performed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"string"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inventory_date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"Inventory Date",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"The date of the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performed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{"base": "date", "format": "M/d/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}],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"GID",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aboutUrl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"#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-{GID}"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5954" y="4591332"/>
            <a:ext cx="5440482" cy="176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975"/>
            <a:ext cx="160314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67629" y="338684"/>
            <a:ext cx="3542145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CSVW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046349" y="1219892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</a:t>
            </a:r>
            <a:r>
              <a:rPr lang="fr-FR" dirty="0" smtClean="0"/>
              <a:t>REC 2015)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4036" y="274638"/>
            <a:ext cx="3292764" cy="1143000"/>
          </a:xfrm>
        </p:spPr>
        <p:txBody>
          <a:bodyPr/>
          <a:lstStyle/>
          <a:p>
            <a:r>
              <a:rPr lang="fr-FR" dirty="0" smtClean="0"/>
              <a:t>RML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6778497" y="1155240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Dimou</a:t>
            </a:r>
            <a:r>
              <a:rPr lang="fr-FR" dirty="0" smtClean="0"/>
              <a:t> et al., 2013)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4" y="1971786"/>
            <a:ext cx="4369955" cy="25211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56" y="1971786"/>
            <a:ext cx="4284369" cy="26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3418" y="274638"/>
            <a:ext cx="8123382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RML: </a:t>
            </a:r>
            <a:r>
              <a:rPr lang="fr-FR" dirty="0" err="1" smtClean="0"/>
              <a:t>some</a:t>
            </a:r>
            <a:r>
              <a:rPr lang="fr-FR" dirty="0" smtClean="0"/>
              <a:t> issues for RDF </a:t>
            </a:r>
            <a:r>
              <a:rPr lang="fr-FR" dirty="0" err="1" smtClean="0"/>
              <a:t>generation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4" y="1971786"/>
            <a:ext cx="4369955" cy="252112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56" y="1971786"/>
            <a:ext cx="4284369" cy="260122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03564" y="4614431"/>
            <a:ext cx="66317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- </a:t>
            </a:r>
            <a:r>
              <a:rPr lang="fr-FR" sz="2000" b="1" dirty="0" err="1" smtClean="0"/>
              <a:t>Need</a:t>
            </a:r>
            <a:r>
              <a:rPr lang="fr-FR" sz="2000" b="1" dirty="0" smtClean="0"/>
              <a:t> to master an </a:t>
            </a:r>
            <a:r>
              <a:rPr lang="fr-FR" sz="2000" b="1" dirty="0" err="1" smtClean="0"/>
              <a:t>additional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vocabulary</a:t>
            </a:r>
            <a:endParaRPr lang="fr-FR" sz="2000" b="1" dirty="0" smtClean="0"/>
          </a:p>
          <a:p>
            <a:r>
              <a:rPr lang="fr-FR" sz="2000" b="1" dirty="0" smtClean="0"/>
              <a:t>- </a:t>
            </a:r>
            <a:r>
              <a:rPr lang="fr-FR" sz="2000" b="1" dirty="0" err="1" smtClean="0"/>
              <a:t>Subject-centric</a:t>
            </a:r>
            <a:r>
              <a:rPr lang="fr-FR" sz="2000" b="1" dirty="0" smtClean="0"/>
              <a:t> </a:t>
            </a:r>
          </a:p>
          <a:p>
            <a:r>
              <a:rPr lang="fr-FR" sz="2000" b="1" dirty="0" smtClean="0"/>
              <a:t>- Not </a:t>
            </a:r>
            <a:r>
              <a:rPr lang="fr-FR" sz="2000" b="1" dirty="0" err="1" smtClean="0"/>
              <a:t>easily</a:t>
            </a:r>
            <a:r>
              <a:rPr lang="fr-FR" sz="2000" b="1" dirty="0" smtClean="0"/>
              <a:t> extensible</a:t>
            </a:r>
            <a:endParaRPr lang="fr-FR" sz="2000" b="1" dirty="0" smtClean="0"/>
          </a:p>
          <a:p>
            <a:r>
              <a:rPr lang="fr-FR" sz="2000" b="1" dirty="0" smtClean="0"/>
              <a:t>- </a:t>
            </a:r>
            <a:r>
              <a:rPr lang="fr-FR" sz="2000" b="1" dirty="0" smtClean="0"/>
              <a:t>One </a:t>
            </a:r>
            <a:r>
              <a:rPr lang="fr-FR" sz="2000" b="1" dirty="0" err="1" smtClean="0"/>
              <a:t>logical</a:t>
            </a:r>
            <a:r>
              <a:rPr lang="fr-FR" sz="2000" b="1" dirty="0" smtClean="0"/>
              <a:t> source per </a:t>
            </a:r>
            <a:r>
              <a:rPr lang="fr-FR" sz="2000" b="1" dirty="0" err="1" smtClean="0"/>
              <a:t>mapping</a:t>
            </a:r>
            <a:endParaRPr lang="fr-FR" sz="2000" b="1" dirty="0" smtClean="0"/>
          </a:p>
          <a:p>
            <a:r>
              <a:rPr lang="fr-FR" sz="2000" b="1" dirty="0" smtClean="0"/>
              <a:t>- </a:t>
            </a:r>
            <a:r>
              <a:rPr lang="fr-FR" sz="2000" b="1" dirty="0" smtClean="0"/>
              <a:t>No RDF </a:t>
            </a:r>
            <a:r>
              <a:rPr lang="fr-FR" sz="2000" b="1" dirty="0" err="1" smtClean="0"/>
              <a:t>context</a:t>
            </a:r>
            <a:r>
              <a:rPr lang="fr-FR" sz="2000" b="1" dirty="0" smtClean="0"/>
              <a:t>, </a:t>
            </a:r>
            <a:r>
              <a:rPr lang="fr-FR" sz="2000" b="1" dirty="0" err="1" smtClean="0"/>
              <a:t>filter</a:t>
            </a:r>
            <a:r>
              <a:rPr lang="fr-FR" sz="2000" b="1" dirty="0" smtClean="0"/>
              <a:t>, </a:t>
            </a:r>
            <a:r>
              <a:rPr lang="fr-FR" sz="2000" b="1" dirty="0" err="1" smtClean="0"/>
              <a:t>aggregate</a:t>
            </a:r>
            <a:r>
              <a:rPr lang="fr-FR" sz="2000" b="1" dirty="0" smtClean="0"/>
              <a:t>, </a:t>
            </a:r>
            <a:r>
              <a:rPr lang="fr-FR" sz="2000" b="1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006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writes</a:t>
            </a:r>
            <a:r>
              <a:rPr lang="fr-FR" dirty="0" smtClean="0"/>
              <a:t> the transformation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1" y="1493293"/>
            <a:ext cx="7296465" cy="43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SPARQL 1.1 extension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2" y="1480007"/>
            <a:ext cx="9060873" cy="287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PREFIX </a:t>
            </a:r>
            <a:r>
              <a:rPr lang="en-US" sz="2000" dirty="0" smtClean="0"/>
              <a:t>declarations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GENERATE </a:t>
            </a:r>
            <a:r>
              <a:rPr lang="en-US" sz="2000" dirty="0" smtClean="0"/>
              <a:t>template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and FROM NAMED </a:t>
            </a:r>
            <a:r>
              <a:rPr lang="en-US" sz="2000" dirty="0" smtClean="0"/>
              <a:t>clauses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ITERATOR </a:t>
            </a:r>
            <a:r>
              <a:rPr lang="en-US" sz="2000" dirty="0" smtClean="0"/>
              <a:t>… AS …</a:t>
            </a:r>
          </a:p>
          <a:p>
            <a:pPr marL="0" indent="0">
              <a:buNone/>
            </a:pPr>
            <a:r>
              <a:rPr lang="en-US" sz="2000" dirty="0" smtClean="0"/>
              <a:t>SOURCE … AS …</a:t>
            </a:r>
          </a:p>
          <a:p>
            <a:pPr marL="0" indent="0">
              <a:buNone/>
            </a:pPr>
            <a:r>
              <a:rPr lang="en-US" sz="2000" dirty="0" smtClean="0"/>
              <a:t>WHERE {  …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Solution </a:t>
            </a:r>
            <a:r>
              <a:rPr lang="en-US" sz="2000" dirty="0" smtClean="0"/>
              <a:t>modifiers ( group </a:t>
            </a:r>
            <a:r>
              <a:rPr lang="en-US" sz="2000" dirty="0"/>
              <a:t>by, order by, limit, offset,... </a:t>
            </a:r>
            <a:r>
              <a:rPr lang="en-US" sz="2000" dirty="0" smtClean="0"/>
              <a:t>like in SPARQL </a:t>
            </a:r>
            <a:r>
              <a:rPr lang="en-US" sz="2000" dirty="0" smtClean="0"/>
              <a:t>1.1)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9" name="Accolade ouvrante 8"/>
          <p:cNvSpPr/>
          <p:nvPr/>
        </p:nvSpPr>
        <p:spPr>
          <a:xfrm flipH="1">
            <a:off x="2456873" y="2724722"/>
            <a:ext cx="193963" cy="535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715491" y="2761671"/>
            <a:ext cx="22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and </a:t>
            </a:r>
            <a:r>
              <a:rPr lang="fr-FR" dirty="0" err="1" smtClean="0"/>
              <a:t>order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69" y="4682838"/>
            <a:ext cx="5503030" cy="138719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7772" y="4710765"/>
            <a:ext cx="4451731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Expressive </a:t>
            </a:r>
            <a:r>
              <a:rPr lang="fr-FR" sz="2000" dirty="0"/>
              <a:t>/ </a:t>
            </a:r>
            <a:r>
              <a:rPr lang="fr-FR" sz="2000" dirty="0" smtClean="0"/>
              <a:t>flexible</a:t>
            </a:r>
            <a:endParaRPr lang="fr-FR" sz="2000" dirty="0"/>
          </a:p>
          <a:p>
            <a:r>
              <a:rPr lang="fr-FR" sz="2000" dirty="0" smtClean="0"/>
              <a:t>Extensible</a:t>
            </a:r>
          </a:p>
          <a:p>
            <a:r>
              <a:rPr lang="fr-FR" sz="2000" dirty="0" err="1" smtClean="0"/>
              <a:t>Usually</a:t>
            </a:r>
            <a:r>
              <a:rPr lang="fr-FR" sz="2000" dirty="0" smtClean="0"/>
              <a:t>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mastered</a:t>
            </a:r>
            <a:r>
              <a:rPr lang="fr-FR" sz="2000" dirty="0" smtClean="0"/>
              <a:t> by </a:t>
            </a:r>
            <a:r>
              <a:rPr lang="fr-FR" sz="2000" dirty="0" err="1" smtClean="0"/>
              <a:t>ontologists</a:t>
            </a:r>
            <a:endParaRPr lang="fr-FR" sz="2000" dirty="0" smtClean="0"/>
          </a:p>
          <a:p>
            <a:r>
              <a:rPr lang="fr-FR" sz="2000" dirty="0" err="1" smtClean="0"/>
              <a:t>Implementable</a:t>
            </a:r>
            <a:r>
              <a:rPr lang="fr-FR" sz="2000" dirty="0" smtClean="0"/>
              <a:t> on top of </a:t>
            </a:r>
            <a:r>
              <a:rPr lang="fr-FR" sz="2000" dirty="0" err="1" smtClean="0"/>
              <a:t>existing</a:t>
            </a:r>
            <a:r>
              <a:rPr lang="fr-FR" sz="2000" dirty="0" smtClean="0"/>
              <a:t> </a:t>
            </a:r>
            <a:r>
              <a:rPr lang="fr-FR" sz="2000" dirty="0" err="1" smtClean="0"/>
              <a:t>engines</a:t>
            </a:r>
            <a:r>
              <a:rPr lang="fr-FR" sz="2000" dirty="0" smtClean="0"/>
              <a:t>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209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grpSp>
        <p:nvGrpSpPr>
          <p:cNvPr id="11" name="Groupe 10"/>
          <p:cNvGrpSpPr/>
          <p:nvPr/>
        </p:nvGrpSpPr>
        <p:grpSpPr>
          <a:xfrm>
            <a:off x="228601" y="265773"/>
            <a:ext cx="8743950" cy="6090581"/>
            <a:chOff x="342900" y="965765"/>
            <a:chExt cx="7725331" cy="538106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r="27477"/>
            <a:stretch/>
          </p:blipFill>
          <p:spPr>
            <a:xfrm>
              <a:off x="342900" y="965765"/>
              <a:ext cx="6134100" cy="5304864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5313" y="1212946"/>
              <a:ext cx="4782918" cy="5133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01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synta</a:t>
            </a:r>
            <a:r>
              <a:rPr lang="fr-FR" dirty="0" err="1" smtClean="0"/>
              <a:t>x</a:t>
            </a:r>
            <a:r>
              <a:rPr lang="fr-FR" dirty="0" smtClean="0"/>
              <a:t> and </a:t>
            </a:r>
            <a:r>
              <a:rPr lang="fr-FR" dirty="0" err="1" smtClean="0"/>
              <a:t>semantics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67" y="2472504"/>
            <a:ext cx="5534746" cy="16638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80" y="4692535"/>
            <a:ext cx="4753119" cy="1286005"/>
          </a:xfrm>
          <a:prstGeom prst="rect">
            <a:avLst/>
          </a:prstGeom>
        </p:spPr>
      </p:pic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235" y="1600204"/>
            <a:ext cx="9060873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Queries a RDF dataset </a:t>
            </a:r>
            <a:r>
              <a:rPr lang="en-US" sz="2000" b="1" dirty="0" smtClean="0"/>
              <a:t>and a RDF </a:t>
            </a:r>
            <a:r>
              <a:rPr lang="en-US" sz="2000" b="1" dirty="0" err="1" smtClean="0"/>
              <a:t>Documentset</a:t>
            </a:r>
            <a:r>
              <a:rPr lang="en-US" sz="2000" b="1" dirty="0" smtClean="0"/>
              <a:t> (named RDF literals)</a:t>
            </a:r>
            <a:endParaRPr lang="en-US" sz="2000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Generates a RDF Graph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891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ctangle 557"/>
          <p:cNvSpPr/>
          <p:nvPr/>
        </p:nvSpPr>
        <p:spPr>
          <a:xfrm>
            <a:off x="0" y="1333596"/>
            <a:ext cx="89721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6 </a:t>
            </a:r>
            <a:r>
              <a:rPr lang="fr-FR" sz="2000" dirty="0" smtClean="0"/>
              <a:t>countries, 34 </a:t>
            </a:r>
            <a:r>
              <a:rPr lang="fr-FR" sz="2000" dirty="0" err="1" smtClean="0"/>
              <a:t>partners</a:t>
            </a:r>
            <a:r>
              <a:rPr lang="fr-FR" sz="2000" dirty="0" smtClean="0"/>
              <a:t>, 16M</a:t>
            </a:r>
            <a:r>
              <a:rPr lang="fr-FR" sz="2000" dirty="0"/>
              <a:t>€, </a:t>
            </a:r>
            <a:r>
              <a:rPr lang="fr-FR" sz="2000" dirty="0" smtClean="0"/>
              <a:t>160 </a:t>
            </a:r>
            <a:r>
              <a:rPr lang="fr-FR" sz="2000" dirty="0" err="1" smtClean="0"/>
              <a:t>person-yrs</a:t>
            </a:r>
            <a:r>
              <a:rPr lang="fr-FR" sz="2000" dirty="0" smtClean="0"/>
              <a:t>, </a:t>
            </a:r>
            <a:r>
              <a:rPr lang="fr-FR" sz="2000" dirty="0" err="1" smtClean="0"/>
              <a:t>coordinated</a:t>
            </a:r>
            <a:r>
              <a:rPr lang="fr-FR" sz="2000" dirty="0" smtClean="0"/>
              <a:t> by ENGIE</a:t>
            </a:r>
            <a:endParaRPr lang="fr-FR" sz="2000" dirty="0" smtClean="0"/>
          </a:p>
          <a:p>
            <a:pPr algn="ctr"/>
            <a:r>
              <a:rPr lang="en-US" sz="2000" i="1" dirty="0"/>
              <a:t>« Design and develop a global </a:t>
            </a:r>
            <a:r>
              <a:rPr lang="en-US" sz="2000" i="1" dirty="0" smtClean="0"/>
              <a:t>ecosystem of services </a:t>
            </a:r>
            <a:r>
              <a:rPr lang="en-US" sz="2000" i="1" dirty="0"/>
              <a:t>and smart </a:t>
            </a:r>
            <a:r>
              <a:rPr lang="en-US" sz="2000" i="1" dirty="0" smtClean="0"/>
              <a:t>things collectively </a:t>
            </a:r>
            <a:r>
              <a:rPr lang="en-US" sz="2000" i="1" dirty="0"/>
              <a:t>capable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of ensuring </a:t>
            </a:r>
            <a:r>
              <a:rPr lang="en-US" sz="2000" i="1" dirty="0"/>
              <a:t>the stability and the energy efficiency in the future energy grid »</a:t>
            </a:r>
          </a:p>
        </p:txBody>
      </p:sp>
      <p:sp>
        <p:nvSpPr>
          <p:cNvPr id="560" name="ZoneTexte 559"/>
          <p:cNvSpPr txBox="1"/>
          <p:nvPr/>
        </p:nvSpPr>
        <p:spPr>
          <a:xfrm>
            <a:off x="5695288" y="3276701"/>
            <a:ext cx="353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Mines Saint-Etienne </a:t>
            </a:r>
            <a:r>
              <a:rPr lang="fr-FR" b="1" dirty="0" err="1" smtClean="0"/>
              <a:t>involved</a:t>
            </a:r>
            <a:r>
              <a:rPr lang="fr-FR" b="1" dirty="0" smtClean="0"/>
              <a:t> in:</a:t>
            </a:r>
          </a:p>
          <a:p>
            <a:pPr algn="ctr"/>
            <a:r>
              <a:rPr lang="fr-FR" b="1" dirty="0" smtClean="0"/>
              <a:t>T2.2 SEAS </a:t>
            </a:r>
            <a:r>
              <a:rPr lang="fr-FR" b="1" dirty="0" err="1" smtClean="0"/>
              <a:t>Knowledge</a:t>
            </a:r>
            <a:r>
              <a:rPr lang="fr-FR" b="1" dirty="0" smtClean="0"/>
              <a:t> Model</a:t>
            </a:r>
            <a:endParaRPr lang="fr-FR" b="1" dirty="0"/>
          </a:p>
        </p:txBody>
      </p:sp>
      <p:sp>
        <p:nvSpPr>
          <p:cNvPr id="1106" name="Espace réservé du numéro de diapositive 1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54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54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851C4AF9-5C50-4A2B-B4C5-F1464A8C74B0}" type="datetime1">
              <a:rPr lang="fr-FR" smtClean="0"/>
              <a:t>31/05/2017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  <p:pic>
        <p:nvPicPr>
          <p:cNvPr id="4" name="Picture 2" descr="ITEA 12004 SEAS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34" y="198094"/>
            <a:ext cx="2503004" cy="10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t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" y="336452"/>
            <a:ext cx="2857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563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Implementable</a:t>
            </a:r>
            <a:r>
              <a:rPr lang="fr-FR" sz="3200" dirty="0" smtClean="0"/>
              <a:t> on top of SPARQL 1.1 </a:t>
            </a:r>
            <a:r>
              <a:rPr lang="fr-FR" sz="3200" dirty="0" err="1" smtClean="0"/>
              <a:t>engines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157018" y="1226127"/>
            <a:ext cx="266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Theorem</a:t>
            </a:r>
            <a:r>
              <a:rPr lang="fr-FR" dirty="0" smtClean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00" y="1139316"/>
            <a:ext cx="5195887" cy="52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60613" cy="672147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57200" y="817276"/>
            <a:ext cx="6996281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Open-source </a:t>
            </a:r>
            <a:r>
              <a:rPr lang="fr-FR" sz="2800" dirty="0" err="1" smtClean="0"/>
              <a:t>implementation</a:t>
            </a:r>
            <a:r>
              <a:rPr lang="fr-FR" sz="2800" dirty="0" smtClean="0"/>
              <a:t> on top of Jena</a:t>
            </a:r>
          </a:p>
          <a:p>
            <a:r>
              <a:rPr lang="fr-FR" sz="2800" dirty="0" smtClean="0"/>
              <a:t>+ doc &amp; tuto</a:t>
            </a:r>
            <a:endParaRPr lang="fr-FR" sz="2800" dirty="0" smtClean="0"/>
          </a:p>
        </p:txBody>
      </p:sp>
      <p:sp>
        <p:nvSpPr>
          <p:cNvPr id="9" name="Forme libre 8"/>
          <p:cNvSpPr/>
          <p:nvPr/>
        </p:nvSpPr>
        <p:spPr>
          <a:xfrm>
            <a:off x="7219950" y="1339273"/>
            <a:ext cx="1000414" cy="1109512"/>
          </a:xfrm>
          <a:custGeom>
            <a:avLst/>
            <a:gdLst>
              <a:gd name="connsiteX0" fmla="*/ 0 w 3288146"/>
              <a:gd name="connsiteY0" fmla="*/ 692727 h 1109512"/>
              <a:gd name="connsiteX1" fmla="*/ 581891 w 3288146"/>
              <a:gd name="connsiteY1" fmla="*/ 1080654 h 1109512"/>
              <a:gd name="connsiteX2" fmla="*/ 3288146 w 3288146"/>
              <a:gd name="connsiteY2" fmla="*/ 0 h 110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146" h="1109512">
                <a:moveTo>
                  <a:pt x="0" y="692727"/>
                </a:moveTo>
                <a:cubicBezTo>
                  <a:pt x="16933" y="944418"/>
                  <a:pt x="33867" y="1196109"/>
                  <a:pt x="581891" y="1080654"/>
                </a:cubicBezTo>
                <a:cubicBezTo>
                  <a:pt x="1129915" y="965200"/>
                  <a:pt x="2209030" y="482600"/>
                  <a:pt x="328814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542473" y="3195772"/>
            <a:ext cx="786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Maven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90"/>
            <a:ext cx="9144000" cy="670928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375954" y="817276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Usable as JAR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23080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" y="-30453"/>
            <a:ext cx="9202117" cy="6751931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91122" y="817276"/>
            <a:ext cx="7647192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Usable as Web API (</a:t>
            </a:r>
            <a:r>
              <a:rPr lang="fr-FR" sz="2800" dirty="0" err="1" smtClean="0"/>
              <a:t>similar</a:t>
            </a:r>
            <a:r>
              <a:rPr lang="fr-FR" sz="2800" dirty="0" smtClean="0"/>
              <a:t> to SPARQL Protocol)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7283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49"/>
            <a:ext cx="9170442" cy="6728691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1662279" y="577133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Web </a:t>
            </a:r>
            <a:r>
              <a:rPr lang="fr-FR" sz="2800" dirty="0" err="1" smtClean="0"/>
              <a:t>form</a:t>
            </a:r>
            <a:r>
              <a:rPr lang="fr-FR" sz="2800" dirty="0" smtClean="0"/>
              <a:t> – </a:t>
            </a:r>
            <a:r>
              <a:rPr lang="fr-FR" sz="2800" dirty="0" err="1" smtClean="0"/>
              <a:t>syntax</a:t>
            </a:r>
            <a:r>
              <a:rPr lang="fr-FR" sz="2800" dirty="0" smtClean="0"/>
              <a:t> </a:t>
            </a:r>
            <a:r>
              <a:rPr lang="fr-FR" sz="2800" dirty="0" err="1" smtClean="0"/>
              <a:t>checking</a:t>
            </a:r>
            <a:endParaRPr lang="fr-FR" sz="2800" dirty="0" smtClean="0"/>
          </a:p>
          <a:p>
            <a:r>
              <a:rPr lang="fr-FR" sz="2800" dirty="0" smtClean="0"/>
              <a:t>(</a:t>
            </a:r>
            <a:r>
              <a:rPr lang="fr-FR" sz="2800" dirty="0" err="1" smtClean="0"/>
              <a:t>extends</a:t>
            </a:r>
            <a:r>
              <a:rPr lang="fr-FR" sz="2800" dirty="0" smtClean="0"/>
              <a:t> YASGUI</a:t>
            </a:r>
            <a:r>
              <a:rPr lang="fr-FR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71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" y="28281"/>
            <a:ext cx="9144000" cy="662786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2279" y="3133442"/>
            <a:ext cx="7160372" cy="234968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000" dirty="0" smtClean="0"/>
              <a:t>XML (</a:t>
            </a:r>
            <a:r>
              <a:rPr lang="fr-FR" sz="2000" dirty="0" err="1" smtClean="0"/>
              <a:t>Xpath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JSON (</a:t>
            </a:r>
            <a:r>
              <a:rPr lang="fr-FR" sz="2000" dirty="0" err="1" smtClean="0"/>
              <a:t>JSONPath</a:t>
            </a:r>
            <a:r>
              <a:rPr lang="fr-FR" sz="2000" dirty="0" smtClean="0"/>
              <a:t>, </a:t>
            </a:r>
            <a:r>
              <a:rPr lang="fr-FR" sz="2000" dirty="0" smtClean="0"/>
              <a:t>select the </a:t>
            </a:r>
            <a:r>
              <a:rPr lang="fr-FR" sz="2000" dirty="0" err="1" smtClean="0"/>
              <a:t>list</a:t>
            </a:r>
            <a:r>
              <a:rPr lang="fr-FR" sz="2000" dirty="0" smtClean="0"/>
              <a:t> of an </a:t>
            </a:r>
            <a:r>
              <a:rPr lang="fr-FR" sz="2000" dirty="0" err="1" smtClean="0"/>
              <a:t>object</a:t>
            </a:r>
            <a:r>
              <a:rPr lang="fr-FR" sz="2000" dirty="0" smtClean="0"/>
              <a:t> keys,…)</a:t>
            </a:r>
            <a:endParaRPr lang="fr-FR" sz="2000" dirty="0" smtClean="0"/>
          </a:p>
          <a:p>
            <a:r>
              <a:rPr lang="fr-FR" sz="2000" dirty="0" smtClean="0"/>
              <a:t>CSV, TSV</a:t>
            </a:r>
          </a:p>
          <a:p>
            <a:r>
              <a:rPr lang="fr-FR" sz="2000" dirty="0" smtClean="0"/>
              <a:t>HTML5 (CSS3 </a:t>
            </a:r>
            <a:r>
              <a:rPr lang="fr-FR" sz="2000" dirty="0" err="1" smtClean="0"/>
              <a:t>selectors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CBOR</a:t>
            </a:r>
          </a:p>
          <a:p>
            <a:r>
              <a:rPr lang="fr-FR" sz="2000" dirty="0" smtClean="0"/>
              <a:t>Plain </a:t>
            </a:r>
            <a:r>
              <a:rPr lang="fr-FR" sz="2000" dirty="0" err="1" smtClean="0"/>
              <a:t>text</a:t>
            </a:r>
            <a:r>
              <a:rPr lang="fr-FR" sz="2000" dirty="0" smtClean="0"/>
              <a:t> </a:t>
            </a:r>
            <a:r>
              <a:rPr lang="fr-FR" sz="2000" dirty="0" smtClean="0"/>
              <a:t>(</a:t>
            </a:r>
            <a:r>
              <a:rPr lang="fr-FR" sz="2000" dirty="0" err="1" smtClean="0"/>
              <a:t>regular</a:t>
            </a:r>
            <a:r>
              <a:rPr lang="fr-FR" sz="2000" dirty="0" smtClean="0"/>
              <a:t> expressions)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662279" y="577133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Set of </a:t>
            </a:r>
            <a:r>
              <a:rPr lang="fr-FR" sz="2800" dirty="0" err="1" smtClean="0"/>
              <a:t>implemented</a:t>
            </a:r>
            <a:r>
              <a:rPr lang="fr-FR" sz="2800" dirty="0" smtClean="0"/>
              <a:t> custom </a:t>
            </a:r>
            <a:r>
              <a:rPr lang="fr-FR" sz="2800" dirty="0" err="1" smtClean="0"/>
              <a:t>functions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7506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47818" cy="635728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16437" y="577133"/>
            <a:ext cx="8244688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Unit tests </a:t>
            </a:r>
            <a:r>
              <a:rPr lang="fr-FR" sz="2800" dirty="0" err="1" smtClean="0"/>
              <a:t>based</a:t>
            </a:r>
            <a:r>
              <a:rPr lang="fr-FR" sz="2800" dirty="0" smtClean="0"/>
              <a:t> on </a:t>
            </a:r>
            <a:r>
              <a:rPr lang="fr-FR" sz="2800" dirty="0" err="1" smtClean="0"/>
              <a:t>competitor</a:t>
            </a:r>
            <a:r>
              <a:rPr lang="fr-FR" sz="2800" dirty="0" smtClean="0"/>
              <a:t> </a:t>
            </a:r>
            <a:r>
              <a:rPr lang="fr-FR" sz="2800" dirty="0" err="1" smtClean="0"/>
              <a:t>approaches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7192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70928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64836" y="678372"/>
            <a:ext cx="8121964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SPARQL-</a:t>
            </a:r>
            <a:r>
              <a:rPr lang="fr-FR" sz="2800" dirty="0" err="1" smtClean="0"/>
              <a:t>Generate</a:t>
            </a:r>
            <a:r>
              <a:rPr lang="fr-FR" sz="2800" dirty="0" smtClean="0"/>
              <a:t> vs RML</a:t>
            </a:r>
          </a:p>
          <a:p>
            <a:r>
              <a:rPr lang="fr-FR" sz="2800" dirty="0" err="1"/>
              <a:t>comparison</a:t>
            </a:r>
            <a:r>
              <a:rPr lang="fr-FR" sz="2800" dirty="0"/>
              <a:t> </a:t>
            </a:r>
            <a:r>
              <a:rPr lang="fr-FR" sz="2800" dirty="0" smtClean="0"/>
              <a:t>of </a:t>
            </a:r>
            <a:r>
              <a:rPr lang="fr-FR" sz="2800" dirty="0" err="1" smtClean="0"/>
              <a:t>reference</a:t>
            </a:r>
            <a:r>
              <a:rPr lang="fr-FR" sz="2800" dirty="0" smtClean="0"/>
              <a:t> </a:t>
            </a:r>
            <a:r>
              <a:rPr lang="fr-FR" sz="2800" dirty="0" err="1" smtClean="0"/>
              <a:t>implementation</a:t>
            </a:r>
            <a:r>
              <a:rPr lang="fr-FR" sz="2800" dirty="0" smtClean="0"/>
              <a:t> performances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31296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148" y="4017540"/>
            <a:ext cx="4482602" cy="284046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6909" cy="46658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42819"/>
            <a:ext cx="822960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New </a:t>
            </a:r>
            <a:r>
              <a:rPr lang="fr-FR" sz="2400" dirty="0" err="1" smtClean="0"/>
              <a:t>approach</a:t>
            </a:r>
            <a:r>
              <a:rPr lang="fr-FR" sz="2400" dirty="0" smtClean="0"/>
              <a:t> to </a:t>
            </a:r>
            <a:r>
              <a:rPr lang="fr-FR" sz="2400" dirty="0" err="1" smtClean="0"/>
              <a:t>generate</a:t>
            </a:r>
            <a:r>
              <a:rPr lang="fr-FR" sz="2400" dirty="0" smtClean="0"/>
              <a:t> RDF</a:t>
            </a:r>
            <a:endParaRPr lang="fr-FR" sz="2400" dirty="0" smtClean="0"/>
          </a:p>
          <a:p>
            <a:pPr lvl="1"/>
            <a:r>
              <a:rPr lang="fr-FR" sz="2000" dirty="0" smtClean="0"/>
              <a:t>SPARQL 1.1 extension</a:t>
            </a:r>
            <a:endParaRPr lang="fr-FR" sz="2000" dirty="0" smtClean="0"/>
          </a:p>
          <a:p>
            <a:pPr lvl="2"/>
            <a:r>
              <a:rPr lang="fr-FR" sz="1600" dirty="0" smtClean="0"/>
              <a:t>Expressive/flexible</a:t>
            </a:r>
            <a:endParaRPr lang="fr-FR" sz="1600" dirty="0" smtClean="0"/>
          </a:p>
          <a:p>
            <a:pPr lvl="2"/>
            <a:r>
              <a:rPr lang="fr-FR" sz="1600" dirty="0" smtClean="0"/>
              <a:t>Extensible</a:t>
            </a:r>
            <a:endParaRPr lang="fr-FR" sz="1600" dirty="0" smtClean="0"/>
          </a:p>
          <a:p>
            <a:pPr lvl="1"/>
            <a:r>
              <a:rPr lang="fr-FR" sz="2000" dirty="0" err="1" smtClean="0"/>
              <a:t>Formalized</a:t>
            </a:r>
            <a:endParaRPr lang="fr-FR" sz="2000" dirty="0" smtClean="0"/>
          </a:p>
          <a:p>
            <a:pPr lvl="1"/>
            <a:r>
              <a:rPr lang="fr-FR" sz="2000" dirty="0" err="1" smtClean="0"/>
              <a:t>Implemented</a:t>
            </a:r>
            <a:endParaRPr lang="fr-FR" sz="2000" dirty="0" smtClean="0"/>
          </a:p>
          <a:p>
            <a:pPr lvl="1"/>
            <a:r>
              <a:rPr lang="fr-FR" sz="2000" dirty="0" err="1" smtClean="0"/>
              <a:t>Demonstrated</a:t>
            </a:r>
            <a:endParaRPr lang="fr-FR" sz="2000" dirty="0" smtClean="0"/>
          </a:p>
          <a:p>
            <a:pPr lvl="1"/>
            <a:r>
              <a:rPr lang="fr-FR" sz="2000" dirty="0" err="1" smtClean="0"/>
              <a:t>Evaluated</a:t>
            </a:r>
            <a:endParaRPr lang="fr-FR" sz="2000" dirty="0" smtClean="0"/>
          </a:p>
          <a:p>
            <a:r>
              <a:rPr lang="fr-FR" sz="2400" dirty="0" err="1" smtClean="0"/>
              <a:t>Currently</a:t>
            </a:r>
            <a:r>
              <a:rPr lang="fr-FR" sz="2400" dirty="0" smtClean="0"/>
              <a:t>: </a:t>
            </a:r>
            <a:r>
              <a:rPr lang="fr-FR" sz="2400" dirty="0" smtClean="0"/>
              <a:t>XML JSON CBOR CSV TSV HTML plain </a:t>
            </a:r>
            <a:r>
              <a:rPr lang="fr-FR" sz="2400" dirty="0" err="1" smtClean="0"/>
              <a:t>text</a:t>
            </a:r>
            <a:endParaRPr lang="fr-FR" sz="28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849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3"/>
          <p:cNvSpPr txBox="1">
            <a:spLocks/>
          </p:cNvSpPr>
          <p:nvPr/>
        </p:nvSpPr>
        <p:spPr>
          <a:xfrm>
            <a:off x="92927" y="1626980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A SPARQL extension for </a:t>
            </a:r>
            <a:r>
              <a:rPr lang="fr-FR" sz="2800" dirty="0" err="1" smtClean="0"/>
              <a:t>generating</a:t>
            </a:r>
            <a:r>
              <a:rPr lang="fr-FR" sz="2800" dirty="0" smtClean="0"/>
              <a:t> RDF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heterogeneous</a:t>
            </a:r>
            <a:r>
              <a:rPr lang="fr-FR" sz="2800" dirty="0" smtClean="0"/>
              <a:t> formats</a:t>
            </a:r>
            <a:endParaRPr lang="fr-FR" sz="2800" dirty="0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363988" y="4978790"/>
            <a:ext cx="30398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Maxime </a:t>
            </a:r>
            <a:r>
              <a:rPr lang="fr-FR" sz="2400" dirty="0" err="1" smtClean="0">
                <a:solidFill>
                  <a:schemeClr val="bg1"/>
                </a:solidFill>
              </a:rPr>
              <a:t>Lefrançois</a:t>
            </a:r>
            <a:r>
              <a:rPr lang="fr-FR" sz="240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Antoine Zimmermann, </a:t>
            </a:r>
          </a:p>
          <a:p>
            <a:pPr algn="ctr"/>
            <a:r>
              <a:rPr lang="fr-FR" sz="2400" dirty="0" err="1" smtClean="0">
                <a:solidFill>
                  <a:schemeClr val="bg1"/>
                </a:solidFill>
              </a:rPr>
              <a:t>Noorani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Bakerally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211683"/>
            <a:ext cx="3902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MINES Saint-Etienne, CNRS, 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Laboratoire </a:t>
            </a:r>
            <a:r>
              <a:rPr lang="fr-FR" sz="1600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4798" y="4108654"/>
            <a:ext cx="838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More  information about SPARQL-</a:t>
            </a:r>
            <a:r>
              <a:rPr lang="fr-FR" sz="2000" dirty="0" err="1" smtClean="0"/>
              <a:t>Generate</a:t>
            </a:r>
            <a:r>
              <a:rPr lang="fr-FR" sz="2000" dirty="0" smtClean="0"/>
              <a:t> - </a:t>
            </a:r>
            <a:r>
              <a:rPr lang="fr-FR" sz="2000" dirty="0" smtClean="0">
                <a:hlinkClick r:id="rId4"/>
              </a:rPr>
              <a:t>https</a:t>
            </a:r>
            <a:r>
              <a:rPr lang="fr-FR" sz="2000" dirty="0">
                <a:hlinkClick r:id="rId4"/>
              </a:rPr>
              <a:t>://</a:t>
            </a:r>
            <a:r>
              <a:rPr lang="fr-FR" sz="2000" dirty="0" smtClean="0">
                <a:hlinkClick r:id="rId4"/>
              </a:rPr>
              <a:t>w3id.org/sparql-generate/</a:t>
            </a:r>
            <a:r>
              <a:rPr lang="fr-FR" sz="2000" dirty="0" smtClean="0"/>
              <a:t> </a:t>
            </a:r>
            <a:endParaRPr lang="fr-FR" sz="2000" dirty="0"/>
          </a:p>
          <a:p>
            <a:r>
              <a:rPr lang="fr-FR" sz="2000" dirty="0" smtClean="0"/>
              <a:t>Web </a:t>
            </a:r>
            <a:r>
              <a:rPr lang="fr-FR" sz="2000" dirty="0" err="1" smtClean="0"/>
              <a:t>form</a:t>
            </a:r>
            <a:r>
              <a:rPr lang="fr-FR" sz="2000" dirty="0" smtClean="0"/>
              <a:t> and </a:t>
            </a:r>
            <a:r>
              <a:rPr lang="fr-FR" sz="2000" dirty="0" err="1" smtClean="0"/>
              <a:t>demonstrator</a:t>
            </a:r>
            <a:r>
              <a:rPr lang="fr-FR" sz="2000" dirty="0" smtClean="0"/>
              <a:t>, open source </a:t>
            </a:r>
            <a:r>
              <a:rPr lang="fr-FR" sz="2000" dirty="0" err="1" smtClean="0"/>
              <a:t>implementation</a:t>
            </a:r>
            <a:r>
              <a:rPr lang="fr-FR" sz="2000" dirty="0" smtClean="0"/>
              <a:t>, mailing </a:t>
            </a:r>
            <a:r>
              <a:rPr lang="fr-FR" sz="2000" dirty="0" err="1" smtClean="0"/>
              <a:t>list</a:t>
            </a:r>
            <a:r>
              <a:rPr lang="fr-FR" sz="2000" dirty="0" smtClean="0"/>
              <a:t>, …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2827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Espace réservé du numéro de diapositive 1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54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54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851C4AF9-5C50-4A2B-B4C5-F1464A8C74B0}" type="datetime1">
              <a:rPr lang="fr-FR" smtClean="0"/>
              <a:t>31/05/2017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  <p:pic>
        <p:nvPicPr>
          <p:cNvPr id="2050" name="Picture 2" descr="http://opensensingcity.emse.fr/wp-content/uploads/2017/01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76" y="-121211"/>
            <a:ext cx="3241386" cy="17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tour à la page d'accue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1" y="335112"/>
            <a:ext cx="1654307" cy="89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38508" y="1438371"/>
            <a:ext cx="7095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i="1" dirty="0" smtClean="0"/>
              <a:t>«</a:t>
            </a:r>
            <a:r>
              <a:rPr lang="fr-FR" sz="2400" i="1" dirty="0"/>
              <a:t> </a:t>
            </a:r>
            <a:r>
              <a:rPr lang="fr-FR" sz="2400" i="1" dirty="0" err="1" smtClean="0"/>
              <a:t>Promote</a:t>
            </a:r>
            <a:r>
              <a:rPr lang="fr-FR" sz="2400" i="1" dirty="0" smtClean="0"/>
              <a:t> the publication and use </a:t>
            </a:r>
          </a:p>
          <a:p>
            <a:pPr algn="ctr"/>
            <a:r>
              <a:rPr lang="fr-FR" sz="2400" i="1" dirty="0" smtClean="0"/>
              <a:t>of real time open data in Smart </a:t>
            </a:r>
            <a:r>
              <a:rPr lang="fr-FR" sz="2400" i="1" dirty="0" err="1" smtClean="0"/>
              <a:t>Cities</a:t>
            </a:r>
            <a:r>
              <a:rPr lang="fr-FR" sz="2400" i="1" dirty="0" smtClean="0"/>
              <a:t> »</a:t>
            </a:r>
            <a:endParaRPr lang="fr-FR" sz="2400" i="1" dirty="0"/>
          </a:p>
        </p:txBody>
      </p:sp>
      <p:pic>
        <p:nvPicPr>
          <p:cNvPr id="1026" name="Picture 2" descr="http://www.evolve-fcell.eu/assets/images/e/Logo_Armines_CMYK-1ff43f3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" y="2155374"/>
            <a:ext cx="1483855" cy="111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tidot.net/wp-content/uploads/logo-antidot-al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30" y="4960219"/>
            <a:ext cx="1628763" cy="34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lico-recherche.eu/wp-content/themes/silverblog/images/logohead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" y="4204981"/>
            <a:ext cx="1584758" cy="5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hikob.com/wp-content/themes/hikob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2" y="5453482"/>
            <a:ext cx="1376218" cy="5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emse.fr/~zimmermann/images/ems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4" y="3198910"/>
            <a:ext cx="1015495" cy="83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55613"/>
            <a:ext cx="9144000" cy="6287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datalake</a:t>
            </a:r>
            <a:r>
              <a:rPr lang="fr-FR" dirty="0" smtClean="0"/>
              <a:t> of data </a:t>
            </a:r>
            <a:br>
              <a:rPr lang="fr-FR" dirty="0" smtClean="0"/>
            </a:b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186032" y="4791186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EXI	CBOR 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63045" y="4148589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XML	CSV	JSON	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83491" y="997531"/>
            <a:ext cx="7684654" cy="1539391"/>
          </a:xfrm>
          <a:custGeom>
            <a:avLst/>
            <a:gdLst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0 w 7684654"/>
              <a:gd name="connsiteY3" fmla="*/ 701964 h 701964"/>
              <a:gd name="connsiteX4" fmla="*/ 0 w 7684654"/>
              <a:gd name="connsiteY4" fmla="*/ 0 h 701964"/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4664364 w 7684654"/>
              <a:gd name="connsiteY3" fmla="*/ 701960 h 701964"/>
              <a:gd name="connsiteX4" fmla="*/ 0 w 7684654"/>
              <a:gd name="connsiteY4" fmla="*/ 701964 h 701964"/>
              <a:gd name="connsiteX5" fmla="*/ 0 w 7684654"/>
              <a:gd name="connsiteY5" fmla="*/ 0 h 701964"/>
              <a:gd name="connsiteX0" fmla="*/ 0 w 7684654"/>
              <a:gd name="connsiteY0" fmla="*/ 0 h 1539391"/>
              <a:gd name="connsiteX1" fmla="*/ 7684654 w 7684654"/>
              <a:gd name="connsiteY1" fmla="*/ 0 h 1539391"/>
              <a:gd name="connsiteX2" fmla="*/ 7684654 w 7684654"/>
              <a:gd name="connsiteY2" fmla="*/ 701964 h 1539391"/>
              <a:gd name="connsiteX3" fmla="*/ 4664364 w 7684654"/>
              <a:gd name="connsiteY3" fmla="*/ 701960 h 1539391"/>
              <a:gd name="connsiteX4" fmla="*/ 0 w 7684654"/>
              <a:gd name="connsiteY4" fmla="*/ 701964 h 1539391"/>
              <a:gd name="connsiteX5" fmla="*/ 0 w 7684654"/>
              <a:gd name="connsiteY5" fmla="*/ 0 h 15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654" h="1539391">
                <a:moveTo>
                  <a:pt x="0" y="0"/>
                </a:moveTo>
                <a:lnTo>
                  <a:pt x="7684654" y="0"/>
                </a:lnTo>
                <a:lnTo>
                  <a:pt x="7684654" y="701964"/>
                </a:lnTo>
                <a:cubicBezTo>
                  <a:pt x="6677891" y="701963"/>
                  <a:pt x="8091054" y="2586180"/>
                  <a:pt x="4664364" y="701960"/>
                </a:cubicBezTo>
                <a:lnTo>
                  <a:pt x="0" y="70196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dirty="0" smtClean="0"/>
              <a:t>    </a:t>
            </a:r>
            <a:r>
              <a:rPr lang="fr-FR" sz="2400" b="1" dirty="0" smtClean="0"/>
              <a:t>RDF </a:t>
            </a:r>
            <a:r>
              <a:rPr lang="fr-FR" sz="2400" b="1" dirty="0"/>
              <a:t>Data Model</a:t>
            </a:r>
            <a:endParaRPr lang="fr-FR" sz="2400" b="1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7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Key </a:t>
            </a:r>
            <a:r>
              <a:rPr lang="fr-FR" dirty="0" err="1" smtClean="0"/>
              <a:t>step</a:t>
            </a:r>
            <a:r>
              <a:rPr lang="fr-FR" dirty="0" smtClean="0"/>
              <a:t>: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705601" y="138545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148260" y="1585191"/>
            <a:ext cx="455011" cy="128731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  <a:gd name="connsiteX0" fmla="*/ 204562 w 527437"/>
              <a:gd name="connsiteY0" fmla="*/ 1287318 h 1287318"/>
              <a:gd name="connsiteX1" fmla="*/ 10598 w 527437"/>
              <a:gd name="connsiteY1" fmla="*/ 723900 h 1287318"/>
              <a:gd name="connsiteX2" fmla="*/ 501280 w 527437"/>
              <a:gd name="connsiteY2" fmla="*/ 0 h 1287318"/>
              <a:gd name="connsiteX0" fmla="*/ 2262 w 431911"/>
              <a:gd name="connsiteY0" fmla="*/ 1287318 h 1287318"/>
              <a:gd name="connsiteX1" fmla="*/ 417898 w 431911"/>
              <a:gd name="connsiteY1" fmla="*/ 561975 h 1287318"/>
              <a:gd name="connsiteX2" fmla="*/ 298980 w 431911"/>
              <a:gd name="connsiteY2" fmla="*/ 0 h 1287318"/>
              <a:gd name="connsiteX0" fmla="*/ 3160 w 455011"/>
              <a:gd name="connsiteY0" fmla="*/ 1287318 h 1287318"/>
              <a:gd name="connsiteX1" fmla="*/ 418796 w 455011"/>
              <a:gd name="connsiteY1" fmla="*/ 561975 h 1287318"/>
              <a:gd name="connsiteX2" fmla="*/ 299878 w 455011"/>
              <a:gd name="connsiteY2" fmla="*/ 0 h 128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11" h="1287318">
                <a:moveTo>
                  <a:pt x="3160" y="1287318"/>
                </a:moveTo>
                <a:cubicBezTo>
                  <a:pt x="-39174" y="1128760"/>
                  <a:pt x="356643" y="951153"/>
                  <a:pt x="418796" y="561975"/>
                </a:cubicBezTo>
                <a:cubicBezTo>
                  <a:pt x="480949" y="172797"/>
                  <a:pt x="476138" y="334048"/>
                  <a:pt x="29987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795492" y="1579418"/>
            <a:ext cx="448647" cy="1542473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838038" y="1505527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75856" y="145010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9" y="1113932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4" y="1162388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1076183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87" y="1343885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99" y="1064544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86" y="1246041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2563045" y="4148589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XML	CSV	JSON	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186032" y="4791186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EXI	CBOR 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705601" y="138545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795492" y="1579418"/>
            <a:ext cx="448647" cy="1542473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838038" y="1505527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75856" y="145010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9" y="1113932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4" y="1162388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99" y="1064544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86" y="1246041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664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Requirements</a:t>
            </a:r>
            <a:r>
              <a:rPr lang="fr-FR" dirty="0" smtClean="0"/>
              <a:t> for RDF </a:t>
            </a:r>
            <a:r>
              <a:rPr lang="fr-FR" dirty="0" err="1" smtClean="0"/>
              <a:t>generation</a:t>
            </a:r>
            <a:endParaRPr lang="fr-FR" dirty="0"/>
          </a:p>
        </p:txBody>
      </p:sp>
      <p:sp>
        <p:nvSpPr>
          <p:cNvPr id="33" name="Rectangle 20"/>
          <p:cNvSpPr/>
          <p:nvPr/>
        </p:nvSpPr>
        <p:spPr>
          <a:xfrm>
            <a:off x="683491" y="997531"/>
            <a:ext cx="7684654" cy="1539391"/>
          </a:xfrm>
          <a:custGeom>
            <a:avLst/>
            <a:gdLst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0 w 7684654"/>
              <a:gd name="connsiteY3" fmla="*/ 701964 h 701964"/>
              <a:gd name="connsiteX4" fmla="*/ 0 w 7684654"/>
              <a:gd name="connsiteY4" fmla="*/ 0 h 701964"/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4664364 w 7684654"/>
              <a:gd name="connsiteY3" fmla="*/ 701960 h 701964"/>
              <a:gd name="connsiteX4" fmla="*/ 0 w 7684654"/>
              <a:gd name="connsiteY4" fmla="*/ 701964 h 701964"/>
              <a:gd name="connsiteX5" fmla="*/ 0 w 7684654"/>
              <a:gd name="connsiteY5" fmla="*/ 0 h 701964"/>
              <a:gd name="connsiteX0" fmla="*/ 0 w 7684654"/>
              <a:gd name="connsiteY0" fmla="*/ 0 h 1539391"/>
              <a:gd name="connsiteX1" fmla="*/ 7684654 w 7684654"/>
              <a:gd name="connsiteY1" fmla="*/ 0 h 1539391"/>
              <a:gd name="connsiteX2" fmla="*/ 7684654 w 7684654"/>
              <a:gd name="connsiteY2" fmla="*/ 701964 h 1539391"/>
              <a:gd name="connsiteX3" fmla="*/ 4664364 w 7684654"/>
              <a:gd name="connsiteY3" fmla="*/ 701960 h 1539391"/>
              <a:gd name="connsiteX4" fmla="*/ 0 w 7684654"/>
              <a:gd name="connsiteY4" fmla="*/ 701964 h 1539391"/>
              <a:gd name="connsiteX5" fmla="*/ 0 w 7684654"/>
              <a:gd name="connsiteY5" fmla="*/ 0 h 15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654" h="1539391">
                <a:moveTo>
                  <a:pt x="0" y="0"/>
                </a:moveTo>
                <a:lnTo>
                  <a:pt x="7684654" y="0"/>
                </a:lnTo>
                <a:lnTo>
                  <a:pt x="7684654" y="701964"/>
                </a:lnTo>
                <a:cubicBezTo>
                  <a:pt x="6677891" y="701963"/>
                  <a:pt x="8091054" y="2586180"/>
                  <a:pt x="4664364" y="701960"/>
                </a:cubicBezTo>
                <a:lnTo>
                  <a:pt x="0" y="70196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dirty="0" smtClean="0"/>
              <a:t>    </a:t>
            </a:r>
            <a:r>
              <a:rPr lang="fr-FR" sz="2400" b="1" dirty="0" smtClean="0"/>
              <a:t>RDF </a:t>
            </a:r>
            <a:r>
              <a:rPr lang="fr-FR" sz="2400" b="1" dirty="0"/>
              <a:t>Data Model</a:t>
            </a:r>
            <a:endParaRPr lang="fr-FR" sz="2400" b="1" dirty="0"/>
          </a:p>
        </p:txBody>
      </p:sp>
      <p:sp>
        <p:nvSpPr>
          <p:cNvPr id="34" name="Forme libre 33"/>
          <p:cNvSpPr/>
          <p:nvPr/>
        </p:nvSpPr>
        <p:spPr>
          <a:xfrm>
            <a:off x="6148260" y="1585191"/>
            <a:ext cx="455011" cy="128731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  <a:gd name="connsiteX0" fmla="*/ 204562 w 527437"/>
              <a:gd name="connsiteY0" fmla="*/ 1287318 h 1287318"/>
              <a:gd name="connsiteX1" fmla="*/ 10598 w 527437"/>
              <a:gd name="connsiteY1" fmla="*/ 723900 h 1287318"/>
              <a:gd name="connsiteX2" fmla="*/ 501280 w 527437"/>
              <a:gd name="connsiteY2" fmla="*/ 0 h 1287318"/>
              <a:gd name="connsiteX0" fmla="*/ 2262 w 431911"/>
              <a:gd name="connsiteY0" fmla="*/ 1287318 h 1287318"/>
              <a:gd name="connsiteX1" fmla="*/ 417898 w 431911"/>
              <a:gd name="connsiteY1" fmla="*/ 561975 h 1287318"/>
              <a:gd name="connsiteX2" fmla="*/ 298980 w 431911"/>
              <a:gd name="connsiteY2" fmla="*/ 0 h 1287318"/>
              <a:gd name="connsiteX0" fmla="*/ 3160 w 455011"/>
              <a:gd name="connsiteY0" fmla="*/ 1287318 h 1287318"/>
              <a:gd name="connsiteX1" fmla="*/ 418796 w 455011"/>
              <a:gd name="connsiteY1" fmla="*/ 561975 h 1287318"/>
              <a:gd name="connsiteX2" fmla="*/ 299878 w 455011"/>
              <a:gd name="connsiteY2" fmla="*/ 0 h 128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11" h="1287318">
                <a:moveTo>
                  <a:pt x="3160" y="1287318"/>
                </a:moveTo>
                <a:cubicBezTo>
                  <a:pt x="-39174" y="1128760"/>
                  <a:pt x="356643" y="951153"/>
                  <a:pt x="418796" y="561975"/>
                </a:cubicBezTo>
                <a:cubicBezTo>
                  <a:pt x="480949" y="172797"/>
                  <a:pt x="476138" y="334048"/>
                  <a:pt x="29987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1076183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87" y="1343885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/>
          <p:cNvSpPr txBox="1"/>
          <p:nvPr/>
        </p:nvSpPr>
        <p:spPr>
          <a:xfrm>
            <a:off x="1666576" y="4060839"/>
            <a:ext cx="555312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Transform</a:t>
            </a:r>
            <a:r>
              <a:rPr lang="fr-FR" dirty="0" smtClean="0"/>
              <a:t> multiple sources …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… </a:t>
            </a:r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Be extensible to new data formats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Be </a:t>
            </a:r>
            <a:r>
              <a:rPr lang="en-US" dirty="0"/>
              <a:t>easy to use by Semantic Web </a:t>
            </a:r>
            <a:r>
              <a:rPr lang="en-US" dirty="0" smtClean="0"/>
              <a:t>experts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</a:t>
            </a:r>
            <a:r>
              <a:rPr lang="en-US" dirty="0" err="1"/>
              <a:t>ntegrate</a:t>
            </a:r>
            <a:r>
              <a:rPr lang="en-US" dirty="0"/>
              <a:t> in a typical semantic web engineering </a:t>
            </a:r>
            <a:r>
              <a:rPr lang="en-US" dirty="0" smtClean="0"/>
              <a:t>workflow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Be </a:t>
            </a:r>
            <a:r>
              <a:rPr lang="en-US" dirty="0"/>
              <a:t>flexible and easily </a:t>
            </a:r>
            <a:r>
              <a:rPr lang="en-US" dirty="0" smtClean="0"/>
              <a:t>maintainable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Fast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38" name="Picture 8" descr="5-star steps by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01" y="2066707"/>
            <a:ext cx="3276517" cy="18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/>
          <p:cNvSpPr/>
          <p:nvPr/>
        </p:nvSpPr>
        <p:spPr>
          <a:xfrm>
            <a:off x="683491" y="997531"/>
            <a:ext cx="7684654" cy="1539391"/>
          </a:xfrm>
          <a:custGeom>
            <a:avLst/>
            <a:gdLst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0 w 7684654"/>
              <a:gd name="connsiteY3" fmla="*/ 701964 h 701964"/>
              <a:gd name="connsiteX4" fmla="*/ 0 w 7684654"/>
              <a:gd name="connsiteY4" fmla="*/ 0 h 701964"/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4664364 w 7684654"/>
              <a:gd name="connsiteY3" fmla="*/ 701960 h 701964"/>
              <a:gd name="connsiteX4" fmla="*/ 0 w 7684654"/>
              <a:gd name="connsiteY4" fmla="*/ 701964 h 701964"/>
              <a:gd name="connsiteX5" fmla="*/ 0 w 7684654"/>
              <a:gd name="connsiteY5" fmla="*/ 0 h 701964"/>
              <a:gd name="connsiteX0" fmla="*/ 0 w 7684654"/>
              <a:gd name="connsiteY0" fmla="*/ 0 h 1539391"/>
              <a:gd name="connsiteX1" fmla="*/ 7684654 w 7684654"/>
              <a:gd name="connsiteY1" fmla="*/ 0 h 1539391"/>
              <a:gd name="connsiteX2" fmla="*/ 7684654 w 7684654"/>
              <a:gd name="connsiteY2" fmla="*/ 701964 h 1539391"/>
              <a:gd name="connsiteX3" fmla="*/ 4664364 w 7684654"/>
              <a:gd name="connsiteY3" fmla="*/ 701960 h 1539391"/>
              <a:gd name="connsiteX4" fmla="*/ 0 w 7684654"/>
              <a:gd name="connsiteY4" fmla="*/ 701964 h 1539391"/>
              <a:gd name="connsiteX5" fmla="*/ 0 w 7684654"/>
              <a:gd name="connsiteY5" fmla="*/ 0 h 15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654" h="1539391">
                <a:moveTo>
                  <a:pt x="0" y="0"/>
                </a:moveTo>
                <a:lnTo>
                  <a:pt x="7684654" y="0"/>
                </a:lnTo>
                <a:lnTo>
                  <a:pt x="7684654" y="701964"/>
                </a:lnTo>
                <a:cubicBezTo>
                  <a:pt x="6677891" y="701963"/>
                  <a:pt x="8091054" y="2586180"/>
                  <a:pt x="4664364" y="701960"/>
                </a:cubicBezTo>
                <a:lnTo>
                  <a:pt x="0" y="70196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dirty="0" smtClean="0"/>
              <a:t>    </a:t>
            </a:r>
            <a:r>
              <a:rPr lang="fr-FR" sz="2400" b="1" dirty="0" smtClean="0"/>
              <a:t>RDF </a:t>
            </a:r>
            <a:r>
              <a:rPr lang="fr-FR" sz="2400" b="1" dirty="0"/>
              <a:t>Data Model</a:t>
            </a:r>
            <a:endParaRPr lang="fr-FR" sz="2400" b="1" dirty="0"/>
          </a:p>
        </p:txBody>
      </p:sp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6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Besoins pour la génération de 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705601" y="138545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795492" y="1579418"/>
            <a:ext cx="448647" cy="1542473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838038" y="1505527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75856" y="145010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9" y="1113932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4" y="1162388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99" y="1064544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86" y="1246041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orme libre 30"/>
          <p:cNvSpPr/>
          <p:nvPr/>
        </p:nvSpPr>
        <p:spPr>
          <a:xfrm>
            <a:off x="6148260" y="1585191"/>
            <a:ext cx="455011" cy="128731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  <a:gd name="connsiteX0" fmla="*/ 204562 w 527437"/>
              <a:gd name="connsiteY0" fmla="*/ 1287318 h 1287318"/>
              <a:gd name="connsiteX1" fmla="*/ 10598 w 527437"/>
              <a:gd name="connsiteY1" fmla="*/ 723900 h 1287318"/>
              <a:gd name="connsiteX2" fmla="*/ 501280 w 527437"/>
              <a:gd name="connsiteY2" fmla="*/ 0 h 1287318"/>
              <a:gd name="connsiteX0" fmla="*/ 2262 w 431911"/>
              <a:gd name="connsiteY0" fmla="*/ 1287318 h 1287318"/>
              <a:gd name="connsiteX1" fmla="*/ 417898 w 431911"/>
              <a:gd name="connsiteY1" fmla="*/ 561975 h 1287318"/>
              <a:gd name="connsiteX2" fmla="*/ 298980 w 431911"/>
              <a:gd name="connsiteY2" fmla="*/ 0 h 1287318"/>
              <a:gd name="connsiteX0" fmla="*/ 3160 w 455011"/>
              <a:gd name="connsiteY0" fmla="*/ 1287318 h 1287318"/>
              <a:gd name="connsiteX1" fmla="*/ 418796 w 455011"/>
              <a:gd name="connsiteY1" fmla="*/ 561975 h 1287318"/>
              <a:gd name="connsiteX2" fmla="*/ 299878 w 455011"/>
              <a:gd name="connsiteY2" fmla="*/ 0 h 128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11" h="1287318">
                <a:moveTo>
                  <a:pt x="3160" y="1287318"/>
                </a:moveTo>
                <a:cubicBezTo>
                  <a:pt x="-39174" y="1128760"/>
                  <a:pt x="356643" y="951153"/>
                  <a:pt x="418796" y="561975"/>
                </a:cubicBezTo>
                <a:cubicBezTo>
                  <a:pt x="480949" y="172797"/>
                  <a:pt x="476138" y="334048"/>
                  <a:pt x="29987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1076183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87" y="1343885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666576" y="4060839"/>
            <a:ext cx="560441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Transform</a:t>
            </a:r>
            <a:r>
              <a:rPr lang="fr-FR" dirty="0" smtClean="0"/>
              <a:t> multiple sources …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… </a:t>
            </a:r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Be extensible to new data formats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Be </a:t>
            </a:r>
            <a:r>
              <a:rPr lang="en-US" dirty="0"/>
              <a:t>easy to use by Semantic Web </a:t>
            </a:r>
            <a:r>
              <a:rPr lang="en-US" dirty="0" smtClean="0"/>
              <a:t>experts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</a:t>
            </a:r>
            <a:r>
              <a:rPr lang="en-US" dirty="0" err="1"/>
              <a:t>ntegrate</a:t>
            </a:r>
            <a:r>
              <a:rPr lang="en-US" dirty="0"/>
              <a:t> in a typical semantic web engineering </a:t>
            </a:r>
            <a:r>
              <a:rPr lang="en-US" dirty="0" smtClean="0"/>
              <a:t>workflow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Be </a:t>
            </a:r>
            <a:r>
              <a:rPr lang="en-US" dirty="0"/>
              <a:t>flexible and easily </a:t>
            </a:r>
            <a:r>
              <a:rPr lang="en-US" dirty="0" smtClean="0"/>
              <a:t>maintainable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Fast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Transform </a:t>
            </a:r>
            <a:r>
              <a:rPr lang="en-US" dirty="0"/>
              <a:t>binary formats as well as textual </a:t>
            </a:r>
            <a:r>
              <a:rPr lang="en-US" dirty="0" smtClean="0"/>
              <a:t>formats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Contextualize </a:t>
            </a:r>
            <a:r>
              <a:rPr lang="en-US" dirty="0"/>
              <a:t>the transformation with an RDF </a:t>
            </a:r>
            <a:r>
              <a:rPr lang="en-US" dirty="0" smtClean="0"/>
              <a:t>Dataset</a:t>
            </a:r>
            <a:endParaRPr lang="fr-FR" dirty="0" smtClean="0"/>
          </a:p>
        </p:txBody>
      </p:sp>
      <p:pic>
        <p:nvPicPr>
          <p:cNvPr id="1032" name="Picture 8" descr="5-star steps by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01" y="2066707"/>
            <a:ext cx="3276517" cy="18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31" y="2252351"/>
            <a:ext cx="1462560" cy="16234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447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29310" y="1634839"/>
            <a:ext cx="7153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Numerous</a:t>
            </a:r>
            <a:r>
              <a:rPr lang="fr-FR" dirty="0" smtClean="0"/>
              <a:t> </a:t>
            </a:r>
            <a:r>
              <a:rPr lang="fr-FR" dirty="0" err="1" smtClean="0"/>
              <a:t>RDFizers</a:t>
            </a:r>
            <a:r>
              <a:rPr lang="fr-FR" dirty="0" smtClean="0"/>
              <a:t>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www.w3.org/wiki/ConverterToRdf</a:t>
            </a:r>
            <a:r>
              <a:rPr lang="fr-FR" dirty="0" smtClean="0"/>
              <a:t> 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A lot of </a:t>
            </a:r>
            <a:r>
              <a:rPr lang="fr-FR" dirty="0" err="1" smtClean="0"/>
              <a:t>tools</a:t>
            </a:r>
            <a:r>
              <a:rPr lang="fr-FR" dirty="0" smtClean="0"/>
              <a:t> are </a:t>
            </a:r>
            <a:r>
              <a:rPr lang="fr-FR" dirty="0" err="1" smtClean="0"/>
              <a:t>specific</a:t>
            </a:r>
            <a:r>
              <a:rPr lang="fr-FR" dirty="0" smtClean="0"/>
              <a:t> to one or a few formats  (</a:t>
            </a:r>
            <a:r>
              <a:rPr lang="fr-FR" dirty="0"/>
              <a:t>44 </a:t>
            </a:r>
            <a:r>
              <a:rPr lang="fr-FR" dirty="0" err="1"/>
              <a:t>referenced</a:t>
            </a:r>
            <a:r>
              <a:rPr lang="fr-FR" dirty="0"/>
              <a:t> formats)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frameworks</a:t>
            </a:r>
            <a:r>
              <a:rPr lang="fr-FR" dirty="0" smtClean="0"/>
              <a:t> support </a:t>
            </a:r>
            <a:r>
              <a:rPr lang="fr-FR" dirty="0" err="1" smtClean="0"/>
              <a:t>several</a:t>
            </a:r>
            <a:r>
              <a:rPr lang="fr-FR" dirty="0" smtClean="0"/>
              <a:t>/</a:t>
            </a:r>
            <a:r>
              <a:rPr lang="fr-FR" dirty="0" err="1" smtClean="0"/>
              <a:t>many</a:t>
            </a:r>
            <a:r>
              <a:rPr lang="fr-FR" dirty="0" smtClean="0"/>
              <a:t> formats</a:t>
            </a:r>
            <a:endParaRPr lang="fr-FR" dirty="0" smtClean="0"/>
          </a:p>
        </p:txBody>
      </p:sp>
      <p:sp>
        <p:nvSpPr>
          <p:cNvPr id="11" name="Flèche droite 10"/>
          <p:cNvSpPr/>
          <p:nvPr/>
        </p:nvSpPr>
        <p:spPr>
          <a:xfrm>
            <a:off x="979055" y="3104284"/>
            <a:ext cx="637309" cy="3509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791567" y="3075709"/>
            <a:ext cx="479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ad hoc </a:t>
            </a:r>
            <a:r>
              <a:rPr lang="fr-FR" dirty="0" err="1" smtClean="0"/>
              <a:t>methods</a:t>
            </a:r>
            <a:r>
              <a:rPr lang="fr-FR" dirty="0" smtClean="0"/>
              <a:t>, </a:t>
            </a:r>
            <a:endParaRPr lang="fr-FR" dirty="0" smtClean="0"/>
          </a:p>
          <a:p>
            <a:r>
              <a:rPr lang="fr-FR" dirty="0" err="1" smtClean="0"/>
              <a:t>little</a:t>
            </a:r>
            <a:r>
              <a:rPr lang="fr-FR" dirty="0" smtClean="0"/>
              <a:t> or no control on the structure of the output </a:t>
            </a:r>
          </a:p>
          <a:p>
            <a:r>
              <a:rPr lang="fr-FR" dirty="0"/>
              <a:t>	</a:t>
            </a:r>
            <a:r>
              <a:rPr lang="fr-FR" dirty="0" smtClean="0"/>
              <a:t>=&gt; </a:t>
            </a:r>
            <a:r>
              <a:rPr lang="fr-FR" dirty="0" err="1" smtClean="0"/>
              <a:t>requires</a:t>
            </a:r>
            <a:r>
              <a:rPr lang="fr-FR" dirty="0" smtClean="0"/>
              <a:t> an </a:t>
            </a:r>
            <a:r>
              <a:rPr lang="fr-FR" dirty="0" err="1" smtClean="0"/>
              <a:t>additional</a:t>
            </a:r>
            <a:r>
              <a:rPr lang="fr-FR" dirty="0" smtClean="0"/>
              <a:t> transformation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2605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approaches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31/05/2017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dirty="0" smtClean="0"/>
              <a:t>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326982" y="1584908"/>
            <a:ext cx="532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Approaches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mapping</a:t>
            </a:r>
            <a:r>
              <a:rPr lang="fr-FR" dirty="0" smtClean="0"/>
              <a:t>/transformation </a:t>
            </a:r>
            <a:r>
              <a:rPr lang="fr-FR" dirty="0" err="1" smtClean="0"/>
              <a:t>languages</a:t>
            </a:r>
            <a:endParaRPr lang="fr-FR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" y="3179278"/>
            <a:ext cx="7338291" cy="26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1596</Words>
  <Application>Microsoft Office PowerPoint</Application>
  <PresentationFormat>Affichage à l'écran (4:3)</PresentationFormat>
  <Paragraphs>296</Paragraphs>
  <Slides>29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Garamond</vt:lpstr>
      <vt:lpstr>Wingdings</vt:lpstr>
      <vt:lpstr>1_Thème Office</vt:lpstr>
      <vt:lpstr>Présentation PowerPoint</vt:lpstr>
      <vt:lpstr>Présentation PowerPoint</vt:lpstr>
      <vt:lpstr>Présentation PowerPoint</vt:lpstr>
      <vt:lpstr>A datalake of data  with heterogeneous formats</vt:lpstr>
      <vt:lpstr>Key step: generate some RDF</vt:lpstr>
      <vt:lpstr>Requirements for RDF generation</vt:lpstr>
      <vt:lpstr>Besoins pour la génération de RDF</vt:lpstr>
      <vt:lpstr>Existing approaches</vt:lpstr>
      <vt:lpstr>Existing approaches</vt:lpstr>
      <vt:lpstr>GRDDL</vt:lpstr>
      <vt:lpstr>XSPARQL</vt:lpstr>
      <vt:lpstr>R2RML</vt:lpstr>
      <vt:lpstr>CSVW</vt:lpstr>
      <vt:lpstr>RML</vt:lpstr>
      <vt:lpstr>RML: some issues for RDF generation</vt:lpstr>
      <vt:lpstr>Who writes the transformation ?</vt:lpstr>
      <vt:lpstr>A SPARQL 1.1 extension</vt:lpstr>
      <vt:lpstr>Présentation PowerPoint</vt:lpstr>
      <vt:lpstr>Formal syntax and semantics</vt:lpstr>
      <vt:lpstr>Implementable on top of SPARQL 1.1 engines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LEFRANCOIS Maxime</cp:lastModifiedBy>
  <cp:revision>111</cp:revision>
  <dcterms:created xsi:type="dcterms:W3CDTF">2017-01-15T15:30:09Z</dcterms:created>
  <dcterms:modified xsi:type="dcterms:W3CDTF">2017-05-31T12:52:46Z</dcterms:modified>
</cp:coreProperties>
</file>