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5" r:id="rId1"/>
  </p:sldMasterIdLst>
  <p:notesMasterIdLst>
    <p:notesMasterId r:id="rId14"/>
  </p:notesMasterIdLst>
  <p:handoutMasterIdLst>
    <p:handoutMasterId r:id="rId15"/>
  </p:handoutMasterIdLst>
  <p:sldIdLst>
    <p:sldId id="301" r:id="rId2"/>
    <p:sldId id="302" r:id="rId3"/>
    <p:sldId id="307" r:id="rId4"/>
    <p:sldId id="309" r:id="rId5"/>
    <p:sldId id="303" r:id="rId6"/>
    <p:sldId id="308" r:id="rId7"/>
    <p:sldId id="311" r:id="rId8"/>
    <p:sldId id="310" r:id="rId9"/>
    <p:sldId id="313" r:id="rId10"/>
    <p:sldId id="315" r:id="rId11"/>
    <p:sldId id="314" r:id="rId12"/>
    <p:sldId id="316" r:id="rId13"/>
  </p:sldIdLst>
  <p:sldSz cx="9144000" cy="5143500" type="screen16x9"/>
  <p:notesSz cx="10234613" cy="70993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A81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08" autoAdjust="0"/>
    <p:restoredTop sz="94660"/>
  </p:normalViewPr>
  <p:slideViewPr>
    <p:cSldViewPr>
      <p:cViewPr varScale="1">
        <p:scale>
          <a:sx n="123" d="100"/>
          <a:sy n="123" d="100"/>
        </p:scale>
        <p:origin x="90" y="31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435304" cy="35458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5797022" y="0"/>
            <a:ext cx="4435304" cy="35458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F93297-255A-44D5-93A0-39364C0F5C5D}" type="datetimeFigureOut">
              <a:rPr lang="fr-FR" smtClean="0"/>
              <a:t>03/05/2017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1" y="6743619"/>
            <a:ext cx="4435304" cy="35458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5797022" y="6743619"/>
            <a:ext cx="4435304" cy="35458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01F3FB-DA67-4B85-BBDA-81872D1B4F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51592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2752725" y="533400"/>
            <a:ext cx="4730750" cy="26606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1023463" y="3372167"/>
            <a:ext cx="8187689" cy="3194685"/>
          </a:xfrm>
          <a:prstGeom prst="rect">
            <a:avLst/>
          </a:prstGeom>
          <a:noFill/>
          <a:ln>
            <a:noFill/>
          </a:ln>
        </p:spPr>
        <p:txBody>
          <a:bodyPr lIns="99032" tIns="99032" rIns="99032" bIns="99032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37456193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>
            <a:spLocks noGrp="1" noRot="1" noChangeAspect="1"/>
          </p:cNvSpPr>
          <p:nvPr>
            <p:ph type="sldImg" idx="2"/>
          </p:nvPr>
        </p:nvSpPr>
        <p:spPr>
          <a:xfrm>
            <a:off x="2751138" y="531813"/>
            <a:ext cx="4732337" cy="266223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1023462" y="3372168"/>
            <a:ext cx="8187689" cy="319468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je suis Lynda TEMAL</a:t>
            </a:r>
          </a:p>
          <a:p>
            <a:pPr lvl="0" rtl="0">
              <a:spcBef>
                <a:spcPts val="0"/>
              </a:spcBef>
              <a:buNone/>
            </a:pPr>
            <a:r>
              <a:rPr lang="fr"/>
              <a:t>Je suis chez sfeir depuis un an.</a:t>
            </a:r>
          </a:p>
          <a:p>
            <a:pPr lvl="0" rtl="0">
              <a:spcBef>
                <a:spcPts val="0"/>
              </a:spcBef>
              <a:buNone/>
            </a:pPr>
            <a:r>
              <a:rPr lang="fr"/>
              <a:t>J’ai un doctorat de l’université de Rennes I.</a:t>
            </a:r>
          </a:p>
          <a:p>
            <a:pPr lvl="0" rtl="0">
              <a:spcBef>
                <a:spcPts val="0"/>
              </a:spcBef>
              <a:buNone/>
            </a:pPr>
            <a:r>
              <a:rPr lang="fr"/>
              <a:t>Le sujet de la thèse modélisation d’ontologies pour le partage de données dans le domaine de la neuroimagerie.</a:t>
            </a:r>
          </a:p>
          <a:p>
            <a:pPr lvl="0" rtl="0">
              <a:spcBef>
                <a:spcPts val="0"/>
              </a:spcBef>
              <a:buNone/>
            </a:pPr>
            <a:r>
              <a:rPr lang="fr"/>
              <a:t>Aujourd’hui je vais vous présenter une introduction au web semantique. appelé aussi  web de données.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mines-stetienne.fr/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685800" y="1680185"/>
            <a:ext cx="7772400" cy="11597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defRPr sz="4800" b="1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 algn="ct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9pPr>
          </a:lstStyle>
          <a:p>
            <a:r>
              <a:rPr lang="fr-FR" smtClean="0"/>
              <a:t>Modifiez le style du titre</a:t>
            </a:r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685800" y="2772553"/>
            <a:ext cx="7772400" cy="784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buClr>
                <a:srgbClr val="CCCCCC"/>
              </a:buClr>
              <a:buNone/>
              <a:defRPr>
                <a:solidFill>
                  <a:srgbClr val="CCCCCC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556783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fr" smtClean="0"/>
              <a:t>‹N°›</a:t>
            </a:fld>
            <a:endParaRPr lang="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232200" y="131737"/>
            <a:ext cx="8229600" cy="4419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r>
              <a:rPr lang="fr-FR" smtClean="0"/>
              <a:t>Modifiez le style du titre</a:t>
            </a:r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457200" y="936900"/>
            <a:ext cx="39945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71428"/>
              <a:defRPr sz="2800"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0" name="Shape 20"/>
          <p:cNvSpPr txBox="1">
            <a:spLocks noGrp="1"/>
          </p:cNvSpPr>
          <p:nvPr>
            <p:ph type="body" idx="2"/>
          </p:nvPr>
        </p:nvSpPr>
        <p:spPr>
          <a:xfrm>
            <a:off x="4692273" y="936900"/>
            <a:ext cx="39945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71428"/>
              <a:defRPr sz="2800"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1" name="Shape 21"/>
          <p:cNvSpPr txBox="1">
            <a:spLocks noGrp="1"/>
          </p:cNvSpPr>
          <p:nvPr>
            <p:ph type="sldNum" idx="12"/>
          </p:nvPr>
        </p:nvSpPr>
        <p:spPr>
          <a:xfrm>
            <a:off x="8556783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fr" smtClean="0"/>
              <a:t>‹N°›</a:t>
            </a:fld>
            <a:endParaRPr lang="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232200" y="131737"/>
            <a:ext cx="8229600" cy="4419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r>
              <a:rPr lang="fr-FR" smtClean="0"/>
              <a:t>Modifiez le style du titre</a:t>
            </a:r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556783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fr" smtClean="0"/>
              <a:t>‹N°›</a:t>
            </a:fld>
            <a:endParaRPr lang="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360"/>
              </a:spcBef>
              <a:buSzPct val="100000"/>
              <a:buNone/>
              <a:defRPr sz="1800"/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556783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fr" smtClean="0"/>
              <a:t>‹N°›</a:t>
            </a:fld>
            <a:endParaRPr lang="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Vid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8556783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fr" smtClean="0"/>
              <a:t>‹N°›</a:t>
            </a:fld>
            <a:endParaRPr lang="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Bod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2758"/>
            <a:ext cx="467544" cy="3600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 userDrawn="1"/>
        </p:nvSpPr>
        <p:spPr>
          <a:xfrm>
            <a:off x="467544" y="2758"/>
            <a:ext cx="467544" cy="3600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 userDrawn="1"/>
        </p:nvSpPr>
        <p:spPr>
          <a:xfrm>
            <a:off x="935088" y="2758"/>
            <a:ext cx="467544" cy="360040"/>
          </a:xfrm>
          <a:prstGeom prst="rect">
            <a:avLst/>
          </a:prstGeom>
          <a:solidFill>
            <a:srgbClr val="5F25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5F259F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1403648" y="4780490"/>
            <a:ext cx="2520280" cy="3600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/>
              <a:t>Institut Mines-Télécom</a:t>
            </a:r>
            <a:endParaRPr lang="fr-FR" sz="1000" dirty="0"/>
          </a:p>
        </p:txBody>
      </p:sp>
      <p:pic>
        <p:nvPicPr>
          <p:cNvPr id="10" name="Image 9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6612" y="4355002"/>
            <a:ext cx="791564" cy="791564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1016" y="4782286"/>
            <a:ext cx="1402632" cy="3600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4621" y="4743638"/>
            <a:ext cx="534931" cy="39352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 algn="ctr">
              <a:spcBef>
                <a:spcPts val="0"/>
              </a:spcBef>
              <a:buNone/>
              <a:defRPr sz="1000">
                <a:solidFill>
                  <a:schemeClr val="bg1"/>
                </a:solidFill>
              </a:defRPr>
            </a:lvl1pPr>
          </a:lstStyle>
          <a:p>
            <a:fld id="{00000000-1234-1234-1234-123412341234}" type="slidenum">
              <a:rPr lang="fr" smtClean="0"/>
              <a:pPr/>
              <a:t>‹N°›</a:t>
            </a:fld>
            <a:endParaRPr lang="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16" name="Espace réservé du pied de page 4"/>
          <p:cNvSpPr txBox="1">
            <a:spLocks/>
          </p:cNvSpPr>
          <p:nvPr userDrawn="1"/>
        </p:nvSpPr>
        <p:spPr>
          <a:xfrm>
            <a:off x="3923928" y="4780490"/>
            <a:ext cx="4358068" cy="360000"/>
          </a:xfrm>
          <a:prstGeom prst="rect">
            <a:avLst/>
          </a:prstGeom>
          <a:solidFill>
            <a:srgbClr val="5F259F"/>
          </a:solidFill>
        </p:spPr>
        <p:txBody>
          <a:bodyPr vert="horz" lIns="91440" tIns="45720" rIns="144000" bIns="45720" rtlCol="0" anchor="ctr"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 baseline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 algn="r"/>
            <a:r>
              <a:rPr lang="fr-FR" smtClean="0"/>
              <a:t>École des Mines de Saint-Étienne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232200" y="131737"/>
            <a:ext cx="8229600" cy="4419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rgbClr val="073763"/>
              </a:buClr>
              <a:defRPr>
                <a:solidFill>
                  <a:srgbClr val="073763"/>
                </a:solidFill>
              </a:defRPr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r>
              <a:rPr lang="fr-FR" smtClean="0"/>
              <a:t>Modifiez le style du titre</a:t>
            </a:r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457200" y="93690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rgbClr val="999999"/>
              </a:buClr>
              <a:buSzPct val="71428"/>
              <a:buFont typeface="Calibri"/>
              <a:defRPr sz="28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buClr>
                <a:srgbClr val="999999"/>
              </a:buClr>
              <a:buFont typeface="Calibri"/>
              <a:defRPr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>
              <a:spcBef>
                <a:spcPts val="0"/>
              </a:spcBef>
              <a:buClr>
                <a:srgbClr val="999999"/>
              </a:buClr>
              <a:buFont typeface="Calibri"/>
              <a:defRPr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>
              <a:spcBef>
                <a:spcPts val="0"/>
              </a:spcBef>
              <a:buClr>
                <a:srgbClr val="999999"/>
              </a:buClr>
              <a:buFont typeface="Calibri"/>
              <a:defRPr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>
              <a:spcBef>
                <a:spcPts val="0"/>
              </a:spcBef>
              <a:buClr>
                <a:srgbClr val="999999"/>
              </a:buClr>
              <a:buFont typeface="Calibri"/>
              <a:defRPr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>
              <a:spcBef>
                <a:spcPts val="0"/>
              </a:spcBef>
              <a:buClr>
                <a:srgbClr val="999999"/>
              </a:buClr>
              <a:buFont typeface="Calibri"/>
              <a:defRPr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>
              <a:spcBef>
                <a:spcPts val="0"/>
              </a:spcBef>
              <a:buClr>
                <a:srgbClr val="999999"/>
              </a:buClr>
              <a:buFont typeface="Calibri"/>
              <a:defRPr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>
              <a:spcBef>
                <a:spcPts val="0"/>
              </a:spcBef>
              <a:buClr>
                <a:srgbClr val="999999"/>
              </a:buClr>
              <a:buFont typeface="Calibri"/>
              <a:defRPr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>
              <a:spcBef>
                <a:spcPts val="0"/>
              </a:spcBef>
              <a:buClr>
                <a:srgbClr val="999999"/>
              </a:buClr>
              <a:buFont typeface="Calibri"/>
              <a:defRPr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7571250" y="4704250"/>
            <a:ext cx="548699" cy="3923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fr" smtClean="0"/>
              <a:t>‹N°›</a:t>
            </a:fld>
            <a:endParaRPr lang="fr"/>
          </a:p>
        </p:txBody>
      </p:sp>
    </p:spTree>
    <p:extLst>
      <p:ext uri="{BB962C8B-B14F-4D97-AF65-F5344CB8AC3E}">
        <p14:creationId xmlns:p14="http://schemas.microsoft.com/office/powerpoint/2010/main" val="312166379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232200" y="131737"/>
            <a:ext cx="8229600" cy="44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rgbClr val="073763"/>
              </a:buClr>
              <a:buSzPct val="100000"/>
              <a:buFont typeface="Comfortaa"/>
              <a:buNone/>
              <a:defRPr sz="2400">
                <a:solidFill>
                  <a:srgbClr val="073763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999999"/>
              </a:buClr>
              <a:buSzPct val="100000"/>
              <a:buFont typeface="Calibri"/>
              <a:defRPr sz="30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480"/>
              </a:spcBef>
              <a:buClr>
                <a:srgbClr val="999999"/>
              </a:buClr>
              <a:buSzPct val="100000"/>
              <a:buFont typeface="Calibri"/>
              <a:defRPr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>
              <a:spcBef>
                <a:spcPts val="480"/>
              </a:spcBef>
              <a:buClr>
                <a:srgbClr val="999999"/>
              </a:buClr>
              <a:buSzPct val="100000"/>
              <a:buFont typeface="Calibri"/>
              <a:defRPr sz="24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>
              <a:spcBef>
                <a:spcPts val="360"/>
              </a:spcBef>
              <a:buClr>
                <a:srgbClr val="999999"/>
              </a:buClr>
              <a:buSzPct val="100000"/>
              <a:buFont typeface="Calibri"/>
              <a:defRPr sz="18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>
              <a:spcBef>
                <a:spcPts val="360"/>
              </a:spcBef>
              <a:buClr>
                <a:srgbClr val="999999"/>
              </a:buClr>
              <a:buSzPct val="100000"/>
              <a:buFont typeface="Calibri"/>
              <a:defRPr sz="18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>
              <a:spcBef>
                <a:spcPts val="360"/>
              </a:spcBef>
              <a:buClr>
                <a:srgbClr val="999999"/>
              </a:buClr>
              <a:buSzPct val="100000"/>
              <a:buFont typeface="Calibri"/>
              <a:defRPr sz="18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>
              <a:spcBef>
                <a:spcPts val="360"/>
              </a:spcBef>
              <a:buClr>
                <a:srgbClr val="999999"/>
              </a:buClr>
              <a:buSzPct val="100000"/>
              <a:buFont typeface="Calibri"/>
              <a:defRPr sz="18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>
              <a:spcBef>
                <a:spcPts val="360"/>
              </a:spcBef>
              <a:buClr>
                <a:srgbClr val="999999"/>
              </a:buClr>
              <a:buSzPct val="100000"/>
              <a:buFont typeface="Calibri"/>
              <a:defRPr sz="18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>
              <a:spcBef>
                <a:spcPts val="360"/>
              </a:spcBef>
              <a:buClr>
                <a:srgbClr val="999999"/>
              </a:buClr>
              <a:buSzPct val="100000"/>
              <a:buFont typeface="Calibri"/>
              <a:defRPr sz="18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556783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fr" smtClean="0"/>
              <a:t>‹N°›</a:t>
            </a:fld>
            <a:endParaRPr lang="fr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6" r:id="rId1"/>
    <p:sldLayoutId id="2147483658" r:id="rId2"/>
    <p:sldLayoutId id="2147483659" r:id="rId3"/>
    <p:sldLayoutId id="2147483660" r:id="rId4"/>
    <p:sldLayoutId id="2147483661" r:id="rId5"/>
    <p:sldLayoutId id="2147483649" r:id="rId6"/>
    <p:sldLayoutId id="2147483662" r:id="rId7"/>
  </p:sldLayoutIdLst>
  <p:timing>
    <p:tnLst>
      <p:par>
        <p:cTn id="1" dur="indefinite" restart="never" nodeType="tmRoot"/>
      </p:par>
    </p:tnLst>
  </p:timing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ines-stetienne.fr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ctrTitle"/>
          </p:nvPr>
        </p:nvSpPr>
        <p:spPr>
          <a:xfrm>
            <a:off x="685800" y="1347614"/>
            <a:ext cx="7772400" cy="15639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fr" dirty="0" smtClean="0"/>
              <a:t>Conceptual Graphs</a:t>
            </a:r>
            <a:endParaRPr lang="fr" sz="3200" dirty="0"/>
          </a:p>
        </p:txBody>
      </p:sp>
      <p:sp>
        <p:nvSpPr>
          <p:cNvPr id="36" name="Shape 36"/>
          <p:cNvSpPr txBox="1"/>
          <p:nvPr/>
        </p:nvSpPr>
        <p:spPr>
          <a:xfrm>
            <a:off x="1859325" y="4312875"/>
            <a:ext cx="31799" cy="12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/>
          <p:nvPr/>
        </p:nvSpPr>
        <p:spPr>
          <a:xfrm>
            <a:off x="5078650" y="3219822"/>
            <a:ext cx="3680399" cy="3171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 dirty="0" smtClean="0">
                <a:solidFill>
                  <a:srgbClr val="252525"/>
                </a:solidFill>
              </a:rPr>
              <a:t>Maxime </a:t>
            </a:r>
            <a:r>
              <a:rPr lang="fr" dirty="0" smtClean="0">
                <a:solidFill>
                  <a:srgbClr val="252525"/>
                </a:solidFill>
              </a:rPr>
              <a:t>Lefrançois</a:t>
            </a:r>
            <a:endParaRPr lang="fr" dirty="0" smtClean="0">
              <a:solidFill>
                <a:srgbClr val="252525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fr" dirty="0" smtClean="0">
                <a:solidFill>
                  <a:srgbClr val="252525"/>
                </a:solidFill>
              </a:rPr>
              <a:t>Ecole des Mines de Saint-Etienne</a:t>
            </a:r>
            <a:endParaRPr lang="fr" dirty="0">
              <a:solidFill>
                <a:srgbClr val="252525"/>
              </a:solidFill>
            </a:endParaRPr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8556783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1</a:t>
            </a:fld>
            <a:endParaRPr lang="fr"/>
          </a:p>
        </p:txBody>
      </p:sp>
      <p:pic>
        <p:nvPicPr>
          <p:cNvPr id="8" name="Image 7">
            <a:hlinkClick r:id="rId3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51470"/>
            <a:ext cx="936104" cy="936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449471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Conceptual</a:t>
            </a:r>
            <a:r>
              <a:rPr lang="fr-FR" dirty="0" smtClean="0"/>
              <a:t> graphs </a:t>
            </a:r>
            <a:r>
              <a:rPr lang="fr-FR" sz="3000" b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(John F. Sowa, 1979)</a:t>
            </a:r>
            <a:endParaRPr lang="fr-FR" sz="3000" b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idx="12"/>
          </p:nvPr>
        </p:nvSpPr>
        <p:spPr>
          <a:xfrm>
            <a:off x="8834154" y="4704250"/>
            <a:ext cx="548699" cy="392399"/>
          </a:xfrm>
        </p:spPr>
        <p:txBody>
          <a:bodyPr/>
          <a:lstStyle/>
          <a:p>
            <a:fld id="{00000000-1234-1234-1234-123412341234}" type="slidenum">
              <a:rPr lang="fr" smtClean="0"/>
              <a:pPr/>
              <a:t>10</a:t>
            </a:fld>
            <a:endParaRPr lang="fr" dirty="0"/>
          </a:p>
        </p:txBody>
      </p:sp>
      <p:sp>
        <p:nvSpPr>
          <p:cNvPr id="18" name="Espace réservé du texte 1"/>
          <p:cNvSpPr txBox="1">
            <a:spLocks/>
          </p:cNvSpPr>
          <p:nvPr/>
        </p:nvSpPr>
        <p:spPr>
          <a:xfrm>
            <a:off x="107504" y="657428"/>
            <a:ext cx="8229600" cy="6901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71428"/>
              <a:buFont typeface="Calibri"/>
              <a:buNone/>
              <a:defRPr sz="28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100000"/>
              <a:buFont typeface="Calibri"/>
              <a:buNone/>
              <a:defRPr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100000"/>
              <a:buFont typeface="Calibri"/>
              <a:buNone/>
              <a:defRPr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100000"/>
              <a:buFont typeface="Calibri"/>
              <a:buNone/>
              <a:defRPr sz="18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100000"/>
              <a:buFont typeface="Calibri"/>
              <a:buNone/>
              <a:defRPr sz="18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100000"/>
              <a:buFont typeface="Calibri"/>
              <a:buNone/>
              <a:defRPr sz="18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100000"/>
              <a:buFont typeface="Calibri"/>
              <a:buNone/>
              <a:defRPr sz="18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100000"/>
              <a:buFont typeface="Calibri"/>
              <a:buNone/>
              <a:defRPr sz="18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100000"/>
              <a:buFont typeface="Calibri"/>
              <a:buNone/>
              <a:defRPr sz="18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fr-FR" sz="1800" dirty="0" err="1"/>
              <a:t>H</a:t>
            </a:r>
            <a:r>
              <a:rPr lang="fr-FR" sz="1800" dirty="0" err="1" smtClean="0"/>
              <a:t>omomorphism</a:t>
            </a:r>
            <a:r>
              <a:rPr lang="fr-FR" sz="1800" dirty="0" smtClean="0"/>
              <a:t> </a:t>
            </a:r>
            <a:r>
              <a:rPr lang="fr-FR" sz="1800" dirty="0" err="1" smtClean="0"/>
              <a:t>from</a:t>
            </a:r>
            <a:r>
              <a:rPr lang="fr-FR" sz="1800" dirty="0" smtClean="0"/>
              <a:t> H to G = G </a:t>
            </a:r>
            <a:r>
              <a:rPr lang="fr-FR" sz="1800" dirty="0" err="1" smtClean="0"/>
              <a:t>is</a:t>
            </a:r>
            <a:r>
              <a:rPr lang="fr-FR" sz="1800" dirty="0" smtClean="0"/>
              <a:t> a </a:t>
            </a:r>
            <a:r>
              <a:rPr lang="fr-FR" sz="1800" dirty="0" err="1" smtClean="0"/>
              <a:t>specialization</a:t>
            </a:r>
            <a:r>
              <a:rPr lang="fr-FR" sz="1800" dirty="0" smtClean="0"/>
              <a:t> of H</a:t>
            </a:r>
          </a:p>
        </p:txBody>
      </p:sp>
      <p:sp>
        <p:nvSpPr>
          <p:cNvPr id="47" name="Shape 182"/>
          <p:cNvSpPr/>
          <p:nvPr/>
        </p:nvSpPr>
        <p:spPr>
          <a:xfrm>
            <a:off x="1254252" y="1347614"/>
            <a:ext cx="1728193" cy="467099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fr" dirty="0" smtClean="0"/>
              <a:t>Recipie:</a:t>
            </a:r>
            <a:endParaRPr lang="fr" dirty="0"/>
          </a:p>
        </p:txBody>
      </p:sp>
      <p:sp>
        <p:nvSpPr>
          <p:cNvPr id="48" name="Shape 182"/>
          <p:cNvSpPr/>
          <p:nvPr/>
        </p:nvSpPr>
        <p:spPr>
          <a:xfrm>
            <a:off x="244020" y="2007550"/>
            <a:ext cx="1150113" cy="467099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fr" dirty="0" smtClean="0"/>
              <a:t>Human:</a:t>
            </a:r>
            <a:endParaRPr lang="fr" i="1" dirty="0"/>
          </a:p>
        </p:txBody>
      </p:sp>
      <p:sp>
        <p:nvSpPr>
          <p:cNvPr id="49" name="Shape 182"/>
          <p:cNvSpPr/>
          <p:nvPr/>
        </p:nvSpPr>
        <p:spPr>
          <a:xfrm>
            <a:off x="2745848" y="2007060"/>
            <a:ext cx="742956" cy="467099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lIns="91425" tIns="91425" rIns="91425" bIns="91425" anchor="ctr" anchorCtr="0">
            <a:noAutofit/>
          </a:bodyPr>
          <a:lstStyle/>
          <a:p>
            <a:pPr lvl="0" algn="ctr"/>
            <a:r>
              <a:rPr lang="fr" dirty="0" smtClean="0"/>
              <a:t>:</a:t>
            </a:r>
            <a:endParaRPr lang="fr" i="1" dirty="0"/>
          </a:p>
        </p:txBody>
      </p:sp>
      <p:sp>
        <p:nvSpPr>
          <p:cNvPr id="52" name="Ellipse 51"/>
          <p:cNvSpPr/>
          <p:nvPr/>
        </p:nvSpPr>
        <p:spPr>
          <a:xfrm>
            <a:off x="1676806" y="2003380"/>
            <a:ext cx="873106" cy="467589"/>
          </a:xfrm>
          <a:prstGeom prst="ellipse">
            <a:avLst/>
          </a:prstGeom>
          <a:solidFill>
            <a:schemeClr val="tx2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solidFill>
                  <a:schemeClr val="tx1"/>
                </a:solidFill>
              </a:rPr>
              <a:t>cook</a:t>
            </a:r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54" name="Connecteur droit 53"/>
          <p:cNvCxnSpPr>
            <a:stCxn id="48" idx="3"/>
            <a:endCxn id="52" idx="2"/>
          </p:cNvCxnSpPr>
          <p:nvPr/>
        </p:nvCxnSpPr>
        <p:spPr>
          <a:xfrm flipV="1">
            <a:off x="1394133" y="2237175"/>
            <a:ext cx="282673" cy="3925"/>
          </a:xfrm>
          <a:prstGeom prst="line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" name="Connecteur droit 54"/>
          <p:cNvCxnSpPr>
            <a:stCxn id="47" idx="2"/>
            <a:endCxn id="52" idx="0"/>
          </p:cNvCxnSpPr>
          <p:nvPr/>
        </p:nvCxnSpPr>
        <p:spPr>
          <a:xfrm flipH="1">
            <a:off x="2113359" y="1814713"/>
            <a:ext cx="4990" cy="188667"/>
          </a:xfrm>
          <a:prstGeom prst="line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6" name="Connecteur droit 55"/>
          <p:cNvCxnSpPr>
            <a:stCxn id="52" idx="6"/>
            <a:endCxn id="49" idx="1"/>
          </p:cNvCxnSpPr>
          <p:nvPr/>
        </p:nvCxnSpPr>
        <p:spPr>
          <a:xfrm>
            <a:off x="2549912" y="2237175"/>
            <a:ext cx="195936" cy="3435"/>
          </a:xfrm>
          <a:prstGeom prst="line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7" name="ZoneTexte 56"/>
          <p:cNvSpPr txBox="1"/>
          <p:nvPr/>
        </p:nvSpPr>
        <p:spPr>
          <a:xfrm>
            <a:off x="1472916" y="1975962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1</a:t>
            </a:r>
            <a:endParaRPr lang="fr-FR" dirty="0"/>
          </a:p>
        </p:txBody>
      </p:sp>
      <p:sp>
        <p:nvSpPr>
          <p:cNvPr id="58" name="ZoneTexte 57"/>
          <p:cNvSpPr txBox="1"/>
          <p:nvPr/>
        </p:nvSpPr>
        <p:spPr>
          <a:xfrm>
            <a:off x="1896792" y="17681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</a:t>
            </a:r>
            <a:endParaRPr lang="fr-FR" dirty="0"/>
          </a:p>
        </p:txBody>
      </p:sp>
      <p:sp>
        <p:nvSpPr>
          <p:cNvPr id="59" name="ZoneTexte 58"/>
          <p:cNvSpPr txBox="1"/>
          <p:nvPr/>
        </p:nvSpPr>
        <p:spPr>
          <a:xfrm>
            <a:off x="2480860" y="196048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3</a:t>
            </a:r>
            <a:endParaRPr lang="fr-FR" dirty="0"/>
          </a:p>
        </p:txBody>
      </p:sp>
      <p:sp>
        <p:nvSpPr>
          <p:cNvPr id="78" name="Shape 182"/>
          <p:cNvSpPr/>
          <p:nvPr/>
        </p:nvSpPr>
        <p:spPr>
          <a:xfrm>
            <a:off x="2329344" y="3044120"/>
            <a:ext cx="1599643" cy="467099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fr" dirty="0" smtClean="0"/>
              <a:t>:</a:t>
            </a:r>
            <a:endParaRPr lang="fr" dirty="0"/>
          </a:p>
        </p:txBody>
      </p:sp>
      <p:sp>
        <p:nvSpPr>
          <p:cNvPr id="79" name="Ellipse 78"/>
          <p:cNvSpPr/>
          <p:nvPr/>
        </p:nvSpPr>
        <p:spPr>
          <a:xfrm>
            <a:off x="459327" y="2918135"/>
            <a:ext cx="1392894" cy="467589"/>
          </a:xfrm>
          <a:prstGeom prst="ellipse">
            <a:avLst/>
          </a:prstGeom>
          <a:solidFill>
            <a:schemeClr val="tx2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solidFill>
                  <a:schemeClr val="tx1"/>
                </a:solidFill>
              </a:rPr>
              <a:t>relativeOf</a:t>
            </a:r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80" name="Connecteur droit 79"/>
          <p:cNvCxnSpPr>
            <a:endCxn id="79" idx="0"/>
          </p:cNvCxnSpPr>
          <p:nvPr/>
        </p:nvCxnSpPr>
        <p:spPr>
          <a:xfrm>
            <a:off x="846215" y="2484259"/>
            <a:ext cx="309559" cy="433876"/>
          </a:xfrm>
          <a:prstGeom prst="line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1" name="Connecteur droit 80"/>
          <p:cNvCxnSpPr>
            <a:stCxn id="79" idx="6"/>
          </p:cNvCxnSpPr>
          <p:nvPr/>
        </p:nvCxnSpPr>
        <p:spPr>
          <a:xfrm>
            <a:off x="1852221" y="3151930"/>
            <a:ext cx="468052" cy="76152"/>
          </a:xfrm>
          <a:prstGeom prst="line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2" name="ZoneTexte 81"/>
          <p:cNvSpPr txBox="1"/>
          <p:nvPr/>
        </p:nvSpPr>
        <p:spPr>
          <a:xfrm>
            <a:off x="1973507" y="293432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</a:t>
            </a:r>
            <a:endParaRPr lang="fr-FR" dirty="0"/>
          </a:p>
        </p:txBody>
      </p:sp>
      <p:sp>
        <p:nvSpPr>
          <p:cNvPr id="97" name="ZoneTexte 96"/>
          <p:cNvSpPr txBox="1"/>
          <p:nvPr/>
        </p:nvSpPr>
        <p:spPr>
          <a:xfrm>
            <a:off x="787967" y="261035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1</a:t>
            </a:r>
            <a:endParaRPr lang="fr-FR" dirty="0"/>
          </a:p>
        </p:txBody>
      </p:sp>
      <p:sp>
        <p:nvSpPr>
          <p:cNvPr id="100" name="Shape 182"/>
          <p:cNvSpPr/>
          <p:nvPr/>
        </p:nvSpPr>
        <p:spPr>
          <a:xfrm>
            <a:off x="5355112" y="1347614"/>
            <a:ext cx="3331688" cy="467099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fr" dirty="0" smtClean="0"/>
              <a:t>VeganRecipie:</a:t>
            </a:r>
            <a:endParaRPr lang="fr" dirty="0"/>
          </a:p>
        </p:txBody>
      </p:sp>
      <p:sp>
        <p:nvSpPr>
          <p:cNvPr id="101" name="Shape 182"/>
          <p:cNvSpPr/>
          <p:nvPr/>
        </p:nvSpPr>
        <p:spPr>
          <a:xfrm>
            <a:off x="5245760" y="2007550"/>
            <a:ext cx="1347506" cy="467099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fr" dirty="0" smtClean="0"/>
              <a:t>Human:Mom</a:t>
            </a:r>
            <a:endParaRPr lang="fr" i="1" dirty="0"/>
          </a:p>
        </p:txBody>
      </p:sp>
      <p:sp>
        <p:nvSpPr>
          <p:cNvPr id="102" name="Shape 182"/>
          <p:cNvSpPr/>
          <p:nvPr/>
        </p:nvSpPr>
        <p:spPr>
          <a:xfrm>
            <a:off x="7802132" y="2007060"/>
            <a:ext cx="1032960" cy="467099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lIns="91425" tIns="91425" rIns="91425" bIns="91425" anchor="ctr" anchorCtr="0">
            <a:noAutofit/>
          </a:bodyPr>
          <a:lstStyle/>
          <a:p>
            <a:pPr lvl="0" algn="ctr"/>
            <a:r>
              <a:rPr lang="fr" dirty="0" smtClean="0"/>
              <a:t>:</a:t>
            </a:r>
            <a:endParaRPr lang="fr" dirty="0"/>
          </a:p>
        </p:txBody>
      </p:sp>
      <p:sp>
        <p:nvSpPr>
          <p:cNvPr id="103" name="Ellipse 102"/>
          <p:cNvSpPr/>
          <p:nvPr/>
        </p:nvSpPr>
        <p:spPr>
          <a:xfrm>
            <a:off x="6733090" y="2003380"/>
            <a:ext cx="873106" cy="467589"/>
          </a:xfrm>
          <a:prstGeom prst="ellipse">
            <a:avLst/>
          </a:prstGeom>
          <a:solidFill>
            <a:schemeClr val="tx2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solidFill>
                  <a:schemeClr val="tx1"/>
                </a:solidFill>
              </a:rPr>
              <a:t>cook</a:t>
            </a:r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107" name="Connecteur droit 106"/>
          <p:cNvCxnSpPr>
            <a:stCxn id="103" idx="2"/>
            <a:endCxn id="101" idx="3"/>
          </p:cNvCxnSpPr>
          <p:nvPr/>
        </p:nvCxnSpPr>
        <p:spPr>
          <a:xfrm flipH="1">
            <a:off x="6593266" y="2237175"/>
            <a:ext cx="139824" cy="3925"/>
          </a:xfrm>
          <a:prstGeom prst="line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8" name="Connecteur droit 107"/>
          <p:cNvCxnSpPr>
            <a:stCxn id="100" idx="2"/>
            <a:endCxn id="103" idx="0"/>
          </p:cNvCxnSpPr>
          <p:nvPr/>
        </p:nvCxnSpPr>
        <p:spPr>
          <a:xfrm flipH="1">
            <a:off x="7169643" y="1814713"/>
            <a:ext cx="4990" cy="188667"/>
          </a:xfrm>
          <a:prstGeom prst="line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9" name="Connecteur droit 108"/>
          <p:cNvCxnSpPr>
            <a:stCxn id="103" idx="6"/>
            <a:endCxn id="102" idx="1"/>
          </p:cNvCxnSpPr>
          <p:nvPr/>
        </p:nvCxnSpPr>
        <p:spPr>
          <a:xfrm>
            <a:off x="7606196" y="2237175"/>
            <a:ext cx="195936" cy="3435"/>
          </a:xfrm>
          <a:prstGeom prst="line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0" name="ZoneTexte 109"/>
          <p:cNvSpPr txBox="1"/>
          <p:nvPr/>
        </p:nvSpPr>
        <p:spPr>
          <a:xfrm>
            <a:off x="6543174" y="189589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1</a:t>
            </a:r>
            <a:endParaRPr lang="fr-FR" dirty="0"/>
          </a:p>
        </p:txBody>
      </p:sp>
      <p:sp>
        <p:nvSpPr>
          <p:cNvPr id="111" name="ZoneTexte 110"/>
          <p:cNvSpPr txBox="1"/>
          <p:nvPr/>
        </p:nvSpPr>
        <p:spPr>
          <a:xfrm>
            <a:off x="6953076" y="17681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</a:t>
            </a:r>
            <a:endParaRPr lang="fr-FR" dirty="0"/>
          </a:p>
        </p:txBody>
      </p:sp>
      <p:sp>
        <p:nvSpPr>
          <p:cNvPr id="112" name="ZoneTexte 111"/>
          <p:cNvSpPr txBox="1"/>
          <p:nvPr/>
        </p:nvSpPr>
        <p:spPr>
          <a:xfrm>
            <a:off x="7537144" y="196048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3</a:t>
            </a:r>
            <a:endParaRPr lang="fr-FR" dirty="0"/>
          </a:p>
        </p:txBody>
      </p:sp>
      <p:sp>
        <p:nvSpPr>
          <p:cNvPr id="113" name="Shape 182"/>
          <p:cNvSpPr/>
          <p:nvPr/>
        </p:nvSpPr>
        <p:spPr>
          <a:xfrm>
            <a:off x="7172138" y="3579862"/>
            <a:ext cx="1599643" cy="467099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fr" dirty="0" smtClean="0"/>
              <a:t>Human: Me</a:t>
            </a:r>
            <a:endParaRPr lang="fr" dirty="0"/>
          </a:p>
        </p:txBody>
      </p:sp>
      <p:sp>
        <p:nvSpPr>
          <p:cNvPr id="114" name="Ellipse 113"/>
          <p:cNvSpPr/>
          <p:nvPr/>
        </p:nvSpPr>
        <p:spPr>
          <a:xfrm>
            <a:off x="5245760" y="2920076"/>
            <a:ext cx="1489226" cy="467589"/>
          </a:xfrm>
          <a:prstGeom prst="ellipse">
            <a:avLst/>
          </a:prstGeom>
          <a:solidFill>
            <a:schemeClr val="tx2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solidFill>
                  <a:schemeClr val="tx1"/>
                </a:solidFill>
              </a:rPr>
              <a:t>parentOf</a:t>
            </a:r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115" name="Connecteur droit 114"/>
          <p:cNvCxnSpPr>
            <a:endCxn id="114" idx="0"/>
          </p:cNvCxnSpPr>
          <p:nvPr/>
        </p:nvCxnSpPr>
        <p:spPr>
          <a:xfrm>
            <a:off x="5728980" y="2486200"/>
            <a:ext cx="261393" cy="433876"/>
          </a:xfrm>
          <a:prstGeom prst="line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6" name="Connecteur droit 115"/>
          <p:cNvCxnSpPr>
            <a:stCxn id="114" idx="5"/>
            <a:endCxn id="113" idx="1"/>
          </p:cNvCxnSpPr>
          <p:nvPr/>
        </p:nvCxnSpPr>
        <p:spPr>
          <a:xfrm>
            <a:off x="6516894" y="3319188"/>
            <a:ext cx="655244" cy="494224"/>
          </a:xfrm>
          <a:prstGeom prst="line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7" name="ZoneTexte 116"/>
          <p:cNvSpPr txBox="1"/>
          <p:nvPr/>
        </p:nvSpPr>
        <p:spPr>
          <a:xfrm>
            <a:off x="6786461" y="327767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</a:t>
            </a:r>
            <a:endParaRPr lang="fr-FR" dirty="0"/>
          </a:p>
        </p:txBody>
      </p:sp>
      <p:sp>
        <p:nvSpPr>
          <p:cNvPr id="118" name="ZoneTexte 117"/>
          <p:cNvSpPr txBox="1"/>
          <p:nvPr/>
        </p:nvSpPr>
        <p:spPr>
          <a:xfrm>
            <a:off x="5859676" y="2555832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1</a:t>
            </a:r>
            <a:endParaRPr lang="fr-FR" dirty="0"/>
          </a:p>
        </p:txBody>
      </p:sp>
      <p:sp>
        <p:nvSpPr>
          <p:cNvPr id="119" name="Ellipse 118"/>
          <p:cNvSpPr/>
          <p:nvPr/>
        </p:nvSpPr>
        <p:spPr>
          <a:xfrm>
            <a:off x="7752095" y="2810081"/>
            <a:ext cx="843838" cy="467589"/>
          </a:xfrm>
          <a:prstGeom prst="ellipse">
            <a:avLst/>
          </a:prstGeom>
          <a:solidFill>
            <a:schemeClr val="tx2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solidFill>
                  <a:schemeClr val="tx1"/>
                </a:solidFill>
              </a:rPr>
              <a:t>eat</a:t>
            </a:r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120" name="Connecteur droit 119"/>
          <p:cNvCxnSpPr>
            <a:stCxn id="119" idx="4"/>
            <a:endCxn id="113" idx="0"/>
          </p:cNvCxnSpPr>
          <p:nvPr/>
        </p:nvCxnSpPr>
        <p:spPr>
          <a:xfrm flipH="1">
            <a:off x="7971960" y="3277670"/>
            <a:ext cx="202054" cy="302192"/>
          </a:xfrm>
          <a:prstGeom prst="line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1" name="ZoneTexte 120"/>
          <p:cNvSpPr txBox="1"/>
          <p:nvPr/>
        </p:nvSpPr>
        <p:spPr>
          <a:xfrm>
            <a:off x="7820778" y="324209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1</a:t>
            </a:r>
            <a:endParaRPr lang="fr-FR" dirty="0"/>
          </a:p>
        </p:txBody>
      </p:sp>
      <p:cxnSp>
        <p:nvCxnSpPr>
          <p:cNvPr id="122" name="Connecteur droit 121"/>
          <p:cNvCxnSpPr>
            <a:stCxn id="102" idx="2"/>
            <a:endCxn id="119" idx="0"/>
          </p:cNvCxnSpPr>
          <p:nvPr/>
        </p:nvCxnSpPr>
        <p:spPr>
          <a:xfrm flipH="1">
            <a:off x="8174014" y="2474159"/>
            <a:ext cx="144598" cy="335922"/>
          </a:xfrm>
          <a:prstGeom prst="line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3" name="ZoneTexte 122"/>
          <p:cNvSpPr txBox="1"/>
          <p:nvPr/>
        </p:nvSpPr>
        <p:spPr>
          <a:xfrm>
            <a:off x="8194101" y="2508047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</a:t>
            </a:r>
            <a:endParaRPr lang="fr-FR" dirty="0"/>
          </a:p>
        </p:txBody>
      </p:sp>
      <p:sp>
        <p:nvSpPr>
          <p:cNvPr id="85" name="Forme libre 84"/>
          <p:cNvSpPr/>
          <p:nvPr/>
        </p:nvSpPr>
        <p:spPr>
          <a:xfrm>
            <a:off x="2727436" y="1176728"/>
            <a:ext cx="2882685" cy="435165"/>
          </a:xfrm>
          <a:custGeom>
            <a:avLst/>
            <a:gdLst>
              <a:gd name="connsiteX0" fmla="*/ 0 w 2882685"/>
              <a:gd name="connsiteY0" fmla="*/ 435165 h 435165"/>
              <a:gd name="connsiteX1" fmla="*/ 1232115 w 2882685"/>
              <a:gd name="connsiteY1" fmla="*/ 1212 h 435165"/>
              <a:gd name="connsiteX2" fmla="*/ 2882685 w 2882685"/>
              <a:gd name="connsiteY2" fmla="*/ 311178 h 435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82685" h="435165">
                <a:moveTo>
                  <a:pt x="0" y="435165"/>
                </a:moveTo>
                <a:cubicBezTo>
                  <a:pt x="375834" y="228520"/>
                  <a:pt x="751668" y="21876"/>
                  <a:pt x="1232115" y="1212"/>
                </a:cubicBezTo>
                <a:cubicBezTo>
                  <a:pt x="1712563" y="-19453"/>
                  <a:pt x="2641170" y="229812"/>
                  <a:pt x="2882685" y="311178"/>
                </a:cubicBezTo>
              </a:path>
            </a:pathLst>
          </a:custGeom>
          <a:noFill/>
          <a:ln>
            <a:prstDash val="lgDashDotDot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4" name="Forme libre 123"/>
          <p:cNvSpPr/>
          <p:nvPr/>
        </p:nvSpPr>
        <p:spPr>
          <a:xfrm>
            <a:off x="3366324" y="1888587"/>
            <a:ext cx="4662060" cy="264297"/>
          </a:xfrm>
          <a:custGeom>
            <a:avLst/>
            <a:gdLst>
              <a:gd name="connsiteX0" fmla="*/ 0 w 2882685"/>
              <a:gd name="connsiteY0" fmla="*/ 435165 h 435165"/>
              <a:gd name="connsiteX1" fmla="*/ 1232115 w 2882685"/>
              <a:gd name="connsiteY1" fmla="*/ 1212 h 435165"/>
              <a:gd name="connsiteX2" fmla="*/ 2882685 w 2882685"/>
              <a:gd name="connsiteY2" fmla="*/ 311178 h 435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82685" h="435165">
                <a:moveTo>
                  <a:pt x="0" y="435165"/>
                </a:moveTo>
                <a:cubicBezTo>
                  <a:pt x="375834" y="228520"/>
                  <a:pt x="751668" y="21876"/>
                  <a:pt x="1232115" y="1212"/>
                </a:cubicBezTo>
                <a:cubicBezTo>
                  <a:pt x="1712563" y="-19453"/>
                  <a:pt x="2641170" y="229812"/>
                  <a:pt x="2882685" y="311178"/>
                </a:cubicBezTo>
              </a:path>
            </a:pathLst>
          </a:custGeom>
          <a:noFill/>
          <a:ln>
            <a:prstDash val="lgDashDotDot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5" name="Forme libre 124"/>
          <p:cNvSpPr/>
          <p:nvPr/>
        </p:nvSpPr>
        <p:spPr>
          <a:xfrm>
            <a:off x="1219541" y="1791502"/>
            <a:ext cx="4662060" cy="328021"/>
          </a:xfrm>
          <a:custGeom>
            <a:avLst/>
            <a:gdLst>
              <a:gd name="connsiteX0" fmla="*/ 0 w 2882685"/>
              <a:gd name="connsiteY0" fmla="*/ 435165 h 435165"/>
              <a:gd name="connsiteX1" fmla="*/ 1232115 w 2882685"/>
              <a:gd name="connsiteY1" fmla="*/ 1212 h 435165"/>
              <a:gd name="connsiteX2" fmla="*/ 2882685 w 2882685"/>
              <a:gd name="connsiteY2" fmla="*/ 311178 h 435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82685" h="435165">
                <a:moveTo>
                  <a:pt x="0" y="435165"/>
                </a:moveTo>
                <a:cubicBezTo>
                  <a:pt x="375834" y="228520"/>
                  <a:pt x="751668" y="21876"/>
                  <a:pt x="1232115" y="1212"/>
                </a:cubicBezTo>
                <a:cubicBezTo>
                  <a:pt x="1712563" y="-19453"/>
                  <a:pt x="2641170" y="229812"/>
                  <a:pt x="2882685" y="311178"/>
                </a:cubicBezTo>
              </a:path>
            </a:pathLst>
          </a:custGeom>
          <a:noFill/>
          <a:ln>
            <a:prstDash val="lgDashDotDot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7" name="Forme libre 126"/>
          <p:cNvSpPr/>
          <p:nvPr/>
        </p:nvSpPr>
        <p:spPr>
          <a:xfrm>
            <a:off x="3820333" y="3386380"/>
            <a:ext cx="3416796" cy="826144"/>
          </a:xfrm>
          <a:custGeom>
            <a:avLst/>
            <a:gdLst>
              <a:gd name="connsiteX0" fmla="*/ 0 w 4231037"/>
              <a:gd name="connsiteY0" fmla="*/ 0 h 875806"/>
              <a:gd name="connsiteX1" fmla="*/ 3053166 w 4231037"/>
              <a:gd name="connsiteY1" fmla="*/ 844657 h 875806"/>
              <a:gd name="connsiteX2" fmla="*/ 4231037 w 4231037"/>
              <a:gd name="connsiteY2" fmla="*/ 612183 h 875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31037" h="875806">
                <a:moveTo>
                  <a:pt x="0" y="0"/>
                </a:moveTo>
                <a:cubicBezTo>
                  <a:pt x="1173996" y="371313"/>
                  <a:pt x="2347993" y="742627"/>
                  <a:pt x="3053166" y="844657"/>
                </a:cubicBezTo>
                <a:cubicBezTo>
                  <a:pt x="3758339" y="946687"/>
                  <a:pt x="3994688" y="779435"/>
                  <a:pt x="4231037" y="612183"/>
                </a:cubicBezTo>
              </a:path>
            </a:pathLst>
          </a:custGeom>
          <a:noFill/>
          <a:ln>
            <a:prstDash val="lgDashDotDot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8" name="ZoneTexte 127"/>
          <p:cNvSpPr txBox="1"/>
          <p:nvPr/>
        </p:nvSpPr>
        <p:spPr>
          <a:xfrm>
            <a:off x="1054068" y="4285230"/>
            <a:ext cx="21185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 smtClean="0"/>
              <a:t>H</a:t>
            </a:r>
            <a:endParaRPr lang="fr-FR" sz="1600" b="1" dirty="0"/>
          </a:p>
        </p:txBody>
      </p:sp>
      <p:sp>
        <p:nvSpPr>
          <p:cNvPr id="129" name="ZoneTexte 128"/>
          <p:cNvSpPr txBox="1"/>
          <p:nvPr/>
        </p:nvSpPr>
        <p:spPr>
          <a:xfrm>
            <a:off x="5969323" y="4265541"/>
            <a:ext cx="21185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 smtClean="0"/>
              <a:t>G</a:t>
            </a:r>
            <a:endParaRPr lang="fr-FR" sz="1600" b="1" dirty="0"/>
          </a:p>
        </p:txBody>
      </p:sp>
      <p:sp>
        <p:nvSpPr>
          <p:cNvPr id="131" name="Forme libre 130"/>
          <p:cNvSpPr/>
          <p:nvPr/>
        </p:nvSpPr>
        <p:spPr>
          <a:xfrm>
            <a:off x="1216617" y="3301140"/>
            <a:ext cx="4401519" cy="666006"/>
          </a:xfrm>
          <a:custGeom>
            <a:avLst/>
            <a:gdLst>
              <a:gd name="connsiteX0" fmla="*/ 0 w 4401519"/>
              <a:gd name="connsiteY0" fmla="*/ 30997 h 1015179"/>
              <a:gd name="connsiteX1" fmla="*/ 2239505 w 4401519"/>
              <a:gd name="connsiteY1" fmla="*/ 1015139 h 1015179"/>
              <a:gd name="connsiteX2" fmla="*/ 4401519 w 4401519"/>
              <a:gd name="connsiteY2" fmla="*/ 0 h 10151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01519" h="1015179">
                <a:moveTo>
                  <a:pt x="0" y="30997"/>
                </a:moveTo>
                <a:cubicBezTo>
                  <a:pt x="752959" y="525651"/>
                  <a:pt x="1505919" y="1020305"/>
                  <a:pt x="2239505" y="1015139"/>
                </a:cubicBezTo>
                <a:cubicBezTo>
                  <a:pt x="2973091" y="1009973"/>
                  <a:pt x="4085095" y="125278"/>
                  <a:pt x="4401519" y="0"/>
                </a:cubicBezTo>
              </a:path>
            </a:pathLst>
          </a:custGeom>
          <a:noFill/>
          <a:ln>
            <a:solidFill>
              <a:srgbClr val="C00000"/>
            </a:solidFill>
            <a:prstDash val="lgDashDotDot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2" name="ZoneTexte 131"/>
          <p:cNvSpPr txBox="1"/>
          <p:nvPr/>
        </p:nvSpPr>
        <p:spPr>
          <a:xfrm>
            <a:off x="2882356" y="4515966"/>
            <a:ext cx="38507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err="1" smtClean="0"/>
              <a:t>Specialization</a:t>
            </a:r>
            <a:r>
              <a:rPr lang="fr-FR" sz="1200" dirty="0"/>
              <a:t> </a:t>
            </a:r>
            <a:r>
              <a:rPr lang="fr-FR" sz="1200" dirty="0" smtClean="0"/>
              <a:t>of concept </a:t>
            </a:r>
            <a:r>
              <a:rPr lang="fr-FR" sz="1200" dirty="0" err="1" smtClean="0"/>
              <a:t>nodes</a:t>
            </a:r>
            <a:r>
              <a:rPr lang="fr-FR" sz="1200" dirty="0" smtClean="0"/>
              <a:t> (class, instance), </a:t>
            </a:r>
          </a:p>
          <a:p>
            <a:r>
              <a:rPr lang="fr-FR" sz="1200" dirty="0" err="1" smtClean="0"/>
              <a:t>Specialization</a:t>
            </a:r>
            <a:r>
              <a:rPr lang="fr-FR" sz="1200" dirty="0" smtClean="0"/>
              <a:t> of relation </a:t>
            </a:r>
            <a:r>
              <a:rPr lang="fr-FR" sz="1200" dirty="0" err="1" smtClean="0"/>
              <a:t>nodes</a:t>
            </a:r>
            <a:r>
              <a:rPr lang="fr-FR" sz="1200" dirty="0" smtClean="0"/>
              <a:t> (</a:t>
            </a:r>
            <a:r>
              <a:rPr lang="fr-FR" sz="1200" dirty="0" err="1" smtClean="0"/>
              <a:t>name</a:t>
            </a:r>
            <a:r>
              <a:rPr lang="fr-FR" sz="1200" dirty="0" smtClean="0"/>
              <a:t> of the relation),</a:t>
            </a:r>
          </a:p>
          <a:p>
            <a:r>
              <a:rPr lang="fr-FR" sz="1200" dirty="0" err="1" smtClean="0"/>
              <a:t>Potentially</a:t>
            </a:r>
            <a:r>
              <a:rPr lang="fr-FR" sz="1200" dirty="0" smtClean="0"/>
              <a:t> new concept and relation </a:t>
            </a:r>
            <a:r>
              <a:rPr lang="fr-FR" sz="1200" dirty="0" err="1" smtClean="0"/>
              <a:t>nodes</a:t>
            </a:r>
            <a:endParaRPr lang="fr-FR" sz="1200" dirty="0"/>
          </a:p>
        </p:txBody>
      </p:sp>
      <p:sp>
        <p:nvSpPr>
          <p:cNvPr id="133" name="Forme libre 132"/>
          <p:cNvSpPr/>
          <p:nvPr/>
        </p:nvSpPr>
        <p:spPr>
          <a:xfrm>
            <a:off x="2364641" y="2367847"/>
            <a:ext cx="4588436" cy="352581"/>
          </a:xfrm>
          <a:custGeom>
            <a:avLst/>
            <a:gdLst>
              <a:gd name="connsiteX0" fmla="*/ 0 w 4401519"/>
              <a:gd name="connsiteY0" fmla="*/ 30997 h 1015179"/>
              <a:gd name="connsiteX1" fmla="*/ 2239505 w 4401519"/>
              <a:gd name="connsiteY1" fmla="*/ 1015139 h 1015179"/>
              <a:gd name="connsiteX2" fmla="*/ 4401519 w 4401519"/>
              <a:gd name="connsiteY2" fmla="*/ 0 h 10151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01519" h="1015179">
                <a:moveTo>
                  <a:pt x="0" y="30997"/>
                </a:moveTo>
                <a:cubicBezTo>
                  <a:pt x="752959" y="525651"/>
                  <a:pt x="1505919" y="1020305"/>
                  <a:pt x="2239505" y="1015139"/>
                </a:cubicBezTo>
                <a:cubicBezTo>
                  <a:pt x="2973091" y="1009973"/>
                  <a:pt x="4085095" y="125278"/>
                  <a:pt x="4401519" y="0"/>
                </a:cubicBezTo>
              </a:path>
            </a:pathLst>
          </a:custGeom>
          <a:noFill/>
          <a:ln>
            <a:solidFill>
              <a:srgbClr val="C00000"/>
            </a:solidFill>
            <a:prstDash val="lgDashDotDot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7586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Conceptual</a:t>
            </a:r>
            <a:r>
              <a:rPr lang="fr-FR" dirty="0" smtClean="0"/>
              <a:t> graphs </a:t>
            </a:r>
            <a:r>
              <a:rPr lang="fr-FR" sz="3000" b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(John F. Sowa, 1979)</a:t>
            </a:r>
            <a:endParaRPr lang="fr-FR" sz="3000" b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idx="12"/>
          </p:nvPr>
        </p:nvSpPr>
        <p:spPr>
          <a:xfrm>
            <a:off x="8834154" y="4704250"/>
            <a:ext cx="548699" cy="392399"/>
          </a:xfrm>
        </p:spPr>
        <p:txBody>
          <a:bodyPr/>
          <a:lstStyle/>
          <a:p>
            <a:fld id="{00000000-1234-1234-1234-123412341234}" type="slidenum">
              <a:rPr lang="fr" smtClean="0"/>
              <a:pPr/>
              <a:t>11</a:t>
            </a:fld>
            <a:endParaRPr lang="fr" dirty="0"/>
          </a:p>
        </p:txBody>
      </p:sp>
      <p:sp>
        <p:nvSpPr>
          <p:cNvPr id="18" name="Espace réservé du texte 1"/>
          <p:cNvSpPr txBox="1">
            <a:spLocks/>
          </p:cNvSpPr>
          <p:nvPr/>
        </p:nvSpPr>
        <p:spPr>
          <a:xfrm>
            <a:off x="457200" y="739510"/>
            <a:ext cx="8229600" cy="6901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71428"/>
              <a:buFont typeface="Calibri"/>
              <a:buNone/>
              <a:defRPr sz="28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100000"/>
              <a:buFont typeface="Calibri"/>
              <a:buNone/>
              <a:defRPr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100000"/>
              <a:buFont typeface="Calibri"/>
              <a:buNone/>
              <a:defRPr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100000"/>
              <a:buFont typeface="Calibri"/>
              <a:buNone/>
              <a:defRPr sz="18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100000"/>
              <a:buFont typeface="Calibri"/>
              <a:buNone/>
              <a:defRPr sz="18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100000"/>
              <a:buFont typeface="Calibri"/>
              <a:buNone/>
              <a:defRPr sz="18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100000"/>
              <a:buFont typeface="Calibri"/>
              <a:buNone/>
              <a:defRPr sz="18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100000"/>
              <a:buFont typeface="Calibri"/>
              <a:buNone/>
              <a:defRPr sz="18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100000"/>
              <a:buFont typeface="Calibri"/>
              <a:buNone/>
              <a:defRPr sz="18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fr-FR" sz="1800" dirty="0" smtClean="0"/>
              <a:t>Use </a:t>
            </a:r>
            <a:r>
              <a:rPr lang="fr-FR" sz="1800" dirty="0" err="1" smtClean="0"/>
              <a:t>rules</a:t>
            </a:r>
            <a:r>
              <a:rPr lang="fr-FR" sz="1800" dirty="0" smtClean="0"/>
              <a:t> to </a:t>
            </a:r>
            <a:r>
              <a:rPr lang="fr-FR" sz="1800" dirty="0" err="1" smtClean="0"/>
              <a:t>deduce</a:t>
            </a:r>
            <a:r>
              <a:rPr lang="fr-FR" sz="1800" dirty="0" smtClean="0"/>
              <a:t> new </a:t>
            </a:r>
            <a:r>
              <a:rPr lang="fr-FR" sz="1800" dirty="0" err="1" smtClean="0"/>
              <a:t>knowledge</a:t>
            </a:r>
            <a:r>
              <a:rPr lang="fr-FR" sz="1800" dirty="0" smtClean="0"/>
              <a:t>:</a:t>
            </a:r>
          </a:p>
          <a:p>
            <a:endParaRPr lang="fr-FR" sz="1800" dirty="0" smtClean="0"/>
          </a:p>
        </p:txBody>
      </p:sp>
      <p:sp>
        <p:nvSpPr>
          <p:cNvPr id="47" name="ZoneTexte 46"/>
          <p:cNvSpPr txBox="1"/>
          <p:nvPr/>
        </p:nvSpPr>
        <p:spPr>
          <a:xfrm>
            <a:off x="128047" y="1445769"/>
            <a:ext cx="890844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If a graph G </a:t>
            </a:r>
            <a:r>
              <a:rPr lang="fr-FR" dirty="0" err="1" smtClean="0"/>
              <a:t>specializes</a:t>
            </a:r>
            <a:r>
              <a:rPr lang="fr-FR" dirty="0" smtClean="0"/>
              <a:t> the </a:t>
            </a:r>
            <a:r>
              <a:rPr lang="fr-FR" dirty="0" err="1" smtClean="0"/>
              <a:t>hypothesis</a:t>
            </a:r>
            <a:r>
              <a:rPr lang="fr-FR" dirty="0" smtClean="0"/>
              <a:t> H of a </a:t>
            </a:r>
            <a:r>
              <a:rPr lang="fr-FR" dirty="0" err="1" smtClean="0"/>
              <a:t>rule</a:t>
            </a:r>
            <a:r>
              <a:rPr lang="fr-FR" dirty="0" smtClean="0"/>
              <a:t> R=&lt;H,C&gt;, </a:t>
            </a:r>
            <a:r>
              <a:rPr lang="fr-FR" dirty="0" err="1" smtClean="0"/>
              <a:t>then</a:t>
            </a:r>
            <a:r>
              <a:rPr lang="fr-FR" dirty="0" smtClean="0"/>
              <a:t> R </a:t>
            </a:r>
            <a:r>
              <a:rPr lang="fr-FR" dirty="0" err="1" smtClean="0"/>
              <a:t>is</a:t>
            </a:r>
            <a:r>
              <a:rPr lang="fr-FR" dirty="0" smtClean="0"/>
              <a:t> applicable. </a:t>
            </a:r>
          </a:p>
          <a:p>
            <a:r>
              <a:rPr lang="fr-FR" dirty="0" smtClean="0"/>
              <a:t>One </a:t>
            </a:r>
            <a:r>
              <a:rPr lang="fr-FR" dirty="0" err="1" smtClean="0"/>
              <a:t>can</a:t>
            </a:r>
            <a:r>
              <a:rPr lang="fr-FR" dirty="0" smtClean="0"/>
              <a:t> </a:t>
            </a:r>
            <a:r>
              <a:rPr lang="fr-FR" dirty="0" err="1" smtClean="0"/>
              <a:t>then</a:t>
            </a:r>
            <a:r>
              <a:rPr lang="fr-FR" dirty="0" smtClean="0"/>
              <a:t> </a:t>
            </a:r>
            <a:r>
              <a:rPr lang="fr-FR" dirty="0" err="1" smtClean="0"/>
              <a:t>apply</a:t>
            </a:r>
            <a:r>
              <a:rPr lang="fr-FR" dirty="0" smtClean="0"/>
              <a:t> R by </a:t>
            </a:r>
            <a:r>
              <a:rPr lang="fr-FR" dirty="0" err="1" smtClean="0"/>
              <a:t>adding</a:t>
            </a:r>
            <a:r>
              <a:rPr lang="fr-FR" dirty="0" smtClean="0"/>
              <a:t> C to G.</a:t>
            </a:r>
          </a:p>
          <a:p>
            <a:r>
              <a:rPr lang="fr-FR" i="1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fr-FR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 </a:t>
            </a:r>
            <a:r>
              <a:rPr lang="fr-FR" i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general</a:t>
            </a:r>
            <a:r>
              <a:rPr lang="fr-FR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fr-FR" i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checking</a:t>
            </a:r>
            <a:r>
              <a:rPr lang="fr-FR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the </a:t>
            </a:r>
            <a:r>
              <a:rPr lang="fr-FR" i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conceptual</a:t>
            </a:r>
            <a:r>
              <a:rPr lang="fr-FR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graphs </a:t>
            </a:r>
            <a:r>
              <a:rPr lang="fr-FR" i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homomorphism</a:t>
            </a:r>
            <a:r>
              <a:rPr lang="fr-FR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fr-FR" i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is</a:t>
            </a:r>
            <a:r>
              <a:rPr lang="fr-FR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NP-Complete</a:t>
            </a:r>
            <a:endParaRPr lang="fr-FR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fr-FR" dirty="0" smtClean="0"/>
          </a:p>
          <a:p>
            <a:endParaRPr lang="fr-FR" dirty="0"/>
          </a:p>
          <a:p>
            <a:r>
              <a:rPr lang="fr-FR" dirty="0" err="1" smtClean="0"/>
              <a:t>Given</a:t>
            </a:r>
            <a:r>
              <a:rPr lang="fr-FR" dirty="0" smtClean="0"/>
              <a:t> a set of </a:t>
            </a:r>
            <a:r>
              <a:rPr lang="fr-FR" dirty="0" err="1" smtClean="0"/>
              <a:t>rules</a:t>
            </a:r>
            <a:r>
              <a:rPr lang="fr-FR" dirty="0" smtClean="0"/>
              <a:t> and a </a:t>
            </a:r>
            <a:r>
              <a:rPr lang="fr-FR" dirty="0" err="1" smtClean="0"/>
              <a:t>conceptual</a:t>
            </a:r>
            <a:r>
              <a:rPr lang="fr-FR" dirty="0" smtClean="0"/>
              <a:t> graph G (</a:t>
            </a:r>
            <a:r>
              <a:rPr lang="fr-FR" dirty="0" err="1" smtClean="0"/>
              <a:t>starting</a:t>
            </a:r>
            <a:r>
              <a:rPr lang="fr-FR" dirty="0" smtClean="0"/>
              <a:t> point), one </a:t>
            </a:r>
            <a:r>
              <a:rPr lang="fr-FR" dirty="0" err="1" smtClean="0"/>
              <a:t>can</a:t>
            </a:r>
            <a:r>
              <a:rPr lang="fr-FR" dirty="0" smtClean="0"/>
              <a:t> </a:t>
            </a:r>
            <a:r>
              <a:rPr lang="fr-FR" dirty="0" err="1" smtClean="0"/>
              <a:t>saturate</a:t>
            </a:r>
            <a:r>
              <a:rPr lang="fr-FR" dirty="0" smtClean="0"/>
              <a:t> G by </a:t>
            </a:r>
            <a:r>
              <a:rPr lang="fr-FR" dirty="0" err="1" smtClean="0"/>
              <a:t>applying</a:t>
            </a:r>
            <a:r>
              <a:rPr lang="fr-FR" dirty="0" smtClean="0"/>
              <a:t> all the applicable </a:t>
            </a:r>
            <a:r>
              <a:rPr lang="fr-FR" dirty="0" err="1" smtClean="0"/>
              <a:t>untill</a:t>
            </a:r>
            <a:r>
              <a:rPr lang="fr-FR" dirty="0" smtClean="0"/>
              <a:t> none of the </a:t>
            </a:r>
            <a:r>
              <a:rPr lang="fr-FR" dirty="0" err="1" smtClean="0"/>
              <a:t>rules</a:t>
            </a:r>
            <a:r>
              <a:rPr lang="fr-FR" dirty="0" smtClean="0"/>
              <a:t> are applicable </a:t>
            </a:r>
            <a:r>
              <a:rPr lang="fr-FR" dirty="0" err="1" smtClean="0"/>
              <a:t>anymore</a:t>
            </a:r>
            <a:r>
              <a:rPr lang="fr-FR" dirty="0" smtClean="0"/>
              <a:t>.</a:t>
            </a:r>
          </a:p>
          <a:p>
            <a:r>
              <a:rPr lang="fr-FR" i="1" dirty="0" smtClean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fr-FR" i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may</a:t>
            </a:r>
            <a:r>
              <a:rPr lang="fr-FR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fr-FR" i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never</a:t>
            </a:r>
            <a:r>
              <a:rPr lang="fr-FR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end…</a:t>
            </a:r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dirty="0" err="1" smtClean="0"/>
              <a:t>Given</a:t>
            </a:r>
            <a:r>
              <a:rPr lang="fr-FR" dirty="0" smtClean="0"/>
              <a:t> a set of </a:t>
            </a:r>
            <a:r>
              <a:rPr lang="fr-FR" dirty="0" err="1" smtClean="0"/>
              <a:t>rules</a:t>
            </a:r>
            <a:r>
              <a:rPr lang="fr-FR" dirty="0" smtClean="0"/>
              <a:t>, a </a:t>
            </a:r>
            <a:r>
              <a:rPr lang="fr-FR" dirty="0" err="1" smtClean="0"/>
              <a:t>conceptual</a:t>
            </a:r>
            <a:r>
              <a:rPr lang="fr-FR" dirty="0" smtClean="0"/>
              <a:t> graph G, and a </a:t>
            </a:r>
            <a:r>
              <a:rPr lang="fr-FR" dirty="0" err="1" smtClean="0"/>
              <a:t>conceptual</a:t>
            </a:r>
            <a:r>
              <a:rPr lang="fr-FR" dirty="0" smtClean="0"/>
              <a:t> graph Q (</a:t>
            </a:r>
            <a:r>
              <a:rPr lang="fr-FR" dirty="0" err="1" smtClean="0"/>
              <a:t>query</a:t>
            </a:r>
            <a:r>
              <a:rPr lang="fr-FR" dirty="0" smtClean="0"/>
              <a:t>), </a:t>
            </a:r>
          </a:p>
          <a:p>
            <a:r>
              <a:rPr lang="fr-FR" dirty="0" smtClean="0"/>
              <a:t>One </a:t>
            </a:r>
            <a:r>
              <a:rPr lang="fr-FR" dirty="0" err="1" smtClean="0"/>
              <a:t>can</a:t>
            </a:r>
            <a:r>
              <a:rPr lang="fr-FR" dirty="0" smtClean="0"/>
              <a:t> </a:t>
            </a:r>
            <a:r>
              <a:rPr lang="fr-FR" i="1" dirty="0" err="1" smtClean="0"/>
              <a:t>deduce</a:t>
            </a:r>
            <a:r>
              <a:rPr lang="fr-FR" i="1" dirty="0" smtClean="0"/>
              <a:t> Q </a:t>
            </a:r>
            <a:r>
              <a:rPr lang="fr-FR" i="1" dirty="0" err="1" smtClean="0"/>
              <a:t>from</a:t>
            </a:r>
            <a:r>
              <a:rPr lang="fr-FR" i="1" dirty="0" smtClean="0"/>
              <a:t> G</a:t>
            </a:r>
            <a:r>
              <a:rPr lang="fr-FR" dirty="0" smtClean="0"/>
              <a:t>, if </a:t>
            </a:r>
            <a:r>
              <a:rPr lang="fr-FR" dirty="0" err="1" smtClean="0"/>
              <a:t>there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a </a:t>
            </a:r>
            <a:r>
              <a:rPr lang="fr-FR" dirty="0" err="1" smtClean="0"/>
              <a:t>sequence</a:t>
            </a:r>
            <a:r>
              <a:rPr lang="fr-FR" dirty="0" smtClean="0"/>
              <a:t> of </a:t>
            </a:r>
            <a:r>
              <a:rPr lang="fr-FR" dirty="0" err="1" smtClean="0"/>
              <a:t>rule</a:t>
            </a:r>
            <a:r>
              <a:rPr lang="fr-FR" dirty="0" smtClean="0"/>
              <a:t> application </a:t>
            </a:r>
            <a:r>
              <a:rPr lang="fr-FR" dirty="0" err="1" smtClean="0"/>
              <a:t>that</a:t>
            </a:r>
            <a:r>
              <a:rPr lang="fr-FR" dirty="0" smtClean="0"/>
              <a:t> </a:t>
            </a:r>
            <a:r>
              <a:rPr lang="fr-FR" dirty="0" err="1" smtClean="0"/>
              <a:t>transform</a:t>
            </a:r>
            <a:r>
              <a:rPr lang="fr-FR" dirty="0" smtClean="0"/>
              <a:t> G </a:t>
            </a:r>
            <a:r>
              <a:rPr lang="fr-FR" dirty="0" err="1" smtClean="0"/>
              <a:t>into</a:t>
            </a:r>
            <a:r>
              <a:rPr lang="fr-FR" dirty="0" smtClean="0"/>
              <a:t> a graph G’ </a:t>
            </a:r>
            <a:r>
              <a:rPr lang="fr-FR" dirty="0" err="1" smtClean="0"/>
              <a:t>that</a:t>
            </a:r>
            <a:r>
              <a:rPr lang="fr-FR" dirty="0" smtClean="0"/>
              <a:t> </a:t>
            </a:r>
            <a:r>
              <a:rPr lang="fr-FR" dirty="0" err="1" smtClean="0"/>
              <a:t>specializes</a:t>
            </a:r>
            <a:r>
              <a:rPr lang="fr-FR" dirty="0" smtClean="0"/>
              <a:t> Q.</a:t>
            </a:r>
          </a:p>
          <a:p>
            <a:r>
              <a:rPr lang="fr-FR" i="1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fr-FR" i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finding</a:t>
            </a:r>
            <a:r>
              <a:rPr lang="fr-FR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fr-FR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this</a:t>
            </a:r>
            <a:r>
              <a:rPr lang="fr-FR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fr-FR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sequence</a:t>
            </a:r>
            <a:r>
              <a:rPr lang="fr-FR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fr-FR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automatically</a:t>
            </a:r>
            <a:r>
              <a:rPr lang="fr-FR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fr-FR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is</a:t>
            </a:r>
            <a:r>
              <a:rPr lang="fr-FR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fr-FR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sometimes</a:t>
            </a:r>
            <a:r>
              <a:rPr lang="fr-FR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fr-FR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complex</a:t>
            </a:r>
            <a:r>
              <a:rPr lang="fr-FR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…</a:t>
            </a:r>
          </a:p>
          <a:p>
            <a:r>
              <a:rPr lang="fr-FR" i="1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fr-FR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there</a:t>
            </a:r>
            <a:r>
              <a:rPr lang="fr-FR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are </a:t>
            </a:r>
            <a:r>
              <a:rPr lang="fr-FR" i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algorithms</a:t>
            </a:r>
            <a:r>
              <a:rPr lang="fr-FR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fr-FR" i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that</a:t>
            </a:r>
            <a:r>
              <a:rPr lang="fr-FR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fr-FR" i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implement</a:t>
            </a:r>
            <a:r>
              <a:rPr lang="fr-FR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fr-FR" i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strategies</a:t>
            </a:r>
            <a:r>
              <a:rPr lang="fr-FR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fr-FR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fr-FR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forward</a:t>
            </a:r>
            <a:r>
              <a:rPr lang="fr-FR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fr-FR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chaining</a:t>
            </a:r>
            <a:r>
              <a:rPr lang="fr-FR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fr-FR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backward</a:t>
            </a:r>
            <a:r>
              <a:rPr lang="fr-FR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fr-FR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chaining</a:t>
            </a:r>
            <a:r>
              <a:rPr lang="fr-FR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fr-FR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hybrid</a:t>
            </a:r>
            <a:r>
              <a:rPr lang="fr-FR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)…</a:t>
            </a:r>
            <a:endParaRPr lang="fr-FR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fr-FR" i="1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fr-FR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there</a:t>
            </a:r>
            <a:r>
              <a:rPr lang="fr-FR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are tests </a:t>
            </a:r>
            <a:r>
              <a:rPr lang="fr-FR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that</a:t>
            </a:r>
            <a:r>
              <a:rPr lang="fr-FR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one </a:t>
            </a:r>
            <a:r>
              <a:rPr lang="fr-FR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can</a:t>
            </a:r>
            <a:r>
              <a:rPr lang="fr-FR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do on a set of </a:t>
            </a:r>
            <a:r>
              <a:rPr lang="fr-FR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rules</a:t>
            </a:r>
            <a:r>
              <a:rPr lang="fr-FR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to </a:t>
            </a:r>
            <a:r>
              <a:rPr lang="fr-FR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prove</a:t>
            </a:r>
            <a:r>
              <a:rPr lang="fr-FR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the </a:t>
            </a:r>
            <a:r>
              <a:rPr lang="fr-FR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complexity</a:t>
            </a:r>
            <a:r>
              <a:rPr lang="fr-FR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of </a:t>
            </a:r>
            <a:r>
              <a:rPr lang="fr-FR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deduction</a:t>
            </a:r>
            <a:r>
              <a:rPr lang="fr-FR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…</a:t>
            </a:r>
          </a:p>
          <a:p>
            <a:endParaRPr lang="fr-FR" i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fr-FR" i="1" dirty="0"/>
          </a:p>
        </p:txBody>
      </p:sp>
    </p:spTree>
    <p:extLst>
      <p:ext uri="{BB962C8B-B14F-4D97-AF65-F5344CB8AC3E}">
        <p14:creationId xmlns:p14="http://schemas.microsoft.com/office/powerpoint/2010/main" val="2331966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57774" y="1563639"/>
            <a:ext cx="8229600" cy="1944216"/>
          </a:xfrm>
        </p:spPr>
        <p:txBody>
          <a:bodyPr/>
          <a:lstStyle/>
          <a:p>
            <a:r>
              <a:rPr lang="fr-FR" dirty="0" smtClean="0"/>
              <a:t>More about </a:t>
            </a:r>
            <a:r>
              <a:rPr lang="fr-FR" dirty="0" err="1" smtClean="0"/>
              <a:t>conceptual</a:t>
            </a:r>
            <a:r>
              <a:rPr lang="fr-FR" dirty="0" smtClean="0"/>
              <a:t> graphs</a:t>
            </a:r>
          </a:p>
          <a:p>
            <a:endParaRPr lang="fr-FR" sz="1600" dirty="0" smtClean="0"/>
          </a:p>
          <a:p>
            <a:r>
              <a:rPr lang="fr-FR" sz="1600" dirty="0" smtClean="0"/>
              <a:t>Graph-</a:t>
            </a:r>
            <a:r>
              <a:rPr lang="fr-FR" sz="1600" dirty="0" err="1" smtClean="0"/>
              <a:t>based</a:t>
            </a:r>
            <a:r>
              <a:rPr lang="fr-FR" sz="1600" dirty="0" smtClean="0"/>
              <a:t> </a:t>
            </a:r>
            <a:r>
              <a:rPr lang="fr-FR" sz="1600" dirty="0" err="1" smtClean="0"/>
              <a:t>Knowledge</a:t>
            </a:r>
            <a:r>
              <a:rPr lang="fr-FR" sz="1600" dirty="0" smtClean="0"/>
              <a:t> </a:t>
            </a:r>
            <a:r>
              <a:rPr lang="fr-FR" sz="1600" dirty="0" err="1" smtClean="0"/>
              <a:t>Representation</a:t>
            </a:r>
            <a:r>
              <a:rPr lang="fr-FR" sz="1600" dirty="0" smtClean="0"/>
              <a:t>, </a:t>
            </a:r>
            <a:r>
              <a:rPr lang="fr-FR" sz="1600" dirty="0" err="1" smtClean="0"/>
              <a:t>Computational</a:t>
            </a:r>
            <a:r>
              <a:rPr lang="fr-FR" sz="1600" dirty="0" smtClean="0"/>
              <a:t> </a:t>
            </a:r>
            <a:r>
              <a:rPr lang="fr-FR" sz="1600" dirty="0" err="1" smtClean="0"/>
              <a:t>Foundations</a:t>
            </a:r>
            <a:r>
              <a:rPr lang="fr-FR" sz="1600" dirty="0" smtClean="0"/>
              <a:t> of </a:t>
            </a:r>
            <a:r>
              <a:rPr lang="fr-FR" sz="1600" dirty="0" err="1" smtClean="0"/>
              <a:t>Conceptual</a:t>
            </a:r>
            <a:r>
              <a:rPr lang="fr-FR" sz="1600" dirty="0" smtClean="0"/>
              <a:t> Graphs</a:t>
            </a:r>
          </a:p>
          <a:p>
            <a:r>
              <a:rPr lang="fr-FR" sz="1600" dirty="0" smtClean="0"/>
              <a:t>Michel </a:t>
            </a:r>
            <a:r>
              <a:rPr lang="fr-FR" sz="1600" dirty="0" err="1" smtClean="0"/>
              <a:t>Chein</a:t>
            </a:r>
            <a:r>
              <a:rPr lang="fr-FR" sz="1600" dirty="0" smtClean="0"/>
              <a:t>, Marie-Laure </a:t>
            </a:r>
            <a:r>
              <a:rPr lang="fr-FR" sz="1600" dirty="0" err="1" smtClean="0"/>
              <a:t>Mugnier</a:t>
            </a:r>
            <a:r>
              <a:rPr lang="fr-FR" sz="1600" dirty="0" smtClean="0"/>
              <a:t>, Springer, 2009, 428p.  </a:t>
            </a:r>
            <a:r>
              <a:rPr lang="fr-FR" sz="1600" i="1" dirty="0" smtClean="0"/>
              <a:t>(</a:t>
            </a:r>
            <a:r>
              <a:rPr lang="fr-FR" sz="1600" i="1" dirty="0" err="1" smtClean="0"/>
              <a:t>partly</a:t>
            </a:r>
            <a:r>
              <a:rPr lang="fr-FR" sz="1600" i="1" dirty="0" smtClean="0"/>
              <a:t> </a:t>
            </a:r>
            <a:r>
              <a:rPr lang="fr-FR" sz="1600" i="1" dirty="0" err="1" smtClean="0"/>
              <a:t>available</a:t>
            </a:r>
            <a:r>
              <a:rPr lang="fr-FR" sz="1600" i="1" dirty="0" smtClean="0"/>
              <a:t> online)</a:t>
            </a:r>
            <a:endParaRPr lang="fr-FR" sz="1600" i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fr" smtClean="0"/>
              <a:t>12</a:t>
            </a:fld>
            <a:endParaRPr lang="fr"/>
          </a:p>
        </p:txBody>
      </p:sp>
      <p:sp>
        <p:nvSpPr>
          <p:cNvPr id="5" name="Titre 3"/>
          <p:cNvSpPr txBox="1">
            <a:spLocks/>
          </p:cNvSpPr>
          <p:nvPr/>
        </p:nvSpPr>
        <p:spPr>
          <a:xfrm>
            <a:off x="384600" y="284137"/>
            <a:ext cx="8229600" cy="44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ct val="100000"/>
              <a:buFont typeface="Comfortaa"/>
              <a:buNone/>
              <a:defRPr sz="2400" b="0" i="0" u="none" strike="noStrike" cap="none">
                <a:solidFill>
                  <a:srgbClr val="073763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r>
              <a:rPr lang="fr-FR" smtClean="0"/>
              <a:t>Conceptual graphs </a:t>
            </a:r>
            <a:r>
              <a:rPr lang="fr-FR" sz="3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(John F. Sowa, 1979)</a:t>
            </a:r>
            <a:endParaRPr lang="fr-FR" sz="3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3579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Conceptual</a:t>
            </a:r>
            <a:r>
              <a:rPr lang="fr-FR" dirty="0" smtClean="0"/>
              <a:t> graphs </a:t>
            </a:r>
            <a:r>
              <a:rPr lang="fr-FR" sz="3000" b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(John F. Sowa, 1979)</a:t>
            </a:r>
            <a:endParaRPr lang="fr-FR" sz="3000" b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Espace réservé du texte 1"/>
          <p:cNvSpPr>
            <a:spLocks noGrp="1"/>
          </p:cNvSpPr>
          <p:nvPr>
            <p:ph type="body" idx="1"/>
          </p:nvPr>
        </p:nvSpPr>
        <p:spPr>
          <a:xfrm>
            <a:off x="457200" y="739510"/>
            <a:ext cx="8229600" cy="690186"/>
          </a:xfrm>
        </p:spPr>
        <p:txBody>
          <a:bodyPr/>
          <a:lstStyle/>
          <a:p>
            <a:r>
              <a:rPr lang="fr-FR" sz="1800" dirty="0" smtClean="0"/>
              <a:t>A graph-</a:t>
            </a:r>
            <a:r>
              <a:rPr lang="fr-FR" sz="1800" dirty="0" err="1" smtClean="0"/>
              <a:t>based</a:t>
            </a:r>
            <a:r>
              <a:rPr lang="fr-FR" sz="1800" dirty="0" smtClean="0"/>
              <a:t> </a:t>
            </a:r>
            <a:r>
              <a:rPr lang="fr-FR" sz="1800" dirty="0" err="1" smtClean="0"/>
              <a:t>representation</a:t>
            </a:r>
            <a:r>
              <a:rPr lang="fr-FR" sz="1800" dirty="0" smtClean="0"/>
              <a:t> </a:t>
            </a:r>
            <a:r>
              <a:rPr lang="fr-FR" sz="1800" dirty="0" err="1" smtClean="0"/>
              <a:t>formalism</a:t>
            </a:r>
            <a:r>
              <a:rPr lang="fr-FR" sz="1800" dirty="0" smtClean="0"/>
              <a:t> </a:t>
            </a:r>
            <a:r>
              <a:rPr lang="fr-FR" sz="1800" dirty="0" err="1" smtClean="0"/>
              <a:t>that</a:t>
            </a:r>
            <a:r>
              <a:rPr lang="fr-FR" sz="1800" dirty="0" smtClean="0"/>
              <a:t> </a:t>
            </a:r>
            <a:r>
              <a:rPr lang="fr-FR" sz="1800" dirty="0" err="1" smtClean="0"/>
              <a:t>is</a:t>
            </a:r>
            <a:r>
              <a:rPr lang="fr-FR" sz="1800" dirty="0" smtClean="0"/>
              <a:t> </a:t>
            </a:r>
            <a:r>
              <a:rPr lang="fr-FR" sz="1800" dirty="0" err="1" smtClean="0"/>
              <a:t>very</a:t>
            </a:r>
            <a:r>
              <a:rPr lang="fr-FR" sz="1800" dirty="0" smtClean="0"/>
              <a:t> expressive</a:t>
            </a:r>
          </a:p>
          <a:p>
            <a:endParaRPr lang="fr-FR" sz="1800" dirty="0" smtClean="0"/>
          </a:p>
          <a:p>
            <a:endParaRPr lang="fr-FR" sz="1800" dirty="0"/>
          </a:p>
          <a:p>
            <a:endParaRPr lang="fr-FR" sz="1800" dirty="0" smtClean="0">
              <a:latin typeface="+mj-lt"/>
            </a:endParaRPr>
          </a:p>
          <a:p>
            <a:endParaRPr lang="fr-FR" sz="1800" dirty="0">
              <a:latin typeface="+mj-lt"/>
            </a:endParaRPr>
          </a:p>
          <a:p>
            <a:endParaRPr lang="fr-FR" sz="1800" dirty="0" smtClean="0">
              <a:latin typeface="+mj-lt"/>
            </a:endParaRPr>
          </a:p>
          <a:p>
            <a:endParaRPr lang="fr-FR" sz="1800" dirty="0">
              <a:latin typeface="+mj-lt"/>
            </a:endParaRPr>
          </a:p>
          <a:p>
            <a:endParaRPr lang="fr-FR" sz="1800" dirty="0" smtClean="0">
              <a:latin typeface="+mj-lt"/>
            </a:endParaRPr>
          </a:p>
          <a:p>
            <a:endParaRPr lang="fr-FR" sz="1800" dirty="0" smtClean="0">
              <a:latin typeface="+mj-lt"/>
            </a:endParaRPr>
          </a:p>
          <a:p>
            <a:endParaRPr lang="fr" sz="1100" dirty="0" smtClean="0">
              <a:latin typeface="Georgia" panose="02040502050405020303" pitchFamily="18" charset="0"/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fr" smtClean="0"/>
              <a:pPr/>
              <a:t>2</a:t>
            </a:fld>
            <a:endParaRPr lang="fr" dirty="0"/>
          </a:p>
        </p:txBody>
      </p:sp>
      <p:sp>
        <p:nvSpPr>
          <p:cNvPr id="9" name="Shape 182"/>
          <p:cNvSpPr/>
          <p:nvPr/>
        </p:nvSpPr>
        <p:spPr>
          <a:xfrm>
            <a:off x="1403647" y="1563638"/>
            <a:ext cx="1599643" cy="467099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fr" dirty="0" smtClean="0"/>
              <a:t>Recipe: myMumOmelette</a:t>
            </a:r>
            <a:endParaRPr lang="fr" dirty="0"/>
          </a:p>
        </p:txBody>
      </p:sp>
      <p:cxnSp>
        <p:nvCxnSpPr>
          <p:cNvPr id="14" name="Shape 187"/>
          <p:cNvCxnSpPr>
            <a:stCxn id="9" idx="3"/>
            <a:endCxn id="8" idx="2"/>
          </p:cNvCxnSpPr>
          <p:nvPr/>
        </p:nvCxnSpPr>
        <p:spPr>
          <a:xfrm>
            <a:off x="3003290" y="1797188"/>
            <a:ext cx="488590" cy="245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Shape 188"/>
          <p:cNvSpPr/>
          <p:nvPr/>
        </p:nvSpPr>
        <p:spPr>
          <a:xfrm>
            <a:off x="5679864" y="1563638"/>
            <a:ext cx="1268400" cy="467099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fr" dirty="0" smtClean="0"/>
              <a:t>Ingredient: fourEggs</a:t>
            </a:r>
            <a:endParaRPr lang="fr" dirty="0"/>
          </a:p>
        </p:txBody>
      </p:sp>
      <p:sp>
        <p:nvSpPr>
          <p:cNvPr id="8" name="Ellipse 7"/>
          <p:cNvSpPr/>
          <p:nvPr/>
        </p:nvSpPr>
        <p:spPr>
          <a:xfrm>
            <a:off x="3491880" y="1563638"/>
            <a:ext cx="1872208" cy="467589"/>
          </a:xfrm>
          <a:prstGeom prst="ellipse">
            <a:avLst/>
          </a:prstGeom>
          <a:solidFill>
            <a:schemeClr val="tx2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solidFill>
                  <a:schemeClr val="tx1"/>
                </a:solidFill>
              </a:rPr>
              <a:t>hasIngredient</a:t>
            </a:r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17" name="Shape 187"/>
          <p:cNvCxnSpPr>
            <a:stCxn id="8" idx="6"/>
            <a:endCxn id="15" idx="1"/>
          </p:cNvCxnSpPr>
          <p:nvPr/>
        </p:nvCxnSpPr>
        <p:spPr>
          <a:xfrm flipV="1">
            <a:off x="5364088" y="1797188"/>
            <a:ext cx="315776" cy="245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ZoneTexte 4"/>
          <p:cNvSpPr txBox="1"/>
          <p:nvPr/>
        </p:nvSpPr>
        <p:spPr>
          <a:xfrm>
            <a:off x="3135820" y="154389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1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5364088" y="149163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2</a:t>
            </a:r>
            <a:endParaRPr lang="fr-FR" dirty="0"/>
          </a:p>
        </p:txBody>
      </p:sp>
      <p:sp>
        <p:nvSpPr>
          <p:cNvPr id="12" name="Shape 182"/>
          <p:cNvSpPr/>
          <p:nvPr/>
        </p:nvSpPr>
        <p:spPr>
          <a:xfrm>
            <a:off x="140599" y="2452711"/>
            <a:ext cx="1599643" cy="467099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fr" dirty="0" smtClean="0"/>
              <a:t>Human: Mum</a:t>
            </a:r>
            <a:endParaRPr lang="fr" dirty="0"/>
          </a:p>
        </p:txBody>
      </p:sp>
      <p:sp>
        <p:nvSpPr>
          <p:cNvPr id="13" name="Shape 182"/>
          <p:cNvSpPr/>
          <p:nvPr/>
        </p:nvSpPr>
        <p:spPr>
          <a:xfrm>
            <a:off x="4991218" y="2459153"/>
            <a:ext cx="2263611" cy="467099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fr" dirty="0" smtClean="0"/>
              <a:t>RecipeRealization: o475</a:t>
            </a:r>
            <a:endParaRPr lang="fr" dirty="0"/>
          </a:p>
        </p:txBody>
      </p:sp>
      <p:sp>
        <p:nvSpPr>
          <p:cNvPr id="16" name="Shape 182"/>
          <p:cNvSpPr/>
          <p:nvPr/>
        </p:nvSpPr>
        <p:spPr>
          <a:xfrm>
            <a:off x="2414479" y="3444100"/>
            <a:ext cx="1599643" cy="467099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fr" dirty="0" smtClean="0"/>
              <a:t>Human: Me</a:t>
            </a:r>
            <a:endParaRPr lang="fr" dirty="0"/>
          </a:p>
        </p:txBody>
      </p:sp>
      <p:sp>
        <p:nvSpPr>
          <p:cNvPr id="18" name="Ellipse 17"/>
          <p:cNvSpPr/>
          <p:nvPr/>
        </p:nvSpPr>
        <p:spPr>
          <a:xfrm>
            <a:off x="4541233" y="3443610"/>
            <a:ext cx="1872208" cy="467589"/>
          </a:xfrm>
          <a:prstGeom prst="ellipse">
            <a:avLst/>
          </a:prstGeom>
          <a:solidFill>
            <a:schemeClr val="tx2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solidFill>
                  <a:schemeClr val="tx1"/>
                </a:solidFill>
              </a:rPr>
              <a:t>eat</a:t>
            </a:r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19" name="Connecteur droit 18"/>
          <p:cNvCxnSpPr>
            <a:stCxn id="13" idx="2"/>
            <a:endCxn id="18" idx="0"/>
          </p:cNvCxnSpPr>
          <p:nvPr/>
        </p:nvCxnSpPr>
        <p:spPr>
          <a:xfrm flipH="1">
            <a:off x="5477337" y="2926252"/>
            <a:ext cx="645687" cy="517358"/>
          </a:xfrm>
          <a:prstGeom prst="line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" name="Ellipse 22"/>
          <p:cNvSpPr/>
          <p:nvPr/>
        </p:nvSpPr>
        <p:spPr>
          <a:xfrm>
            <a:off x="2372392" y="2458663"/>
            <a:ext cx="1872208" cy="467589"/>
          </a:xfrm>
          <a:prstGeom prst="ellipse">
            <a:avLst/>
          </a:prstGeom>
          <a:solidFill>
            <a:schemeClr val="tx2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solidFill>
                  <a:schemeClr val="tx1"/>
                </a:solidFill>
              </a:rPr>
              <a:t>cook</a:t>
            </a:r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29" name="Connecteur droit 28"/>
          <p:cNvCxnSpPr>
            <a:stCxn id="16" idx="3"/>
            <a:endCxn id="18" idx="2"/>
          </p:cNvCxnSpPr>
          <p:nvPr/>
        </p:nvCxnSpPr>
        <p:spPr>
          <a:xfrm flipV="1">
            <a:off x="4014122" y="3677405"/>
            <a:ext cx="527111" cy="245"/>
          </a:xfrm>
          <a:prstGeom prst="line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" name="Connecteur droit 33"/>
          <p:cNvCxnSpPr>
            <a:stCxn id="12" idx="3"/>
            <a:endCxn id="23" idx="2"/>
          </p:cNvCxnSpPr>
          <p:nvPr/>
        </p:nvCxnSpPr>
        <p:spPr>
          <a:xfrm>
            <a:off x="1740242" y="2686261"/>
            <a:ext cx="632150" cy="6197"/>
          </a:xfrm>
          <a:prstGeom prst="line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" name="Connecteur droit 38"/>
          <p:cNvCxnSpPr>
            <a:stCxn id="9" idx="2"/>
            <a:endCxn id="23" idx="1"/>
          </p:cNvCxnSpPr>
          <p:nvPr/>
        </p:nvCxnSpPr>
        <p:spPr>
          <a:xfrm>
            <a:off x="2203469" y="2030737"/>
            <a:ext cx="443102" cy="496403"/>
          </a:xfrm>
          <a:prstGeom prst="line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" name="Connecteur droit 41"/>
          <p:cNvCxnSpPr>
            <a:stCxn id="23" idx="6"/>
            <a:endCxn id="13" idx="1"/>
          </p:cNvCxnSpPr>
          <p:nvPr/>
        </p:nvCxnSpPr>
        <p:spPr>
          <a:xfrm>
            <a:off x="4244600" y="2692458"/>
            <a:ext cx="746618" cy="245"/>
          </a:xfrm>
          <a:prstGeom prst="line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9" name="ZoneTexte 48"/>
          <p:cNvSpPr txBox="1"/>
          <p:nvPr/>
        </p:nvSpPr>
        <p:spPr>
          <a:xfrm>
            <a:off x="1867380" y="243828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1</a:t>
            </a:r>
            <a:endParaRPr lang="fr-FR" dirty="0"/>
          </a:p>
        </p:txBody>
      </p:sp>
      <p:sp>
        <p:nvSpPr>
          <p:cNvPr id="50" name="ZoneTexte 49"/>
          <p:cNvSpPr txBox="1"/>
          <p:nvPr/>
        </p:nvSpPr>
        <p:spPr>
          <a:xfrm>
            <a:off x="2447093" y="2144934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</a:t>
            </a:r>
            <a:endParaRPr lang="fr-FR" dirty="0"/>
          </a:p>
        </p:txBody>
      </p:sp>
      <p:sp>
        <p:nvSpPr>
          <p:cNvPr id="51" name="ZoneTexte 50"/>
          <p:cNvSpPr txBox="1"/>
          <p:nvPr/>
        </p:nvSpPr>
        <p:spPr>
          <a:xfrm>
            <a:off x="5800180" y="3085574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2</a:t>
            </a:r>
            <a:endParaRPr lang="fr-FR" dirty="0"/>
          </a:p>
        </p:txBody>
      </p:sp>
      <p:sp>
        <p:nvSpPr>
          <p:cNvPr id="52" name="ZoneTexte 51"/>
          <p:cNvSpPr txBox="1"/>
          <p:nvPr/>
        </p:nvSpPr>
        <p:spPr>
          <a:xfrm>
            <a:off x="4472846" y="247481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3</a:t>
            </a:r>
            <a:endParaRPr lang="fr-FR" dirty="0"/>
          </a:p>
        </p:txBody>
      </p:sp>
      <p:sp>
        <p:nvSpPr>
          <p:cNvPr id="81" name="ZoneTexte 80"/>
          <p:cNvSpPr txBox="1"/>
          <p:nvPr/>
        </p:nvSpPr>
        <p:spPr>
          <a:xfrm>
            <a:off x="4014122" y="343359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1</a:t>
            </a:r>
            <a:endParaRPr lang="fr-FR" dirty="0"/>
          </a:p>
        </p:txBody>
      </p:sp>
      <p:sp>
        <p:nvSpPr>
          <p:cNvPr id="83" name="Ellipse 82"/>
          <p:cNvSpPr/>
          <p:nvPr/>
        </p:nvSpPr>
        <p:spPr>
          <a:xfrm>
            <a:off x="74219" y="3353686"/>
            <a:ext cx="1872208" cy="467589"/>
          </a:xfrm>
          <a:prstGeom prst="ellipse">
            <a:avLst/>
          </a:prstGeom>
          <a:solidFill>
            <a:schemeClr val="tx2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solidFill>
                  <a:schemeClr val="tx1"/>
                </a:solidFill>
              </a:rPr>
              <a:t>parentOf</a:t>
            </a:r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84" name="Connecteur droit 83"/>
          <p:cNvCxnSpPr>
            <a:stCxn id="12" idx="2"/>
            <a:endCxn id="83" idx="0"/>
          </p:cNvCxnSpPr>
          <p:nvPr/>
        </p:nvCxnSpPr>
        <p:spPr>
          <a:xfrm>
            <a:off x="940421" y="2919810"/>
            <a:ext cx="69902" cy="433876"/>
          </a:xfrm>
          <a:prstGeom prst="line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7" name="ZoneTexte 86"/>
          <p:cNvSpPr txBox="1"/>
          <p:nvPr/>
        </p:nvSpPr>
        <p:spPr>
          <a:xfrm>
            <a:off x="940420" y="300425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1</a:t>
            </a:r>
            <a:endParaRPr lang="fr-FR" dirty="0"/>
          </a:p>
        </p:txBody>
      </p:sp>
      <p:cxnSp>
        <p:nvCxnSpPr>
          <p:cNvPr id="88" name="Connecteur droit 87"/>
          <p:cNvCxnSpPr>
            <a:stCxn id="83" idx="6"/>
          </p:cNvCxnSpPr>
          <p:nvPr/>
        </p:nvCxnSpPr>
        <p:spPr>
          <a:xfrm>
            <a:off x="1946427" y="3587481"/>
            <a:ext cx="468052" cy="76152"/>
          </a:xfrm>
          <a:prstGeom prst="line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1" name="ZoneTexte 90"/>
          <p:cNvSpPr txBox="1"/>
          <p:nvPr/>
        </p:nvSpPr>
        <p:spPr>
          <a:xfrm>
            <a:off x="2003496" y="328972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35581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Conceptual</a:t>
            </a:r>
            <a:r>
              <a:rPr lang="fr-FR" dirty="0" smtClean="0"/>
              <a:t> graphs </a:t>
            </a:r>
            <a:r>
              <a:rPr lang="fr-FR" sz="3000" b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(John F. Sowa, 1979)</a:t>
            </a:r>
            <a:endParaRPr lang="fr-FR" sz="3000" b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Espace réservé du texte 1"/>
          <p:cNvSpPr>
            <a:spLocks noGrp="1"/>
          </p:cNvSpPr>
          <p:nvPr>
            <p:ph type="body" idx="1"/>
          </p:nvPr>
        </p:nvSpPr>
        <p:spPr>
          <a:xfrm>
            <a:off x="457200" y="739510"/>
            <a:ext cx="8229600" cy="690186"/>
          </a:xfrm>
        </p:spPr>
        <p:txBody>
          <a:bodyPr/>
          <a:lstStyle/>
          <a:p>
            <a:r>
              <a:rPr lang="fr-FR" sz="1800" dirty="0" smtClean="0"/>
              <a:t>Alternance concept </a:t>
            </a:r>
            <a:r>
              <a:rPr lang="fr-FR" sz="1800" dirty="0" err="1" smtClean="0"/>
              <a:t>node</a:t>
            </a:r>
            <a:r>
              <a:rPr lang="fr-FR" sz="1800" dirty="0" smtClean="0"/>
              <a:t> / relation </a:t>
            </a:r>
            <a:r>
              <a:rPr lang="fr-FR" sz="1800" dirty="0" err="1" smtClean="0"/>
              <a:t>node</a:t>
            </a:r>
            <a:endParaRPr lang="fr-FR" sz="1800" dirty="0" smtClean="0"/>
          </a:p>
          <a:p>
            <a:endParaRPr lang="fr-FR" sz="1800" dirty="0" smtClean="0"/>
          </a:p>
          <a:p>
            <a:endParaRPr lang="fr-FR" sz="1800" dirty="0"/>
          </a:p>
          <a:p>
            <a:endParaRPr lang="fr-FR" sz="1800" dirty="0" smtClean="0">
              <a:latin typeface="+mj-lt"/>
            </a:endParaRPr>
          </a:p>
          <a:p>
            <a:endParaRPr lang="fr-FR" sz="1800" dirty="0">
              <a:latin typeface="+mj-lt"/>
            </a:endParaRPr>
          </a:p>
          <a:p>
            <a:endParaRPr lang="fr-FR" sz="1800" dirty="0" smtClean="0">
              <a:latin typeface="+mj-lt"/>
            </a:endParaRPr>
          </a:p>
          <a:p>
            <a:endParaRPr lang="fr-FR" sz="1800" dirty="0">
              <a:latin typeface="+mj-lt"/>
            </a:endParaRPr>
          </a:p>
          <a:p>
            <a:endParaRPr lang="fr-FR" sz="1800" dirty="0" smtClean="0">
              <a:latin typeface="+mj-lt"/>
            </a:endParaRPr>
          </a:p>
          <a:p>
            <a:endParaRPr lang="fr-FR" sz="1800" dirty="0" smtClean="0">
              <a:latin typeface="+mj-lt"/>
            </a:endParaRPr>
          </a:p>
          <a:p>
            <a:endParaRPr lang="fr" sz="1100" dirty="0" smtClean="0">
              <a:latin typeface="Georgia" panose="02040502050405020303" pitchFamily="18" charset="0"/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fr" smtClean="0"/>
              <a:pPr/>
              <a:t>3</a:t>
            </a:fld>
            <a:endParaRPr lang="fr" dirty="0"/>
          </a:p>
        </p:txBody>
      </p:sp>
      <p:sp>
        <p:nvSpPr>
          <p:cNvPr id="9" name="Shape 182"/>
          <p:cNvSpPr/>
          <p:nvPr/>
        </p:nvSpPr>
        <p:spPr>
          <a:xfrm>
            <a:off x="1403647" y="1563638"/>
            <a:ext cx="1599643" cy="467099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fr" dirty="0" smtClean="0"/>
              <a:t>Recipe: myMumOmelette</a:t>
            </a:r>
            <a:endParaRPr lang="fr" dirty="0"/>
          </a:p>
        </p:txBody>
      </p:sp>
      <p:cxnSp>
        <p:nvCxnSpPr>
          <p:cNvPr id="14" name="Shape 187"/>
          <p:cNvCxnSpPr>
            <a:stCxn id="9" idx="3"/>
            <a:endCxn id="8" idx="2"/>
          </p:cNvCxnSpPr>
          <p:nvPr/>
        </p:nvCxnSpPr>
        <p:spPr>
          <a:xfrm>
            <a:off x="3003290" y="1797188"/>
            <a:ext cx="488590" cy="245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Shape 188"/>
          <p:cNvSpPr/>
          <p:nvPr/>
        </p:nvSpPr>
        <p:spPr>
          <a:xfrm>
            <a:off x="5679864" y="1563638"/>
            <a:ext cx="1268400" cy="467099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fr" dirty="0" smtClean="0"/>
              <a:t>Ingredient: fourEggs</a:t>
            </a:r>
            <a:endParaRPr lang="fr" dirty="0"/>
          </a:p>
        </p:txBody>
      </p:sp>
      <p:sp>
        <p:nvSpPr>
          <p:cNvPr id="8" name="Ellipse 7"/>
          <p:cNvSpPr/>
          <p:nvPr/>
        </p:nvSpPr>
        <p:spPr>
          <a:xfrm>
            <a:off x="3491880" y="1563638"/>
            <a:ext cx="1872208" cy="467589"/>
          </a:xfrm>
          <a:prstGeom prst="ellipse">
            <a:avLst/>
          </a:prstGeom>
          <a:solidFill>
            <a:schemeClr val="tx2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solidFill>
                  <a:schemeClr val="tx1"/>
                </a:solidFill>
              </a:rPr>
              <a:t>hasIngredient</a:t>
            </a:r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17" name="Shape 187"/>
          <p:cNvCxnSpPr>
            <a:stCxn id="8" idx="6"/>
            <a:endCxn id="15" idx="1"/>
          </p:cNvCxnSpPr>
          <p:nvPr/>
        </p:nvCxnSpPr>
        <p:spPr>
          <a:xfrm flipV="1">
            <a:off x="5364088" y="1797188"/>
            <a:ext cx="315776" cy="245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ZoneTexte 4"/>
          <p:cNvSpPr txBox="1"/>
          <p:nvPr/>
        </p:nvSpPr>
        <p:spPr>
          <a:xfrm>
            <a:off x="3135820" y="154389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1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5364088" y="149163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2</a:t>
            </a:r>
            <a:endParaRPr lang="fr-FR" dirty="0"/>
          </a:p>
        </p:txBody>
      </p:sp>
      <p:sp>
        <p:nvSpPr>
          <p:cNvPr id="12" name="Shape 182"/>
          <p:cNvSpPr/>
          <p:nvPr/>
        </p:nvSpPr>
        <p:spPr>
          <a:xfrm>
            <a:off x="140599" y="2452711"/>
            <a:ext cx="1599643" cy="467099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fr" dirty="0" smtClean="0"/>
              <a:t>Human: Mum</a:t>
            </a:r>
            <a:endParaRPr lang="fr" dirty="0"/>
          </a:p>
        </p:txBody>
      </p:sp>
      <p:sp>
        <p:nvSpPr>
          <p:cNvPr id="13" name="Shape 182"/>
          <p:cNvSpPr/>
          <p:nvPr/>
        </p:nvSpPr>
        <p:spPr>
          <a:xfrm>
            <a:off x="4991218" y="2459153"/>
            <a:ext cx="2263611" cy="467099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fr" dirty="0" smtClean="0"/>
              <a:t>RecipeRealization: o475</a:t>
            </a:r>
            <a:endParaRPr lang="fr" dirty="0"/>
          </a:p>
        </p:txBody>
      </p:sp>
      <p:sp>
        <p:nvSpPr>
          <p:cNvPr id="16" name="Shape 182"/>
          <p:cNvSpPr/>
          <p:nvPr/>
        </p:nvSpPr>
        <p:spPr>
          <a:xfrm>
            <a:off x="2414479" y="3444100"/>
            <a:ext cx="1599643" cy="467099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fr" dirty="0" smtClean="0"/>
              <a:t>Human: Me</a:t>
            </a:r>
            <a:endParaRPr lang="fr" dirty="0"/>
          </a:p>
        </p:txBody>
      </p:sp>
      <p:sp>
        <p:nvSpPr>
          <p:cNvPr id="18" name="Ellipse 17"/>
          <p:cNvSpPr/>
          <p:nvPr/>
        </p:nvSpPr>
        <p:spPr>
          <a:xfrm>
            <a:off x="4541233" y="3443610"/>
            <a:ext cx="1872208" cy="467589"/>
          </a:xfrm>
          <a:prstGeom prst="ellipse">
            <a:avLst/>
          </a:prstGeom>
          <a:solidFill>
            <a:schemeClr val="tx2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solidFill>
                  <a:schemeClr val="tx1"/>
                </a:solidFill>
              </a:rPr>
              <a:t>eat</a:t>
            </a:r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19" name="Connecteur droit 18"/>
          <p:cNvCxnSpPr>
            <a:stCxn id="13" idx="2"/>
            <a:endCxn id="18" idx="0"/>
          </p:cNvCxnSpPr>
          <p:nvPr/>
        </p:nvCxnSpPr>
        <p:spPr>
          <a:xfrm flipH="1">
            <a:off x="5477337" y="2926252"/>
            <a:ext cx="645687" cy="517358"/>
          </a:xfrm>
          <a:prstGeom prst="line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" name="Ellipse 22"/>
          <p:cNvSpPr/>
          <p:nvPr/>
        </p:nvSpPr>
        <p:spPr>
          <a:xfrm>
            <a:off x="2372392" y="2458663"/>
            <a:ext cx="1872208" cy="467589"/>
          </a:xfrm>
          <a:prstGeom prst="ellipse">
            <a:avLst/>
          </a:prstGeom>
          <a:solidFill>
            <a:schemeClr val="tx2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solidFill>
                  <a:schemeClr val="tx1"/>
                </a:solidFill>
              </a:rPr>
              <a:t>cook</a:t>
            </a:r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29" name="Connecteur droit 28"/>
          <p:cNvCxnSpPr>
            <a:stCxn id="16" idx="3"/>
            <a:endCxn id="18" idx="2"/>
          </p:cNvCxnSpPr>
          <p:nvPr/>
        </p:nvCxnSpPr>
        <p:spPr>
          <a:xfrm flipV="1">
            <a:off x="4014122" y="3677405"/>
            <a:ext cx="527111" cy="245"/>
          </a:xfrm>
          <a:prstGeom prst="line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" name="Connecteur droit 33"/>
          <p:cNvCxnSpPr>
            <a:stCxn id="12" idx="3"/>
            <a:endCxn id="23" idx="2"/>
          </p:cNvCxnSpPr>
          <p:nvPr/>
        </p:nvCxnSpPr>
        <p:spPr>
          <a:xfrm>
            <a:off x="1740242" y="2686261"/>
            <a:ext cx="632150" cy="6197"/>
          </a:xfrm>
          <a:prstGeom prst="line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" name="Connecteur droit 38"/>
          <p:cNvCxnSpPr>
            <a:stCxn id="9" idx="2"/>
            <a:endCxn id="23" idx="1"/>
          </p:cNvCxnSpPr>
          <p:nvPr/>
        </p:nvCxnSpPr>
        <p:spPr>
          <a:xfrm>
            <a:off x="2203469" y="2030737"/>
            <a:ext cx="443102" cy="496403"/>
          </a:xfrm>
          <a:prstGeom prst="line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" name="Connecteur droit 41"/>
          <p:cNvCxnSpPr>
            <a:stCxn id="23" idx="6"/>
            <a:endCxn id="13" idx="1"/>
          </p:cNvCxnSpPr>
          <p:nvPr/>
        </p:nvCxnSpPr>
        <p:spPr>
          <a:xfrm>
            <a:off x="4244600" y="2692458"/>
            <a:ext cx="746618" cy="245"/>
          </a:xfrm>
          <a:prstGeom prst="line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9" name="ZoneTexte 48"/>
          <p:cNvSpPr txBox="1"/>
          <p:nvPr/>
        </p:nvSpPr>
        <p:spPr>
          <a:xfrm>
            <a:off x="1867380" y="243828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1</a:t>
            </a:r>
            <a:endParaRPr lang="fr-FR" dirty="0"/>
          </a:p>
        </p:txBody>
      </p:sp>
      <p:sp>
        <p:nvSpPr>
          <p:cNvPr id="50" name="ZoneTexte 49"/>
          <p:cNvSpPr txBox="1"/>
          <p:nvPr/>
        </p:nvSpPr>
        <p:spPr>
          <a:xfrm>
            <a:off x="2447093" y="2144934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</a:t>
            </a:r>
            <a:endParaRPr lang="fr-FR" dirty="0"/>
          </a:p>
        </p:txBody>
      </p:sp>
      <p:sp>
        <p:nvSpPr>
          <p:cNvPr id="51" name="ZoneTexte 50"/>
          <p:cNvSpPr txBox="1"/>
          <p:nvPr/>
        </p:nvSpPr>
        <p:spPr>
          <a:xfrm>
            <a:off x="5800180" y="3085574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2</a:t>
            </a:r>
            <a:endParaRPr lang="fr-FR" dirty="0"/>
          </a:p>
        </p:txBody>
      </p:sp>
      <p:sp>
        <p:nvSpPr>
          <p:cNvPr id="52" name="ZoneTexte 51"/>
          <p:cNvSpPr txBox="1"/>
          <p:nvPr/>
        </p:nvSpPr>
        <p:spPr>
          <a:xfrm>
            <a:off x="4472846" y="247481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3</a:t>
            </a:r>
            <a:endParaRPr lang="fr-FR" dirty="0"/>
          </a:p>
        </p:txBody>
      </p:sp>
      <p:sp>
        <p:nvSpPr>
          <p:cNvPr id="81" name="ZoneTexte 80"/>
          <p:cNvSpPr txBox="1"/>
          <p:nvPr/>
        </p:nvSpPr>
        <p:spPr>
          <a:xfrm>
            <a:off x="4198122" y="343359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1</a:t>
            </a:r>
            <a:endParaRPr lang="fr-FR" dirty="0"/>
          </a:p>
        </p:txBody>
      </p:sp>
      <p:sp>
        <p:nvSpPr>
          <p:cNvPr id="83" name="Ellipse 82"/>
          <p:cNvSpPr/>
          <p:nvPr/>
        </p:nvSpPr>
        <p:spPr>
          <a:xfrm>
            <a:off x="74219" y="3353686"/>
            <a:ext cx="1872208" cy="467589"/>
          </a:xfrm>
          <a:prstGeom prst="ellipse">
            <a:avLst/>
          </a:prstGeom>
          <a:solidFill>
            <a:schemeClr val="tx2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solidFill>
                  <a:schemeClr val="tx1"/>
                </a:solidFill>
              </a:rPr>
              <a:t>parentOf</a:t>
            </a:r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84" name="Connecteur droit 83"/>
          <p:cNvCxnSpPr>
            <a:stCxn id="12" idx="2"/>
            <a:endCxn id="83" idx="0"/>
          </p:cNvCxnSpPr>
          <p:nvPr/>
        </p:nvCxnSpPr>
        <p:spPr>
          <a:xfrm>
            <a:off x="940421" y="2919810"/>
            <a:ext cx="69902" cy="433876"/>
          </a:xfrm>
          <a:prstGeom prst="line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7" name="ZoneTexte 86"/>
          <p:cNvSpPr txBox="1"/>
          <p:nvPr/>
        </p:nvSpPr>
        <p:spPr>
          <a:xfrm>
            <a:off x="940420" y="300425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1</a:t>
            </a:r>
            <a:endParaRPr lang="fr-FR" dirty="0"/>
          </a:p>
        </p:txBody>
      </p:sp>
      <p:cxnSp>
        <p:nvCxnSpPr>
          <p:cNvPr id="88" name="Connecteur droit 87"/>
          <p:cNvCxnSpPr>
            <a:stCxn id="83" idx="6"/>
          </p:cNvCxnSpPr>
          <p:nvPr/>
        </p:nvCxnSpPr>
        <p:spPr>
          <a:xfrm>
            <a:off x="1946427" y="3587481"/>
            <a:ext cx="468052" cy="76152"/>
          </a:xfrm>
          <a:prstGeom prst="line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1" name="ZoneTexte 90"/>
          <p:cNvSpPr txBox="1"/>
          <p:nvPr/>
        </p:nvSpPr>
        <p:spPr>
          <a:xfrm>
            <a:off x="2003496" y="328972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</a:t>
            </a:r>
            <a:endParaRPr lang="fr-FR" dirty="0"/>
          </a:p>
        </p:txBody>
      </p:sp>
      <p:sp>
        <p:nvSpPr>
          <p:cNvPr id="21" name="ZoneTexte 20"/>
          <p:cNvSpPr txBox="1"/>
          <p:nvPr/>
        </p:nvSpPr>
        <p:spPr>
          <a:xfrm>
            <a:off x="7485334" y="979049"/>
            <a:ext cx="13195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Name of class</a:t>
            </a:r>
            <a:endParaRPr lang="fr-FR" dirty="0"/>
          </a:p>
        </p:txBody>
      </p:sp>
      <p:cxnSp>
        <p:nvCxnSpPr>
          <p:cNvPr id="37" name="Connecteur droit avec flèche 36"/>
          <p:cNvCxnSpPr/>
          <p:nvPr/>
        </p:nvCxnSpPr>
        <p:spPr>
          <a:xfrm flipH="1">
            <a:off x="6660232" y="1172631"/>
            <a:ext cx="860116" cy="463015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38" name="Connecteur droit avec flèche 37"/>
          <p:cNvCxnSpPr>
            <a:stCxn id="41" idx="1"/>
          </p:cNvCxnSpPr>
          <p:nvPr/>
        </p:nvCxnSpPr>
        <p:spPr>
          <a:xfrm flipH="1" flipV="1">
            <a:off x="6660232" y="1923679"/>
            <a:ext cx="799921" cy="27397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41" name="ZoneTexte 40"/>
          <p:cNvSpPr txBox="1"/>
          <p:nvPr/>
        </p:nvSpPr>
        <p:spPr>
          <a:xfrm>
            <a:off x="7460153" y="1797187"/>
            <a:ext cx="15776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Name of instance</a:t>
            </a:r>
            <a:endParaRPr lang="fr-FR" dirty="0"/>
          </a:p>
        </p:txBody>
      </p:sp>
      <p:cxnSp>
        <p:nvCxnSpPr>
          <p:cNvPr id="43" name="Connecteur droit avec flèche 42"/>
          <p:cNvCxnSpPr/>
          <p:nvPr/>
        </p:nvCxnSpPr>
        <p:spPr>
          <a:xfrm flipH="1">
            <a:off x="6375002" y="499813"/>
            <a:ext cx="933302" cy="1007146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44" name="ZoneTexte 43"/>
          <p:cNvSpPr txBox="1"/>
          <p:nvPr/>
        </p:nvSpPr>
        <p:spPr>
          <a:xfrm>
            <a:off x="7273218" y="305228"/>
            <a:ext cx="12987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Concept </a:t>
            </a:r>
            <a:r>
              <a:rPr lang="fr-FR" dirty="0" err="1" smtClean="0"/>
              <a:t>node</a:t>
            </a:r>
            <a:endParaRPr lang="fr-FR" dirty="0"/>
          </a:p>
        </p:txBody>
      </p:sp>
      <p:cxnSp>
        <p:nvCxnSpPr>
          <p:cNvPr id="47" name="Connecteur droit avec flèche 46"/>
          <p:cNvCxnSpPr/>
          <p:nvPr/>
        </p:nvCxnSpPr>
        <p:spPr>
          <a:xfrm flipH="1">
            <a:off x="6444208" y="3443609"/>
            <a:ext cx="857979" cy="15388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54" name="Connecteur droit avec flèche 53"/>
          <p:cNvCxnSpPr/>
          <p:nvPr/>
        </p:nvCxnSpPr>
        <p:spPr>
          <a:xfrm flipH="1" flipV="1">
            <a:off x="5740696" y="3741370"/>
            <a:ext cx="1132501" cy="79905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55" name="ZoneTexte 54"/>
          <p:cNvSpPr txBox="1"/>
          <p:nvPr/>
        </p:nvSpPr>
        <p:spPr>
          <a:xfrm>
            <a:off x="7331111" y="3221416"/>
            <a:ext cx="12891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Relation </a:t>
            </a:r>
            <a:r>
              <a:rPr lang="fr-FR" dirty="0" err="1" smtClean="0"/>
              <a:t>node</a:t>
            </a:r>
            <a:endParaRPr lang="fr-FR" dirty="0"/>
          </a:p>
        </p:txBody>
      </p:sp>
      <p:sp>
        <p:nvSpPr>
          <p:cNvPr id="56" name="ZoneTexte 55"/>
          <p:cNvSpPr txBox="1"/>
          <p:nvPr/>
        </p:nvSpPr>
        <p:spPr>
          <a:xfrm>
            <a:off x="6940552" y="3673496"/>
            <a:ext cx="17956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Name of the relation</a:t>
            </a:r>
            <a:endParaRPr lang="fr-FR" dirty="0"/>
          </a:p>
        </p:txBody>
      </p:sp>
      <p:cxnSp>
        <p:nvCxnSpPr>
          <p:cNvPr id="57" name="Connecteur droit avec flèche 56"/>
          <p:cNvCxnSpPr>
            <a:stCxn id="59" idx="1"/>
            <a:endCxn id="81" idx="2"/>
          </p:cNvCxnSpPr>
          <p:nvPr/>
        </p:nvCxnSpPr>
        <p:spPr>
          <a:xfrm flipH="1" flipV="1">
            <a:off x="4340148" y="3741370"/>
            <a:ext cx="441874" cy="451155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59" name="ZoneTexte 58"/>
          <p:cNvSpPr txBox="1"/>
          <p:nvPr/>
        </p:nvSpPr>
        <p:spPr>
          <a:xfrm>
            <a:off x="4782022" y="4038636"/>
            <a:ext cx="30476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Index of the argument of the relation</a:t>
            </a:r>
            <a:endParaRPr lang="fr-FR" dirty="0"/>
          </a:p>
        </p:txBody>
      </p:sp>
      <p:sp>
        <p:nvSpPr>
          <p:cNvPr id="40" name="Forme libre 39"/>
          <p:cNvSpPr/>
          <p:nvPr/>
        </p:nvSpPr>
        <p:spPr>
          <a:xfrm>
            <a:off x="108781" y="2219162"/>
            <a:ext cx="4016904" cy="2010304"/>
          </a:xfrm>
          <a:custGeom>
            <a:avLst/>
            <a:gdLst>
              <a:gd name="connsiteX0" fmla="*/ 615383 w 4016904"/>
              <a:gd name="connsiteY0" fmla="*/ 33699 h 2010304"/>
              <a:gd name="connsiteX1" fmla="*/ 87845 w 4016904"/>
              <a:gd name="connsiteY1" fmla="*/ 300985 h 2010304"/>
              <a:gd name="connsiteX2" fmla="*/ 17507 w 4016904"/>
              <a:gd name="connsiteY2" fmla="*/ 1025472 h 2010304"/>
              <a:gd name="connsiteX3" fmla="*/ 270725 w 4016904"/>
              <a:gd name="connsiteY3" fmla="*/ 1637416 h 2010304"/>
              <a:gd name="connsiteX4" fmla="*/ 1958848 w 4016904"/>
              <a:gd name="connsiteY4" fmla="*/ 1904702 h 2010304"/>
              <a:gd name="connsiteX5" fmla="*/ 3710276 w 4016904"/>
              <a:gd name="connsiteY5" fmla="*/ 1953939 h 2010304"/>
              <a:gd name="connsiteX6" fmla="*/ 3963494 w 4016904"/>
              <a:gd name="connsiteY6" fmla="*/ 1130979 h 2010304"/>
              <a:gd name="connsiteX7" fmla="*/ 3105365 w 4016904"/>
              <a:gd name="connsiteY7" fmla="*/ 934032 h 2010304"/>
              <a:gd name="connsiteX8" fmla="*/ 1804103 w 4016904"/>
              <a:gd name="connsiteY8" fmla="*/ 926998 h 2010304"/>
              <a:gd name="connsiteX9" fmla="*/ 1346903 w 4016904"/>
              <a:gd name="connsiteY9" fmla="*/ 104038 h 2010304"/>
              <a:gd name="connsiteX10" fmla="*/ 615383 w 4016904"/>
              <a:gd name="connsiteY10" fmla="*/ 33699 h 2010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016904" h="2010304">
                <a:moveTo>
                  <a:pt x="615383" y="33699"/>
                </a:moveTo>
                <a:cubicBezTo>
                  <a:pt x="405540" y="66523"/>
                  <a:pt x="187491" y="135689"/>
                  <a:pt x="87845" y="300985"/>
                </a:cubicBezTo>
                <a:cubicBezTo>
                  <a:pt x="-11801" y="466281"/>
                  <a:pt x="-12973" y="802734"/>
                  <a:pt x="17507" y="1025472"/>
                </a:cubicBezTo>
                <a:cubicBezTo>
                  <a:pt x="47987" y="1248211"/>
                  <a:pt x="-52832" y="1490878"/>
                  <a:pt x="270725" y="1637416"/>
                </a:cubicBezTo>
                <a:cubicBezTo>
                  <a:pt x="594282" y="1783954"/>
                  <a:pt x="1385590" y="1851948"/>
                  <a:pt x="1958848" y="1904702"/>
                </a:cubicBezTo>
                <a:cubicBezTo>
                  <a:pt x="2532106" y="1957456"/>
                  <a:pt x="3376168" y="2082893"/>
                  <a:pt x="3710276" y="1953939"/>
                </a:cubicBezTo>
                <a:cubicBezTo>
                  <a:pt x="4044384" y="1824985"/>
                  <a:pt x="4064312" y="1300963"/>
                  <a:pt x="3963494" y="1130979"/>
                </a:cubicBezTo>
                <a:cubicBezTo>
                  <a:pt x="3862676" y="960995"/>
                  <a:pt x="3465263" y="968029"/>
                  <a:pt x="3105365" y="934032"/>
                </a:cubicBezTo>
                <a:cubicBezTo>
                  <a:pt x="2745467" y="900035"/>
                  <a:pt x="2097180" y="1065330"/>
                  <a:pt x="1804103" y="926998"/>
                </a:cubicBezTo>
                <a:cubicBezTo>
                  <a:pt x="1511026" y="788666"/>
                  <a:pt x="1542678" y="254093"/>
                  <a:pt x="1346903" y="104038"/>
                </a:cubicBezTo>
                <a:cubicBezTo>
                  <a:pt x="1151128" y="-46017"/>
                  <a:pt x="825226" y="875"/>
                  <a:pt x="615383" y="33699"/>
                </a:cubicBezTo>
                <a:close/>
              </a:path>
            </a:pathLst>
          </a:custGeom>
          <a:solidFill>
            <a:srgbClr val="3A81BA">
              <a:alpha val="3098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Rectangle 45"/>
          <p:cNvSpPr/>
          <p:nvPr/>
        </p:nvSpPr>
        <p:spPr>
          <a:xfrm>
            <a:off x="360571" y="4649087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dirty="0" err="1" smtClean="0">
                <a:latin typeface="Georgia" panose="02040502050405020303" pitchFamily="18" charset="0"/>
              </a:rPr>
              <a:t>Human</a:t>
            </a:r>
            <a:r>
              <a:rPr lang="fr-FR" dirty="0" smtClean="0">
                <a:latin typeface="Georgia" panose="02040502050405020303" pitchFamily="18" charset="0"/>
              </a:rPr>
              <a:t>(</a:t>
            </a:r>
            <a:r>
              <a:rPr lang="fr-FR" dirty="0" err="1" smtClean="0">
                <a:latin typeface="Georgia" panose="02040502050405020303" pitchFamily="18" charset="0"/>
              </a:rPr>
              <a:t>Mum</a:t>
            </a:r>
            <a:r>
              <a:rPr lang="fr-FR" dirty="0" smtClean="0">
                <a:latin typeface="Georgia" panose="02040502050405020303" pitchFamily="18" charset="0"/>
              </a:rPr>
              <a:t>) </a:t>
            </a:r>
            <a:r>
              <a:rPr lang="fr" dirty="0" smtClean="0">
                <a:latin typeface="Georgia" panose="02040502050405020303" pitchFamily="18" charset="0"/>
              </a:rPr>
              <a:t>∧ </a:t>
            </a:r>
            <a:r>
              <a:rPr lang="fr" dirty="0">
                <a:latin typeface="Georgia" panose="02040502050405020303" pitchFamily="18" charset="0"/>
              </a:rPr>
              <a:t>Human(Me) </a:t>
            </a:r>
            <a:r>
              <a:rPr lang="fr" dirty="0" smtClean="0">
                <a:latin typeface="Georgia" panose="02040502050405020303" pitchFamily="18" charset="0"/>
              </a:rPr>
              <a:t>∧ parentOf(Mum, Me)</a:t>
            </a:r>
            <a:endParaRPr lang="fr-FR" dirty="0"/>
          </a:p>
        </p:txBody>
      </p:sp>
      <p:cxnSp>
        <p:nvCxnSpPr>
          <p:cNvPr id="64" name="Connecteur droit avec flèche 63"/>
          <p:cNvCxnSpPr/>
          <p:nvPr/>
        </p:nvCxnSpPr>
        <p:spPr>
          <a:xfrm flipV="1">
            <a:off x="539552" y="3951771"/>
            <a:ext cx="909043" cy="734257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med" len="med"/>
            <a:tailEnd type="triangle"/>
          </a:ln>
        </p:spPr>
      </p:cxnSp>
    </p:spTree>
    <p:extLst>
      <p:ext uri="{BB962C8B-B14F-4D97-AF65-F5344CB8AC3E}">
        <p14:creationId xmlns:p14="http://schemas.microsoft.com/office/powerpoint/2010/main" val="2341437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Conceptual</a:t>
            </a:r>
            <a:r>
              <a:rPr lang="fr-FR" dirty="0" smtClean="0"/>
              <a:t> graphs </a:t>
            </a:r>
            <a:r>
              <a:rPr lang="fr-FR" sz="3000" b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(John F. Sowa, 1979)</a:t>
            </a:r>
            <a:endParaRPr lang="fr-FR" sz="3000" b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Espace réservé du texte 1"/>
          <p:cNvSpPr>
            <a:spLocks noGrp="1"/>
          </p:cNvSpPr>
          <p:nvPr>
            <p:ph type="body" idx="1"/>
          </p:nvPr>
        </p:nvSpPr>
        <p:spPr>
          <a:xfrm>
            <a:off x="457200" y="739510"/>
            <a:ext cx="8229600" cy="690186"/>
          </a:xfrm>
        </p:spPr>
        <p:txBody>
          <a:bodyPr/>
          <a:lstStyle/>
          <a:p>
            <a:r>
              <a:rPr lang="fr-FR" sz="1800" dirty="0" smtClean="0"/>
              <a:t>Classes and Relation </a:t>
            </a:r>
            <a:r>
              <a:rPr lang="fr-FR" sz="1800" dirty="0" err="1" smtClean="0"/>
              <a:t>Hierarchies</a:t>
            </a:r>
            <a:endParaRPr lang="fr-FR" sz="1800" dirty="0" smtClean="0"/>
          </a:p>
          <a:p>
            <a:endParaRPr lang="fr-FR" sz="1800" dirty="0" smtClean="0"/>
          </a:p>
          <a:p>
            <a:endParaRPr lang="fr-FR" sz="1800" dirty="0"/>
          </a:p>
          <a:p>
            <a:endParaRPr lang="fr-FR" sz="1800" dirty="0" smtClean="0">
              <a:latin typeface="+mj-lt"/>
            </a:endParaRPr>
          </a:p>
          <a:p>
            <a:endParaRPr lang="fr-FR" sz="1800" dirty="0">
              <a:latin typeface="+mj-lt"/>
            </a:endParaRPr>
          </a:p>
          <a:p>
            <a:endParaRPr lang="fr-FR" sz="1800" dirty="0" smtClean="0">
              <a:latin typeface="+mj-lt"/>
            </a:endParaRPr>
          </a:p>
          <a:p>
            <a:endParaRPr lang="fr-FR" sz="1800" dirty="0">
              <a:latin typeface="+mj-lt"/>
            </a:endParaRPr>
          </a:p>
          <a:p>
            <a:endParaRPr lang="fr-FR" sz="1800" dirty="0" smtClean="0">
              <a:latin typeface="+mj-lt"/>
            </a:endParaRPr>
          </a:p>
          <a:p>
            <a:endParaRPr lang="fr-FR" sz="1800" dirty="0" smtClean="0">
              <a:latin typeface="+mj-lt"/>
            </a:endParaRPr>
          </a:p>
          <a:p>
            <a:endParaRPr lang="fr" sz="1100" dirty="0" smtClean="0">
              <a:latin typeface="Georgia" panose="02040502050405020303" pitchFamily="18" charset="0"/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fr" smtClean="0"/>
              <a:pPr/>
              <a:t>4</a:t>
            </a:fld>
            <a:endParaRPr lang="fr" dirty="0"/>
          </a:p>
        </p:txBody>
      </p:sp>
      <p:sp>
        <p:nvSpPr>
          <p:cNvPr id="22" name="Triangle isocèle 21"/>
          <p:cNvSpPr/>
          <p:nvPr/>
        </p:nvSpPr>
        <p:spPr>
          <a:xfrm>
            <a:off x="321029" y="1275606"/>
            <a:ext cx="3173350" cy="2627232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950932" y="2687782"/>
            <a:ext cx="62549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" sz="1100" dirty="0"/>
              <a:t>Recipe</a:t>
            </a:r>
            <a:endParaRPr lang="fr-FR" sz="1100" dirty="0"/>
          </a:p>
        </p:txBody>
      </p:sp>
      <p:sp>
        <p:nvSpPr>
          <p:cNvPr id="26" name="Triangle isocèle 25"/>
          <p:cNvSpPr/>
          <p:nvPr/>
        </p:nvSpPr>
        <p:spPr>
          <a:xfrm>
            <a:off x="1238964" y="2963036"/>
            <a:ext cx="144016" cy="113883"/>
          </a:xfrm>
          <a:prstGeom prst="triangl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cxnSp>
        <p:nvCxnSpPr>
          <p:cNvPr id="28" name="Connecteur droit 27"/>
          <p:cNvCxnSpPr>
            <a:stCxn id="26" idx="3"/>
            <a:endCxn id="60" idx="0"/>
          </p:cNvCxnSpPr>
          <p:nvPr/>
        </p:nvCxnSpPr>
        <p:spPr>
          <a:xfrm flipH="1">
            <a:off x="1157598" y="3076919"/>
            <a:ext cx="153374" cy="250331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0" name="Rectangle 59"/>
          <p:cNvSpPr/>
          <p:nvPr/>
        </p:nvSpPr>
        <p:spPr>
          <a:xfrm>
            <a:off x="640469" y="3327250"/>
            <a:ext cx="103425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" sz="1100" dirty="0" smtClean="0"/>
              <a:t>VeganRecipe</a:t>
            </a:r>
            <a:endParaRPr lang="fr-FR" sz="1100" dirty="0"/>
          </a:p>
        </p:txBody>
      </p:sp>
      <p:sp>
        <p:nvSpPr>
          <p:cNvPr id="61" name="Rectangle 60"/>
          <p:cNvSpPr/>
          <p:nvPr/>
        </p:nvSpPr>
        <p:spPr>
          <a:xfrm>
            <a:off x="2086304" y="2533893"/>
            <a:ext cx="61747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" sz="1100" dirty="0" smtClean="0"/>
              <a:t>Animal</a:t>
            </a:r>
            <a:endParaRPr lang="fr-FR" sz="1100" dirty="0"/>
          </a:p>
        </p:txBody>
      </p:sp>
      <p:sp>
        <p:nvSpPr>
          <p:cNvPr id="62" name="Rectangle 61"/>
          <p:cNvSpPr/>
          <p:nvPr/>
        </p:nvSpPr>
        <p:spPr>
          <a:xfrm>
            <a:off x="1907704" y="3048195"/>
            <a:ext cx="63991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" sz="1100" dirty="0" smtClean="0"/>
              <a:t>Human</a:t>
            </a:r>
            <a:endParaRPr lang="fr-FR" sz="1100" dirty="0"/>
          </a:p>
        </p:txBody>
      </p:sp>
      <p:sp>
        <p:nvSpPr>
          <p:cNvPr id="63" name="Triangle isocèle 62"/>
          <p:cNvSpPr/>
          <p:nvPr/>
        </p:nvSpPr>
        <p:spPr>
          <a:xfrm>
            <a:off x="2153260" y="2780236"/>
            <a:ext cx="144016" cy="113883"/>
          </a:xfrm>
          <a:prstGeom prst="triangl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cxnSp>
        <p:nvCxnSpPr>
          <p:cNvPr id="65" name="Connecteur droit 64"/>
          <p:cNvCxnSpPr>
            <a:stCxn id="63" idx="3"/>
            <a:endCxn id="62" idx="0"/>
          </p:cNvCxnSpPr>
          <p:nvPr/>
        </p:nvCxnSpPr>
        <p:spPr>
          <a:xfrm>
            <a:off x="2225268" y="2894119"/>
            <a:ext cx="2396" cy="154076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0" name="Rectangle 69"/>
          <p:cNvSpPr/>
          <p:nvPr/>
        </p:nvSpPr>
        <p:spPr>
          <a:xfrm>
            <a:off x="2494386" y="3042029"/>
            <a:ext cx="65594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" sz="1100" dirty="0" smtClean="0"/>
              <a:t>Female</a:t>
            </a:r>
            <a:endParaRPr lang="fr-FR" sz="1100" dirty="0"/>
          </a:p>
        </p:txBody>
      </p:sp>
      <p:sp>
        <p:nvSpPr>
          <p:cNvPr id="71" name="Triangle isocèle 70"/>
          <p:cNvSpPr/>
          <p:nvPr/>
        </p:nvSpPr>
        <p:spPr>
          <a:xfrm>
            <a:off x="2530688" y="2763418"/>
            <a:ext cx="144016" cy="113883"/>
          </a:xfrm>
          <a:prstGeom prst="triangl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cxnSp>
        <p:nvCxnSpPr>
          <p:cNvPr id="72" name="Connecteur droit 71"/>
          <p:cNvCxnSpPr>
            <a:stCxn id="71" idx="3"/>
          </p:cNvCxnSpPr>
          <p:nvPr/>
        </p:nvCxnSpPr>
        <p:spPr>
          <a:xfrm>
            <a:off x="2602696" y="2877301"/>
            <a:ext cx="36004" cy="199618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6" name="Triangle isocèle 75"/>
          <p:cNvSpPr/>
          <p:nvPr/>
        </p:nvSpPr>
        <p:spPr>
          <a:xfrm>
            <a:off x="2225268" y="3252385"/>
            <a:ext cx="144016" cy="113883"/>
          </a:xfrm>
          <a:prstGeom prst="triangl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cxnSp>
        <p:nvCxnSpPr>
          <p:cNvPr id="77" name="Connecteur droit 76"/>
          <p:cNvCxnSpPr>
            <a:stCxn id="76" idx="3"/>
          </p:cNvCxnSpPr>
          <p:nvPr/>
        </p:nvCxnSpPr>
        <p:spPr>
          <a:xfrm>
            <a:off x="2297276" y="3366268"/>
            <a:ext cx="143175" cy="147727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9" name="Rectangle 78"/>
          <p:cNvSpPr/>
          <p:nvPr/>
        </p:nvSpPr>
        <p:spPr>
          <a:xfrm>
            <a:off x="2225268" y="3447395"/>
            <a:ext cx="49084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" sz="1100" dirty="0" smtClean="0"/>
              <a:t>Lady</a:t>
            </a:r>
            <a:endParaRPr lang="fr-FR" sz="1100" dirty="0"/>
          </a:p>
        </p:txBody>
      </p:sp>
      <p:sp>
        <p:nvSpPr>
          <p:cNvPr id="80" name="Triangle isocèle 79"/>
          <p:cNvSpPr/>
          <p:nvPr/>
        </p:nvSpPr>
        <p:spPr>
          <a:xfrm>
            <a:off x="2630710" y="3252694"/>
            <a:ext cx="144016" cy="113883"/>
          </a:xfrm>
          <a:prstGeom prst="triangl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cxnSp>
        <p:nvCxnSpPr>
          <p:cNvPr id="82" name="Connecteur droit 81"/>
          <p:cNvCxnSpPr>
            <a:stCxn id="80" idx="3"/>
          </p:cNvCxnSpPr>
          <p:nvPr/>
        </p:nvCxnSpPr>
        <p:spPr>
          <a:xfrm flipH="1">
            <a:off x="2602696" y="3366577"/>
            <a:ext cx="100022" cy="137590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3" name="ZoneTexte 72"/>
          <p:cNvSpPr txBox="1"/>
          <p:nvPr/>
        </p:nvSpPr>
        <p:spPr>
          <a:xfrm>
            <a:off x="1259632" y="4011910"/>
            <a:ext cx="1459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Class </a:t>
            </a:r>
            <a:r>
              <a:rPr lang="fr-FR" dirty="0" err="1" smtClean="0"/>
              <a:t>hierarchy</a:t>
            </a:r>
            <a:endParaRPr lang="fr-FR" dirty="0"/>
          </a:p>
        </p:txBody>
      </p:sp>
      <p:sp>
        <p:nvSpPr>
          <p:cNvPr id="85" name="Triangle isocèle 84"/>
          <p:cNvSpPr/>
          <p:nvPr/>
        </p:nvSpPr>
        <p:spPr>
          <a:xfrm>
            <a:off x="3575745" y="1275606"/>
            <a:ext cx="2148383" cy="2627232"/>
          </a:xfrm>
          <a:prstGeom prst="triangle">
            <a:avLst>
              <a:gd name="adj" fmla="val 5032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100" dirty="0"/>
          </a:p>
        </p:txBody>
      </p:sp>
      <p:sp>
        <p:nvSpPr>
          <p:cNvPr id="86" name="ZoneTexte 85"/>
          <p:cNvSpPr txBox="1"/>
          <p:nvPr/>
        </p:nvSpPr>
        <p:spPr>
          <a:xfrm>
            <a:off x="3581884" y="4000229"/>
            <a:ext cx="22333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binary</a:t>
            </a:r>
            <a:r>
              <a:rPr lang="fr-FR" dirty="0" smtClean="0"/>
              <a:t> relations </a:t>
            </a:r>
            <a:r>
              <a:rPr lang="fr-FR" dirty="0" err="1" smtClean="0"/>
              <a:t>hierarchy</a:t>
            </a:r>
            <a:endParaRPr lang="fr-FR" dirty="0"/>
          </a:p>
        </p:txBody>
      </p:sp>
      <p:sp>
        <p:nvSpPr>
          <p:cNvPr id="89" name="Triangle isocèle 88"/>
          <p:cNvSpPr/>
          <p:nvPr/>
        </p:nvSpPr>
        <p:spPr>
          <a:xfrm>
            <a:off x="5813967" y="1287287"/>
            <a:ext cx="2148383" cy="2627232"/>
          </a:xfrm>
          <a:prstGeom prst="triangle">
            <a:avLst>
              <a:gd name="adj" fmla="val 5032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0" name="ZoneTexte 89"/>
          <p:cNvSpPr txBox="1"/>
          <p:nvPr/>
        </p:nvSpPr>
        <p:spPr>
          <a:xfrm>
            <a:off x="5820106" y="4011910"/>
            <a:ext cx="2252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ternary</a:t>
            </a:r>
            <a:r>
              <a:rPr lang="fr-FR" dirty="0" smtClean="0"/>
              <a:t> relations </a:t>
            </a:r>
            <a:r>
              <a:rPr lang="fr-FR" dirty="0" err="1" smtClean="0"/>
              <a:t>hierarchy</a:t>
            </a:r>
            <a:endParaRPr lang="fr-FR" dirty="0"/>
          </a:p>
        </p:txBody>
      </p:sp>
      <p:sp>
        <p:nvSpPr>
          <p:cNvPr id="92" name="Rectangle 91"/>
          <p:cNvSpPr/>
          <p:nvPr/>
        </p:nvSpPr>
        <p:spPr>
          <a:xfrm>
            <a:off x="4067944" y="2626576"/>
            <a:ext cx="111761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100" dirty="0" err="1" smtClean="0"/>
              <a:t>isComposedOf</a:t>
            </a:r>
            <a:endParaRPr lang="fr-FR" sz="1100" dirty="0"/>
          </a:p>
        </p:txBody>
      </p:sp>
      <p:sp>
        <p:nvSpPr>
          <p:cNvPr id="93" name="Triangle isocèle 92"/>
          <p:cNvSpPr/>
          <p:nvPr/>
        </p:nvSpPr>
        <p:spPr>
          <a:xfrm>
            <a:off x="4490041" y="2900493"/>
            <a:ext cx="144016" cy="113883"/>
          </a:xfrm>
          <a:prstGeom prst="triangl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cxnSp>
        <p:nvCxnSpPr>
          <p:cNvPr id="94" name="Connecteur droit 93"/>
          <p:cNvCxnSpPr>
            <a:stCxn id="93" idx="3"/>
            <a:endCxn id="95" idx="0"/>
          </p:cNvCxnSpPr>
          <p:nvPr/>
        </p:nvCxnSpPr>
        <p:spPr>
          <a:xfrm>
            <a:off x="4562049" y="3014376"/>
            <a:ext cx="5189" cy="250331"/>
          </a:xfrm>
          <a:prstGeom prst="line">
            <a:avLst/>
          </a:prstGeom>
          <a:noFill/>
          <a:ln w="127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5" name="Rectangle 94"/>
          <p:cNvSpPr/>
          <p:nvPr/>
        </p:nvSpPr>
        <p:spPr>
          <a:xfrm>
            <a:off x="4047704" y="3264707"/>
            <a:ext cx="103906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" sz="1100" dirty="0" smtClean="0"/>
              <a:t>hasIngredient</a:t>
            </a:r>
            <a:endParaRPr lang="fr-FR" sz="1100" dirty="0"/>
          </a:p>
        </p:txBody>
      </p:sp>
      <p:sp>
        <p:nvSpPr>
          <p:cNvPr id="100" name="Triangle isocèle 99"/>
          <p:cNvSpPr/>
          <p:nvPr/>
        </p:nvSpPr>
        <p:spPr>
          <a:xfrm>
            <a:off x="8104807" y="1287287"/>
            <a:ext cx="2148383" cy="2627232"/>
          </a:xfrm>
          <a:prstGeom prst="triangle">
            <a:avLst>
              <a:gd name="adj" fmla="val 5032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1" name="ZoneTexte 100"/>
          <p:cNvSpPr txBox="1"/>
          <p:nvPr/>
        </p:nvSpPr>
        <p:spPr>
          <a:xfrm>
            <a:off x="8460432" y="4011910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…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06903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Conceptual</a:t>
            </a:r>
            <a:r>
              <a:rPr lang="fr-FR" dirty="0" smtClean="0"/>
              <a:t> graphs </a:t>
            </a:r>
            <a:r>
              <a:rPr lang="fr-FR" sz="3000" b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(John F. Sowa, 1979)</a:t>
            </a:r>
            <a:endParaRPr lang="fr-FR" sz="3000" b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Espace réservé du texte 1"/>
          <p:cNvSpPr>
            <a:spLocks noGrp="1"/>
          </p:cNvSpPr>
          <p:nvPr>
            <p:ph type="body" idx="1"/>
          </p:nvPr>
        </p:nvSpPr>
        <p:spPr>
          <a:xfrm>
            <a:off x="83322" y="3917582"/>
            <a:ext cx="9025182" cy="814408"/>
          </a:xfrm>
        </p:spPr>
        <p:txBody>
          <a:bodyPr/>
          <a:lstStyle/>
          <a:p>
            <a:r>
              <a:rPr lang="fr-FR" sz="1600" b="1" dirty="0" smtClean="0">
                <a:latin typeface="Georgia" panose="02040502050405020303" pitchFamily="18" charset="0"/>
              </a:rPr>
              <a:t>There </a:t>
            </a:r>
            <a:r>
              <a:rPr lang="fr-FR" sz="1600" b="1" dirty="0" err="1" smtClean="0">
                <a:latin typeface="Georgia" panose="02040502050405020303" pitchFamily="18" charset="0"/>
              </a:rPr>
              <a:t>exists</a:t>
            </a:r>
            <a:r>
              <a:rPr lang="fr-FR" sz="1600" b="1" dirty="0" smtClean="0">
                <a:latin typeface="Georgia" panose="02040502050405020303" pitchFamily="18" charset="0"/>
              </a:rPr>
              <a:t> </a:t>
            </a:r>
            <a:r>
              <a:rPr lang="fr-FR" sz="1600" dirty="0" smtClean="0">
                <a:latin typeface="Georgia" panose="02040502050405020303" pitchFamily="18" charset="0"/>
              </a:rPr>
              <a:t>a </a:t>
            </a:r>
            <a:r>
              <a:rPr lang="fr-FR" sz="1600" dirty="0" err="1" smtClean="0">
                <a:latin typeface="Georgia" panose="02040502050405020303" pitchFamily="18" charset="0"/>
              </a:rPr>
              <a:t>realization</a:t>
            </a:r>
            <a:r>
              <a:rPr lang="fr-FR" sz="1600" dirty="0" smtClean="0">
                <a:latin typeface="Georgia" panose="02040502050405020303" pitchFamily="18" charset="0"/>
              </a:rPr>
              <a:t> of </a:t>
            </a:r>
            <a:r>
              <a:rPr lang="fr-FR" sz="1600" dirty="0" err="1" smtClean="0">
                <a:latin typeface="Georgia" panose="02040502050405020303" pitchFamily="18" charset="0"/>
              </a:rPr>
              <a:t>myMumOmelette</a:t>
            </a:r>
            <a:r>
              <a:rPr lang="fr-FR" sz="1600" dirty="0" smtClean="0">
                <a:latin typeface="Georgia" panose="02040502050405020303" pitchFamily="18" charset="0"/>
              </a:rPr>
              <a:t> </a:t>
            </a:r>
            <a:r>
              <a:rPr lang="fr-FR" sz="1600" dirty="0" err="1" smtClean="0">
                <a:latin typeface="Georgia" panose="02040502050405020303" pitchFamily="18" charset="0"/>
              </a:rPr>
              <a:t>that</a:t>
            </a:r>
            <a:r>
              <a:rPr lang="fr-FR" sz="1600" dirty="0" smtClean="0">
                <a:latin typeface="Georgia" panose="02040502050405020303" pitchFamily="18" charset="0"/>
              </a:rPr>
              <a:t> </a:t>
            </a:r>
            <a:r>
              <a:rPr lang="fr-FR" sz="1600" dirty="0" err="1" smtClean="0">
                <a:latin typeface="Georgia" panose="02040502050405020303" pitchFamily="18" charset="0"/>
              </a:rPr>
              <a:t>Mum</a:t>
            </a:r>
            <a:r>
              <a:rPr lang="fr-FR" sz="1600" dirty="0" smtClean="0">
                <a:latin typeface="Georgia" panose="02040502050405020303" pitchFamily="18" charset="0"/>
              </a:rPr>
              <a:t> </a:t>
            </a:r>
            <a:r>
              <a:rPr lang="fr-FR" sz="1600" dirty="0" err="1" smtClean="0">
                <a:latin typeface="Georgia" panose="02040502050405020303" pitchFamily="18" charset="0"/>
              </a:rPr>
              <a:t>cooked</a:t>
            </a:r>
            <a:r>
              <a:rPr lang="fr-FR" sz="1600" dirty="0" smtClean="0">
                <a:latin typeface="Georgia" panose="02040502050405020303" pitchFamily="18" charset="0"/>
              </a:rPr>
              <a:t>, and </a:t>
            </a:r>
            <a:r>
              <a:rPr lang="fr-FR" sz="1600" b="1" dirty="0" err="1" smtClean="0">
                <a:latin typeface="Georgia" panose="02040502050405020303" pitchFamily="18" charset="0"/>
              </a:rPr>
              <a:t>there</a:t>
            </a:r>
            <a:r>
              <a:rPr lang="fr-FR" sz="1600" b="1" dirty="0" smtClean="0">
                <a:latin typeface="Georgia" panose="02040502050405020303" pitchFamily="18" charset="0"/>
              </a:rPr>
              <a:t> </a:t>
            </a:r>
            <a:r>
              <a:rPr lang="fr-FR" sz="1600" b="1" dirty="0" err="1" smtClean="0">
                <a:latin typeface="Georgia" panose="02040502050405020303" pitchFamily="18" charset="0"/>
              </a:rPr>
              <a:t>exists</a:t>
            </a:r>
            <a:r>
              <a:rPr lang="fr-FR" sz="1600" b="1" dirty="0" smtClean="0">
                <a:latin typeface="Georgia" panose="02040502050405020303" pitchFamily="18" charset="0"/>
              </a:rPr>
              <a:t> </a:t>
            </a:r>
            <a:r>
              <a:rPr lang="fr-FR" sz="1600" dirty="0" err="1" smtClean="0">
                <a:latin typeface="Georgia" panose="02040502050405020303" pitchFamily="18" charset="0"/>
              </a:rPr>
              <a:t>some</a:t>
            </a:r>
            <a:r>
              <a:rPr lang="fr-FR" sz="1600" dirty="0" smtClean="0">
                <a:latin typeface="Georgia" panose="02040502050405020303" pitchFamily="18" charset="0"/>
              </a:rPr>
              <a:t> </a:t>
            </a:r>
            <a:r>
              <a:rPr lang="fr-FR" sz="1600" dirty="0" err="1" smtClean="0">
                <a:latin typeface="Georgia" panose="02040502050405020303" pitchFamily="18" charset="0"/>
              </a:rPr>
              <a:t>Human</a:t>
            </a:r>
            <a:r>
              <a:rPr lang="fr-FR" sz="1600" dirty="0" smtClean="0">
                <a:latin typeface="Georgia" panose="02040502050405020303" pitchFamily="18" charset="0"/>
              </a:rPr>
              <a:t> </a:t>
            </a:r>
            <a:r>
              <a:rPr lang="fr-FR" sz="1600" dirty="0" err="1" smtClean="0">
                <a:latin typeface="Georgia" panose="02040502050405020303" pitchFamily="18" charset="0"/>
              </a:rPr>
              <a:t>that</a:t>
            </a:r>
            <a:r>
              <a:rPr lang="fr-FR" sz="1600" dirty="0" smtClean="0">
                <a:latin typeface="Georgia" panose="02040502050405020303" pitchFamily="18" charset="0"/>
              </a:rPr>
              <a:t> </a:t>
            </a:r>
            <a:r>
              <a:rPr lang="fr-FR" sz="1600" dirty="0" err="1" smtClean="0">
                <a:latin typeface="Georgia" panose="02040502050405020303" pitchFamily="18" charset="0"/>
              </a:rPr>
              <a:t>eat</a:t>
            </a:r>
            <a:r>
              <a:rPr lang="fr-FR" sz="1600" dirty="0" smtClean="0">
                <a:latin typeface="Georgia" panose="02040502050405020303" pitchFamily="18" charset="0"/>
              </a:rPr>
              <a:t> </a:t>
            </a:r>
            <a:r>
              <a:rPr lang="fr-FR" sz="1600" dirty="0" err="1" smtClean="0">
                <a:latin typeface="Georgia" panose="02040502050405020303" pitchFamily="18" charset="0"/>
              </a:rPr>
              <a:t>this</a:t>
            </a:r>
            <a:r>
              <a:rPr lang="fr-FR" sz="1600" dirty="0" smtClean="0">
                <a:latin typeface="Georgia" panose="02040502050405020303" pitchFamily="18" charset="0"/>
              </a:rPr>
              <a:t> omelette</a:t>
            </a:r>
            <a:br>
              <a:rPr lang="fr-FR" sz="1600" dirty="0" smtClean="0">
                <a:latin typeface="Georgia" panose="02040502050405020303" pitchFamily="18" charset="0"/>
              </a:rPr>
            </a:br>
            <a:endParaRPr lang="fr-FR" sz="1600" dirty="0" smtClean="0">
              <a:latin typeface="Georgia" panose="02040502050405020303" pitchFamily="18" charset="0"/>
            </a:endParaRPr>
          </a:p>
          <a:p>
            <a:r>
              <a:rPr lang="fr-FR" sz="1600" dirty="0" smtClean="0">
                <a:latin typeface="Georgia" panose="02040502050405020303" pitchFamily="18" charset="0"/>
              </a:rPr>
              <a:t>(∃</a:t>
            </a:r>
            <a:r>
              <a:rPr lang="fr-FR" sz="1600" i="1" dirty="0" err="1" smtClean="0">
                <a:latin typeface="Georgia" panose="02040502050405020303" pitchFamily="18" charset="0"/>
              </a:rPr>
              <a:t>x,y</a:t>
            </a:r>
            <a:r>
              <a:rPr lang="fr-FR" sz="1600" dirty="0" smtClean="0">
                <a:latin typeface="Georgia" panose="02040502050405020303" pitchFamily="18" charset="0"/>
              </a:rPr>
              <a:t>) [  </a:t>
            </a:r>
            <a:r>
              <a:rPr lang="fr-FR" sz="1600" dirty="0" err="1" smtClean="0">
                <a:latin typeface="Georgia" panose="02040502050405020303" pitchFamily="18" charset="0"/>
              </a:rPr>
              <a:t>cook</a:t>
            </a:r>
            <a:r>
              <a:rPr lang="fr-FR" sz="1600" dirty="0" smtClean="0">
                <a:latin typeface="Georgia" panose="02040502050405020303" pitchFamily="18" charset="0"/>
              </a:rPr>
              <a:t>(</a:t>
            </a:r>
            <a:r>
              <a:rPr lang="fr-FR" sz="1600" dirty="0" err="1" smtClean="0">
                <a:latin typeface="Georgia" panose="02040502050405020303" pitchFamily="18" charset="0"/>
              </a:rPr>
              <a:t>Mum</a:t>
            </a:r>
            <a:r>
              <a:rPr lang="fr-FR" sz="1600" dirty="0" smtClean="0">
                <a:latin typeface="Georgia" panose="02040502050405020303" pitchFamily="18" charset="0"/>
              </a:rPr>
              <a:t>, </a:t>
            </a:r>
            <a:r>
              <a:rPr lang="fr-FR" sz="1600" dirty="0" err="1" smtClean="0">
                <a:latin typeface="Georgia" panose="02040502050405020303" pitchFamily="18" charset="0"/>
              </a:rPr>
              <a:t>myMumOmelette</a:t>
            </a:r>
            <a:r>
              <a:rPr lang="fr-FR" sz="1600" dirty="0" smtClean="0">
                <a:latin typeface="Georgia" panose="02040502050405020303" pitchFamily="18" charset="0"/>
              </a:rPr>
              <a:t>, </a:t>
            </a:r>
            <a:r>
              <a:rPr lang="fr-FR" sz="1600" i="1" dirty="0" smtClean="0">
                <a:latin typeface="Georgia" panose="02040502050405020303" pitchFamily="18" charset="0"/>
              </a:rPr>
              <a:t>x</a:t>
            </a:r>
            <a:r>
              <a:rPr lang="fr-FR" sz="1600" dirty="0" smtClean="0">
                <a:latin typeface="Georgia" panose="02040502050405020303" pitchFamily="18" charset="0"/>
              </a:rPr>
              <a:t> ) </a:t>
            </a:r>
            <a:r>
              <a:rPr lang="fr" sz="1600" dirty="0" smtClean="0">
                <a:latin typeface="Georgia" panose="02040502050405020303" pitchFamily="18" charset="0"/>
              </a:rPr>
              <a:t>∧ </a:t>
            </a:r>
            <a:r>
              <a:rPr lang="fr" sz="1600" dirty="0" smtClean="0">
                <a:latin typeface="Georgia" panose="02040502050405020303" pitchFamily="18" charset="0"/>
              </a:rPr>
              <a:t>RecipeRealization(</a:t>
            </a:r>
            <a:r>
              <a:rPr lang="fr" sz="1600" i="1" dirty="0" smtClean="0">
                <a:latin typeface="Georgia" panose="02040502050405020303" pitchFamily="18" charset="0"/>
              </a:rPr>
              <a:t>x</a:t>
            </a:r>
            <a:r>
              <a:rPr lang="fr" sz="1600" dirty="0" smtClean="0">
                <a:latin typeface="Georgia" panose="02040502050405020303" pitchFamily="18" charset="0"/>
              </a:rPr>
              <a:t>) </a:t>
            </a:r>
            <a:r>
              <a:rPr lang="fr" sz="1600" dirty="0">
                <a:latin typeface="Georgia" panose="02040502050405020303" pitchFamily="18" charset="0"/>
              </a:rPr>
              <a:t>∧ </a:t>
            </a:r>
            <a:r>
              <a:rPr lang="fr" sz="1600" dirty="0" smtClean="0">
                <a:latin typeface="Georgia" panose="02040502050405020303" pitchFamily="18" charset="0"/>
              </a:rPr>
              <a:t> Human(</a:t>
            </a:r>
            <a:r>
              <a:rPr lang="fr" sz="1600" i="1" dirty="0" smtClean="0">
                <a:latin typeface="Georgia" panose="02040502050405020303" pitchFamily="18" charset="0"/>
              </a:rPr>
              <a:t>y</a:t>
            </a:r>
            <a:r>
              <a:rPr lang="fr" sz="1600" dirty="0" smtClean="0">
                <a:latin typeface="Georgia" panose="02040502050405020303" pitchFamily="18" charset="0"/>
              </a:rPr>
              <a:t>) ∧ eat(</a:t>
            </a:r>
            <a:r>
              <a:rPr lang="fr" sz="1600" i="1" dirty="0" smtClean="0">
                <a:latin typeface="Georgia" panose="02040502050405020303" pitchFamily="18" charset="0"/>
              </a:rPr>
              <a:t>y</a:t>
            </a:r>
            <a:r>
              <a:rPr lang="fr" sz="1600" dirty="0" smtClean="0">
                <a:latin typeface="Georgia" panose="02040502050405020303" pitchFamily="18" charset="0"/>
              </a:rPr>
              <a:t>,</a:t>
            </a:r>
            <a:r>
              <a:rPr lang="fr" sz="1600" i="1" dirty="0" smtClean="0">
                <a:latin typeface="Georgia" panose="02040502050405020303" pitchFamily="18" charset="0"/>
              </a:rPr>
              <a:t> x</a:t>
            </a:r>
            <a:r>
              <a:rPr lang="fr" sz="1600" dirty="0" smtClean="0">
                <a:latin typeface="Georgia" panose="02040502050405020303" pitchFamily="18" charset="0"/>
              </a:rPr>
              <a:t>)  ]</a:t>
            </a:r>
            <a:endParaRPr lang="fr-FR" sz="1600" dirty="0" smtClean="0">
              <a:latin typeface="Georgia" panose="02040502050405020303" pitchFamily="18" charset="0"/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idx="12"/>
          </p:nvPr>
        </p:nvSpPr>
        <p:spPr>
          <a:xfrm>
            <a:off x="8834154" y="4704250"/>
            <a:ext cx="548699" cy="392399"/>
          </a:xfrm>
        </p:spPr>
        <p:txBody>
          <a:bodyPr/>
          <a:lstStyle/>
          <a:p>
            <a:fld id="{00000000-1234-1234-1234-123412341234}" type="slidenum">
              <a:rPr lang="fr" smtClean="0"/>
              <a:pPr/>
              <a:t>5</a:t>
            </a:fld>
            <a:endParaRPr lang="fr" dirty="0"/>
          </a:p>
        </p:txBody>
      </p:sp>
      <p:sp>
        <p:nvSpPr>
          <p:cNvPr id="18" name="Espace réservé du texte 1"/>
          <p:cNvSpPr txBox="1">
            <a:spLocks/>
          </p:cNvSpPr>
          <p:nvPr/>
        </p:nvSpPr>
        <p:spPr>
          <a:xfrm>
            <a:off x="457200" y="739510"/>
            <a:ext cx="8229600" cy="6901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71428"/>
              <a:buFont typeface="Calibri"/>
              <a:buNone/>
              <a:defRPr sz="28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100000"/>
              <a:buFont typeface="Calibri"/>
              <a:buNone/>
              <a:defRPr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100000"/>
              <a:buFont typeface="Calibri"/>
              <a:buNone/>
              <a:defRPr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100000"/>
              <a:buFont typeface="Calibri"/>
              <a:buNone/>
              <a:defRPr sz="18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100000"/>
              <a:buFont typeface="Calibri"/>
              <a:buNone/>
              <a:defRPr sz="18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100000"/>
              <a:buFont typeface="Calibri"/>
              <a:buNone/>
              <a:defRPr sz="18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100000"/>
              <a:buFont typeface="Calibri"/>
              <a:buNone/>
              <a:defRPr sz="18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100000"/>
              <a:buFont typeface="Calibri"/>
              <a:buNone/>
              <a:defRPr sz="18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100000"/>
              <a:buFont typeface="Calibri"/>
              <a:buNone/>
              <a:defRPr sz="18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fr-FR" sz="1800" dirty="0" smtClean="0"/>
              <a:t>Existential quantifier</a:t>
            </a:r>
          </a:p>
          <a:p>
            <a:endParaRPr lang="fr-FR" sz="1800" dirty="0" smtClean="0"/>
          </a:p>
        </p:txBody>
      </p:sp>
      <p:sp>
        <p:nvSpPr>
          <p:cNvPr id="21" name="Shape 182"/>
          <p:cNvSpPr/>
          <p:nvPr/>
        </p:nvSpPr>
        <p:spPr>
          <a:xfrm>
            <a:off x="1403647" y="1563638"/>
            <a:ext cx="1728193" cy="467099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fr" dirty="0" smtClean="0"/>
              <a:t>:myMumOmelette</a:t>
            </a:r>
            <a:endParaRPr lang="fr" dirty="0"/>
          </a:p>
        </p:txBody>
      </p:sp>
      <p:sp>
        <p:nvSpPr>
          <p:cNvPr id="22" name="Shape 182"/>
          <p:cNvSpPr/>
          <p:nvPr/>
        </p:nvSpPr>
        <p:spPr>
          <a:xfrm>
            <a:off x="140599" y="2452711"/>
            <a:ext cx="1599643" cy="467099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fr" dirty="0" smtClean="0"/>
              <a:t>:Mum</a:t>
            </a:r>
            <a:endParaRPr lang="fr" dirty="0"/>
          </a:p>
        </p:txBody>
      </p:sp>
      <p:sp>
        <p:nvSpPr>
          <p:cNvPr id="23" name="Shape 182"/>
          <p:cNvSpPr/>
          <p:nvPr/>
        </p:nvSpPr>
        <p:spPr>
          <a:xfrm>
            <a:off x="4991218" y="2459153"/>
            <a:ext cx="2263611" cy="467099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fr" dirty="0" smtClean="0"/>
              <a:t>RecipeRealization:</a:t>
            </a:r>
            <a:endParaRPr lang="fr" dirty="0"/>
          </a:p>
        </p:txBody>
      </p:sp>
      <p:sp>
        <p:nvSpPr>
          <p:cNvPr id="24" name="Shape 182"/>
          <p:cNvSpPr/>
          <p:nvPr/>
        </p:nvSpPr>
        <p:spPr>
          <a:xfrm>
            <a:off x="2414479" y="3444100"/>
            <a:ext cx="1599643" cy="467099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fr" dirty="0" smtClean="0"/>
              <a:t>Human:</a:t>
            </a:r>
            <a:endParaRPr lang="fr" dirty="0"/>
          </a:p>
        </p:txBody>
      </p:sp>
      <p:sp>
        <p:nvSpPr>
          <p:cNvPr id="25" name="Ellipse 24"/>
          <p:cNvSpPr/>
          <p:nvPr/>
        </p:nvSpPr>
        <p:spPr>
          <a:xfrm>
            <a:off x="4541233" y="3443610"/>
            <a:ext cx="1872208" cy="467589"/>
          </a:xfrm>
          <a:prstGeom prst="ellipse">
            <a:avLst/>
          </a:prstGeom>
          <a:solidFill>
            <a:schemeClr val="tx2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solidFill>
                  <a:schemeClr val="tx1"/>
                </a:solidFill>
              </a:rPr>
              <a:t>eat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6" name="Ellipse 25"/>
          <p:cNvSpPr/>
          <p:nvPr/>
        </p:nvSpPr>
        <p:spPr>
          <a:xfrm>
            <a:off x="2372392" y="2458663"/>
            <a:ext cx="1872208" cy="467589"/>
          </a:xfrm>
          <a:prstGeom prst="ellipse">
            <a:avLst/>
          </a:prstGeom>
          <a:solidFill>
            <a:schemeClr val="tx2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solidFill>
                  <a:schemeClr val="tx1"/>
                </a:solidFill>
              </a:rPr>
              <a:t>cook</a:t>
            </a:r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27" name="Connecteur droit 26"/>
          <p:cNvCxnSpPr>
            <a:stCxn id="24" idx="3"/>
            <a:endCxn id="25" idx="2"/>
          </p:cNvCxnSpPr>
          <p:nvPr/>
        </p:nvCxnSpPr>
        <p:spPr>
          <a:xfrm flipV="1">
            <a:off x="4014122" y="3677405"/>
            <a:ext cx="527111" cy="245"/>
          </a:xfrm>
          <a:prstGeom prst="line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" name="Connecteur droit 27"/>
          <p:cNvCxnSpPr>
            <a:stCxn id="22" idx="3"/>
            <a:endCxn id="26" idx="2"/>
          </p:cNvCxnSpPr>
          <p:nvPr/>
        </p:nvCxnSpPr>
        <p:spPr>
          <a:xfrm>
            <a:off x="1740242" y="2686261"/>
            <a:ext cx="632150" cy="6197"/>
          </a:xfrm>
          <a:prstGeom prst="line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" name="Connecteur droit 28"/>
          <p:cNvCxnSpPr>
            <a:stCxn id="21" idx="2"/>
            <a:endCxn id="26" idx="1"/>
          </p:cNvCxnSpPr>
          <p:nvPr/>
        </p:nvCxnSpPr>
        <p:spPr>
          <a:xfrm>
            <a:off x="2267744" y="2030737"/>
            <a:ext cx="378827" cy="496403"/>
          </a:xfrm>
          <a:prstGeom prst="line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" name="Connecteur droit 29"/>
          <p:cNvCxnSpPr>
            <a:stCxn id="26" idx="6"/>
            <a:endCxn id="23" idx="1"/>
          </p:cNvCxnSpPr>
          <p:nvPr/>
        </p:nvCxnSpPr>
        <p:spPr>
          <a:xfrm>
            <a:off x="4244600" y="2692458"/>
            <a:ext cx="746618" cy="245"/>
          </a:xfrm>
          <a:prstGeom prst="line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1" name="ZoneTexte 30"/>
          <p:cNvSpPr txBox="1"/>
          <p:nvPr/>
        </p:nvSpPr>
        <p:spPr>
          <a:xfrm>
            <a:off x="1867380" y="243828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1</a:t>
            </a:r>
            <a:endParaRPr lang="fr-FR" dirty="0"/>
          </a:p>
        </p:txBody>
      </p:sp>
      <p:sp>
        <p:nvSpPr>
          <p:cNvPr id="32" name="ZoneTexte 31"/>
          <p:cNvSpPr txBox="1"/>
          <p:nvPr/>
        </p:nvSpPr>
        <p:spPr>
          <a:xfrm>
            <a:off x="2447093" y="2144934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</a:t>
            </a:r>
            <a:endParaRPr lang="fr-FR" dirty="0"/>
          </a:p>
        </p:txBody>
      </p:sp>
      <p:sp>
        <p:nvSpPr>
          <p:cNvPr id="33" name="ZoneTexte 32"/>
          <p:cNvSpPr txBox="1"/>
          <p:nvPr/>
        </p:nvSpPr>
        <p:spPr>
          <a:xfrm>
            <a:off x="5800180" y="3085574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2</a:t>
            </a:r>
            <a:endParaRPr lang="fr-FR" dirty="0"/>
          </a:p>
        </p:txBody>
      </p:sp>
      <p:sp>
        <p:nvSpPr>
          <p:cNvPr id="34" name="ZoneTexte 33"/>
          <p:cNvSpPr txBox="1"/>
          <p:nvPr/>
        </p:nvSpPr>
        <p:spPr>
          <a:xfrm>
            <a:off x="4472846" y="247481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3</a:t>
            </a:r>
            <a:endParaRPr lang="fr-FR" dirty="0"/>
          </a:p>
        </p:txBody>
      </p:sp>
      <p:sp>
        <p:nvSpPr>
          <p:cNvPr id="35" name="ZoneTexte 34"/>
          <p:cNvSpPr txBox="1"/>
          <p:nvPr/>
        </p:nvSpPr>
        <p:spPr>
          <a:xfrm>
            <a:off x="4198122" y="343359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1</a:t>
            </a:r>
            <a:endParaRPr lang="fr-FR" dirty="0"/>
          </a:p>
        </p:txBody>
      </p:sp>
      <p:cxnSp>
        <p:nvCxnSpPr>
          <p:cNvPr id="37" name="Connecteur droit 36"/>
          <p:cNvCxnSpPr/>
          <p:nvPr/>
        </p:nvCxnSpPr>
        <p:spPr>
          <a:xfrm flipH="1">
            <a:off x="5477337" y="2926252"/>
            <a:ext cx="645687" cy="517358"/>
          </a:xfrm>
          <a:prstGeom prst="line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607253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Conceptual</a:t>
            </a:r>
            <a:r>
              <a:rPr lang="fr-FR" dirty="0" smtClean="0"/>
              <a:t> graphs </a:t>
            </a:r>
            <a:r>
              <a:rPr lang="fr-FR" sz="3000" b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(John F. Sowa, 1979)</a:t>
            </a:r>
            <a:endParaRPr lang="fr-FR" sz="3000" b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Espace réservé du texte 1"/>
          <p:cNvSpPr>
            <a:spLocks noGrp="1"/>
          </p:cNvSpPr>
          <p:nvPr>
            <p:ph type="body" idx="1"/>
          </p:nvPr>
        </p:nvSpPr>
        <p:spPr>
          <a:xfrm>
            <a:off x="83322" y="3917582"/>
            <a:ext cx="9025182" cy="814408"/>
          </a:xfrm>
        </p:spPr>
        <p:txBody>
          <a:bodyPr/>
          <a:lstStyle/>
          <a:p>
            <a:r>
              <a:rPr lang="fr-FR" sz="1600" dirty="0" smtClean="0">
                <a:latin typeface="Georgia" panose="02040502050405020303" pitchFamily="18" charset="0"/>
              </a:rPr>
              <a:t>o475 </a:t>
            </a:r>
            <a:r>
              <a:rPr lang="fr-FR" sz="1600" dirty="0" err="1" smtClean="0">
                <a:latin typeface="Georgia" panose="02040502050405020303" pitchFamily="18" charset="0"/>
              </a:rPr>
              <a:t>is</a:t>
            </a:r>
            <a:r>
              <a:rPr lang="fr-FR" sz="1600" dirty="0" smtClean="0">
                <a:latin typeface="Georgia" panose="02040502050405020303" pitchFamily="18" charset="0"/>
              </a:rPr>
              <a:t> a </a:t>
            </a:r>
            <a:r>
              <a:rPr lang="fr-FR" sz="1600" dirty="0" err="1" smtClean="0">
                <a:latin typeface="Georgia" panose="02040502050405020303" pitchFamily="18" charset="0"/>
              </a:rPr>
              <a:t>realization</a:t>
            </a:r>
            <a:r>
              <a:rPr lang="fr-FR" sz="1600" dirty="0" smtClean="0">
                <a:latin typeface="Georgia" panose="02040502050405020303" pitchFamily="18" charset="0"/>
              </a:rPr>
              <a:t> of </a:t>
            </a:r>
            <a:r>
              <a:rPr lang="fr-FR" sz="1600" dirty="0" err="1" smtClean="0">
                <a:latin typeface="Georgia" panose="02040502050405020303" pitchFamily="18" charset="0"/>
              </a:rPr>
              <a:t>myMumOmelette</a:t>
            </a:r>
            <a:r>
              <a:rPr lang="fr-FR" sz="1600" dirty="0" smtClean="0">
                <a:latin typeface="Georgia" panose="02040502050405020303" pitchFamily="18" charset="0"/>
              </a:rPr>
              <a:t> </a:t>
            </a:r>
            <a:r>
              <a:rPr lang="fr-FR" sz="1600" dirty="0" err="1" smtClean="0">
                <a:latin typeface="Georgia" panose="02040502050405020303" pitchFamily="18" charset="0"/>
              </a:rPr>
              <a:t>that</a:t>
            </a:r>
            <a:r>
              <a:rPr lang="fr-FR" sz="1600" dirty="0" smtClean="0">
                <a:latin typeface="Georgia" panose="02040502050405020303" pitchFamily="18" charset="0"/>
              </a:rPr>
              <a:t> </a:t>
            </a:r>
            <a:r>
              <a:rPr lang="fr-FR" sz="1600" dirty="0" err="1" smtClean="0">
                <a:latin typeface="Georgia" panose="02040502050405020303" pitchFamily="18" charset="0"/>
              </a:rPr>
              <a:t>Mum</a:t>
            </a:r>
            <a:r>
              <a:rPr lang="fr-FR" sz="1600" dirty="0" smtClean="0">
                <a:latin typeface="Georgia" panose="02040502050405020303" pitchFamily="18" charset="0"/>
              </a:rPr>
              <a:t> </a:t>
            </a:r>
            <a:r>
              <a:rPr lang="fr-FR" sz="1600" dirty="0" err="1" smtClean="0">
                <a:latin typeface="Georgia" panose="02040502050405020303" pitchFamily="18" charset="0"/>
              </a:rPr>
              <a:t>cooked</a:t>
            </a:r>
            <a:r>
              <a:rPr lang="fr-FR" sz="1600" dirty="0" smtClean="0">
                <a:latin typeface="Georgia" panose="02040502050405020303" pitchFamily="18" charset="0"/>
              </a:rPr>
              <a:t>.</a:t>
            </a:r>
          </a:p>
          <a:p>
            <a:r>
              <a:rPr lang="fr-FR" sz="1600" dirty="0" smtClean="0">
                <a:latin typeface="Georgia" panose="02040502050405020303" pitchFamily="18" charset="0"/>
              </a:rPr>
              <a:t>Me </a:t>
            </a:r>
            <a:r>
              <a:rPr lang="fr-FR" sz="1600" b="1" dirty="0" smtClean="0">
                <a:latin typeface="Georgia" panose="02040502050405020303" pitchFamily="18" charset="0"/>
              </a:rPr>
              <a:t>do not </a:t>
            </a:r>
            <a:r>
              <a:rPr lang="fr-FR" sz="1600" dirty="0" err="1" smtClean="0">
                <a:latin typeface="Georgia" panose="02040502050405020303" pitchFamily="18" charset="0"/>
              </a:rPr>
              <a:t>eat</a:t>
            </a:r>
            <a:r>
              <a:rPr lang="fr-FR" sz="1600" dirty="0" smtClean="0">
                <a:latin typeface="Georgia" panose="02040502050405020303" pitchFamily="18" charset="0"/>
              </a:rPr>
              <a:t> </a:t>
            </a:r>
            <a:r>
              <a:rPr lang="fr-FR" sz="1600" dirty="0" smtClean="0">
                <a:latin typeface="Georgia" panose="02040502050405020303" pitchFamily="18" charset="0"/>
              </a:rPr>
              <a:t>o475</a:t>
            </a:r>
            <a:br>
              <a:rPr lang="fr-FR" sz="1600" dirty="0" smtClean="0">
                <a:latin typeface="Georgia" panose="02040502050405020303" pitchFamily="18" charset="0"/>
              </a:rPr>
            </a:br>
            <a:endParaRPr lang="fr-FR" sz="1600" dirty="0" smtClean="0">
              <a:latin typeface="Georgia" panose="02040502050405020303" pitchFamily="18" charset="0"/>
            </a:endParaRPr>
          </a:p>
          <a:p>
            <a:r>
              <a:rPr lang="fr-FR" sz="1600" dirty="0" smtClean="0">
                <a:latin typeface="Georgia" panose="02040502050405020303" pitchFamily="18" charset="0"/>
              </a:rPr>
              <a:t>  </a:t>
            </a:r>
            <a:r>
              <a:rPr lang="fr-FR" sz="1600" dirty="0" err="1" smtClean="0">
                <a:latin typeface="Georgia" panose="02040502050405020303" pitchFamily="18" charset="0"/>
              </a:rPr>
              <a:t>cook</a:t>
            </a:r>
            <a:r>
              <a:rPr lang="fr-FR" sz="1600" dirty="0" smtClean="0">
                <a:latin typeface="Georgia" panose="02040502050405020303" pitchFamily="18" charset="0"/>
              </a:rPr>
              <a:t>(</a:t>
            </a:r>
            <a:r>
              <a:rPr lang="fr-FR" sz="1600" dirty="0" err="1" smtClean="0">
                <a:latin typeface="Georgia" panose="02040502050405020303" pitchFamily="18" charset="0"/>
              </a:rPr>
              <a:t>Mum</a:t>
            </a:r>
            <a:r>
              <a:rPr lang="fr-FR" sz="1600" dirty="0" smtClean="0">
                <a:latin typeface="Georgia" panose="02040502050405020303" pitchFamily="18" charset="0"/>
              </a:rPr>
              <a:t>, </a:t>
            </a:r>
            <a:r>
              <a:rPr lang="fr-FR" sz="1600" dirty="0" err="1" smtClean="0">
                <a:latin typeface="Georgia" panose="02040502050405020303" pitchFamily="18" charset="0"/>
              </a:rPr>
              <a:t>myMumOmelette</a:t>
            </a:r>
            <a:r>
              <a:rPr lang="fr-FR" sz="1600" dirty="0">
                <a:latin typeface="Georgia" panose="02040502050405020303" pitchFamily="18" charset="0"/>
              </a:rPr>
              <a:t>, </a:t>
            </a:r>
            <a:r>
              <a:rPr lang="fr-FR" sz="1600" dirty="0" smtClean="0">
                <a:latin typeface="Georgia" panose="02040502050405020303" pitchFamily="18" charset="0"/>
              </a:rPr>
              <a:t>o475 ) </a:t>
            </a:r>
            <a:r>
              <a:rPr lang="fr" sz="1600" dirty="0" smtClean="0">
                <a:latin typeface="Georgia" panose="02040502050405020303" pitchFamily="18" charset="0"/>
              </a:rPr>
              <a:t>∧ ¬ [ eat</a:t>
            </a:r>
            <a:r>
              <a:rPr lang="fr" sz="1600" dirty="0" smtClean="0">
                <a:latin typeface="Georgia" panose="02040502050405020303" pitchFamily="18" charset="0"/>
              </a:rPr>
              <a:t>(Me,</a:t>
            </a:r>
            <a:r>
              <a:rPr lang="fr" sz="1600" i="1" dirty="0" smtClean="0">
                <a:latin typeface="Georgia" panose="02040502050405020303" pitchFamily="18" charset="0"/>
              </a:rPr>
              <a:t> </a:t>
            </a:r>
            <a:r>
              <a:rPr lang="fr" sz="1600" dirty="0" smtClean="0">
                <a:latin typeface="Georgia" panose="02040502050405020303" pitchFamily="18" charset="0"/>
              </a:rPr>
              <a:t>o475) ]</a:t>
            </a:r>
            <a:endParaRPr lang="fr-FR" sz="1600" dirty="0" smtClean="0">
              <a:latin typeface="Georgia" panose="02040502050405020303" pitchFamily="18" charset="0"/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idx="12"/>
          </p:nvPr>
        </p:nvSpPr>
        <p:spPr>
          <a:xfrm>
            <a:off x="8834154" y="4704250"/>
            <a:ext cx="548699" cy="392399"/>
          </a:xfrm>
        </p:spPr>
        <p:txBody>
          <a:bodyPr/>
          <a:lstStyle/>
          <a:p>
            <a:fld id="{00000000-1234-1234-1234-123412341234}" type="slidenum">
              <a:rPr lang="fr" smtClean="0"/>
              <a:pPr/>
              <a:t>6</a:t>
            </a:fld>
            <a:endParaRPr lang="fr" dirty="0"/>
          </a:p>
        </p:txBody>
      </p:sp>
      <p:sp>
        <p:nvSpPr>
          <p:cNvPr id="18" name="Espace réservé du texte 1"/>
          <p:cNvSpPr txBox="1">
            <a:spLocks/>
          </p:cNvSpPr>
          <p:nvPr/>
        </p:nvSpPr>
        <p:spPr>
          <a:xfrm>
            <a:off x="457200" y="739510"/>
            <a:ext cx="8229600" cy="6901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71428"/>
              <a:buFont typeface="Calibri"/>
              <a:buNone/>
              <a:defRPr sz="28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100000"/>
              <a:buFont typeface="Calibri"/>
              <a:buNone/>
              <a:defRPr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100000"/>
              <a:buFont typeface="Calibri"/>
              <a:buNone/>
              <a:defRPr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100000"/>
              <a:buFont typeface="Calibri"/>
              <a:buNone/>
              <a:defRPr sz="18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100000"/>
              <a:buFont typeface="Calibri"/>
              <a:buNone/>
              <a:defRPr sz="18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100000"/>
              <a:buFont typeface="Calibri"/>
              <a:buNone/>
              <a:defRPr sz="18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100000"/>
              <a:buFont typeface="Calibri"/>
              <a:buNone/>
              <a:defRPr sz="18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100000"/>
              <a:buFont typeface="Calibri"/>
              <a:buNone/>
              <a:defRPr sz="18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100000"/>
              <a:buFont typeface="Calibri"/>
              <a:buNone/>
              <a:defRPr sz="18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fr-FR" sz="1800" dirty="0" err="1" smtClean="0"/>
              <a:t>Negation</a:t>
            </a:r>
            <a:r>
              <a:rPr lang="fr-FR" sz="1800" dirty="0" smtClean="0"/>
              <a:t> </a:t>
            </a:r>
            <a:r>
              <a:rPr lang="fr-FR" sz="1800" dirty="0" err="1" smtClean="0"/>
              <a:t>operator</a:t>
            </a:r>
            <a:endParaRPr lang="fr-FR" sz="1800" dirty="0" smtClean="0"/>
          </a:p>
          <a:p>
            <a:endParaRPr lang="fr-FR" sz="1800" dirty="0" smtClean="0"/>
          </a:p>
        </p:txBody>
      </p:sp>
      <p:sp>
        <p:nvSpPr>
          <p:cNvPr id="21" name="Shape 182"/>
          <p:cNvSpPr/>
          <p:nvPr/>
        </p:nvSpPr>
        <p:spPr>
          <a:xfrm>
            <a:off x="1403647" y="1275606"/>
            <a:ext cx="1728193" cy="467099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fr" dirty="0" smtClean="0"/>
              <a:t>:myMumOmelette</a:t>
            </a:r>
            <a:endParaRPr lang="fr" dirty="0"/>
          </a:p>
        </p:txBody>
      </p:sp>
      <p:sp>
        <p:nvSpPr>
          <p:cNvPr id="22" name="Shape 182"/>
          <p:cNvSpPr/>
          <p:nvPr/>
        </p:nvSpPr>
        <p:spPr>
          <a:xfrm>
            <a:off x="140599" y="2164679"/>
            <a:ext cx="1599643" cy="467099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fr" dirty="0" smtClean="0"/>
              <a:t>:Mum</a:t>
            </a:r>
            <a:endParaRPr lang="fr" dirty="0"/>
          </a:p>
        </p:txBody>
      </p:sp>
      <p:sp>
        <p:nvSpPr>
          <p:cNvPr id="23" name="Shape 182"/>
          <p:cNvSpPr/>
          <p:nvPr/>
        </p:nvSpPr>
        <p:spPr>
          <a:xfrm>
            <a:off x="4991218" y="2171121"/>
            <a:ext cx="2263611" cy="467099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/>
            <a:r>
              <a:rPr lang="fr" dirty="0"/>
              <a:t>RecipeRealization: o475</a:t>
            </a:r>
            <a:endParaRPr lang="fr" dirty="0"/>
          </a:p>
        </p:txBody>
      </p:sp>
      <p:sp>
        <p:nvSpPr>
          <p:cNvPr id="24" name="Shape 182"/>
          <p:cNvSpPr/>
          <p:nvPr/>
        </p:nvSpPr>
        <p:spPr>
          <a:xfrm>
            <a:off x="251520" y="3230329"/>
            <a:ext cx="1599643" cy="467099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fr" dirty="0" smtClean="0"/>
              <a:t>:Me</a:t>
            </a:r>
            <a:endParaRPr lang="fr" dirty="0"/>
          </a:p>
        </p:txBody>
      </p:sp>
      <p:sp>
        <p:nvSpPr>
          <p:cNvPr id="25" name="Ellipse 24"/>
          <p:cNvSpPr/>
          <p:nvPr/>
        </p:nvSpPr>
        <p:spPr>
          <a:xfrm>
            <a:off x="2378274" y="3229839"/>
            <a:ext cx="1872208" cy="467589"/>
          </a:xfrm>
          <a:prstGeom prst="ellipse">
            <a:avLst/>
          </a:prstGeom>
          <a:solidFill>
            <a:schemeClr val="tx2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solidFill>
                  <a:schemeClr val="tx1"/>
                </a:solidFill>
              </a:rPr>
              <a:t>eat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6" name="Ellipse 25"/>
          <p:cNvSpPr/>
          <p:nvPr/>
        </p:nvSpPr>
        <p:spPr>
          <a:xfrm>
            <a:off x="2372392" y="2170631"/>
            <a:ext cx="1872208" cy="467589"/>
          </a:xfrm>
          <a:prstGeom prst="ellipse">
            <a:avLst/>
          </a:prstGeom>
          <a:solidFill>
            <a:schemeClr val="tx2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solidFill>
                  <a:schemeClr val="tx1"/>
                </a:solidFill>
              </a:rPr>
              <a:t>cook</a:t>
            </a:r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27" name="Connecteur droit 26"/>
          <p:cNvCxnSpPr>
            <a:stCxn id="24" idx="3"/>
            <a:endCxn id="25" idx="2"/>
          </p:cNvCxnSpPr>
          <p:nvPr/>
        </p:nvCxnSpPr>
        <p:spPr>
          <a:xfrm flipV="1">
            <a:off x="1851163" y="3463634"/>
            <a:ext cx="527111" cy="245"/>
          </a:xfrm>
          <a:prstGeom prst="line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" name="Connecteur droit 27"/>
          <p:cNvCxnSpPr>
            <a:stCxn id="22" idx="3"/>
            <a:endCxn id="26" idx="2"/>
          </p:cNvCxnSpPr>
          <p:nvPr/>
        </p:nvCxnSpPr>
        <p:spPr>
          <a:xfrm>
            <a:off x="1740242" y="2398229"/>
            <a:ext cx="632150" cy="6197"/>
          </a:xfrm>
          <a:prstGeom prst="line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" name="Connecteur droit 28"/>
          <p:cNvCxnSpPr>
            <a:stCxn id="21" idx="2"/>
            <a:endCxn id="26" idx="1"/>
          </p:cNvCxnSpPr>
          <p:nvPr/>
        </p:nvCxnSpPr>
        <p:spPr>
          <a:xfrm>
            <a:off x="2267744" y="1742705"/>
            <a:ext cx="378827" cy="496403"/>
          </a:xfrm>
          <a:prstGeom prst="line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" name="Connecteur droit 29"/>
          <p:cNvCxnSpPr>
            <a:stCxn id="26" idx="6"/>
            <a:endCxn id="23" idx="1"/>
          </p:cNvCxnSpPr>
          <p:nvPr/>
        </p:nvCxnSpPr>
        <p:spPr>
          <a:xfrm>
            <a:off x="4244600" y="2404426"/>
            <a:ext cx="746618" cy="245"/>
          </a:xfrm>
          <a:prstGeom prst="line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1" name="ZoneTexte 30"/>
          <p:cNvSpPr txBox="1"/>
          <p:nvPr/>
        </p:nvSpPr>
        <p:spPr>
          <a:xfrm>
            <a:off x="1867380" y="2150254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1</a:t>
            </a:r>
            <a:endParaRPr lang="fr-FR" dirty="0"/>
          </a:p>
        </p:txBody>
      </p:sp>
      <p:sp>
        <p:nvSpPr>
          <p:cNvPr id="32" name="ZoneTexte 31"/>
          <p:cNvSpPr txBox="1"/>
          <p:nvPr/>
        </p:nvSpPr>
        <p:spPr>
          <a:xfrm>
            <a:off x="2447093" y="1856902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</a:t>
            </a:r>
            <a:endParaRPr lang="fr-FR" dirty="0"/>
          </a:p>
        </p:txBody>
      </p:sp>
      <p:sp>
        <p:nvSpPr>
          <p:cNvPr id="34" name="ZoneTexte 33"/>
          <p:cNvSpPr txBox="1"/>
          <p:nvPr/>
        </p:nvSpPr>
        <p:spPr>
          <a:xfrm>
            <a:off x="4472846" y="218677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3</a:t>
            </a:r>
            <a:endParaRPr lang="fr-FR" dirty="0"/>
          </a:p>
        </p:txBody>
      </p:sp>
      <p:sp>
        <p:nvSpPr>
          <p:cNvPr id="35" name="ZoneTexte 34"/>
          <p:cNvSpPr txBox="1"/>
          <p:nvPr/>
        </p:nvSpPr>
        <p:spPr>
          <a:xfrm>
            <a:off x="2035163" y="3219822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1</a:t>
            </a:r>
            <a:endParaRPr lang="fr-FR" dirty="0"/>
          </a:p>
        </p:txBody>
      </p:sp>
      <p:sp>
        <p:nvSpPr>
          <p:cNvPr id="36" name="Shape 182"/>
          <p:cNvSpPr/>
          <p:nvPr/>
        </p:nvSpPr>
        <p:spPr>
          <a:xfrm>
            <a:off x="4991218" y="3230329"/>
            <a:ext cx="2263611" cy="467099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/>
            <a:r>
              <a:rPr lang="fr" dirty="0" smtClean="0"/>
              <a:t>: </a:t>
            </a:r>
            <a:r>
              <a:rPr lang="fr" dirty="0"/>
              <a:t>o475</a:t>
            </a:r>
            <a:endParaRPr lang="fr" dirty="0"/>
          </a:p>
        </p:txBody>
      </p:sp>
      <p:cxnSp>
        <p:nvCxnSpPr>
          <p:cNvPr id="38" name="Connecteur droit 37"/>
          <p:cNvCxnSpPr>
            <a:endCxn id="36" idx="1"/>
          </p:cNvCxnSpPr>
          <p:nvPr/>
        </p:nvCxnSpPr>
        <p:spPr>
          <a:xfrm>
            <a:off x="4244600" y="3463634"/>
            <a:ext cx="746618" cy="245"/>
          </a:xfrm>
          <a:prstGeom prst="line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9" name="ZoneTexte 38"/>
          <p:cNvSpPr txBox="1"/>
          <p:nvPr/>
        </p:nvSpPr>
        <p:spPr>
          <a:xfrm>
            <a:off x="4472846" y="3219822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2</a:t>
            </a:r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140599" y="2948259"/>
            <a:ext cx="7311722" cy="975766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140599" y="2859782"/>
            <a:ext cx="3465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" sz="1800" b="1" dirty="0">
                <a:latin typeface="Georgia" panose="02040502050405020303" pitchFamily="18" charset="0"/>
              </a:rPr>
              <a:t>¬</a:t>
            </a:r>
            <a:endParaRPr lang="fr-FR" sz="1800" b="1" dirty="0"/>
          </a:p>
        </p:txBody>
      </p:sp>
      <p:sp>
        <p:nvSpPr>
          <p:cNvPr id="8" name="Ellipse 7"/>
          <p:cNvSpPr/>
          <p:nvPr/>
        </p:nvSpPr>
        <p:spPr>
          <a:xfrm rot="20137581">
            <a:off x="-51739" y="2845499"/>
            <a:ext cx="830611" cy="432048"/>
          </a:xfrm>
          <a:prstGeom prst="ellipse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" name="Connecteur droit 9"/>
          <p:cNvCxnSpPr>
            <a:stCxn id="23" idx="2"/>
            <a:endCxn id="36" idx="0"/>
          </p:cNvCxnSpPr>
          <p:nvPr/>
        </p:nvCxnSpPr>
        <p:spPr>
          <a:xfrm>
            <a:off x="6123024" y="2638220"/>
            <a:ext cx="0" cy="592109"/>
          </a:xfrm>
          <a:prstGeom prst="line">
            <a:avLst/>
          </a:prstGeom>
          <a:noFill/>
          <a:ln w="19050" cap="flat">
            <a:solidFill>
              <a:schemeClr val="dk2"/>
            </a:solidFill>
            <a:prstDash val="sysDash"/>
            <a:round/>
            <a:headEnd type="none" w="med" len="med"/>
            <a:tailEnd type="none" w="med" len="med"/>
          </a:ln>
        </p:spPr>
      </p:cxnSp>
      <p:cxnSp>
        <p:nvCxnSpPr>
          <p:cNvPr id="40" name="Connecteur droit avec flèche 39"/>
          <p:cNvCxnSpPr/>
          <p:nvPr/>
        </p:nvCxnSpPr>
        <p:spPr>
          <a:xfrm flipH="1">
            <a:off x="6163156" y="1799582"/>
            <a:ext cx="933302" cy="1007146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41" name="ZoneTexte 40"/>
          <p:cNvSpPr txBox="1"/>
          <p:nvPr/>
        </p:nvSpPr>
        <p:spPr>
          <a:xfrm>
            <a:off x="7020272" y="1563638"/>
            <a:ext cx="19351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Cooccurrence relation</a:t>
            </a:r>
          </a:p>
          <a:p>
            <a:r>
              <a:rPr lang="fr-FR" dirty="0" smtClean="0"/>
              <a:t>(</a:t>
            </a:r>
            <a:r>
              <a:rPr lang="fr-FR" dirty="0" err="1" smtClean="0"/>
              <a:t>same</a:t>
            </a:r>
            <a:r>
              <a:rPr lang="fr-FR" dirty="0" smtClean="0"/>
              <a:t> instance)</a:t>
            </a:r>
            <a:endParaRPr lang="fr-FR" dirty="0"/>
          </a:p>
        </p:txBody>
      </p:sp>
      <p:cxnSp>
        <p:nvCxnSpPr>
          <p:cNvPr id="42" name="Connecteur droit avec flèche 41"/>
          <p:cNvCxnSpPr>
            <a:stCxn id="43" idx="2"/>
          </p:cNvCxnSpPr>
          <p:nvPr/>
        </p:nvCxnSpPr>
        <p:spPr>
          <a:xfrm flipH="1">
            <a:off x="7489151" y="2792108"/>
            <a:ext cx="779245" cy="31003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43" name="ZoneTexte 42"/>
          <p:cNvSpPr txBox="1"/>
          <p:nvPr/>
        </p:nvSpPr>
        <p:spPr>
          <a:xfrm>
            <a:off x="7305632" y="2484331"/>
            <a:ext cx="19255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Scope of the </a:t>
            </a:r>
            <a:r>
              <a:rPr lang="fr-FR" dirty="0" err="1" smtClean="0"/>
              <a:t>negation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20912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Conceptual</a:t>
            </a:r>
            <a:r>
              <a:rPr lang="fr-FR" dirty="0" smtClean="0"/>
              <a:t> graphs </a:t>
            </a:r>
            <a:r>
              <a:rPr lang="fr-FR" sz="3000" b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(John F. Sowa, 1979)</a:t>
            </a:r>
            <a:endParaRPr lang="fr-FR" sz="3000" b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Espace réservé du texte 1"/>
          <p:cNvSpPr>
            <a:spLocks noGrp="1"/>
          </p:cNvSpPr>
          <p:nvPr>
            <p:ph type="body" idx="1"/>
          </p:nvPr>
        </p:nvSpPr>
        <p:spPr>
          <a:xfrm>
            <a:off x="83322" y="3917582"/>
            <a:ext cx="9025182" cy="814408"/>
          </a:xfrm>
        </p:spPr>
        <p:txBody>
          <a:bodyPr/>
          <a:lstStyle/>
          <a:p>
            <a:r>
              <a:rPr lang="fr" sz="1600" dirty="0" smtClean="0">
                <a:latin typeface="Georgia" panose="02040502050405020303" pitchFamily="18" charset="0"/>
              </a:rPr>
              <a:t>It is not true that [ Me eat o475 and Mum eat o475 ].</a:t>
            </a:r>
          </a:p>
          <a:p>
            <a:endParaRPr lang="fr" sz="1600" dirty="0">
              <a:latin typeface="Georgia" panose="02040502050405020303" pitchFamily="18" charset="0"/>
            </a:endParaRPr>
          </a:p>
          <a:p>
            <a:r>
              <a:rPr lang="fr" sz="1600" dirty="0" smtClean="0">
                <a:latin typeface="Georgia" panose="02040502050405020303" pitchFamily="18" charset="0"/>
              </a:rPr>
              <a:t>     ¬ [</a:t>
            </a:r>
            <a:r>
              <a:rPr lang="fr" sz="1600" dirty="0">
                <a:latin typeface="Georgia" panose="02040502050405020303" pitchFamily="18" charset="0"/>
              </a:rPr>
              <a:t>eat(Me,</a:t>
            </a:r>
            <a:r>
              <a:rPr lang="fr" sz="1600" i="1" dirty="0">
                <a:latin typeface="Georgia" panose="02040502050405020303" pitchFamily="18" charset="0"/>
              </a:rPr>
              <a:t> </a:t>
            </a:r>
            <a:r>
              <a:rPr lang="fr" sz="1600" dirty="0">
                <a:latin typeface="Georgia" panose="02040502050405020303" pitchFamily="18" charset="0"/>
              </a:rPr>
              <a:t>o475) ∧ </a:t>
            </a:r>
            <a:r>
              <a:rPr lang="fr" sz="1600" dirty="0" smtClean="0">
                <a:latin typeface="Georgia" panose="02040502050405020303" pitchFamily="18" charset="0"/>
              </a:rPr>
              <a:t>eat(Mum,</a:t>
            </a:r>
            <a:r>
              <a:rPr lang="fr" sz="1600" i="1" dirty="0" smtClean="0">
                <a:latin typeface="Georgia" panose="02040502050405020303" pitchFamily="18" charset="0"/>
              </a:rPr>
              <a:t> </a:t>
            </a:r>
            <a:r>
              <a:rPr lang="fr" sz="1600" dirty="0">
                <a:latin typeface="Georgia" panose="02040502050405020303" pitchFamily="18" charset="0"/>
              </a:rPr>
              <a:t>o475) </a:t>
            </a:r>
            <a:r>
              <a:rPr lang="fr" sz="1600" dirty="0" smtClean="0">
                <a:latin typeface="Georgia" panose="02040502050405020303" pitchFamily="18" charset="0"/>
              </a:rPr>
              <a:t>]  ⇔ ¬</a:t>
            </a:r>
            <a:r>
              <a:rPr lang="fr" sz="1600" dirty="0">
                <a:latin typeface="Georgia" panose="02040502050405020303" pitchFamily="18" charset="0"/>
              </a:rPr>
              <a:t> eat(Me,</a:t>
            </a:r>
            <a:r>
              <a:rPr lang="fr" sz="1600" i="1" dirty="0">
                <a:latin typeface="Georgia" panose="02040502050405020303" pitchFamily="18" charset="0"/>
              </a:rPr>
              <a:t> </a:t>
            </a:r>
            <a:r>
              <a:rPr lang="fr" sz="1600" dirty="0">
                <a:latin typeface="Georgia" panose="02040502050405020303" pitchFamily="18" charset="0"/>
              </a:rPr>
              <a:t>o475) </a:t>
            </a:r>
            <a:r>
              <a:rPr lang="fr" sz="1600" dirty="0" smtClean="0">
                <a:latin typeface="Georgia" panose="02040502050405020303" pitchFamily="18" charset="0"/>
              </a:rPr>
              <a:t>∨ </a:t>
            </a:r>
            <a:r>
              <a:rPr lang="fr" sz="1600" dirty="0">
                <a:latin typeface="Georgia" panose="02040502050405020303" pitchFamily="18" charset="0"/>
              </a:rPr>
              <a:t>¬ </a:t>
            </a:r>
            <a:r>
              <a:rPr lang="fr" sz="1600" dirty="0" smtClean="0">
                <a:latin typeface="Georgia" panose="02040502050405020303" pitchFamily="18" charset="0"/>
              </a:rPr>
              <a:t>eat(Mum</a:t>
            </a:r>
            <a:r>
              <a:rPr lang="fr" sz="1600" dirty="0">
                <a:latin typeface="Georgia" panose="02040502050405020303" pitchFamily="18" charset="0"/>
              </a:rPr>
              <a:t>,</a:t>
            </a:r>
            <a:r>
              <a:rPr lang="fr" sz="1600" i="1" dirty="0">
                <a:latin typeface="Georgia" panose="02040502050405020303" pitchFamily="18" charset="0"/>
              </a:rPr>
              <a:t> </a:t>
            </a:r>
            <a:r>
              <a:rPr lang="fr" sz="1600" dirty="0">
                <a:latin typeface="Georgia" panose="02040502050405020303" pitchFamily="18" charset="0"/>
              </a:rPr>
              <a:t>o475)</a:t>
            </a:r>
            <a:endParaRPr lang="fr" sz="1600" dirty="0" smtClean="0">
              <a:latin typeface="Georgia" panose="02040502050405020303" pitchFamily="18" charset="0"/>
            </a:endParaRPr>
          </a:p>
          <a:p>
            <a:endParaRPr lang="fr-FR" sz="1600" dirty="0" smtClean="0">
              <a:latin typeface="Georgia" panose="02040502050405020303" pitchFamily="18" charset="0"/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idx="12"/>
          </p:nvPr>
        </p:nvSpPr>
        <p:spPr>
          <a:xfrm>
            <a:off x="8834154" y="4704250"/>
            <a:ext cx="548699" cy="392399"/>
          </a:xfrm>
        </p:spPr>
        <p:txBody>
          <a:bodyPr/>
          <a:lstStyle/>
          <a:p>
            <a:fld id="{00000000-1234-1234-1234-123412341234}" type="slidenum">
              <a:rPr lang="fr" smtClean="0"/>
              <a:pPr/>
              <a:t>7</a:t>
            </a:fld>
            <a:endParaRPr lang="fr" dirty="0"/>
          </a:p>
        </p:txBody>
      </p:sp>
      <p:sp>
        <p:nvSpPr>
          <p:cNvPr id="18" name="Espace réservé du texte 1"/>
          <p:cNvSpPr txBox="1">
            <a:spLocks/>
          </p:cNvSpPr>
          <p:nvPr/>
        </p:nvSpPr>
        <p:spPr>
          <a:xfrm>
            <a:off x="457200" y="739510"/>
            <a:ext cx="8229600" cy="6901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71428"/>
              <a:buFont typeface="Calibri"/>
              <a:buNone/>
              <a:defRPr sz="28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100000"/>
              <a:buFont typeface="Calibri"/>
              <a:buNone/>
              <a:defRPr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100000"/>
              <a:buFont typeface="Calibri"/>
              <a:buNone/>
              <a:defRPr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100000"/>
              <a:buFont typeface="Calibri"/>
              <a:buNone/>
              <a:defRPr sz="18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100000"/>
              <a:buFont typeface="Calibri"/>
              <a:buNone/>
              <a:defRPr sz="18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100000"/>
              <a:buFont typeface="Calibri"/>
              <a:buNone/>
              <a:defRPr sz="18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100000"/>
              <a:buFont typeface="Calibri"/>
              <a:buNone/>
              <a:defRPr sz="18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100000"/>
              <a:buFont typeface="Calibri"/>
              <a:buNone/>
              <a:defRPr sz="18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100000"/>
              <a:buFont typeface="Calibri"/>
              <a:buNone/>
              <a:defRPr sz="18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fr-FR" sz="1800" dirty="0" err="1" smtClean="0"/>
              <a:t>Negation</a:t>
            </a:r>
            <a:r>
              <a:rPr lang="fr-FR" sz="1800" dirty="0" smtClean="0"/>
              <a:t> </a:t>
            </a:r>
            <a:r>
              <a:rPr lang="fr-FR" sz="1800" dirty="0" err="1" smtClean="0"/>
              <a:t>operator</a:t>
            </a:r>
            <a:r>
              <a:rPr lang="fr-FR" sz="1800" dirty="0" smtClean="0"/>
              <a:t> and </a:t>
            </a:r>
            <a:r>
              <a:rPr lang="fr-FR" sz="1800" dirty="0" err="1" smtClean="0"/>
              <a:t>conjunction</a:t>
            </a:r>
            <a:r>
              <a:rPr lang="fr-FR" sz="1800" dirty="0" smtClean="0"/>
              <a:t> </a:t>
            </a:r>
            <a:r>
              <a:rPr lang="fr-FR" sz="1800" dirty="0" smtClean="0">
                <a:sym typeface="Wingdings" panose="05000000000000000000" pitchFamily="2" charset="2"/>
              </a:rPr>
              <a:t> </a:t>
            </a:r>
            <a:r>
              <a:rPr lang="fr-FR" sz="1800" dirty="0" err="1" smtClean="0">
                <a:sym typeface="Wingdings" panose="05000000000000000000" pitchFamily="2" charset="2"/>
              </a:rPr>
              <a:t>disjunction</a:t>
            </a:r>
            <a:endParaRPr lang="fr-FR" sz="1800" dirty="0" smtClean="0"/>
          </a:p>
          <a:p>
            <a:endParaRPr lang="fr-FR" sz="1800" dirty="0" smtClean="0"/>
          </a:p>
        </p:txBody>
      </p:sp>
      <p:sp>
        <p:nvSpPr>
          <p:cNvPr id="24" name="Shape 182"/>
          <p:cNvSpPr/>
          <p:nvPr/>
        </p:nvSpPr>
        <p:spPr>
          <a:xfrm>
            <a:off x="251520" y="1852495"/>
            <a:ext cx="1599643" cy="467099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fr" dirty="0" smtClean="0"/>
              <a:t>:Me</a:t>
            </a:r>
            <a:endParaRPr lang="fr" dirty="0"/>
          </a:p>
        </p:txBody>
      </p:sp>
      <p:sp>
        <p:nvSpPr>
          <p:cNvPr id="25" name="Ellipse 24"/>
          <p:cNvSpPr/>
          <p:nvPr/>
        </p:nvSpPr>
        <p:spPr>
          <a:xfrm>
            <a:off x="2378274" y="1852005"/>
            <a:ext cx="1872208" cy="467589"/>
          </a:xfrm>
          <a:prstGeom prst="ellipse">
            <a:avLst/>
          </a:prstGeom>
          <a:solidFill>
            <a:schemeClr val="tx2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solidFill>
                  <a:schemeClr val="tx1"/>
                </a:solidFill>
              </a:rPr>
              <a:t>eat</a:t>
            </a:r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27" name="Connecteur droit 26"/>
          <p:cNvCxnSpPr>
            <a:stCxn id="24" idx="3"/>
            <a:endCxn id="25" idx="2"/>
          </p:cNvCxnSpPr>
          <p:nvPr/>
        </p:nvCxnSpPr>
        <p:spPr>
          <a:xfrm flipV="1">
            <a:off x="1851163" y="2085800"/>
            <a:ext cx="527111" cy="245"/>
          </a:xfrm>
          <a:prstGeom prst="line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5" name="ZoneTexte 34"/>
          <p:cNvSpPr txBox="1"/>
          <p:nvPr/>
        </p:nvSpPr>
        <p:spPr>
          <a:xfrm>
            <a:off x="2035163" y="184198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1</a:t>
            </a:r>
            <a:endParaRPr lang="fr-FR" dirty="0"/>
          </a:p>
        </p:txBody>
      </p:sp>
      <p:sp>
        <p:nvSpPr>
          <p:cNvPr id="36" name="Shape 182"/>
          <p:cNvSpPr/>
          <p:nvPr/>
        </p:nvSpPr>
        <p:spPr>
          <a:xfrm>
            <a:off x="4991218" y="1852495"/>
            <a:ext cx="2263611" cy="467099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/>
            <a:r>
              <a:rPr lang="fr" dirty="0" smtClean="0"/>
              <a:t>: </a:t>
            </a:r>
            <a:r>
              <a:rPr lang="fr" dirty="0"/>
              <a:t>o475</a:t>
            </a:r>
            <a:endParaRPr lang="fr" dirty="0"/>
          </a:p>
        </p:txBody>
      </p:sp>
      <p:cxnSp>
        <p:nvCxnSpPr>
          <p:cNvPr id="38" name="Connecteur droit 37"/>
          <p:cNvCxnSpPr>
            <a:endCxn id="36" idx="1"/>
          </p:cNvCxnSpPr>
          <p:nvPr/>
        </p:nvCxnSpPr>
        <p:spPr>
          <a:xfrm>
            <a:off x="4244600" y="2085800"/>
            <a:ext cx="746618" cy="245"/>
          </a:xfrm>
          <a:prstGeom prst="line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9" name="ZoneTexte 38"/>
          <p:cNvSpPr txBox="1"/>
          <p:nvPr/>
        </p:nvSpPr>
        <p:spPr>
          <a:xfrm>
            <a:off x="4472846" y="184198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2</a:t>
            </a:r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140599" y="1570424"/>
            <a:ext cx="7311722" cy="222546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140599" y="1481948"/>
            <a:ext cx="3465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" sz="1800" b="1" dirty="0">
                <a:latin typeface="Georgia" panose="02040502050405020303" pitchFamily="18" charset="0"/>
              </a:rPr>
              <a:t>¬</a:t>
            </a:r>
            <a:endParaRPr lang="fr-FR" sz="1800" b="1" dirty="0"/>
          </a:p>
        </p:txBody>
      </p:sp>
      <p:sp>
        <p:nvSpPr>
          <p:cNvPr id="33" name="Shape 182"/>
          <p:cNvSpPr/>
          <p:nvPr/>
        </p:nvSpPr>
        <p:spPr>
          <a:xfrm>
            <a:off x="357014" y="2828218"/>
            <a:ext cx="1599643" cy="467099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fr" dirty="0" smtClean="0"/>
              <a:t>:Mum</a:t>
            </a:r>
            <a:endParaRPr lang="fr" dirty="0"/>
          </a:p>
        </p:txBody>
      </p:sp>
      <p:sp>
        <p:nvSpPr>
          <p:cNvPr id="37" name="Ellipse 36"/>
          <p:cNvSpPr/>
          <p:nvPr/>
        </p:nvSpPr>
        <p:spPr>
          <a:xfrm>
            <a:off x="2483768" y="2827728"/>
            <a:ext cx="1872208" cy="467589"/>
          </a:xfrm>
          <a:prstGeom prst="ellipse">
            <a:avLst/>
          </a:prstGeom>
          <a:solidFill>
            <a:schemeClr val="tx2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solidFill>
                  <a:schemeClr val="tx1"/>
                </a:solidFill>
              </a:rPr>
              <a:t>eat</a:t>
            </a:r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44" name="Connecteur droit 43"/>
          <p:cNvCxnSpPr>
            <a:stCxn id="33" idx="3"/>
            <a:endCxn id="37" idx="2"/>
          </p:cNvCxnSpPr>
          <p:nvPr/>
        </p:nvCxnSpPr>
        <p:spPr>
          <a:xfrm flipV="1">
            <a:off x="1956657" y="3061523"/>
            <a:ext cx="527111" cy="245"/>
          </a:xfrm>
          <a:prstGeom prst="line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5" name="ZoneTexte 44"/>
          <p:cNvSpPr txBox="1"/>
          <p:nvPr/>
        </p:nvSpPr>
        <p:spPr>
          <a:xfrm>
            <a:off x="2140657" y="281771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1</a:t>
            </a:r>
            <a:endParaRPr lang="fr-FR" dirty="0"/>
          </a:p>
        </p:txBody>
      </p:sp>
      <p:cxnSp>
        <p:nvCxnSpPr>
          <p:cNvPr id="47" name="Connecteur droit 46"/>
          <p:cNvCxnSpPr/>
          <p:nvPr/>
        </p:nvCxnSpPr>
        <p:spPr>
          <a:xfrm flipV="1">
            <a:off x="4350094" y="2336206"/>
            <a:ext cx="1086002" cy="725317"/>
          </a:xfrm>
          <a:prstGeom prst="line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8" name="ZoneTexte 47"/>
          <p:cNvSpPr txBox="1"/>
          <p:nvPr/>
        </p:nvSpPr>
        <p:spPr>
          <a:xfrm>
            <a:off x="4578340" y="281771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2</a:t>
            </a:r>
            <a:endParaRPr lang="fr-FR" dirty="0"/>
          </a:p>
        </p:txBody>
      </p:sp>
      <p:sp>
        <p:nvSpPr>
          <p:cNvPr id="49" name="Ellipse 48"/>
          <p:cNvSpPr/>
          <p:nvPr/>
        </p:nvSpPr>
        <p:spPr>
          <a:xfrm rot="18252377">
            <a:off x="5343223" y="4517039"/>
            <a:ext cx="528037" cy="229082"/>
          </a:xfrm>
          <a:prstGeom prst="ellipse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8106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Conceptual</a:t>
            </a:r>
            <a:r>
              <a:rPr lang="fr-FR" dirty="0" smtClean="0"/>
              <a:t> graphs </a:t>
            </a:r>
            <a:r>
              <a:rPr lang="fr-FR" sz="3000" b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(John F. Sowa, 1979)</a:t>
            </a:r>
            <a:endParaRPr lang="fr-FR" sz="3000" b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Espace réservé du texte 1"/>
          <p:cNvSpPr>
            <a:spLocks noGrp="1"/>
          </p:cNvSpPr>
          <p:nvPr>
            <p:ph type="body" idx="1"/>
          </p:nvPr>
        </p:nvSpPr>
        <p:spPr>
          <a:xfrm>
            <a:off x="83321" y="3458029"/>
            <a:ext cx="9025182" cy="814408"/>
          </a:xfrm>
        </p:spPr>
        <p:txBody>
          <a:bodyPr/>
          <a:lstStyle/>
          <a:p>
            <a:r>
              <a:rPr lang="fr-FR" sz="1600" dirty="0">
                <a:latin typeface="Georgia" panose="02040502050405020303" pitchFamily="18" charset="0"/>
              </a:rPr>
              <a:t>o475 </a:t>
            </a:r>
            <a:r>
              <a:rPr lang="fr-FR" sz="1600" dirty="0" err="1">
                <a:latin typeface="Georgia" panose="02040502050405020303" pitchFamily="18" charset="0"/>
              </a:rPr>
              <a:t>is</a:t>
            </a:r>
            <a:r>
              <a:rPr lang="fr-FR" sz="1600" dirty="0">
                <a:latin typeface="Georgia" panose="02040502050405020303" pitchFamily="18" charset="0"/>
              </a:rPr>
              <a:t> a </a:t>
            </a:r>
            <a:r>
              <a:rPr lang="fr-FR" sz="1600" dirty="0" err="1">
                <a:latin typeface="Georgia" panose="02040502050405020303" pitchFamily="18" charset="0"/>
              </a:rPr>
              <a:t>realization</a:t>
            </a:r>
            <a:r>
              <a:rPr lang="fr-FR" sz="1600" dirty="0">
                <a:latin typeface="Georgia" panose="02040502050405020303" pitchFamily="18" charset="0"/>
              </a:rPr>
              <a:t> of </a:t>
            </a:r>
            <a:r>
              <a:rPr lang="fr-FR" sz="1600" dirty="0" err="1">
                <a:latin typeface="Georgia" panose="02040502050405020303" pitchFamily="18" charset="0"/>
              </a:rPr>
              <a:t>myMumOmelette</a:t>
            </a:r>
            <a:r>
              <a:rPr lang="fr-FR" sz="1600" dirty="0">
                <a:latin typeface="Georgia" panose="02040502050405020303" pitchFamily="18" charset="0"/>
              </a:rPr>
              <a:t> </a:t>
            </a:r>
            <a:r>
              <a:rPr lang="fr-FR" sz="1600" dirty="0" err="1">
                <a:latin typeface="Georgia" panose="02040502050405020303" pitchFamily="18" charset="0"/>
              </a:rPr>
              <a:t>that</a:t>
            </a:r>
            <a:r>
              <a:rPr lang="fr-FR" sz="1600" dirty="0">
                <a:latin typeface="Georgia" panose="02040502050405020303" pitchFamily="18" charset="0"/>
              </a:rPr>
              <a:t> </a:t>
            </a:r>
            <a:r>
              <a:rPr lang="fr-FR" sz="1600" dirty="0" err="1">
                <a:latin typeface="Georgia" panose="02040502050405020303" pitchFamily="18" charset="0"/>
              </a:rPr>
              <a:t>Mum</a:t>
            </a:r>
            <a:r>
              <a:rPr lang="fr-FR" sz="1600" dirty="0">
                <a:latin typeface="Georgia" panose="02040502050405020303" pitchFamily="18" charset="0"/>
              </a:rPr>
              <a:t> </a:t>
            </a:r>
            <a:r>
              <a:rPr lang="fr-FR" sz="1600" dirty="0" err="1" smtClean="0">
                <a:latin typeface="Georgia" panose="02040502050405020303" pitchFamily="18" charset="0"/>
              </a:rPr>
              <a:t>cooked</a:t>
            </a:r>
            <a:r>
              <a:rPr lang="fr-FR" sz="1600" dirty="0" smtClean="0">
                <a:latin typeface="Georgia" panose="02040502050405020303" pitchFamily="18" charset="0"/>
              </a:rPr>
              <a:t>, and </a:t>
            </a:r>
            <a:r>
              <a:rPr lang="fr-FR" sz="1600" dirty="0" err="1" smtClean="0">
                <a:latin typeface="Georgia" panose="02040502050405020303" pitchFamily="18" charset="0"/>
              </a:rPr>
              <a:t>it</a:t>
            </a:r>
            <a:r>
              <a:rPr lang="fr-FR" sz="1600" dirty="0" smtClean="0">
                <a:latin typeface="Georgia" panose="02040502050405020303" pitchFamily="18" charset="0"/>
              </a:rPr>
              <a:t> </a:t>
            </a:r>
            <a:r>
              <a:rPr lang="fr-FR" sz="1600" dirty="0" err="1" smtClean="0">
                <a:latin typeface="Georgia" panose="02040502050405020303" pitchFamily="18" charset="0"/>
              </a:rPr>
              <a:t>is</a:t>
            </a:r>
            <a:r>
              <a:rPr lang="fr-FR" sz="1600" dirty="0" smtClean="0">
                <a:latin typeface="Georgia" panose="02040502050405020303" pitchFamily="18" charset="0"/>
              </a:rPr>
              <a:t> not </a:t>
            </a:r>
            <a:r>
              <a:rPr lang="fr-FR" sz="1600" dirty="0" err="1" smtClean="0">
                <a:latin typeface="Georgia" panose="02040502050405020303" pitchFamily="18" charset="0"/>
              </a:rPr>
              <a:t>true</a:t>
            </a:r>
            <a:r>
              <a:rPr lang="fr-FR" sz="1600" dirty="0" smtClean="0">
                <a:latin typeface="Georgia" panose="02040502050405020303" pitchFamily="18" charset="0"/>
              </a:rPr>
              <a:t> </a:t>
            </a:r>
            <a:r>
              <a:rPr lang="fr-FR" sz="1600" dirty="0" err="1" smtClean="0">
                <a:latin typeface="Georgia" panose="02040502050405020303" pitchFamily="18" charset="0"/>
              </a:rPr>
              <a:t>that</a:t>
            </a:r>
            <a:r>
              <a:rPr lang="fr-FR" sz="1600" dirty="0" smtClean="0">
                <a:latin typeface="Georgia" panose="02040502050405020303" pitchFamily="18" charset="0"/>
              </a:rPr>
              <a:t> [ </a:t>
            </a:r>
            <a:r>
              <a:rPr lang="fr-FR" sz="1600" dirty="0" err="1" smtClean="0">
                <a:latin typeface="Georgia" panose="02040502050405020303" pitchFamily="18" charset="0"/>
              </a:rPr>
              <a:t>there</a:t>
            </a:r>
            <a:r>
              <a:rPr lang="fr-FR" sz="1600" dirty="0" smtClean="0">
                <a:latin typeface="Georgia" panose="02040502050405020303" pitchFamily="18" charset="0"/>
              </a:rPr>
              <a:t> </a:t>
            </a:r>
            <a:r>
              <a:rPr lang="fr-FR" sz="1600" dirty="0" err="1" smtClean="0">
                <a:latin typeface="Georgia" panose="02040502050405020303" pitchFamily="18" charset="0"/>
              </a:rPr>
              <a:t>exists</a:t>
            </a:r>
            <a:r>
              <a:rPr lang="fr-FR" sz="1600" dirty="0" smtClean="0">
                <a:latin typeface="Georgia" panose="02040502050405020303" pitchFamily="18" charset="0"/>
              </a:rPr>
              <a:t> </a:t>
            </a:r>
            <a:r>
              <a:rPr lang="fr-FR" sz="1600" dirty="0" err="1" smtClean="0">
                <a:latin typeface="Georgia" panose="02040502050405020303" pitchFamily="18" charset="0"/>
              </a:rPr>
              <a:t>someone</a:t>
            </a:r>
            <a:r>
              <a:rPr lang="fr-FR" sz="1600" dirty="0" smtClean="0">
                <a:latin typeface="Georgia" panose="02040502050405020303" pitchFamily="18" charset="0"/>
              </a:rPr>
              <a:t> </a:t>
            </a:r>
            <a:r>
              <a:rPr lang="fr-FR" sz="1600" dirty="0" err="1" smtClean="0">
                <a:latin typeface="Georgia" panose="02040502050405020303" pitchFamily="18" charset="0"/>
              </a:rPr>
              <a:t>that</a:t>
            </a:r>
            <a:r>
              <a:rPr lang="fr-FR" sz="1600" dirty="0" smtClean="0">
                <a:latin typeface="Georgia" panose="02040502050405020303" pitchFamily="18" charset="0"/>
              </a:rPr>
              <a:t> </a:t>
            </a:r>
            <a:r>
              <a:rPr lang="fr-FR" sz="1600" dirty="0" err="1" smtClean="0">
                <a:latin typeface="Georgia" panose="02040502050405020303" pitchFamily="18" charset="0"/>
              </a:rPr>
              <a:t>eat</a:t>
            </a:r>
            <a:r>
              <a:rPr lang="fr-FR" sz="1600" dirty="0" smtClean="0">
                <a:latin typeface="Georgia" panose="02040502050405020303" pitchFamily="18" charset="0"/>
              </a:rPr>
              <a:t> o475]</a:t>
            </a:r>
          </a:p>
          <a:p>
            <a:endParaRPr lang="fr" sz="1600" dirty="0">
              <a:latin typeface="Georgia" panose="02040502050405020303" pitchFamily="18" charset="0"/>
            </a:endParaRPr>
          </a:p>
          <a:p>
            <a:r>
              <a:rPr lang="fr-FR" sz="1600" dirty="0" smtClean="0">
                <a:latin typeface="Georgia" panose="02040502050405020303" pitchFamily="18" charset="0"/>
              </a:rPr>
              <a:t> </a:t>
            </a:r>
            <a:r>
              <a:rPr lang="fr-FR" sz="1600" dirty="0" err="1">
                <a:latin typeface="Georgia" panose="02040502050405020303" pitchFamily="18" charset="0"/>
              </a:rPr>
              <a:t>cook</a:t>
            </a:r>
            <a:r>
              <a:rPr lang="fr-FR" sz="1600" dirty="0">
                <a:latin typeface="Georgia" panose="02040502050405020303" pitchFamily="18" charset="0"/>
              </a:rPr>
              <a:t>(</a:t>
            </a:r>
            <a:r>
              <a:rPr lang="fr-FR" sz="1600" dirty="0" err="1">
                <a:latin typeface="Georgia" panose="02040502050405020303" pitchFamily="18" charset="0"/>
              </a:rPr>
              <a:t>Mum</a:t>
            </a:r>
            <a:r>
              <a:rPr lang="fr-FR" sz="1600" dirty="0">
                <a:latin typeface="Georgia" panose="02040502050405020303" pitchFamily="18" charset="0"/>
              </a:rPr>
              <a:t>, </a:t>
            </a:r>
            <a:r>
              <a:rPr lang="fr-FR" sz="1600" dirty="0" err="1">
                <a:latin typeface="Georgia" panose="02040502050405020303" pitchFamily="18" charset="0"/>
              </a:rPr>
              <a:t>myMumOmelette</a:t>
            </a:r>
            <a:r>
              <a:rPr lang="fr-FR" sz="1600" dirty="0" smtClean="0">
                <a:latin typeface="Georgia" panose="02040502050405020303" pitchFamily="18" charset="0"/>
              </a:rPr>
              <a:t>, o475) </a:t>
            </a:r>
            <a:r>
              <a:rPr lang="fr" sz="1600" dirty="0">
                <a:latin typeface="Georgia" panose="02040502050405020303" pitchFamily="18" charset="0"/>
              </a:rPr>
              <a:t>∧ </a:t>
            </a:r>
            <a:r>
              <a:rPr lang="fr" sz="1600" dirty="0" smtClean="0">
                <a:latin typeface="Georgia" panose="02040502050405020303" pitchFamily="18" charset="0"/>
              </a:rPr>
              <a:t>RecipeRealization(o475) </a:t>
            </a:r>
            <a:r>
              <a:rPr lang="fr" sz="1600" dirty="0">
                <a:latin typeface="Georgia" panose="02040502050405020303" pitchFamily="18" charset="0"/>
              </a:rPr>
              <a:t>∧  ¬ </a:t>
            </a:r>
            <a:r>
              <a:rPr lang="fr" sz="1600" dirty="0" smtClean="0">
                <a:latin typeface="Georgia" panose="02040502050405020303" pitchFamily="18" charset="0"/>
              </a:rPr>
              <a:t>[ </a:t>
            </a:r>
            <a:r>
              <a:rPr lang="fr-FR" sz="1600" dirty="0" smtClean="0">
                <a:latin typeface="Georgia" panose="02040502050405020303" pitchFamily="18" charset="0"/>
              </a:rPr>
              <a:t>(</a:t>
            </a:r>
            <a:r>
              <a:rPr lang="fr-FR" sz="1600" dirty="0">
                <a:latin typeface="Georgia" panose="02040502050405020303" pitchFamily="18" charset="0"/>
              </a:rPr>
              <a:t>∃</a:t>
            </a:r>
            <a:r>
              <a:rPr lang="fr-FR" sz="1600" i="1" dirty="0" smtClean="0">
                <a:latin typeface="Georgia" panose="02040502050405020303" pitchFamily="18" charset="0"/>
              </a:rPr>
              <a:t>x</a:t>
            </a:r>
            <a:r>
              <a:rPr lang="fr-FR" sz="1600" dirty="0" smtClean="0">
                <a:latin typeface="Georgia" panose="02040502050405020303" pitchFamily="18" charset="0"/>
              </a:rPr>
              <a:t>) [ </a:t>
            </a:r>
            <a:r>
              <a:rPr lang="fr" sz="1600" dirty="0" smtClean="0">
                <a:latin typeface="Georgia" panose="02040502050405020303" pitchFamily="18" charset="0"/>
              </a:rPr>
              <a:t>eat(</a:t>
            </a:r>
            <a:r>
              <a:rPr lang="fr" sz="1600" i="1" dirty="0" smtClean="0">
                <a:latin typeface="Georgia" panose="02040502050405020303" pitchFamily="18" charset="0"/>
              </a:rPr>
              <a:t>x</a:t>
            </a:r>
            <a:r>
              <a:rPr lang="fr" sz="1600" dirty="0" smtClean="0">
                <a:latin typeface="Georgia" panose="02040502050405020303" pitchFamily="18" charset="0"/>
              </a:rPr>
              <a:t>,</a:t>
            </a:r>
            <a:r>
              <a:rPr lang="fr" sz="1600" i="1" dirty="0" smtClean="0">
                <a:latin typeface="Georgia" panose="02040502050405020303" pitchFamily="18" charset="0"/>
              </a:rPr>
              <a:t> </a:t>
            </a:r>
            <a:r>
              <a:rPr lang="fr" sz="1600" dirty="0" smtClean="0">
                <a:latin typeface="Georgia" panose="02040502050405020303" pitchFamily="18" charset="0"/>
              </a:rPr>
              <a:t>o475) ] ]</a:t>
            </a:r>
          </a:p>
          <a:p>
            <a:r>
              <a:rPr lang="fr" sz="1600" dirty="0">
                <a:latin typeface="Georgia" panose="02040502050405020303" pitchFamily="18" charset="0"/>
              </a:rPr>
              <a:t>⇔ </a:t>
            </a:r>
            <a:r>
              <a:rPr lang="fr-FR" sz="1600" dirty="0" err="1">
                <a:latin typeface="Georgia" panose="02040502050405020303" pitchFamily="18" charset="0"/>
              </a:rPr>
              <a:t>cook</a:t>
            </a:r>
            <a:r>
              <a:rPr lang="fr-FR" sz="1600" dirty="0">
                <a:latin typeface="Georgia" panose="02040502050405020303" pitchFamily="18" charset="0"/>
              </a:rPr>
              <a:t>(</a:t>
            </a:r>
            <a:r>
              <a:rPr lang="fr-FR" sz="1600" dirty="0" err="1">
                <a:latin typeface="Georgia" panose="02040502050405020303" pitchFamily="18" charset="0"/>
              </a:rPr>
              <a:t>Mum</a:t>
            </a:r>
            <a:r>
              <a:rPr lang="fr-FR" sz="1600" dirty="0">
                <a:latin typeface="Georgia" panose="02040502050405020303" pitchFamily="18" charset="0"/>
              </a:rPr>
              <a:t>, </a:t>
            </a:r>
            <a:r>
              <a:rPr lang="fr-FR" sz="1600" dirty="0" err="1">
                <a:latin typeface="Georgia" panose="02040502050405020303" pitchFamily="18" charset="0"/>
              </a:rPr>
              <a:t>myMumOmelette</a:t>
            </a:r>
            <a:r>
              <a:rPr lang="fr-FR" sz="1600" dirty="0">
                <a:latin typeface="Georgia" panose="02040502050405020303" pitchFamily="18" charset="0"/>
              </a:rPr>
              <a:t>, o475) </a:t>
            </a:r>
            <a:r>
              <a:rPr lang="fr" sz="1600" dirty="0">
                <a:latin typeface="Georgia" panose="02040502050405020303" pitchFamily="18" charset="0"/>
              </a:rPr>
              <a:t>∧ RecipeRealization(o475) ∧ (∀</a:t>
            </a:r>
            <a:r>
              <a:rPr lang="fr" sz="1600" i="1" dirty="0">
                <a:latin typeface="Georgia" panose="02040502050405020303" pitchFamily="18" charset="0"/>
              </a:rPr>
              <a:t>x</a:t>
            </a:r>
            <a:r>
              <a:rPr lang="fr" sz="1600" dirty="0">
                <a:latin typeface="Georgia" panose="02040502050405020303" pitchFamily="18" charset="0"/>
              </a:rPr>
              <a:t>) ¬ eat(</a:t>
            </a:r>
            <a:r>
              <a:rPr lang="fr" sz="1600" i="1" dirty="0">
                <a:latin typeface="Georgia" panose="02040502050405020303" pitchFamily="18" charset="0"/>
              </a:rPr>
              <a:t>x</a:t>
            </a:r>
            <a:r>
              <a:rPr lang="fr" sz="1600" dirty="0">
                <a:latin typeface="Georgia" panose="02040502050405020303" pitchFamily="18" charset="0"/>
              </a:rPr>
              <a:t>,</a:t>
            </a:r>
            <a:r>
              <a:rPr lang="fr" sz="1600" i="1" dirty="0">
                <a:latin typeface="Georgia" panose="02040502050405020303" pitchFamily="18" charset="0"/>
              </a:rPr>
              <a:t> </a:t>
            </a:r>
            <a:r>
              <a:rPr lang="fr" sz="1600" dirty="0">
                <a:latin typeface="Georgia" panose="02040502050405020303" pitchFamily="18" charset="0"/>
              </a:rPr>
              <a:t>o475) </a:t>
            </a:r>
            <a:endParaRPr lang="fr-FR" sz="1600" dirty="0">
              <a:latin typeface="Georgia" panose="02040502050405020303" pitchFamily="18" charset="0"/>
            </a:endParaRPr>
          </a:p>
          <a:p>
            <a:r>
              <a:rPr lang="fr" sz="1600" dirty="0">
                <a:latin typeface="Georgia" panose="02040502050405020303" pitchFamily="18" charset="0"/>
              </a:rPr>
              <a:t>⇔ (∀</a:t>
            </a:r>
            <a:r>
              <a:rPr lang="fr" sz="1600" i="1" dirty="0">
                <a:latin typeface="Georgia" panose="02040502050405020303" pitchFamily="18" charset="0"/>
              </a:rPr>
              <a:t>x</a:t>
            </a:r>
            <a:r>
              <a:rPr lang="fr" sz="1600" dirty="0">
                <a:latin typeface="Georgia" panose="02040502050405020303" pitchFamily="18" charset="0"/>
              </a:rPr>
              <a:t>) </a:t>
            </a:r>
            <a:r>
              <a:rPr lang="fr-FR" sz="1600" dirty="0" err="1" smtClean="0">
                <a:latin typeface="Georgia" panose="02040502050405020303" pitchFamily="18" charset="0"/>
              </a:rPr>
              <a:t>cook</a:t>
            </a:r>
            <a:r>
              <a:rPr lang="fr-FR" sz="1600" dirty="0" smtClean="0">
                <a:latin typeface="Georgia" panose="02040502050405020303" pitchFamily="18" charset="0"/>
              </a:rPr>
              <a:t>(</a:t>
            </a:r>
            <a:r>
              <a:rPr lang="fr-FR" sz="1600" dirty="0" err="1" smtClean="0">
                <a:latin typeface="Georgia" panose="02040502050405020303" pitchFamily="18" charset="0"/>
              </a:rPr>
              <a:t>Mum</a:t>
            </a:r>
            <a:r>
              <a:rPr lang="fr-FR" sz="1600" dirty="0">
                <a:latin typeface="Georgia" panose="02040502050405020303" pitchFamily="18" charset="0"/>
              </a:rPr>
              <a:t>, </a:t>
            </a:r>
            <a:r>
              <a:rPr lang="fr-FR" sz="1600" dirty="0" err="1">
                <a:latin typeface="Georgia" panose="02040502050405020303" pitchFamily="18" charset="0"/>
              </a:rPr>
              <a:t>myMumOmelette</a:t>
            </a:r>
            <a:r>
              <a:rPr lang="fr-FR" sz="1600" dirty="0">
                <a:latin typeface="Georgia" panose="02040502050405020303" pitchFamily="18" charset="0"/>
              </a:rPr>
              <a:t>, o475) </a:t>
            </a:r>
            <a:r>
              <a:rPr lang="fr" sz="1600" dirty="0">
                <a:latin typeface="Georgia" panose="02040502050405020303" pitchFamily="18" charset="0"/>
              </a:rPr>
              <a:t>∧ RecipeRealization(o475) ∧ </a:t>
            </a:r>
            <a:r>
              <a:rPr lang="fr" sz="1600" dirty="0" smtClean="0">
                <a:latin typeface="Georgia" panose="02040502050405020303" pitchFamily="18" charset="0"/>
              </a:rPr>
              <a:t>¬ </a:t>
            </a:r>
            <a:r>
              <a:rPr lang="fr" sz="1600" dirty="0">
                <a:latin typeface="Georgia" panose="02040502050405020303" pitchFamily="18" charset="0"/>
              </a:rPr>
              <a:t>eat(</a:t>
            </a:r>
            <a:r>
              <a:rPr lang="fr" sz="1600" i="1" dirty="0">
                <a:latin typeface="Georgia" panose="02040502050405020303" pitchFamily="18" charset="0"/>
              </a:rPr>
              <a:t>x</a:t>
            </a:r>
            <a:r>
              <a:rPr lang="fr" sz="1600" dirty="0">
                <a:latin typeface="Georgia" panose="02040502050405020303" pitchFamily="18" charset="0"/>
              </a:rPr>
              <a:t>,</a:t>
            </a:r>
            <a:r>
              <a:rPr lang="fr" sz="1600" i="1" dirty="0">
                <a:latin typeface="Georgia" panose="02040502050405020303" pitchFamily="18" charset="0"/>
              </a:rPr>
              <a:t> </a:t>
            </a:r>
            <a:r>
              <a:rPr lang="fr" sz="1600" dirty="0">
                <a:latin typeface="Georgia" panose="02040502050405020303" pitchFamily="18" charset="0"/>
              </a:rPr>
              <a:t>o475) </a:t>
            </a:r>
            <a:endParaRPr lang="fr-FR" sz="1600" dirty="0">
              <a:latin typeface="Georgia" panose="02040502050405020303" pitchFamily="18" charset="0"/>
            </a:endParaRPr>
          </a:p>
          <a:p>
            <a:endParaRPr lang="fr-FR" sz="1600" dirty="0" smtClean="0">
              <a:latin typeface="Georgia" panose="02040502050405020303" pitchFamily="18" charset="0"/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idx="12"/>
          </p:nvPr>
        </p:nvSpPr>
        <p:spPr>
          <a:xfrm>
            <a:off x="8834154" y="4704250"/>
            <a:ext cx="548699" cy="392399"/>
          </a:xfrm>
        </p:spPr>
        <p:txBody>
          <a:bodyPr/>
          <a:lstStyle/>
          <a:p>
            <a:fld id="{00000000-1234-1234-1234-123412341234}" type="slidenum">
              <a:rPr lang="fr" smtClean="0"/>
              <a:pPr/>
              <a:t>8</a:t>
            </a:fld>
            <a:endParaRPr lang="fr" dirty="0"/>
          </a:p>
        </p:txBody>
      </p:sp>
      <p:sp>
        <p:nvSpPr>
          <p:cNvPr id="18" name="Espace réservé du texte 1"/>
          <p:cNvSpPr txBox="1">
            <a:spLocks/>
          </p:cNvSpPr>
          <p:nvPr/>
        </p:nvSpPr>
        <p:spPr>
          <a:xfrm>
            <a:off x="457200" y="739510"/>
            <a:ext cx="8229600" cy="6901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71428"/>
              <a:buFont typeface="Calibri"/>
              <a:buNone/>
              <a:defRPr sz="28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100000"/>
              <a:buFont typeface="Calibri"/>
              <a:buNone/>
              <a:defRPr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100000"/>
              <a:buFont typeface="Calibri"/>
              <a:buNone/>
              <a:defRPr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100000"/>
              <a:buFont typeface="Calibri"/>
              <a:buNone/>
              <a:defRPr sz="18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100000"/>
              <a:buFont typeface="Calibri"/>
              <a:buNone/>
              <a:defRPr sz="18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100000"/>
              <a:buFont typeface="Calibri"/>
              <a:buNone/>
              <a:defRPr sz="18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100000"/>
              <a:buFont typeface="Calibri"/>
              <a:buNone/>
              <a:defRPr sz="18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100000"/>
              <a:buFont typeface="Calibri"/>
              <a:buNone/>
              <a:defRPr sz="18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100000"/>
              <a:buFont typeface="Calibri"/>
              <a:buNone/>
              <a:defRPr sz="18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fr-FR" sz="1800" dirty="0" err="1" smtClean="0"/>
              <a:t>Negation</a:t>
            </a:r>
            <a:r>
              <a:rPr lang="fr-FR" sz="1800" dirty="0" smtClean="0"/>
              <a:t> </a:t>
            </a:r>
            <a:r>
              <a:rPr lang="fr-FR" sz="1800" dirty="0" err="1" smtClean="0"/>
              <a:t>operator</a:t>
            </a:r>
            <a:r>
              <a:rPr lang="fr-FR" sz="1800" dirty="0" smtClean="0"/>
              <a:t> and existential quantifier </a:t>
            </a:r>
            <a:r>
              <a:rPr lang="fr-FR" sz="1800" dirty="0" smtClean="0">
                <a:sym typeface="Wingdings" panose="05000000000000000000" pitchFamily="2" charset="2"/>
              </a:rPr>
              <a:t> </a:t>
            </a:r>
            <a:r>
              <a:rPr lang="fr-FR" sz="1800" dirty="0" err="1" smtClean="0">
                <a:sym typeface="Wingdings" panose="05000000000000000000" pitchFamily="2" charset="2"/>
              </a:rPr>
              <a:t>universal</a:t>
            </a:r>
            <a:r>
              <a:rPr lang="fr-FR" sz="1800" dirty="0" smtClean="0">
                <a:sym typeface="Wingdings" panose="05000000000000000000" pitchFamily="2" charset="2"/>
              </a:rPr>
              <a:t> quantifier</a:t>
            </a:r>
            <a:endParaRPr lang="fr-FR" sz="1800" dirty="0" smtClean="0"/>
          </a:p>
          <a:p>
            <a:endParaRPr lang="fr-FR" sz="1800" dirty="0" smtClean="0"/>
          </a:p>
        </p:txBody>
      </p:sp>
      <p:sp>
        <p:nvSpPr>
          <p:cNvPr id="50" name="Shape 182"/>
          <p:cNvSpPr/>
          <p:nvPr/>
        </p:nvSpPr>
        <p:spPr>
          <a:xfrm>
            <a:off x="1508295" y="1203598"/>
            <a:ext cx="1728193" cy="467099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fr" dirty="0" smtClean="0"/>
              <a:t>:myMumOmelette</a:t>
            </a:r>
            <a:endParaRPr lang="fr" dirty="0"/>
          </a:p>
        </p:txBody>
      </p:sp>
      <p:sp>
        <p:nvSpPr>
          <p:cNvPr id="51" name="Shape 182"/>
          <p:cNvSpPr/>
          <p:nvPr/>
        </p:nvSpPr>
        <p:spPr>
          <a:xfrm>
            <a:off x="140599" y="1921068"/>
            <a:ext cx="1599643" cy="467099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fr" dirty="0" smtClean="0"/>
              <a:t>:Mum</a:t>
            </a:r>
            <a:endParaRPr lang="fr" dirty="0"/>
          </a:p>
        </p:txBody>
      </p:sp>
      <p:sp>
        <p:nvSpPr>
          <p:cNvPr id="52" name="Shape 182"/>
          <p:cNvSpPr/>
          <p:nvPr/>
        </p:nvSpPr>
        <p:spPr>
          <a:xfrm>
            <a:off x="4991218" y="1927510"/>
            <a:ext cx="2263611" cy="467099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/>
            <a:r>
              <a:rPr lang="fr" dirty="0"/>
              <a:t>RecipeRealization</a:t>
            </a:r>
            <a:r>
              <a:rPr lang="fr" dirty="0" smtClean="0"/>
              <a:t>: o475</a:t>
            </a:r>
            <a:endParaRPr lang="fr" dirty="0"/>
          </a:p>
        </p:txBody>
      </p:sp>
      <p:sp>
        <p:nvSpPr>
          <p:cNvPr id="53" name="Shape 182"/>
          <p:cNvSpPr/>
          <p:nvPr/>
        </p:nvSpPr>
        <p:spPr>
          <a:xfrm>
            <a:off x="251520" y="2837164"/>
            <a:ext cx="1599643" cy="467099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fr" dirty="0" smtClean="0"/>
              <a:t>:</a:t>
            </a:r>
            <a:endParaRPr lang="fr" dirty="0"/>
          </a:p>
        </p:txBody>
      </p:sp>
      <p:sp>
        <p:nvSpPr>
          <p:cNvPr id="54" name="Ellipse 53"/>
          <p:cNvSpPr/>
          <p:nvPr/>
        </p:nvSpPr>
        <p:spPr>
          <a:xfrm>
            <a:off x="2378274" y="2836674"/>
            <a:ext cx="1872208" cy="467589"/>
          </a:xfrm>
          <a:prstGeom prst="ellipse">
            <a:avLst/>
          </a:prstGeom>
          <a:solidFill>
            <a:schemeClr val="tx2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solidFill>
                  <a:schemeClr val="tx1"/>
                </a:solidFill>
              </a:rPr>
              <a:t>eat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55" name="Ellipse 54"/>
          <p:cNvSpPr/>
          <p:nvPr/>
        </p:nvSpPr>
        <p:spPr>
          <a:xfrm>
            <a:off x="2372392" y="1927020"/>
            <a:ext cx="1872208" cy="467589"/>
          </a:xfrm>
          <a:prstGeom prst="ellipse">
            <a:avLst/>
          </a:prstGeom>
          <a:solidFill>
            <a:schemeClr val="tx2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solidFill>
                  <a:schemeClr val="tx1"/>
                </a:solidFill>
              </a:rPr>
              <a:t>cook</a:t>
            </a:r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56" name="Connecteur droit 55"/>
          <p:cNvCxnSpPr>
            <a:stCxn id="53" idx="3"/>
            <a:endCxn id="54" idx="2"/>
          </p:cNvCxnSpPr>
          <p:nvPr/>
        </p:nvCxnSpPr>
        <p:spPr>
          <a:xfrm flipV="1">
            <a:off x="1851163" y="3070469"/>
            <a:ext cx="527111" cy="245"/>
          </a:xfrm>
          <a:prstGeom prst="line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7" name="Connecteur droit 56"/>
          <p:cNvCxnSpPr>
            <a:stCxn id="51" idx="3"/>
            <a:endCxn id="55" idx="2"/>
          </p:cNvCxnSpPr>
          <p:nvPr/>
        </p:nvCxnSpPr>
        <p:spPr>
          <a:xfrm>
            <a:off x="1740242" y="2154618"/>
            <a:ext cx="632150" cy="6197"/>
          </a:xfrm>
          <a:prstGeom prst="line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" name="Connecteur droit 57"/>
          <p:cNvCxnSpPr>
            <a:stCxn id="50" idx="2"/>
            <a:endCxn id="55" idx="1"/>
          </p:cNvCxnSpPr>
          <p:nvPr/>
        </p:nvCxnSpPr>
        <p:spPr>
          <a:xfrm>
            <a:off x="2372392" y="1670697"/>
            <a:ext cx="274179" cy="324800"/>
          </a:xfrm>
          <a:prstGeom prst="line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9" name="Connecteur droit 58"/>
          <p:cNvCxnSpPr>
            <a:stCxn id="55" idx="6"/>
            <a:endCxn id="52" idx="1"/>
          </p:cNvCxnSpPr>
          <p:nvPr/>
        </p:nvCxnSpPr>
        <p:spPr>
          <a:xfrm>
            <a:off x="4244600" y="2160815"/>
            <a:ext cx="746618" cy="245"/>
          </a:xfrm>
          <a:prstGeom prst="line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0" name="ZoneTexte 59"/>
          <p:cNvSpPr txBox="1"/>
          <p:nvPr/>
        </p:nvSpPr>
        <p:spPr>
          <a:xfrm>
            <a:off x="1867380" y="190664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1</a:t>
            </a:r>
            <a:endParaRPr lang="fr-FR" dirty="0"/>
          </a:p>
        </p:txBody>
      </p:sp>
      <p:sp>
        <p:nvSpPr>
          <p:cNvPr id="61" name="ZoneTexte 60"/>
          <p:cNvSpPr txBox="1"/>
          <p:nvPr/>
        </p:nvSpPr>
        <p:spPr>
          <a:xfrm>
            <a:off x="2524368" y="168772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</a:t>
            </a:r>
            <a:endParaRPr lang="fr-FR" dirty="0"/>
          </a:p>
        </p:txBody>
      </p:sp>
      <p:sp>
        <p:nvSpPr>
          <p:cNvPr id="62" name="ZoneTexte 61"/>
          <p:cNvSpPr txBox="1"/>
          <p:nvPr/>
        </p:nvSpPr>
        <p:spPr>
          <a:xfrm>
            <a:off x="4472846" y="194316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3</a:t>
            </a:r>
            <a:endParaRPr lang="fr-FR" dirty="0"/>
          </a:p>
        </p:txBody>
      </p:sp>
      <p:sp>
        <p:nvSpPr>
          <p:cNvPr id="63" name="ZoneTexte 62"/>
          <p:cNvSpPr txBox="1"/>
          <p:nvPr/>
        </p:nvSpPr>
        <p:spPr>
          <a:xfrm>
            <a:off x="2035163" y="2826657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1</a:t>
            </a:r>
            <a:endParaRPr lang="fr-FR" dirty="0"/>
          </a:p>
        </p:txBody>
      </p:sp>
      <p:sp>
        <p:nvSpPr>
          <p:cNvPr id="64" name="Shape 182"/>
          <p:cNvSpPr/>
          <p:nvPr/>
        </p:nvSpPr>
        <p:spPr>
          <a:xfrm>
            <a:off x="4991218" y="2837164"/>
            <a:ext cx="2263611" cy="467099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/>
            <a:r>
              <a:rPr lang="fr" dirty="0" smtClean="0"/>
              <a:t>: </a:t>
            </a:r>
            <a:r>
              <a:rPr lang="fr" dirty="0"/>
              <a:t>o475</a:t>
            </a:r>
            <a:endParaRPr lang="fr" dirty="0"/>
          </a:p>
        </p:txBody>
      </p:sp>
      <p:cxnSp>
        <p:nvCxnSpPr>
          <p:cNvPr id="65" name="Connecteur droit 64"/>
          <p:cNvCxnSpPr>
            <a:endCxn id="64" idx="1"/>
          </p:cNvCxnSpPr>
          <p:nvPr/>
        </p:nvCxnSpPr>
        <p:spPr>
          <a:xfrm>
            <a:off x="4244600" y="3070469"/>
            <a:ext cx="746618" cy="245"/>
          </a:xfrm>
          <a:prstGeom prst="line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6" name="ZoneTexte 65"/>
          <p:cNvSpPr txBox="1"/>
          <p:nvPr/>
        </p:nvSpPr>
        <p:spPr>
          <a:xfrm>
            <a:off x="4472846" y="2826657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2</a:t>
            </a:r>
            <a:endParaRPr lang="fr-FR" dirty="0"/>
          </a:p>
        </p:txBody>
      </p:sp>
      <p:sp>
        <p:nvSpPr>
          <p:cNvPr id="67" name="Rectangle 66"/>
          <p:cNvSpPr/>
          <p:nvPr/>
        </p:nvSpPr>
        <p:spPr>
          <a:xfrm>
            <a:off x="140599" y="2549416"/>
            <a:ext cx="7311722" cy="82581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Rectangle 67"/>
          <p:cNvSpPr/>
          <p:nvPr/>
        </p:nvSpPr>
        <p:spPr>
          <a:xfrm>
            <a:off x="140599" y="2466617"/>
            <a:ext cx="3465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" sz="1800" b="1" dirty="0">
                <a:latin typeface="Georgia" panose="02040502050405020303" pitchFamily="18" charset="0"/>
              </a:rPr>
              <a:t>¬</a:t>
            </a:r>
            <a:endParaRPr lang="fr-FR" sz="1800" b="1" dirty="0"/>
          </a:p>
        </p:txBody>
      </p:sp>
      <p:cxnSp>
        <p:nvCxnSpPr>
          <p:cNvPr id="69" name="Connecteur droit 68"/>
          <p:cNvCxnSpPr>
            <a:stCxn id="52" idx="2"/>
            <a:endCxn id="64" idx="0"/>
          </p:cNvCxnSpPr>
          <p:nvPr/>
        </p:nvCxnSpPr>
        <p:spPr>
          <a:xfrm>
            <a:off x="6123024" y="2394609"/>
            <a:ext cx="0" cy="442555"/>
          </a:xfrm>
          <a:prstGeom prst="line">
            <a:avLst/>
          </a:prstGeom>
          <a:noFill/>
          <a:ln w="19050" cap="flat">
            <a:solidFill>
              <a:schemeClr val="dk2"/>
            </a:solidFill>
            <a:prstDash val="sysDash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5961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Conceptual</a:t>
            </a:r>
            <a:r>
              <a:rPr lang="fr-FR" dirty="0" smtClean="0"/>
              <a:t> graphs </a:t>
            </a:r>
            <a:r>
              <a:rPr lang="fr-FR" sz="3000" b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(John F. Sowa, 1979)</a:t>
            </a:r>
            <a:endParaRPr lang="fr-FR" sz="3000" b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idx="12"/>
          </p:nvPr>
        </p:nvSpPr>
        <p:spPr>
          <a:xfrm>
            <a:off x="8834154" y="4704250"/>
            <a:ext cx="548699" cy="392399"/>
          </a:xfrm>
        </p:spPr>
        <p:txBody>
          <a:bodyPr/>
          <a:lstStyle/>
          <a:p>
            <a:fld id="{00000000-1234-1234-1234-123412341234}" type="slidenum">
              <a:rPr lang="fr" smtClean="0"/>
              <a:pPr/>
              <a:t>9</a:t>
            </a:fld>
            <a:endParaRPr lang="fr" dirty="0"/>
          </a:p>
        </p:txBody>
      </p:sp>
      <p:sp>
        <p:nvSpPr>
          <p:cNvPr id="18" name="Espace réservé du texte 1"/>
          <p:cNvSpPr txBox="1">
            <a:spLocks/>
          </p:cNvSpPr>
          <p:nvPr/>
        </p:nvSpPr>
        <p:spPr>
          <a:xfrm>
            <a:off x="457200" y="739510"/>
            <a:ext cx="8229600" cy="6901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71428"/>
              <a:buFont typeface="Calibri"/>
              <a:buNone/>
              <a:defRPr sz="28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100000"/>
              <a:buFont typeface="Calibri"/>
              <a:buNone/>
              <a:defRPr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100000"/>
              <a:buFont typeface="Calibri"/>
              <a:buNone/>
              <a:defRPr sz="24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100000"/>
              <a:buFont typeface="Calibri"/>
              <a:buNone/>
              <a:defRPr sz="18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100000"/>
              <a:buFont typeface="Calibri"/>
              <a:buNone/>
              <a:defRPr sz="18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100000"/>
              <a:buFont typeface="Calibri"/>
              <a:buNone/>
              <a:defRPr sz="18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100000"/>
              <a:buFont typeface="Calibri"/>
              <a:buNone/>
              <a:defRPr sz="18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100000"/>
              <a:buFont typeface="Calibri"/>
              <a:buNone/>
              <a:defRPr sz="18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100000"/>
              <a:buFont typeface="Calibri"/>
              <a:buNone/>
              <a:defRPr sz="1800" b="0" i="0" u="none" strike="noStrike" cap="non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fr-FR" sz="1800" dirty="0" err="1" smtClean="0"/>
              <a:t>Rules</a:t>
            </a:r>
            <a:endParaRPr lang="fr-FR" sz="1800" dirty="0" smtClean="0"/>
          </a:p>
          <a:p>
            <a:endParaRPr lang="fr-FR" sz="1800" dirty="0" smtClean="0"/>
          </a:p>
        </p:txBody>
      </p:sp>
      <p:sp>
        <p:nvSpPr>
          <p:cNvPr id="27" name="Shape 182"/>
          <p:cNvSpPr/>
          <p:nvPr/>
        </p:nvSpPr>
        <p:spPr>
          <a:xfrm>
            <a:off x="1670824" y="1296235"/>
            <a:ext cx="1728193" cy="467099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fr" dirty="0" smtClean="0"/>
              <a:t>:myMumOmelette</a:t>
            </a:r>
            <a:endParaRPr lang="fr" dirty="0"/>
          </a:p>
        </p:txBody>
      </p:sp>
      <p:sp>
        <p:nvSpPr>
          <p:cNvPr id="28" name="Shape 182"/>
          <p:cNvSpPr/>
          <p:nvPr/>
        </p:nvSpPr>
        <p:spPr>
          <a:xfrm>
            <a:off x="1123720" y="1956171"/>
            <a:ext cx="686985" cy="467099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fr" dirty="0" smtClean="0"/>
              <a:t>:</a:t>
            </a:r>
            <a:r>
              <a:rPr lang="fr" i="1" dirty="0" smtClean="0"/>
              <a:t>?x</a:t>
            </a:r>
            <a:endParaRPr lang="fr" i="1" dirty="0"/>
          </a:p>
        </p:txBody>
      </p:sp>
      <p:sp>
        <p:nvSpPr>
          <p:cNvPr id="29" name="Shape 182"/>
          <p:cNvSpPr/>
          <p:nvPr/>
        </p:nvSpPr>
        <p:spPr>
          <a:xfrm>
            <a:off x="3162420" y="1955681"/>
            <a:ext cx="336781" cy="467099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lIns="91425" tIns="91425" rIns="91425" bIns="91425" anchor="ctr" anchorCtr="0">
            <a:noAutofit/>
          </a:bodyPr>
          <a:lstStyle/>
          <a:p>
            <a:pPr lvl="0" algn="ctr"/>
            <a:r>
              <a:rPr lang="fr" dirty="0" smtClean="0"/>
              <a:t>:</a:t>
            </a:r>
            <a:r>
              <a:rPr lang="fr" i="1" dirty="0" smtClean="0"/>
              <a:t>?y</a:t>
            </a:r>
            <a:endParaRPr lang="fr" i="1" dirty="0"/>
          </a:p>
        </p:txBody>
      </p:sp>
      <p:sp>
        <p:nvSpPr>
          <p:cNvPr id="30" name="Shape 182"/>
          <p:cNvSpPr/>
          <p:nvPr/>
        </p:nvSpPr>
        <p:spPr>
          <a:xfrm>
            <a:off x="1552358" y="2825772"/>
            <a:ext cx="339502" cy="467099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fr" dirty="0" smtClean="0"/>
              <a:t>:</a:t>
            </a:r>
            <a:endParaRPr lang="fr" i="1" dirty="0"/>
          </a:p>
        </p:txBody>
      </p:sp>
      <p:sp>
        <p:nvSpPr>
          <p:cNvPr id="31" name="Ellipse 30"/>
          <p:cNvSpPr/>
          <p:nvPr/>
        </p:nvSpPr>
        <p:spPr>
          <a:xfrm>
            <a:off x="2133367" y="2826993"/>
            <a:ext cx="630808" cy="467589"/>
          </a:xfrm>
          <a:prstGeom prst="ellipse">
            <a:avLst/>
          </a:prstGeom>
          <a:solidFill>
            <a:schemeClr val="tx2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solidFill>
                  <a:schemeClr val="tx1"/>
                </a:solidFill>
              </a:rPr>
              <a:t>eat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2" name="Ellipse 31"/>
          <p:cNvSpPr/>
          <p:nvPr/>
        </p:nvSpPr>
        <p:spPr>
          <a:xfrm>
            <a:off x="2093378" y="1952001"/>
            <a:ext cx="873106" cy="467589"/>
          </a:xfrm>
          <a:prstGeom prst="ellipse">
            <a:avLst/>
          </a:prstGeom>
          <a:solidFill>
            <a:schemeClr val="tx2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solidFill>
                  <a:schemeClr val="tx1"/>
                </a:solidFill>
              </a:rPr>
              <a:t>cook</a:t>
            </a:r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33" name="Connecteur droit 32"/>
          <p:cNvCxnSpPr>
            <a:stCxn id="30" idx="3"/>
            <a:endCxn id="31" idx="2"/>
          </p:cNvCxnSpPr>
          <p:nvPr/>
        </p:nvCxnSpPr>
        <p:spPr>
          <a:xfrm>
            <a:off x="1891860" y="3059322"/>
            <a:ext cx="241507" cy="1466"/>
          </a:xfrm>
          <a:prstGeom prst="line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" name="Connecteur droit 33"/>
          <p:cNvCxnSpPr>
            <a:stCxn id="28" idx="3"/>
            <a:endCxn id="32" idx="2"/>
          </p:cNvCxnSpPr>
          <p:nvPr/>
        </p:nvCxnSpPr>
        <p:spPr>
          <a:xfrm flipV="1">
            <a:off x="1810705" y="2185796"/>
            <a:ext cx="282673" cy="3925"/>
          </a:xfrm>
          <a:prstGeom prst="line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" name="Connecteur droit 34"/>
          <p:cNvCxnSpPr>
            <a:stCxn id="27" idx="2"/>
            <a:endCxn id="32" idx="0"/>
          </p:cNvCxnSpPr>
          <p:nvPr/>
        </p:nvCxnSpPr>
        <p:spPr>
          <a:xfrm flipH="1">
            <a:off x="2529931" y="1763334"/>
            <a:ext cx="4990" cy="188667"/>
          </a:xfrm>
          <a:prstGeom prst="line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" name="Connecteur droit 35"/>
          <p:cNvCxnSpPr>
            <a:stCxn id="32" idx="6"/>
            <a:endCxn id="29" idx="1"/>
          </p:cNvCxnSpPr>
          <p:nvPr/>
        </p:nvCxnSpPr>
        <p:spPr>
          <a:xfrm>
            <a:off x="2966484" y="2185796"/>
            <a:ext cx="195936" cy="3435"/>
          </a:xfrm>
          <a:prstGeom prst="line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7" name="ZoneTexte 36"/>
          <p:cNvSpPr txBox="1"/>
          <p:nvPr/>
        </p:nvSpPr>
        <p:spPr>
          <a:xfrm>
            <a:off x="1889488" y="192458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1</a:t>
            </a:r>
            <a:endParaRPr lang="fr-FR" dirty="0"/>
          </a:p>
        </p:txBody>
      </p:sp>
      <p:sp>
        <p:nvSpPr>
          <p:cNvPr id="38" name="ZoneTexte 37"/>
          <p:cNvSpPr txBox="1"/>
          <p:nvPr/>
        </p:nvSpPr>
        <p:spPr>
          <a:xfrm>
            <a:off x="2313364" y="171677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</a:t>
            </a:r>
            <a:endParaRPr lang="fr-FR" dirty="0"/>
          </a:p>
        </p:txBody>
      </p:sp>
      <p:sp>
        <p:nvSpPr>
          <p:cNvPr id="39" name="ZoneTexte 38"/>
          <p:cNvSpPr txBox="1"/>
          <p:nvPr/>
        </p:nvSpPr>
        <p:spPr>
          <a:xfrm>
            <a:off x="2897432" y="1909102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3</a:t>
            </a:r>
            <a:endParaRPr lang="fr-FR" dirty="0"/>
          </a:p>
        </p:txBody>
      </p:sp>
      <p:sp>
        <p:nvSpPr>
          <p:cNvPr id="40" name="ZoneTexte 39"/>
          <p:cNvSpPr txBox="1"/>
          <p:nvPr/>
        </p:nvSpPr>
        <p:spPr>
          <a:xfrm>
            <a:off x="1887487" y="281697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1</a:t>
            </a:r>
            <a:endParaRPr lang="fr-FR" dirty="0"/>
          </a:p>
        </p:txBody>
      </p:sp>
      <p:sp>
        <p:nvSpPr>
          <p:cNvPr id="41" name="Shape 182"/>
          <p:cNvSpPr/>
          <p:nvPr/>
        </p:nvSpPr>
        <p:spPr>
          <a:xfrm>
            <a:off x="3096869" y="2825772"/>
            <a:ext cx="402332" cy="467099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lIns="91425" tIns="91425" rIns="91425" bIns="91425" anchor="ctr" anchorCtr="0">
            <a:noAutofit/>
          </a:bodyPr>
          <a:lstStyle/>
          <a:p>
            <a:pPr lvl="0" algn="ctr"/>
            <a:r>
              <a:rPr lang="fr" dirty="0" smtClean="0"/>
              <a:t>:</a:t>
            </a:r>
            <a:r>
              <a:rPr lang="fr" i="1" dirty="0" smtClean="0"/>
              <a:t>?y</a:t>
            </a:r>
            <a:endParaRPr lang="fr" i="1" dirty="0"/>
          </a:p>
        </p:txBody>
      </p:sp>
      <p:cxnSp>
        <p:nvCxnSpPr>
          <p:cNvPr id="42" name="Connecteur droit 41"/>
          <p:cNvCxnSpPr>
            <a:stCxn id="31" idx="6"/>
            <a:endCxn id="41" idx="1"/>
          </p:cNvCxnSpPr>
          <p:nvPr/>
        </p:nvCxnSpPr>
        <p:spPr>
          <a:xfrm flipV="1">
            <a:off x="2764175" y="3059322"/>
            <a:ext cx="332694" cy="1466"/>
          </a:xfrm>
          <a:prstGeom prst="line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3" name="ZoneTexte 42"/>
          <p:cNvSpPr txBox="1"/>
          <p:nvPr/>
        </p:nvSpPr>
        <p:spPr>
          <a:xfrm>
            <a:off x="2804725" y="2797042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2</a:t>
            </a:r>
            <a:endParaRPr lang="fr-FR" dirty="0"/>
          </a:p>
        </p:txBody>
      </p:sp>
      <p:sp>
        <p:nvSpPr>
          <p:cNvPr id="44" name="Rectangle 43"/>
          <p:cNvSpPr/>
          <p:nvPr/>
        </p:nvSpPr>
        <p:spPr>
          <a:xfrm>
            <a:off x="1176178" y="2538024"/>
            <a:ext cx="2540555" cy="82581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Rectangle 44"/>
          <p:cNvSpPr/>
          <p:nvPr/>
        </p:nvSpPr>
        <p:spPr>
          <a:xfrm>
            <a:off x="1161541" y="2455225"/>
            <a:ext cx="3465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" sz="1800" b="1" dirty="0">
                <a:latin typeface="Georgia" panose="02040502050405020303" pitchFamily="18" charset="0"/>
              </a:rPr>
              <a:t>¬</a:t>
            </a:r>
            <a:endParaRPr lang="fr-FR" sz="1800" b="1" dirty="0"/>
          </a:p>
        </p:txBody>
      </p:sp>
      <p:cxnSp>
        <p:nvCxnSpPr>
          <p:cNvPr id="46" name="Connecteur droit 45"/>
          <p:cNvCxnSpPr>
            <a:stCxn id="29" idx="2"/>
            <a:endCxn id="41" idx="0"/>
          </p:cNvCxnSpPr>
          <p:nvPr/>
        </p:nvCxnSpPr>
        <p:spPr>
          <a:xfrm flipH="1">
            <a:off x="3298035" y="2422780"/>
            <a:ext cx="32776" cy="402992"/>
          </a:xfrm>
          <a:prstGeom prst="line">
            <a:avLst/>
          </a:prstGeom>
          <a:noFill/>
          <a:ln w="19050" cap="flat">
            <a:solidFill>
              <a:schemeClr val="dk2"/>
            </a:solidFill>
            <a:prstDash val="sysDash"/>
            <a:round/>
            <a:headEnd type="none" w="med" len="med"/>
            <a:tailEnd type="none" w="med" len="med"/>
          </a:ln>
        </p:spPr>
      </p:cxnSp>
      <p:sp>
        <p:nvSpPr>
          <p:cNvPr id="87" name="Rectangle 86"/>
          <p:cNvSpPr/>
          <p:nvPr/>
        </p:nvSpPr>
        <p:spPr>
          <a:xfrm>
            <a:off x="3929765" y="2074090"/>
            <a:ext cx="58381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3600" dirty="0"/>
              <a:t>⇒</a:t>
            </a:r>
          </a:p>
        </p:txBody>
      </p:sp>
      <p:sp>
        <p:nvSpPr>
          <p:cNvPr id="88" name="Shape 182"/>
          <p:cNvSpPr/>
          <p:nvPr/>
        </p:nvSpPr>
        <p:spPr>
          <a:xfrm>
            <a:off x="4642906" y="1576407"/>
            <a:ext cx="925732" cy="467099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fr" dirty="0" smtClean="0"/>
              <a:t>Sad:</a:t>
            </a:r>
            <a:r>
              <a:rPr lang="fr" i="1" dirty="0" smtClean="0"/>
              <a:t>?x</a:t>
            </a:r>
            <a:endParaRPr lang="fr" i="1" dirty="0"/>
          </a:p>
        </p:txBody>
      </p:sp>
      <p:sp>
        <p:nvSpPr>
          <p:cNvPr id="90" name="Ellipse 89"/>
          <p:cNvSpPr/>
          <p:nvPr/>
        </p:nvSpPr>
        <p:spPr>
          <a:xfrm>
            <a:off x="5018857" y="2375396"/>
            <a:ext cx="1008112" cy="467589"/>
          </a:xfrm>
          <a:prstGeom prst="ellipse">
            <a:avLst/>
          </a:prstGeom>
          <a:solidFill>
            <a:schemeClr val="tx2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solidFill>
                  <a:schemeClr val="tx1"/>
                </a:solidFill>
              </a:rPr>
              <a:t>throw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93" name="Shape 182"/>
          <p:cNvSpPr/>
          <p:nvPr/>
        </p:nvSpPr>
        <p:spPr>
          <a:xfrm>
            <a:off x="6113884" y="2885893"/>
            <a:ext cx="402332" cy="467099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lIns="91425" tIns="91425" rIns="91425" bIns="91425" anchor="ctr" anchorCtr="0">
            <a:noAutofit/>
          </a:bodyPr>
          <a:lstStyle/>
          <a:p>
            <a:pPr lvl="0" algn="ctr"/>
            <a:r>
              <a:rPr lang="fr" dirty="0" smtClean="0"/>
              <a:t>:</a:t>
            </a:r>
            <a:r>
              <a:rPr lang="fr" i="1" dirty="0" smtClean="0"/>
              <a:t>?y</a:t>
            </a:r>
            <a:endParaRPr lang="fr" i="1" dirty="0"/>
          </a:p>
        </p:txBody>
      </p:sp>
      <p:cxnSp>
        <p:nvCxnSpPr>
          <p:cNvPr id="94" name="Connecteur droit 93"/>
          <p:cNvCxnSpPr>
            <a:endCxn id="90" idx="0"/>
          </p:cNvCxnSpPr>
          <p:nvPr/>
        </p:nvCxnSpPr>
        <p:spPr>
          <a:xfrm>
            <a:off x="5366437" y="2043506"/>
            <a:ext cx="156476" cy="331890"/>
          </a:xfrm>
          <a:prstGeom prst="line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5" name="ZoneTexte 94"/>
          <p:cNvSpPr txBox="1"/>
          <p:nvPr/>
        </p:nvSpPr>
        <p:spPr>
          <a:xfrm>
            <a:off x="5124641" y="2085037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1</a:t>
            </a:r>
            <a:endParaRPr lang="fr-FR" dirty="0"/>
          </a:p>
        </p:txBody>
      </p:sp>
      <p:sp>
        <p:nvSpPr>
          <p:cNvPr id="98" name="ZoneTexte 97"/>
          <p:cNvSpPr txBox="1"/>
          <p:nvPr/>
        </p:nvSpPr>
        <p:spPr>
          <a:xfrm>
            <a:off x="5786375" y="281227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2</a:t>
            </a:r>
            <a:endParaRPr lang="fr-FR" dirty="0"/>
          </a:p>
        </p:txBody>
      </p:sp>
      <p:cxnSp>
        <p:nvCxnSpPr>
          <p:cNvPr id="99" name="Connecteur droit 98"/>
          <p:cNvCxnSpPr>
            <a:stCxn id="90" idx="5"/>
          </p:cNvCxnSpPr>
          <p:nvPr/>
        </p:nvCxnSpPr>
        <p:spPr>
          <a:xfrm>
            <a:off x="5879334" y="2774508"/>
            <a:ext cx="234550" cy="166816"/>
          </a:xfrm>
          <a:prstGeom prst="line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4" name="ZoneTexte 103"/>
          <p:cNvSpPr txBox="1"/>
          <p:nvPr/>
        </p:nvSpPr>
        <p:spPr>
          <a:xfrm>
            <a:off x="1450039" y="3555151"/>
            <a:ext cx="21185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 err="1" smtClean="0"/>
              <a:t>Hypothesis</a:t>
            </a:r>
            <a:endParaRPr lang="fr-FR" sz="1600" b="1" dirty="0"/>
          </a:p>
        </p:txBody>
      </p:sp>
      <p:sp>
        <p:nvSpPr>
          <p:cNvPr id="105" name="ZoneTexte 104"/>
          <p:cNvSpPr txBox="1"/>
          <p:nvPr/>
        </p:nvSpPr>
        <p:spPr>
          <a:xfrm>
            <a:off x="4397634" y="3571864"/>
            <a:ext cx="21185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 smtClean="0"/>
              <a:t>Conclusion</a:t>
            </a:r>
            <a:endParaRPr lang="fr-FR" sz="1600" b="1" dirty="0"/>
          </a:p>
        </p:txBody>
      </p:sp>
      <p:sp>
        <p:nvSpPr>
          <p:cNvPr id="106" name="ZoneTexte 105"/>
          <p:cNvSpPr txBox="1"/>
          <p:nvPr/>
        </p:nvSpPr>
        <p:spPr>
          <a:xfrm>
            <a:off x="155305" y="4255954"/>
            <a:ext cx="85587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Approximative translation: </a:t>
            </a:r>
          </a:p>
          <a:p>
            <a:r>
              <a:rPr lang="fr-FR" i="1" dirty="0" smtClean="0"/>
              <a:t>If no one </a:t>
            </a:r>
            <a:r>
              <a:rPr lang="fr-FR" i="1" dirty="0" err="1" smtClean="0"/>
              <a:t>eat</a:t>
            </a:r>
            <a:r>
              <a:rPr lang="fr-FR" i="1" dirty="0" smtClean="0"/>
              <a:t> a omelette, </a:t>
            </a:r>
            <a:r>
              <a:rPr lang="fr-FR" i="1" dirty="0" err="1" smtClean="0"/>
              <a:t>then</a:t>
            </a:r>
            <a:r>
              <a:rPr lang="fr-FR" i="1" dirty="0" smtClean="0"/>
              <a:t> the one </a:t>
            </a:r>
            <a:r>
              <a:rPr lang="fr-FR" i="1" dirty="0" err="1" smtClean="0"/>
              <a:t>who</a:t>
            </a:r>
            <a:r>
              <a:rPr lang="fr-FR" i="1" dirty="0" smtClean="0"/>
              <a:t> </a:t>
            </a:r>
            <a:r>
              <a:rPr lang="fr-FR" i="1" dirty="0" err="1" smtClean="0"/>
              <a:t>did</a:t>
            </a:r>
            <a:r>
              <a:rPr lang="fr-FR" i="1" dirty="0" smtClean="0"/>
              <a:t> </a:t>
            </a:r>
            <a:r>
              <a:rPr lang="fr-FR" i="1" dirty="0" err="1" smtClean="0"/>
              <a:t>it</a:t>
            </a:r>
            <a:r>
              <a:rPr lang="fr-FR" i="1" dirty="0" smtClean="0"/>
              <a:t> has to </a:t>
            </a:r>
            <a:r>
              <a:rPr lang="fr-FR" i="1" dirty="0" err="1" smtClean="0"/>
              <a:t>throw</a:t>
            </a:r>
            <a:r>
              <a:rPr lang="fr-FR" i="1" dirty="0" smtClean="0"/>
              <a:t> </a:t>
            </a:r>
            <a:r>
              <a:rPr lang="fr-FR" i="1" dirty="0" err="1" smtClean="0"/>
              <a:t>it</a:t>
            </a:r>
            <a:r>
              <a:rPr lang="fr-FR" i="1" dirty="0" smtClean="0"/>
              <a:t>, and </a:t>
            </a:r>
            <a:r>
              <a:rPr lang="fr-FR" i="1" dirty="0" err="1" smtClean="0"/>
              <a:t>he</a:t>
            </a:r>
            <a:r>
              <a:rPr lang="fr-FR" i="1" dirty="0" smtClean="0"/>
              <a:t> </a:t>
            </a:r>
            <a:r>
              <a:rPr lang="fr-FR" i="1" dirty="0" err="1" smtClean="0"/>
              <a:t>belongs</a:t>
            </a:r>
            <a:r>
              <a:rPr lang="fr-FR" i="1" dirty="0" smtClean="0"/>
              <a:t> to the class of </a:t>
            </a:r>
            <a:r>
              <a:rPr lang="fr-FR" i="1" dirty="0" err="1" smtClean="0"/>
              <a:t>Sad</a:t>
            </a:r>
            <a:r>
              <a:rPr lang="fr-FR" i="1" dirty="0" smtClean="0"/>
              <a:t> people</a:t>
            </a:r>
            <a:endParaRPr lang="fr-FR" i="1" dirty="0"/>
          </a:p>
        </p:txBody>
      </p:sp>
    </p:spTree>
    <p:extLst>
      <p:ext uri="{BB962C8B-B14F-4D97-AF65-F5344CB8AC3E}">
        <p14:creationId xmlns:p14="http://schemas.microsoft.com/office/powerpoint/2010/main" val="2959869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noFill/>
        <a:ln w="19050" cap="flat">
          <a:solidFill>
            <a:schemeClr val="dk2"/>
          </a:solidFill>
          <a:prstDash val="solid"/>
          <a:round/>
          <a:headEnd type="none" w="med" len="med"/>
          <a:tailEnd type="none" w="med" len="med"/>
        </a:ln>
      </a:spPr>
      <a:bodyPr/>
      <a:lstStyle/>
    </a:lnDef>
  </a:objectDefaults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Thème</Template>
  <TotalTime>221</TotalTime>
  <Words>899</Words>
  <Application>Microsoft Office PowerPoint</Application>
  <PresentationFormat>Affichage à l'écran (16:9)</PresentationFormat>
  <Paragraphs>251</Paragraphs>
  <Slides>12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Comfortaa</vt:lpstr>
      <vt:lpstr>Dosis</vt:lpstr>
      <vt:lpstr>Georgia</vt:lpstr>
      <vt:lpstr>Wingdings</vt:lpstr>
      <vt:lpstr>Thème</vt:lpstr>
      <vt:lpstr>Conceptual Graphs</vt:lpstr>
      <vt:lpstr>Conceptual graphs (John F. Sowa, 1979)</vt:lpstr>
      <vt:lpstr>Conceptual graphs (John F. Sowa, 1979)</vt:lpstr>
      <vt:lpstr>Conceptual graphs (John F. Sowa, 1979)</vt:lpstr>
      <vt:lpstr>Conceptual graphs (John F. Sowa, 1979)</vt:lpstr>
      <vt:lpstr>Conceptual graphs (John F. Sowa, 1979)</vt:lpstr>
      <vt:lpstr>Conceptual graphs (John F. Sowa, 1979)</vt:lpstr>
      <vt:lpstr>Conceptual graphs (John F. Sowa, 1979)</vt:lpstr>
      <vt:lpstr>Conceptual graphs (John F. Sowa, 1979)</vt:lpstr>
      <vt:lpstr>Conceptual graphs (John F. Sowa, 1979)</vt:lpstr>
      <vt:lpstr>Conceptual graphs (John F. Sowa, 1979)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Modelling knowledge</dc:title>
  <cp:lastModifiedBy>LEFRANCOIS Maxime</cp:lastModifiedBy>
  <cp:revision>26</cp:revision>
  <cp:lastPrinted>2015-05-06T08:34:13Z</cp:lastPrinted>
  <dcterms:modified xsi:type="dcterms:W3CDTF">2017-05-03T16:09:21Z</dcterms:modified>
</cp:coreProperties>
</file>