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301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4" r:id="rId27"/>
    <p:sldId id="285" r:id="rId28"/>
    <p:sldId id="286" r:id="rId29"/>
    <p:sldId id="297" r:id="rId30"/>
    <p:sldId id="299" r:id="rId31"/>
  </p:sldIdLst>
  <p:sldSz cx="9144000" cy="5143500" type="screen16x9"/>
  <p:notesSz cx="10234613" cy="70993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39" d="100"/>
          <a:sy n="139" d="100"/>
        </p:scale>
        <p:origin x="7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93297-255A-44D5-93A0-39364C0F5C5D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F3FB-DA67-4B85-BBDA-81872D1B4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159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30750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  <a:noFill/>
          <a:ln>
            <a:noFill/>
          </a:ln>
        </p:spPr>
        <p:txBody>
          <a:bodyPr lIns="99032" tIns="99032" rIns="99032" bIns="99032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4561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2337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23462" y="3372168"/>
            <a:ext cx="8187689" cy="31946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je suis Lynda TEMAL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Je suis chez sfeir depuis un an.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J’ai un doctorat de l’université de Rennes I.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 sujet de la thèse modélisation d’ontologies pour le partage de données dans le domaine de la neuroimagerie.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Aujourd’hui je vais vous présenter une introduction au web semantique. appelé aussi  web de données.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ines-stetienne.fr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80185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defRPr sz="4800" b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7725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CCCCCC"/>
              </a:buClr>
              <a:buNone/>
              <a:defRPr>
                <a:solidFill>
                  <a:srgbClr val="CCCCCC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2200" y="131737"/>
            <a:ext cx="8229600" cy="44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073763"/>
              </a:buClr>
              <a:defRPr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9369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71428"/>
              <a:buFont typeface="Calibri"/>
              <a:defRPr sz="2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571250" y="4704250"/>
            <a:ext cx="548699" cy="39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32200" y="131737"/>
            <a:ext cx="8229600" cy="44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93690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71428"/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93690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71428"/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32200" y="131737"/>
            <a:ext cx="8229600" cy="44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758"/>
            <a:ext cx="46754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2758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35088" y="2758"/>
            <a:ext cx="467544" cy="360040"/>
          </a:xfrm>
          <a:prstGeom prst="rect">
            <a:avLst/>
          </a:prstGeom>
          <a:solidFill>
            <a:srgbClr val="5F2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F259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03648" y="4780490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Institut Mines-Télécom</a:t>
            </a:r>
            <a:endParaRPr lang="fr-FR" sz="1000" dirty="0"/>
          </a:p>
        </p:txBody>
      </p:sp>
      <p:pic>
        <p:nvPicPr>
          <p:cNvPr id="10" name="Image 9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12" y="4355002"/>
            <a:ext cx="791564" cy="79156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16" y="4782286"/>
            <a:ext cx="140263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621" y="4743638"/>
            <a:ext cx="534931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fr" smtClean="0"/>
              <a:pPr/>
              <a:t>‹N°›</a:t>
            </a:fld>
            <a:endParaRPr lang="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6" name="Espace réservé du pied de page 4"/>
          <p:cNvSpPr txBox="1">
            <a:spLocks/>
          </p:cNvSpPr>
          <p:nvPr userDrawn="1"/>
        </p:nvSpPr>
        <p:spPr>
          <a:xfrm>
            <a:off x="3923928" y="4780490"/>
            <a:ext cx="4358068" cy="360000"/>
          </a:xfrm>
          <a:prstGeom prst="rect">
            <a:avLst/>
          </a:prstGeom>
          <a:solidFill>
            <a:srgbClr val="5F259F"/>
          </a:solidFill>
        </p:spPr>
        <p:txBody>
          <a:bodyPr vert="horz" lIns="91440" tIns="45720" rIns="14400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r"/>
            <a:r>
              <a:rPr lang="fr-FR" smtClean="0"/>
              <a:t>École des Mines de Saint-Étienne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2200" y="131737"/>
            <a:ext cx="8229600" cy="44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073763"/>
              </a:buClr>
              <a:buSzPct val="100000"/>
              <a:buFont typeface="Comfortaa"/>
              <a:buNone/>
              <a:defRPr sz="2400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Calibri"/>
              <a:defRPr sz="3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Calibri"/>
              <a:defRPr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Calibri"/>
              <a:defRPr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49" r:id="rId7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es-stetienne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645725"/>
            <a:ext cx="7772400" cy="1563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fr" dirty="0"/>
              <a:t>Modelling </a:t>
            </a:r>
            <a:r>
              <a:rPr lang="fr" dirty="0" smtClean="0"/>
              <a:t>knowledge</a:t>
            </a:r>
            <a:endParaRPr lang="fr" sz="3200" dirty="0"/>
          </a:p>
        </p:txBody>
      </p:sp>
      <p:sp>
        <p:nvSpPr>
          <p:cNvPr id="36" name="Shape 36"/>
          <p:cNvSpPr txBox="1"/>
          <p:nvPr/>
        </p:nvSpPr>
        <p:spPr>
          <a:xfrm>
            <a:off x="1859325" y="4312875"/>
            <a:ext cx="31799" cy="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5078650" y="3219822"/>
            <a:ext cx="3680399" cy="317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>
                <a:solidFill>
                  <a:srgbClr val="252525"/>
                </a:solidFill>
              </a:rPr>
              <a:t>Maxime </a:t>
            </a:r>
            <a:r>
              <a:rPr lang="fr" dirty="0" smtClean="0">
                <a:solidFill>
                  <a:srgbClr val="252525"/>
                </a:solidFill>
              </a:rPr>
              <a:t>Lefrançois, Antoine Zimmermann</a:t>
            </a:r>
            <a:endParaRPr lang="fr" dirty="0" smtClean="0">
              <a:solidFill>
                <a:srgbClr val="2525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dirty="0" smtClean="0">
                <a:solidFill>
                  <a:srgbClr val="252525"/>
                </a:solidFill>
              </a:rPr>
              <a:t>Ecole des Mines de Saint-Etienne</a:t>
            </a:r>
            <a:endParaRPr lang="fr" dirty="0">
              <a:solidFill>
                <a:srgbClr val="252525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</a:t>
            </a:fld>
            <a:endParaRPr lang="fr"/>
          </a:p>
        </p:txBody>
      </p:sp>
      <p:pic>
        <p:nvPicPr>
          <p:cNvPr id="8" name="Imag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1470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494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Exercise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i="1" dirty="0"/>
              <a:t>What kind of knowledge do you need for cooking?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i="1" dirty="0"/>
              <a:t>Think of what would a robot need to do cook. What a person needs to find recipes that are appropriate for them?</a:t>
            </a:r>
          </a:p>
          <a:p>
            <a:pPr>
              <a:spcBef>
                <a:spcPts val="0"/>
              </a:spcBef>
              <a:buNone/>
            </a:pPr>
            <a:r>
              <a:rPr lang="fr" sz="2400" i="1" dirty="0"/>
              <a:t>What knowledge is needed that can be used in other fields?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10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Classification systems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11</a:t>
            </a:fld>
            <a:endParaRPr lang="fr" dirty="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25" y="915566"/>
            <a:ext cx="5049495" cy="386414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6195900" y="1063375"/>
            <a:ext cx="2815800" cy="390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400" i="1" dirty="0"/>
              <a:t>Tree of Portphyry</a:t>
            </a:r>
            <a:r>
              <a:rPr lang="fr" sz="2400" dirty="0"/>
              <a:t>, 3rd century AD, representing Aristotle </a:t>
            </a:r>
            <a:r>
              <a:rPr lang="fr" sz="2400" i="1" dirty="0"/>
              <a:t>categories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Classification systems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08375" y="1269850"/>
            <a:ext cx="1654500" cy="201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400"/>
              <a:t>Biological taxonomy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12</a:t>
            </a:fld>
            <a:endParaRPr lang="fr" dirty="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300" y="311024"/>
            <a:ext cx="3102700" cy="483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850" y="1149950"/>
            <a:ext cx="3845900" cy="38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Classification systems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 sz="2400" dirty="0"/>
              <a:t>Library classification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200" dirty="0">
                <a:solidFill>
                  <a:schemeClr val="bg2"/>
                </a:solidFill>
              </a:rPr>
              <a:t>500 </a:t>
            </a:r>
            <a:r>
              <a:rPr lang="fr" sz="2200" i="1" dirty="0"/>
              <a:t>Natural sciences and mathematics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200" dirty="0">
                <a:solidFill>
                  <a:schemeClr val="bg2"/>
                </a:solidFill>
              </a:rPr>
              <a:t>510</a:t>
            </a:r>
            <a:r>
              <a:rPr lang="fr" sz="2200" dirty="0"/>
              <a:t> </a:t>
            </a:r>
            <a:r>
              <a:rPr lang="fr" sz="2200" i="1" dirty="0"/>
              <a:t>Mathematics</a:t>
            </a:r>
          </a:p>
          <a:p>
            <a:pPr marL="457200" lvl="0" indent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200" dirty="0">
                <a:solidFill>
                  <a:schemeClr val="bg2"/>
                </a:solidFill>
              </a:rPr>
              <a:t>516</a:t>
            </a:r>
            <a:r>
              <a:rPr lang="fr" sz="2200" dirty="0"/>
              <a:t> </a:t>
            </a:r>
            <a:r>
              <a:rPr lang="fr" sz="2200" i="1" dirty="0"/>
              <a:t>Geometry</a:t>
            </a:r>
          </a:p>
          <a:p>
            <a:pPr marL="914400" lvl="0" indent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200" dirty="0">
                <a:solidFill>
                  <a:schemeClr val="bg2"/>
                </a:solidFill>
              </a:rPr>
              <a:t>516.3</a:t>
            </a:r>
            <a:r>
              <a:rPr lang="fr" sz="2200" dirty="0"/>
              <a:t> </a:t>
            </a:r>
            <a:r>
              <a:rPr lang="fr" sz="2200" i="1" dirty="0"/>
              <a:t>Analytic geometries</a:t>
            </a:r>
          </a:p>
          <a:p>
            <a:pPr marL="1371600" lvl="0" indent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200" dirty="0">
                <a:solidFill>
                  <a:schemeClr val="bg2"/>
                </a:solidFill>
              </a:rPr>
              <a:t>516.37</a:t>
            </a:r>
            <a:r>
              <a:rPr lang="fr" sz="2200" dirty="0"/>
              <a:t> </a:t>
            </a:r>
            <a:r>
              <a:rPr lang="fr" sz="2200" i="1" dirty="0"/>
              <a:t>Metric differential geometries</a:t>
            </a:r>
          </a:p>
          <a:p>
            <a:pPr marL="1828800" lvl="0" indent="457200">
              <a:spcBef>
                <a:spcPts val="0"/>
              </a:spcBef>
              <a:buNone/>
            </a:pPr>
            <a:r>
              <a:rPr lang="fr" sz="2200" dirty="0">
                <a:solidFill>
                  <a:schemeClr val="bg2"/>
                </a:solidFill>
              </a:rPr>
              <a:t>516.375</a:t>
            </a:r>
            <a:r>
              <a:rPr lang="fr" sz="2200" dirty="0"/>
              <a:t> </a:t>
            </a:r>
            <a:r>
              <a:rPr lang="fr" sz="2200" i="1" dirty="0"/>
              <a:t>Finsler Geometry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13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Classification systems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b="1" dirty="0"/>
              <a:t>General knowledge:</a:t>
            </a:r>
            <a:r>
              <a:rPr lang="fr" sz="2400" dirty="0"/>
              <a:t> </a:t>
            </a:r>
            <a:r>
              <a:rPr lang="fr" sz="2400" i="1" dirty="0"/>
              <a:t>Persons are Living-beings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b="1" dirty="0"/>
              <a:t>Specific data:</a:t>
            </a:r>
            <a:r>
              <a:rPr lang="fr" sz="2400" dirty="0"/>
              <a:t> </a:t>
            </a:r>
            <a:r>
              <a:rPr lang="fr" sz="2400" i="1" dirty="0"/>
              <a:t>Aristotle is a Person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b="1" dirty="0"/>
              <a:t>Conclusion:</a:t>
            </a:r>
            <a:r>
              <a:rPr lang="fr" sz="2400" dirty="0"/>
              <a:t> </a:t>
            </a:r>
            <a:r>
              <a:rPr lang="fr" sz="2400" i="1" dirty="0"/>
              <a:t>Aristotle is a Living-being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 sz="2400" dirty="0"/>
              <a:t>In first order logic</a:t>
            </a:r>
            <a:r>
              <a:rPr lang="fr" sz="2400" dirty="0" smtClean="0"/>
              <a:t>: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 sz="2400" dirty="0"/>
              <a:t>	</a:t>
            </a:r>
            <a:r>
              <a:rPr lang="fr" sz="2400" dirty="0" smtClean="0">
                <a:latin typeface="Georgia" panose="02040502050405020303" pitchFamily="18" charset="0"/>
              </a:rPr>
              <a:t>∀</a:t>
            </a:r>
            <a:r>
              <a:rPr lang="fr" sz="2400" i="1" dirty="0">
                <a:latin typeface="Georgia" panose="02040502050405020303" pitchFamily="18" charset="0"/>
              </a:rPr>
              <a:t>x</a:t>
            </a:r>
            <a:r>
              <a:rPr lang="fr" sz="2400" dirty="0">
                <a:latin typeface="Georgia" panose="02040502050405020303" pitchFamily="18" charset="0"/>
              </a:rPr>
              <a:t>.Person(</a:t>
            </a:r>
            <a:r>
              <a:rPr lang="fr" sz="2400" i="1" dirty="0">
                <a:latin typeface="Georgia" panose="02040502050405020303" pitchFamily="18" charset="0"/>
              </a:rPr>
              <a:t>x</a:t>
            </a:r>
            <a:r>
              <a:rPr lang="fr" sz="2400" dirty="0" smtClean="0">
                <a:latin typeface="Georgia" panose="02040502050405020303" pitchFamily="18" charset="0"/>
              </a:rPr>
              <a:t>) ⇒ Living-being(</a:t>
            </a:r>
            <a:r>
              <a:rPr lang="fr" sz="2400" i="1" dirty="0" smtClean="0">
                <a:latin typeface="Georgia" panose="02040502050405020303" pitchFamily="18" charset="0"/>
              </a:rPr>
              <a:t>x</a:t>
            </a:r>
            <a:r>
              <a:rPr lang="fr" sz="2400" dirty="0">
                <a:latin typeface="Georgia" panose="02040502050405020303" pitchFamily="18" charset="0"/>
              </a:rPr>
              <a:t>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fr" sz="2400" dirty="0" smtClean="0">
                <a:latin typeface="Georgia" panose="02040502050405020303" pitchFamily="18" charset="0"/>
              </a:rPr>
              <a:t>	Person(</a:t>
            </a:r>
            <a:r>
              <a:rPr lang="fr" sz="2400" i="1" dirty="0" smtClean="0">
                <a:latin typeface="Georgia" panose="02040502050405020303" pitchFamily="18" charset="0"/>
              </a:rPr>
              <a:t>Aristotle</a:t>
            </a:r>
            <a:r>
              <a:rPr lang="fr" sz="2400" dirty="0">
                <a:latin typeface="Georgia" panose="02040502050405020303" pitchFamily="18" charset="0"/>
              </a:rPr>
              <a:t>)</a:t>
            </a:r>
          </a:p>
          <a:p>
            <a:pPr marL="360000" indent="0" rtl="0">
              <a:spcBef>
                <a:spcPts val="0"/>
              </a:spcBef>
              <a:buNone/>
            </a:pPr>
            <a:r>
              <a:rPr lang="fr" sz="2400" dirty="0" smtClean="0">
                <a:latin typeface="Georgia" panose="02040502050405020303" pitchFamily="18" charset="0"/>
              </a:rPr>
              <a:t>⊨</a:t>
            </a:r>
            <a:endParaRPr lang="fr" sz="2400" dirty="0">
              <a:latin typeface="Georgia" panose="020405020504050203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" sz="2400" dirty="0">
                <a:latin typeface="Georgia" panose="02040502050405020303" pitchFamily="18" charset="0"/>
              </a:rPr>
              <a:t>	</a:t>
            </a:r>
            <a:r>
              <a:rPr lang="fr" sz="2400" dirty="0" smtClean="0">
                <a:latin typeface="Georgia" panose="02040502050405020303" pitchFamily="18" charset="0"/>
              </a:rPr>
              <a:t>Living-being(</a:t>
            </a:r>
            <a:r>
              <a:rPr lang="fr" sz="2400" i="1" dirty="0" smtClean="0">
                <a:latin typeface="Georgia" panose="02040502050405020303" pitchFamily="18" charset="0"/>
              </a:rPr>
              <a:t>Aristotle</a:t>
            </a:r>
            <a:r>
              <a:rPr lang="fr" sz="2400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14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Classification systems: guidelines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03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/>
              <a:t>A name can only be used for </a:t>
            </a:r>
            <a:r>
              <a:rPr lang="fr" sz="2400" b="1" dirty="0"/>
              <a:t>one </a:t>
            </a:r>
            <a:r>
              <a:rPr lang="fr" sz="2400" dirty="0" smtClean="0"/>
              <a:t>class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A </a:t>
            </a:r>
            <a:r>
              <a:rPr lang="fr" sz="2400" dirty="0"/>
              <a:t>word does not necessarily correspond to a class and </a:t>
            </a:r>
            <a:r>
              <a:rPr lang="fr" sz="2400" dirty="0" smtClean="0"/>
              <a:t>vice versa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Use </a:t>
            </a:r>
            <a:r>
              <a:rPr lang="fr" sz="2400" dirty="0"/>
              <a:t>consistent naming convention (e.g., capital letters, singular nouns or noun </a:t>
            </a:r>
            <a:r>
              <a:rPr lang="fr" sz="2400" dirty="0" smtClean="0"/>
              <a:t>phrases)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Define </a:t>
            </a:r>
            <a:r>
              <a:rPr lang="fr" sz="2400" dirty="0"/>
              <a:t>classes by analogy: similar structure, similar features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15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dirty="0"/>
              <a:t>Classification systems: </a:t>
            </a:r>
            <a:r>
              <a:rPr lang="fr" dirty="0" smtClean="0"/>
              <a:t>exercise</a:t>
            </a:r>
            <a:endParaRPr lang="fr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fr-FR" sz="2400" dirty="0"/>
              <a:t>Définir une hiérarchie à partir des concepts suivants : 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err="1" smtClean="0"/>
              <a:t>Athléthisme</a:t>
            </a:r>
            <a:r>
              <a:rPr lang="fr-FR" sz="2400" dirty="0"/>
              <a:t>, Course, Football, </a:t>
            </a:r>
            <a:r>
              <a:rPr lang="fr-FR" sz="2400" dirty="0" err="1"/>
              <a:t>FootballAméricain</a:t>
            </a:r>
            <a:r>
              <a:rPr lang="fr-FR" sz="2400" dirty="0"/>
              <a:t>, Natation, </a:t>
            </a:r>
            <a:r>
              <a:rPr lang="fr-FR" sz="2400" dirty="0" err="1"/>
              <a:t>NatationSynchronisée</a:t>
            </a:r>
            <a:r>
              <a:rPr lang="fr-FR" sz="2400" dirty="0"/>
              <a:t>, Patinage, </a:t>
            </a:r>
            <a:r>
              <a:rPr lang="fr-FR" sz="2400" dirty="0" err="1"/>
              <a:t>PatinageArtistique</a:t>
            </a:r>
            <a:r>
              <a:rPr lang="fr-FR" sz="2400" dirty="0"/>
              <a:t>, </a:t>
            </a:r>
            <a:r>
              <a:rPr lang="fr-FR" sz="2400" dirty="0" err="1"/>
              <a:t>PatinageDeVitesse</a:t>
            </a:r>
            <a:r>
              <a:rPr lang="fr-FR" sz="2400" dirty="0"/>
              <a:t>, Relai, Ski, Sport, </a:t>
            </a:r>
            <a:r>
              <a:rPr lang="fr-FR" sz="2400" dirty="0" err="1"/>
              <a:t>SportArtistique</a:t>
            </a:r>
            <a:r>
              <a:rPr lang="fr-FR" sz="2400" dirty="0"/>
              <a:t>, </a:t>
            </a:r>
            <a:r>
              <a:rPr lang="fr-FR" sz="2400" dirty="0" err="1"/>
              <a:t>SportCollectif</a:t>
            </a:r>
            <a:r>
              <a:rPr lang="fr-FR" sz="2400" dirty="0"/>
              <a:t>, </a:t>
            </a:r>
            <a:r>
              <a:rPr lang="fr-FR" sz="2400" dirty="0" err="1"/>
              <a:t>SportDeBalle</a:t>
            </a:r>
            <a:r>
              <a:rPr lang="fr-FR" sz="2400" dirty="0"/>
              <a:t>, </a:t>
            </a:r>
            <a:r>
              <a:rPr lang="fr-FR" sz="2400" dirty="0" err="1"/>
              <a:t>SportIndividuel</a:t>
            </a:r>
            <a:r>
              <a:rPr lang="fr-FR" sz="2400" dirty="0"/>
              <a:t>, Tennis.</a:t>
            </a:r>
            <a:endParaRPr lang="fr" sz="2400" i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16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300"/>
              <a:t>Graph-based knowledge representation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/>
              <a:t>Classes are not enough to represent most </a:t>
            </a:r>
            <a:r>
              <a:rPr lang="fr" sz="2400" dirty="0" smtClean="0"/>
              <a:t>knowledge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Relations </a:t>
            </a:r>
            <a:r>
              <a:rPr lang="fr" sz="2400" dirty="0"/>
              <a:t>between entities are </a:t>
            </a:r>
            <a:r>
              <a:rPr lang="fr" sz="2400" dirty="0" smtClean="0"/>
              <a:t>required</a:t>
            </a:r>
          </a:p>
          <a:p>
            <a:pPr rtl="0">
              <a:spcBef>
                <a:spcPts val="0"/>
              </a:spcBef>
            </a:pPr>
            <a:r>
              <a:rPr lang="fr" sz="2400" dirty="0" smtClean="0"/>
              <a:t>	</a:t>
            </a:r>
            <a:r>
              <a:rPr lang="f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f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what ingredients are in a dish</a:t>
            </a:r>
            <a:r>
              <a:rPr lang="f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fr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17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300"/>
              <a:t>Graph-based knowledge representation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dirty="0"/>
              <a:t>Representing entities and their relationships:</a:t>
            </a:r>
          </a:p>
          <a:p>
            <a:pPr marL="7200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mind maps</a:t>
            </a:r>
          </a:p>
          <a:p>
            <a:pPr marL="7200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topic maps</a:t>
            </a:r>
          </a:p>
          <a:p>
            <a:pPr marL="7200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semantic networks</a:t>
            </a:r>
          </a:p>
          <a:p>
            <a:pPr marL="7200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conceptual graphs</a:t>
            </a:r>
          </a:p>
          <a:p>
            <a:pPr marL="7200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/>
              <a:t>R</a:t>
            </a:r>
            <a:r>
              <a:rPr lang="fr" sz="2400" dirty="0" smtClean="0"/>
              <a:t>DF</a:t>
            </a:r>
            <a:endParaRPr lang="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18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300"/>
              <a:t>Graph-based knowledge representation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dirty="0"/>
              <a:t>Semantic networks: Describe particular entities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dirty="0"/>
              <a:t>e.g., John knows Sam and is the son of Henry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fr" sz="2400" dirty="0"/>
              <a:t>In FOL: </a:t>
            </a:r>
            <a:r>
              <a:rPr lang="fr" sz="2400" dirty="0">
                <a:latin typeface="Georgia" panose="02040502050405020303" pitchFamily="18" charset="0"/>
              </a:rPr>
              <a:t>knows(</a:t>
            </a:r>
            <a:r>
              <a:rPr lang="fr" sz="2400" i="1" dirty="0">
                <a:latin typeface="Georgia" panose="02040502050405020303" pitchFamily="18" charset="0"/>
              </a:rPr>
              <a:t>John</a:t>
            </a:r>
            <a:r>
              <a:rPr lang="fr" sz="2400" dirty="0">
                <a:latin typeface="Georgia" panose="02040502050405020303" pitchFamily="18" charset="0"/>
              </a:rPr>
              <a:t>,</a:t>
            </a:r>
            <a:r>
              <a:rPr lang="fr" sz="2400" i="1" dirty="0">
                <a:latin typeface="Georgia" panose="02040502050405020303" pitchFamily="18" charset="0"/>
              </a:rPr>
              <a:t>Sam</a:t>
            </a:r>
            <a:r>
              <a:rPr lang="fr" sz="2400" dirty="0" smtClean="0">
                <a:latin typeface="Georgia" panose="02040502050405020303" pitchFamily="18" charset="0"/>
              </a:rPr>
              <a:t>) ∧ son-of(</a:t>
            </a:r>
            <a:r>
              <a:rPr lang="fr" sz="2400" i="1" dirty="0" smtClean="0">
                <a:latin typeface="Georgia" panose="02040502050405020303" pitchFamily="18" charset="0"/>
              </a:rPr>
              <a:t>John</a:t>
            </a:r>
            <a:r>
              <a:rPr lang="fr" sz="2400" dirty="0" smtClean="0">
                <a:latin typeface="Georgia" panose="02040502050405020303" pitchFamily="18" charset="0"/>
              </a:rPr>
              <a:t>,</a:t>
            </a:r>
            <a:r>
              <a:rPr lang="fr" sz="2400" i="1" dirty="0" smtClean="0">
                <a:latin typeface="Georgia" panose="02040502050405020303" pitchFamily="18" charset="0"/>
              </a:rPr>
              <a:t>Henry</a:t>
            </a:r>
            <a:r>
              <a:rPr lang="fr" sz="2400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19</a:t>
            </a:fld>
            <a:endParaRPr lang="fr" dirty="0"/>
          </a:p>
        </p:txBody>
      </p:sp>
      <p:sp>
        <p:nvSpPr>
          <p:cNvPr id="141" name="Shape 141"/>
          <p:cNvSpPr/>
          <p:nvPr/>
        </p:nvSpPr>
        <p:spPr>
          <a:xfrm>
            <a:off x="3615300" y="1955106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John</a:t>
            </a:r>
          </a:p>
        </p:txBody>
      </p:sp>
      <p:sp>
        <p:nvSpPr>
          <p:cNvPr id="142" name="Shape 142"/>
          <p:cNvSpPr/>
          <p:nvPr/>
        </p:nvSpPr>
        <p:spPr>
          <a:xfrm>
            <a:off x="1733525" y="2310556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Sam</a:t>
            </a:r>
          </a:p>
        </p:txBody>
      </p:sp>
      <p:sp>
        <p:nvSpPr>
          <p:cNvPr id="143" name="Shape 143"/>
          <p:cNvSpPr/>
          <p:nvPr/>
        </p:nvSpPr>
        <p:spPr>
          <a:xfrm>
            <a:off x="5497075" y="2310556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Henry</a:t>
            </a:r>
          </a:p>
        </p:txBody>
      </p:sp>
      <p:cxnSp>
        <p:nvCxnSpPr>
          <p:cNvPr id="144" name="Shape 144"/>
          <p:cNvCxnSpPr>
            <a:stCxn id="141" idx="3"/>
            <a:endCxn id="143" idx="1"/>
          </p:cNvCxnSpPr>
          <p:nvPr/>
        </p:nvCxnSpPr>
        <p:spPr>
          <a:xfrm>
            <a:off x="4349099" y="2188655"/>
            <a:ext cx="1148100" cy="355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stCxn id="141" idx="1"/>
            <a:endCxn id="142" idx="3"/>
          </p:cNvCxnSpPr>
          <p:nvPr/>
        </p:nvCxnSpPr>
        <p:spPr>
          <a:xfrm flipH="1">
            <a:off x="2467200" y="2188655"/>
            <a:ext cx="1148100" cy="355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6" name="Shape 146"/>
          <p:cNvSpPr txBox="1"/>
          <p:nvPr/>
        </p:nvSpPr>
        <p:spPr>
          <a:xfrm rot="-1034658">
            <a:off x="2644097" y="2032604"/>
            <a:ext cx="794409" cy="4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knows</a:t>
            </a:r>
          </a:p>
        </p:txBody>
      </p:sp>
      <p:sp>
        <p:nvSpPr>
          <p:cNvPr id="147" name="Shape 147"/>
          <p:cNvSpPr txBox="1"/>
          <p:nvPr/>
        </p:nvSpPr>
        <p:spPr>
          <a:xfrm rot="1038763">
            <a:off x="4525863" y="2031294"/>
            <a:ext cx="794389" cy="46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son-of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dirty="0"/>
              <a:t>Content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/>
              <a:t>Introduction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Classification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Graph-based </a:t>
            </a:r>
            <a:r>
              <a:rPr lang="fr" sz="2400" dirty="0"/>
              <a:t>knowledge </a:t>
            </a:r>
            <a:r>
              <a:rPr lang="fr" sz="2400" dirty="0" smtClean="0"/>
              <a:t>representation</a:t>
            </a:r>
            <a:endParaRPr lang="fr" sz="2400" dirty="0"/>
          </a:p>
          <a:p>
            <a:pPr rtl="0">
              <a:spcBef>
                <a:spcPts val="0"/>
              </a:spcBef>
            </a:pPr>
            <a:endParaRPr lang="fr" sz="2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300"/>
              <a:t>Graph-based knowledge representation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dirty="0" smtClean="0"/>
              <a:t>Exercises:</a:t>
            </a:r>
            <a:endParaRPr lang="fr" sz="2400" dirty="0"/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i="1" dirty="0"/>
              <a:t>describe </a:t>
            </a:r>
            <a:r>
              <a:rPr lang="fr" sz="2400" i="1" dirty="0" smtClean="0"/>
              <a:t>pizza recipe </a:t>
            </a:r>
            <a:r>
              <a:rPr lang="fr" sz="2400" i="1" dirty="0"/>
              <a:t>as a semantic </a:t>
            </a:r>
            <a:r>
              <a:rPr lang="fr" sz="2400" i="1" dirty="0" smtClean="0"/>
              <a:t>network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i="1" dirty="0" smtClean="0"/>
              <a:t>how </a:t>
            </a:r>
            <a:r>
              <a:rPr lang="fr" sz="2400" i="1" dirty="0"/>
              <a:t>to describe the </a:t>
            </a:r>
            <a:r>
              <a:rPr lang="fr" sz="2400" i="1" dirty="0" smtClean="0"/>
              <a:t>pizza that </a:t>
            </a:r>
            <a:r>
              <a:rPr lang="fr" sz="2400" i="1" dirty="0"/>
              <a:t>I made yesterday?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20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300"/>
              <a:t>Graph-based knowledge representation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/>
              <a:t>Add two special relationships</a:t>
            </a:r>
          </a:p>
          <a:p>
            <a:pPr rtl="0">
              <a:spcBef>
                <a:spcPts val="0"/>
              </a:spcBef>
              <a:buNone/>
            </a:pPr>
            <a:r>
              <a:rPr lang="fr" sz="2400"/>
              <a:t>	</a:t>
            </a:r>
            <a:r>
              <a:rPr lang="fr" sz="2400" b="1"/>
              <a:t>is-a</a:t>
            </a:r>
            <a:r>
              <a:rPr lang="fr" sz="2400"/>
              <a:t> (between an entity and a class it belongs to)</a:t>
            </a:r>
          </a:p>
          <a:p>
            <a:pPr>
              <a:spcBef>
                <a:spcPts val="0"/>
              </a:spcBef>
              <a:buNone/>
            </a:pPr>
            <a:r>
              <a:rPr lang="fr" sz="2400"/>
              <a:t>	</a:t>
            </a:r>
            <a:r>
              <a:rPr lang="fr" sz="2400" b="1"/>
              <a:t>kind-of</a:t>
            </a:r>
            <a:r>
              <a:rPr lang="fr" sz="2400"/>
              <a:t> (between a class and a superclass)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21</a:t>
            </a:fld>
            <a:endParaRPr lang="fr" dirty="0"/>
          </a:p>
        </p:txBody>
      </p:sp>
      <p:sp>
        <p:nvSpPr>
          <p:cNvPr id="160" name="Shape 160"/>
          <p:cNvSpPr/>
          <p:nvPr/>
        </p:nvSpPr>
        <p:spPr>
          <a:xfrm>
            <a:off x="2130800" y="3880323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John</a:t>
            </a:r>
          </a:p>
        </p:txBody>
      </p:sp>
      <p:cxnSp>
        <p:nvCxnSpPr>
          <p:cNvPr id="161" name="Shape 161"/>
          <p:cNvCxnSpPr>
            <a:stCxn id="160" idx="3"/>
            <a:endCxn id="162" idx="1"/>
          </p:cNvCxnSpPr>
          <p:nvPr/>
        </p:nvCxnSpPr>
        <p:spPr>
          <a:xfrm>
            <a:off x="2864599" y="4113872"/>
            <a:ext cx="1552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 rot="1298">
            <a:off x="3193763" y="3804137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son-of</a:t>
            </a:r>
          </a:p>
        </p:txBody>
      </p:sp>
      <p:sp>
        <p:nvSpPr>
          <p:cNvPr id="162" name="Shape 162"/>
          <p:cNvSpPr/>
          <p:nvPr/>
        </p:nvSpPr>
        <p:spPr>
          <a:xfrm>
            <a:off x="4416800" y="3880323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Henry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3775" y="2820023"/>
            <a:ext cx="8246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Person</a:t>
            </a:r>
          </a:p>
        </p:txBody>
      </p:sp>
      <p:cxnSp>
        <p:nvCxnSpPr>
          <p:cNvPr id="165" name="Shape 165"/>
          <p:cNvCxnSpPr>
            <a:stCxn id="160" idx="0"/>
            <a:endCxn id="164" idx="1"/>
          </p:cNvCxnSpPr>
          <p:nvPr/>
        </p:nvCxnSpPr>
        <p:spPr>
          <a:xfrm rot="10800000" flipH="1">
            <a:off x="2497699" y="3053523"/>
            <a:ext cx="696000" cy="82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>
            <a:stCxn id="162" idx="0"/>
            <a:endCxn id="164" idx="3"/>
          </p:cNvCxnSpPr>
          <p:nvPr/>
        </p:nvCxnSpPr>
        <p:spPr>
          <a:xfrm rot="10800000">
            <a:off x="4018399" y="3053523"/>
            <a:ext cx="765300" cy="82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 rot="-3072504">
            <a:off x="2323199" y="3233429"/>
            <a:ext cx="794426" cy="467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is-a</a:t>
            </a:r>
          </a:p>
        </p:txBody>
      </p:sp>
      <p:sp>
        <p:nvSpPr>
          <p:cNvPr id="168" name="Shape 168"/>
          <p:cNvSpPr txBox="1"/>
          <p:nvPr/>
        </p:nvSpPr>
        <p:spPr>
          <a:xfrm rot="2830391">
            <a:off x="4115681" y="3218588"/>
            <a:ext cx="794369" cy="467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is-a</a:t>
            </a:r>
          </a:p>
        </p:txBody>
      </p:sp>
      <p:cxnSp>
        <p:nvCxnSpPr>
          <p:cNvPr id="169" name="Shape 169"/>
          <p:cNvCxnSpPr>
            <a:stCxn id="164" idx="3"/>
          </p:cNvCxnSpPr>
          <p:nvPr/>
        </p:nvCxnSpPr>
        <p:spPr>
          <a:xfrm rot="10800000" flipH="1">
            <a:off x="4018474" y="3049372"/>
            <a:ext cx="1480500" cy="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0" name="Shape 170"/>
          <p:cNvSpPr/>
          <p:nvPr/>
        </p:nvSpPr>
        <p:spPr>
          <a:xfrm>
            <a:off x="5499000" y="2820023"/>
            <a:ext cx="1268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Living-being</a:t>
            </a:r>
          </a:p>
        </p:txBody>
      </p:sp>
      <p:sp>
        <p:nvSpPr>
          <p:cNvPr id="171" name="Shape 171"/>
          <p:cNvSpPr txBox="1"/>
          <p:nvPr/>
        </p:nvSpPr>
        <p:spPr>
          <a:xfrm rot="1298">
            <a:off x="4302923" y="2715916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kind-of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300"/>
              <a:t>Graph-based knowledge representation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059582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dirty="0"/>
              <a:t>Meaning of </a:t>
            </a:r>
            <a:r>
              <a:rPr lang="fr" sz="2400" b="1" dirty="0"/>
              <a:t>is-a</a:t>
            </a:r>
            <a:r>
              <a:rPr lang="fr" sz="2400" dirty="0"/>
              <a:t> and </a:t>
            </a:r>
            <a:r>
              <a:rPr lang="fr" sz="2400" b="1" dirty="0"/>
              <a:t>kind-of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b="1" dirty="0"/>
              <a:t>	</a:t>
            </a:r>
            <a:r>
              <a:rPr lang="fr" sz="2200" dirty="0"/>
              <a:t>We would like that this graph:</a:t>
            </a:r>
          </a:p>
          <a:p>
            <a:pPr rtl="0">
              <a:spcBef>
                <a:spcPts val="0"/>
              </a:spcBef>
              <a:buNone/>
            </a:pPr>
            <a:endParaRPr sz="2200" dirty="0"/>
          </a:p>
          <a:p>
            <a:pPr rtl="0">
              <a:spcBef>
                <a:spcPts val="0"/>
              </a:spcBef>
              <a:buNone/>
            </a:pPr>
            <a:endParaRPr sz="2200" dirty="0"/>
          </a:p>
          <a:p>
            <a:pPr rtl="0">
              <a:spcBef>
                <a:spcPts val="0"/>
              </a:spcBef>
              <a:buNone/>
            </a:pPr>
            <a:endParaRPr lang="fr-FR" sz="2200" dirty="0" smtClean="0"/>
          </a:p>
          <a:p>
            <a:pPr rtl="0">
              <a:spcBef>
                <a:spcPts val="0"/>
              </a:spcBef>
              <a:buNone/>
            </a:pPr>
            <a:endParaRPr sz="2200" dirty="0"/>
          </a:p>
          <a:p>
            <a:pPr rtl="0">
              <a:spcBef>
                <a:spcPts val="0"/>
              </a:spcBef>
              <a:buNone/>
            </a:pPr>
            <a:endParaRPr sz="2200" dirty="0"/>
          </a:p>
          <a:p>
            <a:pPr lvl="0" rtl="0">
              <a:spcBef>
                <a:spcPts val="0"/>
              </a:spcBef>
              <a:buNone/>
            </a:pPr>
            <a:r>
              <a:rPr lang="fr" sz="2200" dirty="0"/>
              <a:t>	logically implies: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22</a:t>
            </a:fld>
            <a:endParaRPr lang="fr" dirty="0"/>
          </a:p>
        </p:txBody>
      </p:sp>
      <p:sp>
        <p:nvSpPr>
          <p:cNvPr id="178" name="Shape 178"/>
          <p:cNvSpPr/>
          <p:nvPr/>
        </p:nvSpPr>
        <p:spPr>
          <a:xfrm>
            <a:off x="2167648" y="3088235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John</a:t>
            </a:r>
          </a:p>
        </p:txBody>
      </p:sp>
      <p:cxnSp>
        <p:nvCxnSpPr>
          <p:cNvPr id="179" name="Shape 179"/>
          <p:cNvCxnSpPr>
            <a:stCxn id="178" idx="3"/>
            <a:endCxn id="180" idx="1"/>
          </p:cNvCxnSpPr>
          <p:nvPr/>
        </p:nvCxnSpPr>
        <p:spPr>
          <a:xfrm>
            <a:off x="2901447" y="3321784"/>
            <a:ext cx="1552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1" name="Shape 181"/>
          <p:cNvSpPr txBox="1"/>
          <p:nvPr/>
        </p:nvSpPr>
        <p:spPr>
          <a:xfrm rot="1298">
            <a:off x="3230611" y="3012049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son-of</a:t>
            </a:r>
          </a:p>
        </p:txBody>
      </p:sp>
      <p:sp>
        <p:nvSpPr>
          <p:cNvPr id="180" name="Shape 180"/>
          <p:cNvSpPr/>
          <p:nvPr/>
        </p:nvSpPr>
        <p:spPr>
          <a:xfrm>
            <a:off x="4453648" y="3088235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Henry</a:t>
            </a:r>
          </a:p>
        </p:txBody>
      </p:sp>
      <p:sp>
        <p:nvSpPr>
          <p:cNvPr id="182" name="Shape 182"/>
          <p:cNvSpPr/>
          <p:nvPr/>
        </p:nvSpPr>
        <p:spPr>
          <a:xfrm>
            <a:off x="3230623" y="2027935"/>
            <a:ext cx="8246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Person</a:t>
            </a:r>
          </a:p>
        </p:txBody>
      </p:sp>
      <p:cxnSp>
        <p:nvCxnSpPr>
          <p:cNvPr id="183" name="Shape 183"/>
          <p:cNvCxnSpPr>
            <a:stCxn id="178" idx="0"/>
            <a:endCxn id="182" idx="1"/>
          </p:cNvCxnSpPr>
          <p:nvPr/>
        </p:nvCxnSpPr>
        <p:spPr>
          <a:xfrm rot="10800000" flipH="1">
            <a:off x="2534547" y="2261435"/>
            <a:ext cx="696000" cy="82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4" name="Shape 184"/>
          <p:cNvCxnSpPr>
            <a:stCxn id="180" idx="0"/>
            <a:endCxn id="182" idx="3"/>
          </p:cNvCxnSpPr>
          <p:nvPr/>
        </p:nvCxnSpPr>
        <p:spPr>
          <a:xfrm rot="10800000">
            <a:off x="4055247" y="2261435"/>
            <a:ext cx="765300" cy="82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" name="Shape 185"/>
          <p:cNvSpPr txBox="1"/>
          <p:nvPr/>
        </p:nvSpPr>
        <p:spPr>
          <a:xfrm rot="-3072504">
            <a:off x="2360047" y="2441341"/>
            <a:ext cx="794426" cy="467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is-a</a:t>
            </a:r>
          </a:p>
        </p:txBody>
      </p:sp>
      <p:sp>
        <p:nvSpPr>
          <p:cNvPr id="186" name="Shape 186"/>
          <p:cNvSpPr txBox="1"/>
          <p:nvPr/>
        </p:nvSpPr>
        <p:spPr>
          <a:xfrm rot="2830391">
            <a:off x="4152529" y="2426500"/>
            <a:ext cx="794369" cy="467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is-a</a:t>
            </a:r>
          </a:p>
        </p:txBody>
      </p:sp>
      <p:cxnSp>
        <p:nvCxnSpPr>
          <p:cNvPr id="187" name="Shape 187"/>
          <p:cNvCxnSpPr>
            <a:stCxn id="182" idx="3"/>
          </p:cNvCxnSpPr>
          <p:nvPr/>
        </p:nvCxnSpPr>
        <p:spPr>
          <a:xfrm rot="10800000" flipH="1">
            <a:off x="4055322" y="2257284"/>
            <a:ext cx="1480500" cy="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8" name="Shape 188"/>
          <p:cNvSpPr/>
          <p:nvPr/>
        </p:nvSpPr>
        <p:spPr>
          <a:xfrm>
            <a:off x="5535848" y="2027935"/>
            <a:ext cx="1268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Living-being</a:t>
            </a:r>
          </a:p>
        </p:txBody>
      </p:sp>
      <p:sp>
        <p:nvSpPr>
          <p:cNvPr id="189" name="Shape 189"/>
          <p:cNvSpPr txBox="1"/>
          <p:nvPr/>
        </p:nvSpPr>
        <p:spPr>
          <a:xfrm rot="1298">
            <a:off x="4339771" y="1923828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kind-of</a:t>
            </a:r>
          </a:p>
        </p:txBody>
      </p:sp>
      <p:sp>
        <p:nvSpPr>
          <p:cNvPr id="190" name="Shape 190"/>
          <p:cNvSpPr/>
          <p:nvPr/>
        </p:nvSpPr>
        <p:spPr>
          <a:xfrm>
            <a:off x="2175414" y="4066586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John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2916989" y="4298811"/>
            <a:ext cx="9549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2" name="Shape 192"/>
          <p:cNvSpPr txBox="1"/>
          <p:nvPr/>
        </p:nvSpPr>
        <p:spPr>
          <a:xfrm rot="1298">
            <a:off x="2948538" y="4012060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is-a</a:t>
            </a:r>
          </a:p>
        </p:txBody>
      </p:sp>
      <p:sp>
        <p:nvSpPr>
          <p:cNvPr id="193" name="Shape 193"/>
          <p:cNvSpPr/>
          <p:nvPr/>
        </p:nvSpPr>
        <p:spPr>
          <a:xfrm>
            <a:off x="3879664" y="4065261"/>
            <a:ext cx="1268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Living-being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300"/>
              <a:t>Graph-based knowledge representation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059582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 dirty="0"/>
              <a:t>Meaning of </a:t>
            </a:r>
            <a:r>
              <a:rPr lang="fr" sz="2400" b="1" dirty="0"/>
              <a:t>is-a</a:t>
            </a:r>
            <a:r>
              <a:rPr lang="fr" sz="2400" dirty="0"/>
              <a:t> and </a:t>
            </a:r>
            <a:r>
              <a:rPr lang="fr" sz="2400" b="1" dirty="0"/>
              <a:t>kind-of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 sz="2400" b="1" dirty="0"/>
              <a:t>	</a:t>
            </a:r>
            <a:r>
              <a:rPr lang="fr" sz="2200" dirty="0"/>
              <a:t>First interpretation:</a:t>
            </a:r>
          </a:p>
          <a:p>
            <a:pPr marL="45720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200" dirty="0" smtClean="0"/>
              <a:t>m</a:t>
            </a:r>
            <a:r>
              <a:rPr lang="fr" sz="2200" dirty="0" smtClean="0"/>
              <a:t>eans in FOL: </a:t>
            </a:r>
            <a:r>
              <a:rPr lang="fr" sz="2200" i="1" dirty="0">
                <a:latin typeface="Georgia" panose="02040502050405020303" pitchFamily="18" charset="0"/>
              </a:rPr>
              <a:t>C</a:t>
            </a:r>
            <a:r>
              <a:rPr lang="fr" sz="2200" dirty="0">
                <a:latin typeface="Georgia" panose="02040502050405020303" pitchFamily="18" charset="0"/>
              </a:rPr>
              <a:t>(</a:t>
            </a:r>
            <a:r>
              <a:rPr lang="fr" sz="2200" i="1" dirty="0">
                <a:latin typeface="Georgia" panose="02040502050405020303" pitchFamily="18" charset="0"/>
              </a:rPr>
              <a:t>e</a:t>
            </a:r>
            <a:r>
              <a:rPr lang="fr" sz="2200" dirty="0">
                <a:latin typeface="Georgia" panose="02040502050405020303" pitchFamily="18" charset="0"/>
              </a:rPr>
              <a:t>)</a:t>
            </a:r>
            <a:r>
              <a:rPr lang="fr" sz="2200" dirty="0"/>
              <a:t>  for any </a:t>
            </a:r>
            <a:r>
              <a:rPr lang="fr" sz="2200" i="1" dirty="0">
                <a:latin typeface="Georgia" panose="02040502050405020303" pitchFamily="18" charset="0"/>
              </a:rPr>
              <a:t>e</a:t>
            </a:r>
            <a:r>
              <a:rPr lang="fr" sz="2200" i="1" dirty="0"/>
              <a:t> </a:t>
            </a:r>
            <a:r>
              <a:rPr lang="fr" sz="2200" dirty="0"/>
              <a:t>and </a:t>
            </a:r>
            <a:r>
              <a:rPr lang="fr" sz="2200" i="1" dirty="0">
                <a:latin typeface="Georgia" panose="02040502050405020303" pitchFamily="18" charset="0"/>
              </a:rPr>
              <a:t>C</a:t>
            </a:r>
          </a:p>
          <a:p>
            <a:pPr mar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 sz="2200" dirty="0"/>
              <a:t>and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 sz="2200" dirty="0"/>
              <a:t>	</a:t>
            </a:r>
            <a:r>
              <a:rPr lang="fr" sz="2200" dirty="0" smtClean="0"/>
              <a:t>means</a:t>
            </a:r>
            <a:r>
              <a:rPr lang="fr" sz="2200" dirty="0"/>
              <a:t>: </a:t>
            </a:r>
            <a:r>
              <a:rPr lang="fr" sz="2200" dirty="0">
                <a:latin typeface="Georgia" panose="02040502050405020303" pitchFamily="18" charset="0"/>
              </a:rPr>
              <a:t>∀</a:t>
            </a:r>
            <a:r>
              <a:rPr lang="fr" sz="2200" i="1" dirty="0">
                <a:latin typeface="Georgia" panose="02040502050405020303" pitchFamily="18" charset="0"/>
              </a:rPr>
              <a:t>x</a:t>
            </a:r>
            <a:r>
              <a:rPr lang="fr" sz="2200" dirty="0">
                <a:latin typeface="Georgia" panose="02040502050405020303" pitchFamily="18" charset="0"/>
              </a:rPr>
              <a:t>.</a:t>
            </a:r>
            <a:r>
              <a:rPr lang="fr" sz="2200" i="1" dirty="0">
                <a:latin typeface="Georgia" panose="02040502050405020303" pitchFamily="18" charset="0"/>
              </a:rPr>
              <a:t>C</a:t>
            </a:r>
            <a:r>
              <a:rPr lang="fr" sz="2200" dirty="0">
                <a:latin typeface="Georgia" panose="02040502050405020303" pitchFamily="18" charset="0"/>
              </a:rPr>
              <a:t>(</a:t>
            </a:r>
            <a:r>
              <a:rPr lang="fr" sz="2200" i="1" dirty="0">
                <a:latin typeface="Georgia" panose="02040502050405020303" pitchFamily="18" charset="0"/>
              </a:rPr>
              <a:t>x</a:t>
            </a:r>
            <a:r>
              <a:rPr lang="fr" sz="2200" dirty="0" smtClean="0">
                <a:latin typeface="Georgia" panose="02040502050405020303" pitchFamily="18" charset="0"/>
              </a:rPr>
              <a:t>) ⇒ </a:t>
            </a:r>
            <a:r>
              <a:rPr lang="fr" sz="2200" i="1" dirty="0" smtClean="0">
                <a:latin typeface="Georgia" panose="02040502050405020303" pitchFamily="18" charset="0"/>
              </a:rPr>
              <a:t>D</a:t>
            </a:r>
            <a:r>
              <a:rPr lang="fr" sz="2200" dirty="0" smtClean="0">
                <a:latin typeface="Georgia" panose="02040502050405020303" pitchFamily="18" charset="0"/>
              </a:rPr>
              <a:t>(</a:t>
            </a:r>
            <a:r>
              <a:rPr lang="fr" sz="2200" i="1" dirty="0" smtClean="0">
                <a:latin typeface="Georgia" panose="02040502050405020303" pitchFamily="18" charset="0"/>
              </a:rPr>
              <a:t>x</a:t>
            </a:r>
            <a:r>
              <a:rPr lang="fr" sz="2200" dirty="0">
                <a:latin typeface="Georgia" panose="02040502050405020303" pitchFamily="18" charset="0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fr" sz="2400" dirty="0"/>
              <a:t>	</a:t>
            </a:r>
            <a:r>
              <a:rPr lang="fr" sz="1800" b="1" dirty="0"/>
              <a:t>Problem:</a:t>
            </a:r>
            <a:r>
              <a:rPr lang="fr" sz="1800" dirty="0"/>
              <a:t> in this case, </a:t>
            </a:r>
            <a:r>
              <a:rPr lang="fr" sz="1800" i="1" dirty="0">
                <a:latin typeface="Georgia" panose="02040502050405020303" pitchFamily="18" charset="0"/>
              </a:rPr>
              <a:t>C</a:t>
            </a:r>
            <a:r>
              <a:rPr lang="fr" sz="1800" dirty="0"/>
              <a:t> is a predicate symbol and </a:t>
            </a:r>
            <a:r>
              <a:rPr lang="fr" sz="1800" i="1" dirty="0">
                <a:latin typeface="Georgia" panose="02040502050405020303" pitchFamily="18" charset="0"/>
              </a:rPr>
              <a:t>e</a:t>
            </a:r>
            <a:r>
              <a:rPr lang="fr" sz="1800" dirty="0"/>
              <a:t> is a constant but in the graph, they are both nodes. Nodes that are classes should be distinguished from nodes that are entities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23</a:t>
            </a:fld>
            <a:endParaRPr lang="fr" dirty="0"/>
          </a:p>
        </p:txBody>
      </p:sp>
      <p:sp>
        <p:nvSpPr>
          <p:cNvPr id="200" name="Shape 200"/>
          <p:cNvSpPr/>
          <p:nvPr/>
        </p:nvSpPr>
        <p:spPr>
          <a:xfrm>
            <a:off x="3923928" y="1600595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i="1"/>
              <a:t>e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4665503" y="1832820"/>
            <a:ext cx="9549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 rot="1298">
            <a:off x="4697052" y="1546070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is-a</a:t>
            </a:r>
          </a:p>
        </p:txBody>
      </p:sp>
      <p:sp>
        <p:nvSpPr>
          <p:cNvPr id="203" name="Shape 203"/>
          <p:cNvSpPr/>
          <p:nvPr/>
        </p:nvSpPr>
        <p:spPr>
          <a:xfrm>
            <a:off x="5628178" y="1599283"/>
            <a:ext cx="794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i="1"/>
              <a:t>C</a:t>
            </a:r>
          </a:p>
        </p:txBody>
      </p:sp>
      <p:sp>
        <p:nvSpPr>
          <p:cNvPr id="204" name="Shape 204"/>
          <p:cNvSpPr/>
          <p:nvPr/>
        </p:nvSpPr>
        <p:spPr>
          <a:xfrm>
            <a:off x="1691680" y="2603999"/>
            <a:ext cx="8246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C</a:t>
            </a:r>
          </a:p>
        </p:txBody>
      </p:sp>
      <p:cxnSp>
        <p:nvCxnSpPr>
          <p:cNvPr id="205" name="Shape 205"/>
          <p:cNvCxnSpPr>
            <a:stCxn id="204" idx="3"/>
          </p:cNvCxnSpPr>
          <p:nvPr/>
        </p:nvCxnSpPr>
        <p:spPr>
          <a:xfrm rot="10800000" flipH="1">
            <a:off x="2516379" y="2833348"/>
            <a:ext cx="1480500" cy="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 txBox="1"/>
          <p:nvPr/>
        </p:nvSpPr>
        <p:spPr>
          <a:xfrm rot="1298">
            <a:off x="2800828" y="2499892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kind-of</a:t>
            </a:r>
          </a:p>
        </p:txBody>
      </p:sp>
      <p:sp>
        <p:nvSpPr>
          <p:cNvPr id="207" name="Shape 207"/>
          <p:cNvSpPr/>
          <p:nvPr/>
        </p:nvSpPr>
        <p:spPr>
          <a:xfrm>
            <a:off x="3996905" y="2603999"/>
            <a:ext cx="8246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300"/>
              <a:t>Graph-based knowledge representation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67544" y="1059582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 dirty="0"/>
              <a:t>Meaning of </a:t>
            </a:r>
            <a:r>
              <a:rPr lang="fr" sz="2400" b="1" dirty="0"/>
              <a:t>is-a</a:t>
            </a:r>
            <a:r>
              <a:rPr lang="fr" sz="2400" dirty="0"/>
              <a:t> and </a:t>
            </a:r>
            <a:r>
              <a:rPr lang="fr" sz="2400" b="1" dirty="0"/>
              <a:t>kind-of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b="1" dirty="0"/>
              <a:t>	</a:t>
            </a:r>
            <a:r>
              <a:rPr lang="fr" sz="2200" dirty="0"/>
              <a:t>Second interpretation: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200" dirty="0"/>
              <a:t>		</a:t>
            </a:r>
            <a:r>
              <a:rPr lang="fr" sz="2200" b="1" dirty="0"/>
              <a:t>if</a:t>
            </a:r>
            <a:r>
              <a:rPr lang="fr" sz="2200" dirty="0"/>
              <a:t> </a:t>
            </a:r>
            <a:endParaRPr lang="fr" sz="220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fr" sz="2200" dirty="0" smtClean="0"/>
              <a:t>		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fr" sz="2200" dirty="0"/>
              <a:t>		</a:t>
            </a:r>
            <a:r>
              <a:rPr lang="fr" sz="2200" b="1" dirty="0"/>
              <a:t>then</a:t>
            </a:r>
          </a:p>
          <a:p>
            <a:pPr marL="914400" indent="457200" rtl="0">
              <a:spcBef>
                <a:spcPts val="0"/>
              </a:spcBef>
              <a:buNone/>
            </a:pPr>
            <a:endParaRPr sz="2200" dirty="0"/>
          </a:p>
          <a:p>
            <a:pPr marL="914400" indent="457200" rtl="0">
              <a:spcBef>
                <a:spcPts val="0"/>
              </a:spcBef>
              <a:buNone/>
            </a:pPr>
            <a:endParaRPr sz="22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fr" sz="2200" dirty="0"/>
              <a:t>In FOL: </a:t>
            </a:r>
            <a:r>
              <a:rPr lang="fr" sz="2200" dirty="0">
                <a:latin typeface="Georgia" panose="02040502050405020303" pitchFamily="18" charset="0"/>
              </a:rPr>
              <a:t>∀</a:t>
            </a:r>
            <a:r>
              <a:rPr lang="fr" sz="2200" i="1" dirty="0">
                <a:latin typeface="Georgia" panose="02040502050405020303" pitchFamily="18" charset="0"/>
              </a:rPr>
              <a:t>e</a:t>
            </a:r>
            <a:r>
              <a:rPr lang="fr" sz="2200" dirty="0">
                <a:latin typeface="Georgia" panose="02040502050405020303" pitchFamily="18" charset="0"/>
              </a:rPr>
              <a:t>∀</a:t>
            </a:r>
            <a:r>
              <a:rPr lang="fr" sz="2200" i="1" dirty="0">
                <a:latin typeface="Georgia" panose="02040502050405020303" pitchFamily="18" charset="0"/>
              </a:rPr>
              <a:t>C</a:t>
            </a:r>
            <a:r>
              <a:rPr lang="fr" sz="2200" dirty="0">
                <a:latin typeface="Georgia" panose="02040502050405020303" pitchFamily="18" charset="0"/>
              </a:rPr>
              <a:t>∀</a:t>
            </a:r>
            <a:r>
              <a:rPr lang="fr" sz="2200" i="1" dirty="0">
                <a:latin typeface="Georgia" panose="02040502050405020303" pitchFamily="18" charset="0"/>
              </a:rPr>
              <a:t>D</a:t>
            </a:r>
            <a:r>
              <a:rPr lang="fr" sz="2200" dirty="0">
                <a:latin typeface="Georgia" panose="02040502050405020303" pitchFamily="18" charset="0"/>
              </a:rPr>
              <a:t>.is-a(</a:t>
            </a:r>
            <a:r>
              <a:rPr lang="fr" sz="2200" i="1" dirty="0">
                <a:latin typeface="Georgia" panose="02040502050405020303" pitchFamily="18" charset="0"/>
              </a:rPr>
              <a:t>e</a:t>
            </a:r>
            <a:r>
              <a:rPr lang="fr" sz="2200" dirty="0">
                <a:latin typeface="Georgia" panose="02040502050405020303" pitchFamily="18" charset="0"/>
              </a:rPr>
              <a:t>,</a:t>
            </a:r>
            <a:r>
              <a:rPr lang="fr" sz="2200" i="1" dirty="0">
                <a:latin typeface="Georgia" panose="02040502050405020303" pitchFamily="18" charset="0"/>
              </a:rPr>
              <a:t>C</a:t>
            </a:r>
            <a:r>
              <a:rPr lang="fr" sz="2200" dirty="0" smtClean="0">
                <a:latin typeface="Georgia" panose="02040502050405020303" pitchFamily="18" charset="0"/>
              </a:rPr>
              <a:t>) ∧ kind-of(</a:t>
            </a:r>
            <a:r>
              <a:rPr lang="fr" sz="2200" i="1" dirty="0" smtClean="0">
                <a:latin typeface="Georgia" panose="02040502050405020303" pitchFamily="18" charset="0"/>
              </a:rPr>
              <a:t>C</a:t>
            </a:r>
            <a:r>
              <a:rPr lang="fr" sz="2200" dirty="0" smtClean="0">
                <a:latin typeface="Georgia" panose="02040502050405020303" pitchFamily="18" charset="0"/>
              </a:rPr>
              <a:t>,</a:t>
            </a:r>
            <a:r>
              <a:rPr lang="fr" sz="2200" i="1" dirty="0" smtClean="0">
                <a:latin typeface="Georgia" panose="02040502050405020303" pitchFamily="18" charset="0"/>
              </a:rPr>
              <a:t>D</a:t>
            </a:r>
            <a:r>
              <a:rPr lang="fr" sz="2200" dirty="0" smtClean="0">
                <a:latin typeface="Georgia" panose="02040502050405020303" pitchFamily="18" charset="0"/>
              </a:rPr>
              <a:t>) ⇒ is-a(</a:t>
            </a:r>
            <a:r>
              <a:rPr lang="fr" sz="2200" i="1" dirty="0" smtClean="0">
                <a:latin typeface="Georgia" panose="02040502050405020303" pitchFamily="18" charset="0"/>
              </a:rPr>
              <a:t>e</a:t>
            </a:r>
            <a:r>
              <a:rPr lang="fr" sz="2200" dirty="0" smtClean="0">
                <a:latin typeface="Georgia" panose="02040502050405020303" pitchFamily="18" charset="0"/>
              </a:rPr>
              <a:t>,</a:t>
            </a:r>
            <a:r>
              <a:rPr lang="fr" sz="2200" i="1" dirty="0" smtClean="0">
                <a:latin typeface="Georgia" panose="02040502050405020303" pitchFamily="18" charset="0"/>
              </a:rPr>
              <a:t>D</a:t>
            </a:r>
            <a:r>
              <a:rPr lang="fr" sz="2200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24</a:t>
            </a:fld>
            <a:endParaRPr lang="fr" dirty="0"/>
          </a:p>
        </p:txBody>
      </p:sp>
      <p:sp>
        <p:nvSpPr>
          <p:cNvPr id="214" name="Shape 214"/>
          <p:cNvSpPr/>
          <p:nvPr/>
        </p:nvSpPr>
        <p:spPr>
          <a:xfrm>
            <a:off x="2843808" y="1960244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i="1"/>
              <a:t>e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585383" y="2192469"/>
            <a:ext cx="9549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6" name="Shape 216"/>
          <p:cNvSpPr txBox="1"/>
          <p:nvPr/>
        </p:nvSpPr>
        <p:spPr>
          <a:xfrm rot="1298">
            <a:off x="3616932" y="1905719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is-a</a:t>
            </a:r>
          </a:p>
        </p:txBody>
      </p:sp>
      <p:sp>
        <p:nvSpPr>
          <p:cNvPr id="217" name="Shape 217"/>
          <p:cNvSpPr/>
          <p:nvPr/>
        </p:nvSpPr>
        <p:spPr>
          <a:xfrm>
            <a:off x="4548058" y="1958932"/>
            <a:ext cx="794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i="1"/>
              <a:t>C</a:t>
            </a:r>
          </a:p>
        </p:txBody>
      </p:sp>
      <p:cxnSp>
        <p:nvCxnSpPr>
          <p:cNvPr id="218" name="Shape 218"/>
          <p:cNvCxnSpPr/>
          <p:nvPr/>
        </p:nvCxnSpPr>
        <p:spPr>
          <a:xfrm rot="10800000" flipH="1">
            <a:off x="5342458" y="2192085"/>
            <a:ext cx="1480499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 rot="1298">
            <a:off x="5399768" y="1906950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kind-of</a:t>
            </a:r>
          </a:p>
        </p:txBody>
      </p:sp>
      <p:sp>
        <p:nvSpPr>
          <p:cNvPr id="220" name="Shape 220"/>
          <p:cNvSpPr/>
          <p:nvPr/>
        </p:nvSpPr>
        <p:spPr>
          <a:xfrm>
            <a:off x="6251483" y="1960635"/>
            <a:ext cx="8246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D</a:t>
            </a:r>
          </a:p>
        </p:txBody>
      </p:sp>
      <p:sp>
        <p:nvSpPr>
          <p:cNvPr id="221" name="Shape 221"/>
          <p:cNvSpPr/>
          <p:nvPr/>
        </p:nvSpPr>
        <p:spPr>
          <a:xfrm>
            <a:off x="2843808" y="2914457"/>
            <a:ext cx="7337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i="1"/>
              <a:t>e</a:t>
            </a:r>
          </a:p>
        </p:txBody>
      </p:sp>
      <p:cxnSp>
        <p:nvCxnSpPr>
          <p:cNvPr id="222" name="Shape 222"/>
          <p:cNvCxnSpPr/>
          <p:nvPr/>
        </p:nvCxnSpPr>
        <p:spPr>
          <a:xfrm>
            <a:off x="3585383" y="3146682"/>
            <a:ext cx="9549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3" name="Shape 223"/>
          <p:cNvSpPr txBox="1"/>
          <p:nvPr/>
        </p:nvSpPr>
        <p:spPr>
          <a:xfrm rot="1298">
            <a:off x="3616932" y="2859932"/>
            <a:ext cx="794400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is-a</a:t>
            </a:r>
          </a:p>
        </p:txBody>
      </p:sp>
      <p:sp>
        <p:nvSpPr>
          <p:cNvPr id="224" name="Shape 224"/>
          <p:cNvSpPr/>
          <p:nvPr/>
        </p:nvSpPr>
        <p:spPr>
          <a:xfrm>
            <a:off x="4548058" y="2913145"/>
            <a:ext cx="794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i="1"/>
              <a:t>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300"/>
              <a:t>Graph-based knowledge representation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dirty="0"/>
              <a:t>Exercise:</a:t>
            </a:r>
          </a:p>
          <a:p>
            <a:pPr>
              <a:spcBef>
                <a:spcPts val="0"/>
              </a:spcBef>
              <a:buNone/>
            </a:pPr>
            <a:r>
              <a:rPr lang="fr" sz="2400" dirty="0"/>
              <a:t>	</a:t>
            </a:r>
            <a:r>
              <a:rPr lang="fr" sz="2400" i="1" dirty="0"/>
              <a:t>Complete your description of the cooking knowledge model with </a:t>
            </a:r>
            <a:r>
              <a:rPr lang="fr" sz="2400" b="1" i="1" dirty="0"/>
              <a:t>is-a</a:t>
            </a:r>
            <a:r>
              <a:rPr lang="fr" sz="2400" i="1" dirty="0"/>
              <a:t> and </a:t>
            </a:r>
            <a:r>
              <a:rPr lang="fr" sz="2400" b="1" i="1" dirty="0"/>
              <a:t>kind-of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25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</a:t>
            </a:r>
            <a:r>
              <a:rPr lang="fr-FR" dirty="0" err="1" smtClean="0"/>
              <a:t>representation</a:t>
            </a:r>
            <a:r>
              <a:rPr lang="fr-FR" dirty="0" smtClean="0"/>
              <a:t>: </a:t>
            </a:r>
            <a:r>
              <a:rPr lang="fr-FR" dirty="0" err="1" smtClean="0"/>
              <a:t>generalising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 err="1" smtClean="0"/>
              <a:t>We</a:t>
            </a:r>
            <a:r>
              <a:rPr lang="fr-FR" sz="2400" dirty="0" smtClean="0"/>
              <a:t> have </a:t>
            </a:r>
            <a:r>
              <a:rPr lang="fr-FR" sz="2400" dirty="0" err="1" smtClean="0"/>
              <a:t>seen</a:t>
            </a:r>
            <a:r>
              <a:rPr lang="fr-FR" sz="2400" dirty="0" smtClean="0"/>
              <a:t> a </a:t>
            </a:r>
            <a:r>
              <a:rPr lang="fr-FR" sz="2400" dirty="0" err="1" smtClean="0"/>
              <a:t>formalism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express </a:t>
            </a:r>
            <a:r>
              <a:rPr lang="fr-FR" sz="2400" dirty="0" err="1" smtClean="0"/>
              <a:t>that</a:t>
            </a:r>
            <a:r>
              <a:rPr lang="fr-FR" sz="2400" dirty="0" smtClean="0"/>
              <a:t> a </a:t>
            </a:r>
            <a:r>
              <a:rPr lang="fr-FR" sz="2400" dirty="0" err="1" smtClean="0"/>
              <a:t>particular</a:t>
            </a:r>
            <a:r>
              <a:rPr lang="fr-FR" sz="2400" dirty="0" smtClean="0"/>
              <a:t> </a:t>
            </a:r>
            <a:r>
              <a:rPr lang="fr-FR" sz="2400" dirty="0" err="1" smtClean="0"/>
              <a:t>recipe</a:t>
            </a:r>
            <a:r>
              <a:rPr lang="fr-FR" sz="2400" dirty="0" smtClean="0"/>
              <a:t> (</a:t>
            </a:r>
            <a:r>
              <a:rPr lang="fr-FR" sz="2400" dirty="0" err="1" smtClean="0"/>
              <a:t>e.g</a:t>
            </a:r>
            <a:r>
              <a:rPr lang="fr-FR" sz="2400" dirty="0" smtClean="0"/>
              <a:t>., </a:t>
            </a:r>
            <a:r>
              <a:rPr lang="fr-FR" sz="2400" dirty="0" err="1" smtClean="0"/>
              <a:t>my</a:t>
            </a:r>
            <a:r>
              <a:rPr lang="fr-FR" sz="2400" dirty="0" smtClean="0"/>
              <a:t> </a:t>
            </a:r>
            <a:r>
              <a:rPr lang="fr-FR" sz="2400" dirty="0" err="1" smtClean="0"/>
              <a:t>mom’s</a:t>
            </a:r>
            <a:r>
              <a:rPr lang="fr-FR" sz="2400" dirty="0" smtClean="0"/>
              <a:t> omelette) has </a:t>
            </a:r>
            <a:r>
              <a:rPr lang="fr-FR" sz="2400" dirty="0" err="1" smtClean="0"/>
              <a:t>particular</a:t>
            </a:r>
            <a:r>
              <a:rPr lang="fr-FR" sz="2400" dirty="0" smtClean="0"/>
              <a:t> </a:t>
            </a:r>
            <a:r>
              <a:rPr lang="fr-FR" sz="2400" dirty="0" err="1" smtClean="0"/>
              <a:t>ingredients</a:t>
            </a:r>
            <a:r>
              <a:rPr lang="fr-FR" sz="2400" dirty="0" smtClean="0"/>
              <a:t> (</a:t>
            </a:r>
            <a:r>
              <a:rPr lang="fr-FR" sz="2400" dirty="0" err="1" smtClean="0"/>
              <a:t>e.g</a:t>
            </a:r>
            <a:r>
              <a:rPr lang="fr-FR" sz="2400" dirty="0" smtClean="0"/>
              <a:t>., 4 </a:t>
            </a:r>
            <a:r>
              <a:rPr lang="fr-FR" sz="2400" dirty="0" err="1" smtClean="0"/>
              <a:t>eggs</a:t>
            </a:r>
            <a:r>
              <a:rPr lang="fr-FR" sz="2400" dirty="0" smtClean="0"/>
              <a:t>). How do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represent</a:t>
            </a:r>
            <a:r>
              <a:rPr lang="fr-FR" sz="2400" dirty="0" smtClean="0"/>
              <a:t> the </a:t>
            </a:r>
            <a:r>
              <a:rPr lang="fr-FR" sz="2400" dirty="0" err="1" smtClean="0"/>
              <a:t>fact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/>
              <a:t> </a:t>
            </a:r>
            <a:r>
              <a:rPr lang="fr-FR" sz="2400" dirty="0" err="1" smtClean="0"/>
              <a:t>recipes</a:t>
            </a:r>
            <a:r>
              <a:rPr lang="fr-FR" sz="2400" dirty="0" smtClean="0"/>
              <a:t>, in </a:t>
            </a:r>
            <a:r>
              <a:rPr lang="fr-FR" sz="2400" dirty="0" err="1" smtClean="0"/>
              <a:t>general</a:t>
            </a:r>
            <a:r>
              <a:rPr lang="fr-FR" sz="2400" dirty="0" smtClean="0"/>
              <a:t>, have </a:t>
            </a:r>
            <a:r>
              <a:rPr lang="fr-FR" sz="2400" dirty="0" err="1" smtClean="0"/>
              <a:t>ingredients</a:t>
            </a:r>
            <a:r>
              <a:rPr lang="fr-FR" sz="2400" dirty="0" smtClean="0"/>
              <a:t>?</a:t>
            </a:r>
          </a:p>
          <a:p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26</a:t>
            </a:fld>
            <a:endParaRPr lang="fr" dirty="0"/>
          </a:p>
        </p:txBody>
      </p:sp>
      <p:sp>
        <p:nvSpPr>
          <p:cNvPr id="5" name="Shape 178"/>
          <p:cNvSpPr/>
          <p:nvPr/>
        </p:nvSpPr>
        <p:spPr>
          <a:xfrm>
            <a:off x="1691680" y="4048867"/>
            <a:ext cx="1597895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myMumOmelette</a:t>
            </a:r>
            <a:endParaRPr lang="fr" dirty="0"/>
          </a:p>
        </p:txBody>
      </p:sp>
      <p:cxnSp>
        <p:nvCxnSpPr>
          <p:cNvPr id="6" name="Shape 179"/>
          <p:cNvCxnSpPr>
            <a:stCxn id="5" idx="3"/>
            <a:endCxn id="8" idx="1"/>
          </p:cNvCxnSpPr>
          <p:nvPr/>
        </p:nvCxnSpPr>
        <p:spPr>
          <a:xfrm>
            <a:off x="3289575" y="4282417"/>
            <a:ext cx="1552201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181"/>
          <p:cNvSpPr txBox="1"/>
          <p:nvPr/>
        </p:nvSpPr>
        <p:spPr>
          <a:xfrm rot="1298">
            <a:off x="3289556" y="3972678"/>
            <a:ext cx="1438253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hasIngredient</a:t>
            </a:r>
            <a:endParaRPr lang="fr" dirty="0"/>
          </a:p>
        </p:txBody>
      </p:sp>
      <p:sp>
        <p:nvSpPr>
          <p:cNvPr id="8" name="Shape 180"/>
          <p:cNvSpPr/>
          <p:nvPr/>
        </p:nvSpPr>
        <p:spPr>
          <a:xfrm>
            <a:off x="4841776" y="4048867"/>
            <a:ext cx="1026368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fourEggs</a:t>
            </a:r>
            <a:endParaRPr lang="fr" dirty="0"/>
          </a:p>
        </p:txBody>
      </p:sp>
      <p:sp>
        <p:nvSpPr>
          <p:cNvPr id="9" name="Shape 182"/>
          <p:cNvSpPr/>
          <p:nvPr/>
        </p:nvSpPr>
        <p:spPr>
          <a:xfrm>
            <a:off x="2178591" y="2988567"/>
            <a:ext cx="8246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Recipe</a:t>
            </a:r>
            <a:endParaRPr lang="fr" dirty="0"/>
          </a:p>
        </p:txBody>
      </p:sp>
      <p:cxnSp>
        <p:nvCxnSpPr>
          <p:cNvPr id="10" name="Shape 183"/>
          <p:cNvCxnSpPr>
            <a:stCxn id="5" idx="0"/>
            <a:endCxn id="9" idx="2"/>
          </p:cNvCxnSpPr>
          <p:nvPr/>
        </p:nvCxnSpPr>
        <p:spPr>
          <a:xfrm flipV="1">
            <a:off x="2490628" y="3455666"/>
            <a:ext cx="100313" cy="59320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184"/>
          <p:cNvCxnSpPr>
            <a:stCxn id="8" idx="0"/>
            <a:endCxn id="15" idx="2"/>
          </p:cNvCxnSpPr>
          <p:nvPr/>
        </p:nvCxnSpPr>
        <p:spPr>
          <a:xfrm flipH="1" flipV="1">
            <a:off x="5118016" y="3455666"/>
            <a:ext cx="236944" cy="59320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185"/>
          <p:cNvSpPr txBox="1"/>
          <p:nvPr/>
        </p:nvSpPr>
        <p:spPr>
          <a:xfrm rot="16787285">
            <a:off x="2063307" y="3518708"/>
            <a:ext cx="794426" cy="467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/>
              <a:t>is-a</a:t>
            </a:r>
          </a:p>
        </p:txBody>
      </p:sp>
      <p:sp>
        <p:nvSpPr>
          <p:cNvPr id="13" name="Shape 186"/>
          <p:cNvSpPr txBox="1"/>
          <p:nvPr/>
        </p:nvSpPr>
        <p:spPr>
          <a:xfrm rot="4192060">
            <a:off x="4962914" y="3565279"/>
            <a:ext cx="794369" cy="467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/>
              <a:t>is-a</a:t>
            </a:r>
          </a:p>
        </p:txBody>
      </p:sp>
      <p:cxnSp>
        <p:nvCxnSpPr>
          <p:cNvPr id="14" name="Shape 187"/>
          <p:cNvCxnSpPr>
            <a:stCxn id="9" idx="3"/>
          </p:cNvCxnSpPr>
          <p:nvPr/>
        </p:nvCxnSpPr>
        <p:spPr>
          <a:xfrm rot="10800000" flipH="1">
            <a:off x="3003290" y="3217916"/>
            <a:ext cx="1480500" cy="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88"/>
          <p:cNvSpPr/>
          <p:nvPr/>
        </p:nvSpPr>
        <p:spPr>
          <a:xfrm>
            <a:off x="4483816" y="2988567"/>
            <a:ext cx="1268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Ingredient</a:t>
            </a:r>
            <a:endParaRPr lang="fr" dirty="0"/>
          </a:p>
        </p:txBody>
      </p:sp>
      <p:sp>
        <p:nvSpPr>
          <p:cNvPr id="16" name="Shape 189"/>
          <p:cNvSpPr txBox="1"/>
          <p:nvPr/>
        </p:nvSpPr>
        <p:spPr>
          <a:xfrm rot="1298">
            <a:off x="3059832" y="2884468"/>
            <a:ext cx="1296144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hasIngredient</a:t>
            </a:r>
            <a:endParaRPr lang="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444208" y="3118017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/>
              <a:t>?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25379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</a:t>
            </a:r>
            <a:r>
              <a:rPr lang="fr-FR" dirty="0" err="1" smtClean="0"/>
              <a:t>representation</a:t>
            </a:r>
            <a:r>
              <a:rPr lang="fr-FR" dirty="0" smtClean="0"/>
              <a:t>: </a:t>
            </a:r>
            <a:r>
              <a:rPr lang="fr-FR" dirty="0" err="1" smtClean="0"/>
              <a:t>generalising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936900"/>
            <a:ext cx="9083352" cy="3725699"/>
          </a:xfrm>
        </p:spPr>
        <p:txBody>
          <a:bodyPr/>
          <a:lstStyle/>
          <a:p>
            <a:r>
              <a:rPr lang="fr-FR" sz="2400" dirty="0" smtClean="0"/>
              <a:t>There are </a:t>
            </a:r>
            <a:r>
              <a:rPr lang="fr-FR" sz="2400" dirty="0" err="1" smtClean="0"/>
              <a:t>several</a:t>
            </a:r>
            <a:r>
              <a:rPr lang="fr-FR" sz="2400" dirty="0" smtClean="0"/>
              <a:t> </a:t>
            </a:r>
            <a:r>
              <a:rPr lang="fr-FR" sz="2400" dirty="0" err="1" smtClean="0"/>
              <a:t>interpretations</a:t>
            </a:r>
            <a:r>
              <a:rPr lang="fr-FR" sz="2400" dirty="0" smtClean="0"/>
              <a:t> of the </a:t>
            </a:r>
            <a:r>
              <a:rPr lang="fr-FR" sz="2400" dirty="0" err="1" smtClean="0"/>
              <a:t>relationship</a:t>
            </a:r>
            <a:r>
              <a:rPr lang="fr-FR" sz="2400" dirty="0" smtClean="0"/>
              <a:t>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classes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pPr marL="457200" indent="-457200">
              <a:buAutoNum type="arabicParenR"/>
            </a:pPr>
            <a:r>
              <a:rPr lang="fr-FR" sz="2200" dirty="0" smtClean="0"/>
              <a:t>The class </a:t>
            </a:r>
            <a:r>
              <a:rPr lang="fr-FR" sz="2200" i="1" dirty="0" err="1" smtClean="0"/>
              <a:t>Recipe</a:t>
            </a:r>
            <a:r>
              <a:rPr lang="fr-FR" sz="2200" dirty="0" smtClean="0"/>
              <a:t> </a:t>
            </a:r>
            <a:r>
              <a:rPr lang="fr-FR" sz="2200" dirty="0" err="1" smtClean="0"/>
              <a:t>itself</a:t>
            </a:r>
            <a:r>
              <a:rPr lang="fr-FR" sz="2200" dirty="0" smtClean="0"/>
              <a:t> relates to the class </a:t>
            </a:r>
            <a:r>
              <a:rPr lang="fr-FR" sz="2200" i="1" dirty="0" err="1" smtClean="0"/>
              <a:t>Ingredient</a:t>
            </a:r>
            <a:r>
              <a:rPr lang="fr-FR" sz="2200" dirty="0"/>
              <a:t> </a:t>
            </a:r>
            <a:r>
              <a:rPr lang="fr-FR" sz="2200" dirty="0" smtClean="0"/>
              <a:t>by relation </a:t>
            </a:r>
            <a:r>
              <a:rPr lang="fr-FR" sz="2200" i="1" dirty="0" err="1" smtClean="0"/>
              <a:t>hasIngredient</a:t>
            </a:r>
            <a:r>
              <a:rPr lang="fr-FR" sz="2200" dirty="0" smtClean="0"/>
              <a:t> 	</a:t>
            </a:r>
            <a:r>
              <a:rPr lang="fr-FR" sz="2200" dirty="0" err="1" smtClean="0">
                <a:latin typeface="Georgia" panose="02040502050405020303" pitchFamily="18" charset="0"/>
              </a:rPr>
              <a:t>hasIngredient</a:t>
            </a:r>
            <a:r>
              <a:rPr lang="fr-FR" sz="2200" dirty="0" smtClean="0">
                <a:latin typeface="Georgia" panose="02040502050405020303" pitchFamily="18" charset="0"/>
              </a:rPr>
              <a:t>(</a:t>
            </a:r>
            <a:r>
              <a:rPr lang="fr-FR" sz="2200" i="1" dirty="0" err="1" smtClean="0">
                <a:latin typeface="Georgia" panose="02040502050405020303" pitchFamily="18" charset="0"/>
              </a:rPr>
              <a:t>Recipe</a:t>
            </a:r>
            <a:r>
              <a:rPr lang="fr-FR" sz="2200" dirty="0" err="1" smtClean="0">
                <a:latin typeface="Georgia" panose="02040502050405020303" pitchFamily="18" charset="0"/>
              </a:rPr>
              <a:t>,</a:t>
            </a:r>
            <a:r>
              <a:rPr lang="fr-FR" sz="2200" i="1" dirty="0" err="1" smtClean="0">
                <a:latin typeface="Georgia" panose="02040502050405020303" pitchFamily="18" charset="0"/>
              </a:rPr>
              <a:t>Ingredient</a:t>
            </a:r>
            <a:r>
              <a:rPr lang="fr-FR" sz="2200" dirty="0" smtClean="0">
                <a:latin typeface="Georgia" panose="02040502050405020303" pitchFamily="18" charset="0"/>
              </a:rPr>
              <a:t>)</a:t>
            </a:r>
            <a:endParaRPr lang="fr-FR" sz="2200" i="1" dirty="0" smtClean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r>
              <a:rPr lang="fr-FR" sz="2200" dirty="0" smtClean="0">
                <a:latin typeface="+mj-lt"/>
              </a:rPr>
              <a:t>All </a:t>
            </a:r>
            <a:r>
              <a:rPr lang="fr-FR" sz="2200" dirty="0" err="1" smtClean="0">
                <a:latin typeface="+mj-lt"/>
              </a:rPr>
              <a:t>recipes</a:t>
            </a:r>
            <a:r>
              <a:rPr lang="fr-FR" sz="2200" dirty="0" smtClean="0">
                <a:latin typeface="+mj-lt"/>
              </a:rPr>
              <a:t> have </a:t>
            </a:r>
            <a:r>
              <a:rPr lang="fr-FR" sz="2200" dirty="0" err="1" smtClean="0">
                <a:latin typeface="+mj-lt"/>
              </a:rPr>
              <a:t>some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ingredients</a:t>
            </a:r>
            <a:r>
              <a:rPr lang="fr-FR" sz="2200" dirty="0">
                <a:latin typeface="+mj-lt"/>
              </a:rPr>
              <a:t/>
            </a:r>
            <a:br>
              <a:rPr lang="fr-FR" sz="2200" dirty="0">
                <a:latin typeface="+mj-lt"/>
              </a:rPr>
            </a:br>
            <a:r>
              <a:rPr lang="fr" sz="2200" dirty="0" smtClean="0">
                <a:latin typeface="Georgia" panose="02040502050405020303" pitchFamily="18" charset="0"/>
              </a:rPr>
              <a:t>∀</a:t>
            </a:r>
            <a:r>
              <a:rPr lang="fr" sz="2200" i="1" dirty="0" smtClean="0">
                <a:latin typeface="Georgia" panose="02040502050405020303" pitchFamily="18" charset="0"/>
              </a:rPr>
              <a:t>x.</a:t>
            </a:r>
            <a:r>
              <a:rPr lang="fr-FR" sz="2400" dirty="0" smtClean="0">
                <a:latin typeface="Georgia" panose="02040502050405020303" pitchFamily="18" charset="0"/>
              </a:rPr>
              <a:t>∃</a:t>
            </a:r>
            <a:r>
              <a:rPr lang="fr-FR" sz="2400" i="1" dirty="0" err="1" smtClean="0">
                <a:latin typeface="Georgia" panose="02040502050405020303" pitchFamily="18" charset="0"/>
              </a:rPr>
              <a:t>y</a:t>
            </a:r>
            <a:r>
              <a:rPr lang="fr-FR" sz="2400" dirty="0" err="1" smtClean="0">
                <a:latin typeface="Georgia" panose="02040502050405020303" pitchFamily="18" charset="0"/>
              </a:rPr>
              <a:t>.Recipe</a:t>
            </a:r>
            <a:r>
              <a:rPr lang="fr-FR" sz="2400" dirty="0" smtClean="0">
                <a:latin typeface="Georgia" panose="02040502050405020303" pitchFamily="18" charset="0"/>
              </a:rPr>
              <a:t>(</a:t>
            </a:r>
            <a:r>
              <a:rPr lang="fr-FR" sz="2400" i="1" dirty="0" smtClean="0">
                <a:latin typeface="Georgia" panose="02040502050405020303" pitchFamily="18" charset="0"/>
              </a:rPr>
              <a:t>x</a:t>
            </a:r>
            <a:r>
              <a:rPr lang="fr-FR" sz="2400" dirty="0" smtClean="0">
                <a:latin typeface="Georgia" panose="02040502050405020303" pitchFamily="18" charset="0"/>
              </a:rPr>
              <a:t>) </a:t>
            </a:r>
            <a:r>
              <a:rPr lang="fr" sz="2200" dirty="0" smtClean="0">
                <a:latin typeface="Georgia" panose="02040502050405020303" pitchFamily="18" charset="0"/>
              </a:rPr>
              <a:t>⇒ Ingredient(</a:t>
            </a:r>
            <a:r>
              <a:rPr lang="fr" sz="2200" i="1" dirty="0" smtClean="0">
                <a:latin typeface="Georgia" panose="02040502050405020303" pitchFamily="18" charset="0"/>
              </a:rPr>
              <a:t>y</a:t>
            </a:r>
            <a:r>
              <a:rPr lang="fr" sz="2200" dirty="0" smtClean="0">
                <a:latin typeface="Georgia" panose="02040502050405020303" pitchFamily="18" charset="0"/>
              </a:rPr>
              <a:t>)</a:t>
            </a:r>
            <a:r>
              <a:rPr lang="fr-FR" sz="2200" dirty="0">
                <a:latin typeface="Georgia" panose="02040502050405020303" pitchFamily="18" charset="0"/>
              </a:rPr>
              <a:t> </a:t>
            </a:r>
            <a:r>
              <a:rPr lang="fr" sz="2200" dirty="0">
                <a:latin typeface="Georgia" panose="02040502050405020303" pitchFamily="18" charset="0"/>
              </a:rPr>
              <a:t>∧ </a:t>
            </a:r>
            <a:r>
              <a:rPr lang="fr" sz="2200" dirty="0" smtClean="0">
                <a:latin typeface="Georgia" panose="02040502050405020303" pitchFamily="18" charset="0"/>
              </a:rPr>
              <a:t>hasIngredient(</a:t>
            </a:r>
            <a:r>
              <a:rPr lang="fr" sz="2200" i="1" dirty="0" smtClean="0">
                <a:latin typeface="Georgia" panose="02040502050405020303" pitchFamily="18" charset="0"/>
              </a:rPr>
              <a:t>x</a:t>
            </a:r>
            <a:r>
              <a:rPr lang="fr" sz="2200" dirty="0" smtClean="0">
                <a:latin typeface="Georgia" panose="02040502050405020303" pitchFamily="18" charset="0"/>
              </a:rPr>
              <a:t>,</a:t>
            </a:r>
            <a:r>
              <a:rPr lang="fr" sz="2200" i="1" dirty="0" smtClean="0">
                <a:latin typeface="Georgia" panose="02040502050405020303" pitchFamily="18" charset="0"/>
              </a:rPr>
              <a:t>y</a:t>
            </a:r>
            <a:r>
              <a:rPr lang="fr" sz="2200" dirty="0" smtClean="0">
                <a:latin typeface="Georgia" panose="02040502050405020303" pitchFamily="18" charset="0"/>
              </a:rPr>
              <a:t>)	</a:t>
            </a:r>
            <a:r>
              <a:rPr lang="fr" sz="2200" dirty="0" smtClean="0">
                <a:latin typeface="+mj-lt"/>
              </a:rPr>
              <a:t>or</a:t>
            </a:r>
            <a:r>
              <a:rPr lang="fr-FR" sz="2200" i="1" dirty="0">
                <a:latin typeface="Georgia" panose="02040502050405020303" pitchFamily="18" charset="0"/>
              </a:rPr>
              <a:t/>
            </a:r>
            <a:br>
              <a:rPr lang="fr-FR" sz="2200" i="1" dirty="0">
                <a:latin typeface="Georgia" panose="02040502050405020303" pitchFamily="18" charset="0"/>
              </a:rPr>
            </a:br>
            <a:r>
              <a:rPr lang="fr" sz="2200" dirty="0">
                <a:latin typeface="Georgia" panose="02040502050405020303" pitchFamily="18" charset="0"/>
              </a:rPr>
              <a:t>∀</a:t>
            </a:r>
            <a:r>
              <a:rPr lang="fr" sz="2200" i="1" dirty="0">
                <a:latin typeface="Georgia" panose="02040502050405020303" pitchFamily="18" charset="0"/>
              </a:rPr>
              <a:t>x.</a:t>
            </a:r>
            <a:r>
              <a:rPr lang="fr-FR" sz="2400" dirty="0">
                <a:latin typeface="Georgia" panose="02040502050405020303" pitchFamily="18" charset="0"/>
              </a:rPr>
              <a:t>∃</a:t>
            </a:r>
            <a:r>
              <a:rPr lang="fr-FR" sz="2400" i="1" dirty="0" smtClean="0">
                <a:latin typeface="Georgia" panose="02040502050405020303" pitchFamily="18" charset="0"/>
              </a:rPr>
              <a:t>y</a:t>
            </a:r>
            <a:r>
              <a:rPr lang="fr-FR" sz="2400" dirty="0" smtClean="0">
                <a:latin typeface="Georgia" panose="02040502050405020303" pitchFamily="18" charset="0"/>
              </a:rPr>
              <a:t>.is-a(</a:t>
            </a:r>
            <a:r>
              <a:rPr lang="fr-FR" sz="2400" i="1" dirty="0" err="1" smtClean="0">
                <a:latin typeface="Georgia" panose="02040502050405020303" pitchFamily="18" charset="0"/>
              </a:rPr>
              <a:t>x,</a:t>
            </a:r>
            <a:r>
              <a:rPr lang="fr-FR" sz="2400" dirty="0" err="1" smtClean="0">
                <a:latin typeface="Georgia" panose="02040502050405020303" pitchFamily="18" charset="0"/>
              </a:rPr>
              <a:t>Recipe</a:t>
            </a:r>
            <a:r>
              <a:rPr lang="fr-FR" sz="2400" dirty="0" smtClean="0">
                <a:latin typeface="Georgia" panose="02040502050405020303" pitchFamily="18" charset="0"/>
              </a:rPr>
              <a:t>) </a:t>
            </a:r>
            <a:r>
              <a:rPr lang="fr" sz="2200" dirty="0">
                <a:latin typeface="Georgia" panose="02040502050405020303" pitchFamily="18" charset="0"/>
              </a:rPr>
              <a:t>⇒ </a:t>
            </a:r>
            <a:r>
              <a:rPr lang="fr" sz="2200" dirty="0" smtClean="0">
                <a:latin typeface="Georgia" panose="02040502050405020303" pitchFamily="18" charset="0"/>
              </a:rPr>
              <a:t>is-a(</a:t>
            </a:r>
            <a:r>
              <a:rPr lang="fr" sz="2200" i="1" dirty="0" smtClean="0">
                <a:latin typeface="Georgia" panose="02040502050405020303" pitchFamily="18" charset="0"/>
              </a:rPr>
              <a:t>y</a:t>
            </a:r>
            <a:r>
              <a:rPr lang="fr" sz="2200" dirty="0" smtClean="0">
                <a:latin typeface="Georgia" panose="02040502050405020303" pitchFamily="18" charset="0"/>
              </a:rPr>
              <a:t>,Ingredient)</a:t>
            </a:r>
            <a:r>
              <a:rPr lang="fr-FR" sz="2200" dirty="0" smtClean="0">
                <a:latin typeface="Georgia" panose="02040502050405020303" pitchFamily="18" charset="0"/>
              </a:rPr>
              <a:t> </a:t>
            </a:r>
            <a:r>
              <a:rPr lang="fr" sz="2200" dirty="0">
                <a:latin typeface="Georgia" panose="02040502050405020303" pitchFamily="18" charset="0"/>
              </a:rPr>
              <a:t>∧ hasIngredient(</a:t>
            </a:r>
            <a:r>
              <a:rPr lang="fr" sz="2200" i="1" dirty="0">
                <a:latin typeface="Georgia" panose="02040502050405020303" pitchFamily="18" charset="0"/>
              </a:rPr>
              <a:t>x</a:t>
            </a:r>
            <a:r>
              <a:rPr lang="fr" sz="2200" dirty="0">
                <a:latin typeface="Georgia" panose="02040502050405020303" pitchFamily="18" charset="0"/>
              </a:rPr>
              <a:t>,</a:t>
            </a:r>
            <a:r>
              <a:rPr lang="fr" sz="2200" i="1" dirty="0">
                <a:latin typeface="Georgia" panose="02040502050405020303" pitchFamily="18" charset="0"/>
              </a:rPr>
              <a:t>y</a:t>
            </a:r>
            <a:r>
              <a:rPr lang="fr" sz="2200" dirty="0">
                <a:latin typeface="Georgia" panose="02040502050405020303" pitchFamily="18" charset="0"/>
              </a:rPr>
              <a:t>)</a:t>
            </a:r>
            <a:endParaRPr lang="fr" sz="2200" dirty="0" smtClean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r>
              <a:rPr lang="fr" sz="2200" dirty="0" smtClean="0">
                <a:latin typeface="+mj-lt"/>
              </a:rPr>
              <a:t>Recipes may have ingredients</a:t>
            </a:r>
            <a:endParaRPr lang="fr-FR" sz="2200" dirty="0" smtClean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27</a:t>
            </a:fld>
            <a:endParaRPr lang="fr" dirty="0"/>
          </a:p>
        </p:txBody>
      </p:sp>
      <p:sp>
        <p:nvSpPr>
          <p:cNvPr id="9" name="Shape 182"/>
          <p:cNvSpPr/>
          <p:nvPr/>
        </p:nvSpPr>
        <p:spPr>
          <a:xfrm>
            <a:off x="2178591" y="1595974"/>
            <a:ext cx="8246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Recipe</a:t>
            </a:r>
            <a:endParaRPr lang="fr" dirty="0"/>
          </a:p>
        </p:txBody>
      </p:sp>
      <p:cxnSp>
        <p:nvCxnSpPr>
          <p:cNvPr id="14" name="Shape 187"/>
          <p:cNvCxnSpPr>
            <a:stCxn id="9" idx="3"/>
          </p:cNvCxnSpPr>
          <p:nvPr/>
        </p:nvCxnSpPr>
        <p:spPr>
          <a:xfrm rot="10800000" flipH="1">
            <a:off x="3003290" y="1825323"/>
            <a:ext cx="1480500" cy="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88"/>
          <p:cNvSpPr/>
          <p:nvPr/>
        </p:nvSpPr>
        <p:spPr>
          <a:xfrm>
            <a:off x="4483816" y="1595974"/>
            <a:ext cx="1268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Ingredient</a:t>
            </a:r>
            <a:endParaRPr lang="fr" dirty="0"/>
          </a:p>
        </p:txBody>
      </p:sp>
      <p:sp>
        <p:nvSpPr>
          <p:cNvPr id="16" name="Shape 189"/>
          <p:cNvSpPr txBox="1"/>
          <p:nvPr/>
        </p:nvSpPr>
        <p:spPr>
          <a:xfrm rot="1298">
            <a:off x="3059832" y="1491875"/>
            <a:ext cx="1296144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hasIngredient</a:t>
            </a: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2669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</a:t>
            </a:r>
            <a:r>
              <a:rPr lang="fr-FR" dirty="0" err="1" smtClean="0"/>
              <a:t>representation</a:t>
            </a:r>
            <a:r>
              <a:rPr lang="fr-FR" dirty="0" smtClean="0"/>
              <a:t>: </a:t>
            </a:r>
            <a:r>
              <a:rPr lang="fr-FR" dirty="0" err="1" smtClean="0"/>
              <a:t>generalising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936900"/>
            <a:ext cx="9155360" cy="3725699"/>
          </a:xfrm>
        </p:spPr>
        <p:txBody>
          <a:bodyPr/>
          <a:lstStyle/>
          <a:p>
            <a:r>
              <a:rPr lang="fr-FR" sz="2400" dirty="0" smtClean="0"/>
              <a:t>There are </a:t>
            </a:r>
            <a:r>
              <a:rPr lang="fr-FR" sz="2400" dirty="0" err="1" smtClean="0"/>
              <a:t>several</a:t>
            </a:r>
            <a:r>
              <a:rPr lang="fr-FR" sz="2400" dirty="0" smtClean="0"/>
              <a:t> </a:t>
            </a:r>
            <a:r>
              <a:rPr lang="fr-FR" sz="2400" dirty="0" err="1" smtClean="0"/>
              <a:t>interpretations</a:t>
            </a:r>
            <a:r>
              <a:rPr lang="fr-FR" sz="2400" dirty="0" smtClean="0"/>
              <a:t> of the </a:t>
            </a:r>
            <a:r>
              <a:rPr lang="fr-FR" sz="2400" dirty="0" err="1" smtClean="0"/>
              <a:t>relationship</a:t>
            </a:r>
            <a:r>
              <a:rPr lang="fr-FR" sz="2400" dirty="0" smtClean="0"/>
              <a:t>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classes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pPr marL="457200" indent="-457200">
              <a:buFont typeface="+mj-lt"/>
              <a:buAutoNum type="arabicParenR" startAt="4"/>
            </a:pPr>
            <a:r>
              <a:rPr lang="fr-FR" sz="2200" dirty="0" smtClean="0"/>
              <a:t>The relation </a:t>
            </a:r>
            <a:r>
              <a:rPr lang="fr-FR" sz="2200" i="1" dirty="0" err="1" smtClean="0"/>
              <a:t>hasIngredient</a:t>
            </a:r>
            <a:r>
              <a:rPr lang="fr-FR" sz="2200" dirty="0" smtClean="0"/>
              <a:t> </a:t>
            </a:r>
            <a:r>
              <a:rPr lang="fr-FR" sz="2200" dirty="0" err="1" smtClean="0"/>
              <a:t>only</a:t>
            </a:r>
            <a:r>
              <a:rPr lang="fr-FR" sz="2200" dirty="0" smtClean="0"/>
              <a:t> relates </a:t>
            </a:r>
            <a:r>
              <a:rPr lang="fr-FR" sz="2200" dirty="0" err="1" smtClean="0"/>
              <a:t>recipes</a:t>
            </a:r>
            <a:r>
              <a:rPr lang="fr-FR" sz="2200" dirty="0" smtClean="0"/>
              <a:t> to </a:t>
            </a:r>
            <a:r>
              <a:rPr lang="fr-FR" sz="2200" dirty="0" err="1" smtClean="0"/>
              <a:t>ingredients</a:t>
            </a:r>
            <a:r>
              <a:rPr lang="fr-FR" sz="2200" dirty="0"/>
              <a:t/>
            </a:r>
            <a:br>
              <a:rPr lang="fr-FR" sz="2200" dirty="0"/>
            </a:br>
            <a:r>
              <a:rPr lang="fr" sz="2200" dirty="0" smtClean="0">
                <a:latin typeface="Georgia" panose="02040502050405020303" pitchFamily="18" charset="0"/>
              </a:rPr>
              <a:t>∀</a:t>
            </a:r>
            <a:r>
              <a:rPr lang="fr" sz="2200" i="1" dirty="0" smtClean="0">
                <a:latin typeface="Georgia" panose="02040502050405020303" pitchFamily="18" charset="0"/>
              </a:rPr>
              <a:t>x.</a:t>
            </a:r>
            <a:r>
              <a:rPr lang="fr-FR" sz="2400" dirty="0" smtClean="0">
                <a:latin typeface="Georgia" panose="02040502050405020303" pitchFamily="18" charset="0"/>
              </a:rPr>
              <a:t>∃</a:t>
            </a:r>
            <a:r>
              <a:rPr lang="fr-FR" sz="2400" i="1" dirty="0" err="1" smtClean="0">
                <a:latin typeface="Georgia" panose="02040502050405020303" pitchFamily="18" charset="0"/>
              </a:rPr>
              <a:t>y</a:t>
            </a:r>
            <a:r>
              <a:rPr lang="fr-FR" sz="2400" dirty="0" err="1" smtClean="0">
                <a:latin typeface="Georgia" panose="02040502050405020303" pitchFamily="18" charset="0"/>
              </a:rPr>
              <a:t>.hasIngredient</a:t>
            </a:r>
            <a:r>
              <a:rPr lang="fr-FR" sz="2400" dirty="0" smtClean="0">
                <a:latin typeface="Georgia" panose="02040502050405020303" pitchFamily="18" charset="0"/>
              </a:rPr>
              <a:t>(</a:t>
            </a:r>
            <a:r>
              <a:rPr lang="fr-FR" sz="2400" i="1" dirty="0" err="1" smtClean="0">
                <a:latin typeface="Georgia" panose="02040502050405020303" pitchFamily="18" charset="0"/>
              </a:rPr>
              <a:t>x</a:t>
            </a:r>
            <a:r>
              <a:rPr lang="fr-FR" sz="2400" dirty="0" err="1" smtClean="0">
                <a:latin typeface="Georgia" panose="02040502050405020303" pitchFamily="18" charset="0"/>
              </a:rPr>
              <a:t>,</a:t>
            </a:r>
            <a:r>
              <a:rPr lang="fr-FR" sz="2400" i="1" dirty="0" err="1" smtClean="0">
                <a:latin typeface="Georgia" panose="02040502050405020303" pitchFamily="18" charset="0"/>
              </a:rPr>
              <a:t>y</a:t>
            </a:r>
            <a:r>
              <a:rPr lang="fr-FR" sz="2400" dirty="0" smtClean="0">
                <a:latin typeface="Georgia" panose="02040502050405020303" pitchFamily="18" charset="0"/>
              </a:rPr>
              <a:t>) </a:t>
            </a:r>
            <a:r>
              <a:rPr lang="fr" sz="2200" dirty="0" smtClean="0">
                <a:latin typeface="Georgia" panose="02040502050405020303" pitchFamily="18" charset="0"/>
              </a:rPr>
              <a:t>⇒ </a:t>
            </a:r>
            <a:r>
              <a:rPr lang="fr-FR" sz="2200" dirty="0" err="1">
                <a:latin typeface="Georgia" panose="02040502050405020303" pitchFamily="18" charset="0"/>
              </a:rPr>
              <a:t>Recipe</a:t>
            </a:r>
            <a:r>
              <a:rPr lang="fr-FR" sz="2200" dirty="0">
                <a:latin typeface="Georgia" panose="02040502050405020303" pitchFamily="18" charset="0"/>
              </a:rPr>
              <a:t>(</a:t>
            </a:r>
            <a:r>
              <a:rPr lang="fr-FR" sz="2200" i="1" dirty="0">
                <a:latin typeface="Georgia" panose="02040502050405020303" pitchFamily="18" charset="0"/>
              </a:rPr>
              <a:t>x</a:t>
            </a:r>
            <a:r>
              <a:rPr lang="fr-FR" sz="2200" dirty="0" smtClean="0">
                <a:latin typeface="Georgia" panose="02040502050405020303" pitchFamily="18" charset="0"/>
              </a:rPr>
              <a:t>) </a:t>
            </a:r>
            <a:r>
              <a:rPr lang="fr" sz="2200" dirty="0">
                <a:latin typeface="Georgia" panose="02040502050405020303" pitchFamily="18" charset="0"/>
              </a:rPr>
              <a:t>∧ </a:t>
            </a:r>
            <a:r>
              <a:rPr lang="fr" sz="2200" dirty="0" smtClean="0">
                <a:latin typeface="Georgia" panose="02040502050405020303" pitchFamily="18" charset="0"/>
              </a:rPr>
              <a:t>Ingredient(</a:t>
            </a:r>
            <a:r>
              <a:rPr lang="fr" sz="2200" i="1" dirty="0" smtClean="0">
                <a:latin typeface="Georgia" panose="02040502050405020303" pitchFamily="18" charset="0"/>
              </a:rPr>
              <a:t>y</a:t>
            </a:r>
            <a:r>
              <a:rPr lang="fr" sz="2200" dirty="0" smtClean="0">
                <a:latin typeface="Georgia" panose="02040502050405020303" pitchFamily="18" charset="0"/>
              </a:rPr>
              <a:t>)		</a:t>
            </a:r>
            <a:r>
              <a:rPr lang="fr" sz="2200" dirty="0" smtClean="0">
                <a:latin typeface="+mj-lt"/>
              </a:rPr>
              <a:t>or</a:t>
            </a:r>
            <a:r>
              <a:rPr lang="fr-FR" sz="2200" i="1" dirty="0">
                <a:latin typeface="Georgia" panose="02040502050405020303" pitchFamily="18" charset="0"/>
              </a:rPr>
              <a:t/>
            </a:r>
            <a:br>
              <a:rPr lang="fr-FR" sz="2200" i="1" dirty="0">
                <a:latin typeface="Georgia" panose="02040502050405020303" pitchFamily="18" charset="0"/>
              </a:rPr>
            </a:br>
            <a:r>
              <a:rPr lang="fr" sz="2200" dirty="0">
                <a:latin typeface="Georgia" panose="02040502050405020303" pitchFamily="18" charset="0"/>
              </a:rPr>
              <a:t>∀</a:t>
            </a:r>
            <a:r>
              <a:rPr lang="fr" sz="2200" i="1" dirty="0">
                <a:latin typeface="Georgia" panose="02040502050405020303" pitchFamily="18" charset="0"/>
              </a:rPr>
              <a:t>x.</a:t>
            </a:r>
            <a:r>
              <a:rPr lang="fr-FR" sz="2400" dirty="0">
                <a:latin typeface="Georgia" panose="02040502050405020303" pitchFamily="18" charset="0"/>
              </a:rPr>
              <a:t>∃</a:t>
            </a:r>
            <a:r>
              <a:rPr lang="fr-FR" sz="2400" i="1" dirty="0" err="1" smtClean="0">
                <a:latin typeface="Georgia" panose="02040502050405020303" pitchFamily="18" charset="0"/>
              </a:rPr>
              <a:t>y</a:t>
            </a:r>
            <a:r>
              <a:rPr lang="fr-FR" sz="2400" dirty="0" err="1" smtClean="0">
                <a:latin typeface="Georgia" panose="02040502050405020303" pitchFamily="18" charset="0"/>
              </a:rPr>
              <a:t>.hasIngredient</a:t>
            </a:r>
            <a:r>
              <a:rPr lang="fr-FR" sz="2400" dirty="0" smtClean="0">
                <a:latin typeface="Georgia" panose="02040502050405020303" pitchFamily="18" charset="0"/>
              </a:rPr>
              <a:t>(</a:t>
            </a:r>
            <a:r>
              <a:rPr lang="fr-FR" sz="2400" i="1" dirty="0" err="1" smtClean="0">
                <a:latin typeface="Georgia" panose="02040502050405020303" pitchFamily="18" charset="0"/>
              </a:rPr>
              <a:t>x</a:t>
            </a:r>
            <a:r>
              <a:rPr lang="fr-FR" sz="2400" dirty="0" err="1" smtClean="0">
                <a:latin typeface="Georgia" panose="02040502050405020303" pitchFamily="18" charset="0"/>
              </a:rPr>
              <a:t>,</a:t>
            </a:r>
            <a:r>
              <a:rPr lang="fr-FR" sz="2400" i="1" dirty="0" err="1" smtClean="0">
                <a:latin typeface="Georgia" panose="02040502050405020303" pitchFamily="18" charset="0"/>
              </a:rPr>
              <a:t>y</a:t>
            </a:r>
            <a:r>
              <a:rPr lang="fr-FR" sz="2400" dirty="0" smtClean="0">
                <a:latin typeface="Georgia" panose="02040502050405020303" pitchFamily="18" charset="0"/>
              </a:rPr>
              <a:t>)</a:t>
            </a:r>
            <a:br>
              <a:rPr lang="fr-FR" sz="2400" dirty="0" smtClean="0">
                <a:latin typeface="Georgia" panose="02040502050405020303" pitchFamily="18" charset="0"/>
              </a:rPr>
            </a:br>
            <a:r>
              <a:rPr lang="fr-FR" sz="2400" dirty="0" smtClean="0">
                <a:latin typeface="Georgia" panose="02040502050405020303" pitchFamily="18" charset="0"/>
              </a:rPr>
              <a:t>	</a:t>
            </a:r>
            <a:r>
              <a:rPr lang="fr" sz="2200" dirty="0" smtClean="0">
                <a:latin typeface="Georgia" panose="02040502050405020303" pitchFamily="18" charset="0"/>
              </a:rPr>
              <a:t>⇒ </a:t>
            </a:r>
            <a:r>
              <a:rPr lang="fr-FR" sz="2400" dirty="0" err="1" smtClean="0">
                <a:latin typeface="Georgia" panose="02040502050405020303" pitchFamily="18" charset="0"/>
              </a:rPr>
              <a:t>is-a</a:t>
            </a:r>
            <a:r>
              <a:rPr lang="fr-FR" sz="2400" dirty="0" smtClean="0">
                <a:latin typeface="Georgia" panose="02040502050405020303" pitchFamily="18" charset="0"/>
              </a:rPr>
              <a:t>(</a:t>
            </a:r>
            <a:r>
              <a:rPr lang="fr-FR" sz="2400" i="1" dirty="0" err="1" smtClean="0">
                <a:latin typeface="Georgia" panose="02040502050405020303" pitchFamily="18" charset="0"/>
              </a:rPr>
              <a:t>x,</a:t>
            </a:r>
            <a:r>
              <a:rPr lang="fr-FR" sz="2400" dirty="0" err="1" smtClean="0">
                <a:latin typeface="Georgia" panose="02040502050405020303" pitchFamily="18" charset="0"/>
              </a:rPr>
              <a:t>Recipe</a:t>
            </a:r>
            <a:r>
              <a:rPr lang="fr-FR" sz="2400" dirty="0" smtClean="0">
                <a:latin typeface="Georgia" panose="02040502050405020303" pitchFamily="18" charset="0"/>
              </a:rPr>
              <a:t>)</a:t>
            </a:r>
            <a:r>
              <a:rPr lang="fr-FR" sz="2400" dirty="0">
                <a:latin typeface="Georgia" panose="02040502050405020303" pitchFamily="18" charset="0"/>
              </a:rPr>
              <a:t> </a:t>
            </a:r>
            <a:r>
              <a:rPr lang="fr" sz="2400" dirty="0">
                <a:latin typeface="Georgia" panose="02040502050405020303" pitchFamily="18" charset="0"/>
              </a:rPr>
              <a:t>∧ </a:t>
            </a:r>
            <a:r>
              <a:rPr lang="fr" sz="2200" dirty="0" smtClean="0">
                <a:latin typeface="Georgia" panose="02040502050405020303" pitchFamily="18" charset="0"/>
              </a:rPr>
              <a:t>is-a(</a:t>
            </a:r>
            <a:r>
              <a:rPr lang="fr" sz="2200" i="1" dirty="0" smtClean="0">
                <a:latin typeface="Georgia" panose="02040502050405020303" pitchFamily="18" charset="0"/>
              </a:rPr>
              <a:t>y</a:t>
            </a:r>
            <a:r>
              <a:rPr lang="fr" sz="2200" dirty="0" smtClean="0">
                <a:latin typeface="Georgia" panose="02040502050405020303" pitchFamily="18" charset="0"/>
              </a:rPr>
              <a:t>,Ingredient)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28</a:t>
            </a:fld>
            <a:endParaRPr lang="fr" dirty="0"/>
          </a:p>
        </p:txBody>
      </p:sp>
      <p:sp>
        <p:nvSpPr>
          <p:cNvPr id="9" name="Shape 182"/>
          <p:cNvSpPr/>
          <p:nvPr/>
        </p:nvSpPr>
        <p:spPr>
          <a:xfrm>
            <a:off x="2178591" y="1595974"/>
            <a:ext cx="824699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Recipe</a:t>
            </a:r>
            <a:endParaRPr lang="fr" dirty="0"/>
          </a:p>
        </p:txBody>
      </p:sp>
      <p:cxnSp>
        <p:nvCxnSpPr>
          <p:cNvPr id="14" name="Shape 187"/>
          <p:cNvCxnSpPr>
            <a:stCxn id="9" idx="3"/>
          </p:cNvCxnSpPr>
          <p:nvPr/>
        </p:nvCxnSpPr>
        <p:spPr>
          <a:xfrm rot="10800000" flipH="1">
            <a:off x="3003290" y="1825323"/>
            <a:ext cx="1480500" cy="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88"/>
          <p:cNvSpPr/>
          <p:nvPr/>
        </p:nvSpPr>
        <p:spPr>
          <a:xfrm>
            <a:off x="4483816" y="1595974"/>
            <a:ext cx="1268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Ingredient</a:t>
            </a:r>
            <a:endParaRPr lang="fr" dirty="0"/>
          </a:p>
        </p:txBody>
      </p:sp>
      <p:sp>
        <p:nvSpPr>
          <p:cNvPr id="16" name="Shape 189"/>
          <p:cNvSpPr txBox="1"/>
          <p:nvPr/>
        </p:nvSpPr>
        <p:spPr>
          <a:xfrm rot="1298">
            <a:off x="3059832" y="1491875"/>
            <a:ext cx="1296144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hasIngredient</a:t>
            </a: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947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Unknown</a:t>
            </a:r>
            <a:r>
              <a:rPr lang="fr-FR" dirty="0" smtClean="0"/>
              <a:t> values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What</a:t>
            </a:r>
            <a:r>
              <a:rPr lang="fr-FR" sz="2400" dirty="0" smtClean="0"/>
              <a:t> if I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 smtClean="0"/>
              <a:t>describe</a:t>
            </a:r>
            <a:r>
              <a:rPr lang="fr-FR" sz="2400" dirty="0" smtClean="0"/>
              <a:t> a </a:t>
            </a:r>
            <a:r>
              <a:rPr lang="fr-FR" sz="2400" dirty="0" err="1" smtClean="0"/>
              <a:t>recipe</a:t>
            </a:r>
            <a:r>
              <a:rPr lang="fr-FR" sz="2400" dirty="0" smtClean="0"/>
              <a:t> for </a:t>
            </a:r>
            <a:r>
              <a:rPr lang="fr-FR" sz="2400" dirty="0" err="1" smtClean="0"/>
              <a:t>which</a:t>
            </a:r>
            <a:r>
              <a:rPr lang="fr-FR" sz="2400" dirty="0" smtClean="0"/>
              <a:t> I do not know the cooking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What</a:t>
            </a:r>
            <a:r>
              <a:rPr lang="fr-FR" sz="2400" dirty="0" smtClean="0"/>
              <a:t> if I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 smtClean="0"/>
              <a:t>say</a:t>
            </a:r>
            <a:r>
              <a:rPr lang="fr-FR" sz="2400" dirty="0" smtClean="0"/>
              <a:t> </a:t>
            </a:r>
            <a:r>
              <a:rPr lang="fr-FR" sz="2400" dirty="0" err="1" smtClean="0"/>
              <a:t>something</a:t>
            </a:r>
            <a:r>
              <a:rPr lang="fr-FR" sz="2400" dirty="0" smtClean="0"/>
              <a:t> about a </a:t>
            </a:r>
            <a:r>
              <a:rPr lang="fr-FR" sz="2400" dirty="0" err="1" smtClean="0"/>
              <a:t>recipe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match a </a:t>
            </a:r>
            <a:r>
              <a:rPr lang="fr-FR" sz="2400" dirty="0" err="1" smtClean="0"/>
              <a:t>property</a:t>
            </a:r>
            <a:r>
              <a:rPr lang="fr-FR" sz="2400" dirty="0" smtClean="0"/>
              <a:t> of the class?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Open World </a:t>
            </a:r>
            <a:r>
              <a:rPr lang="fr-FR" sz="2400" b="1" dirty="0" err="1" smtClean="0"/>
              <a:t>Assumption</a:t>
            </a:r>
            <a:r>
              <a:rPr lang="fr-FR" sz="2400" dirty="0" smtClean="0"/>
              <a:t> </a:t>
            </a:r>
            <a:r>
              <a:rPr lang="fr-FR" sz="2400" i="1" dirty="0" smtClean="0"/>
              <a:t>vs.</a:t>
            </a:r>
            <a:r>
              <a:rPr lang="fr-FR" sz="2400" dirty="0" smtClean="0"/>
              <a:t> </a:t>
            </a:r>
            <a:r>
              <a:rPr lang="fr-FR" sz="2400" b="1" dirty="0" err="1" smtClean="0"/>
              <a:t>Closed</a:t>
            </a:r>
            <a:r>
              <a:rPr lang="fr-FR" sz="2400" b="1" dirty="0" smtClean="0"/>
              <a:t> World </a:t>
            </a:r>
            <a:r>
              <a:rPr lang="fr-FR" sz="2400" b="1" dirty="0" err="1" smtClean="0"/>
              <a:t>Assumption</a:t>
            </a:r>
            <a:endParaRPr lang="fr-FR" sz="24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29</a:t>
            </a:fld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12788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/>
              <a:t>Why modelling knowledge?</a:t>
            </a:r>
          </a:p>
          <a:p>
            <a:pPr marL="7200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200" dirty="0" smtClean="0"/>
              <a:t>make knowledge explicit</a:t>
            </a:r>
          </a:p>
          <a:p>
            <a:pPr marL="7200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200" dirty="0" smtClean="0"/>
              <a:t>make </a:t>
            </a:r>
            <a:r>
              <a:rPr lang="fr" sz="2200" dirty="0"/>
              <a:t>it independent from a specific </a:t>
            </a:r>
            <a:r>
              <a:rPr lang="fr" sz="2200" dirty="0" smtClean="0"/>
              <a:t>system</a:t>
            </a:r>
          </a:p>
          <a:p>
            <a:pPr marL="701100" lvl="0" rtl="0">
              <a:spcBef>
                <a:spcPts val="0"/>
              </a:spcBef>
            </a:pPr>
            <a:r>
              <a:rPr lang="fr" sz="2200" dirty="0" smtClean="0"/>
              <a:t>	</a:t>
            </a:r>
            <a:r>
              <a:rPr lang="fr" sz="2200" dirty="0" smtClean="0">
                <a:sym typeface="Wingdings" panose="05000000000000000000" pitchFamily="2" charset="2"/>
              </a:rPr>
              <a:t> </a:t>
            </a:r>
            <a:r>
              <a:rPr lang="fr" sz="2200" dirty="0" smtClean="0"/>
              <a:t>reusable </a:t>
            </a:r>
            <a:r>
              <a:rPr lang="fr" sz="2200" dirty="0"/>
              <a:t>in different </a:t>
            </a:r>
            <a:r>
              <a:rPr lang="fr" sz="2200" dirty="0" smtClean="0"/>
              <a:t>systems</a:t>
            </a:r>
          </a:p>
          <a:p>
            <a:pPr marL="7200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200" dirty="0" smtClean="0"/>
              <a:t>derive </a:t>
            </a:r>
            <a:r>
              <a:rPr lang="fr" sz="2200" dirty="0"/>
              <a:t>implicit information from explicit knowledge and </a:t>
            </a:r>
            <a:r>
              <a:rPr lang="fr" sz="2200" dirty="0" smtClean="0"/>
              <a:t>facts</a:t>
            </a:r>
          </a:p>
          <a:p>
            <a:pPr marL="7200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" sz="2200" dirty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200" dirty="0" smtClean="0"/>
              <a:t>Why knowledge representation</a:t>
            </a:r>
          </a:p>
          <a:p>
            <a:pPr marL="71755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200" dirty="0" smtClean="0"/>
              <a:t>Answer common needs that arise with the produced knowledge -&gt; exchange, query, infer, visualize ...</a:t>
            </a:r>
            <a:endParaRPr lang="fr" sz="1600" dirty="0" smtClean="0"/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3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err="1" smtClean="0"/>
              <a:t>Expressiveness</a:t>
            </a:r>
            <a:r>
              <a:rPr lang="fr-FR" sz="3200" dirty="0" smtClean="0"/>
              <a:t> vs. </a:t>
            </a:r>
            <a:r>
              <a:rPr lang="fr-FR" sz="3200" dirty="0" err="1" smtClean="0"/>
              <a:t>Complexity</a:t>
            </a:r>
            <a:r>
              <a:rPr lang="fr-FR" sz="3200" dirty="0" smtClean="0"/>
              <a:t> </a:t>
            </a:r>
            <a:r>
              <a:rPr lang="fr-FR" sz="3200" dirty="0" err="1" smtClean="0"/>
              <a:t>tradeoff</a:t>
            </a:r>
            <a:endParaRPr lang="fr-FR" sz="3200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 err="1" smtClean="0"/>
              <a:t>Expressiveness</a:t>
            </a:r>
            <a:r>
              <a:rPr lang="fr-FR" sz="2400" dirty="0" smtClean="0"/>
              <a:t> </a:t>
            </a:r>
            <a:r>
              <a:rPr lang="fr-FR" sz="2400" dirty="0" err="1" smtClean="0"/>
              <a:t>comes</a:t>
            </a:r>
            <a:r>
              <a:rPr lang="fr-FR" sz="2400" dirty="0" smtClean="0"/>
              <a:t> at the </a:t>
            </a:r>
            <a:r>
              <a:rPr lang="fr-FR" sz="2400" dirty="0" err="1" smtClean="0"/>
              <a:t>cost</a:t>
            </a:r>
            <a:r>
              <a:rPr lang="fr-FR" sz="2400" dirty="0" smtClean="0"/>
              <a:t> of </a:t>
            </a:r>
            <a:r>
              <a:rPr lang="fr-FR" sz="2400" dirty="0" err="1" smtClean="0"/>
              <a:t>complexity</a:t>
            </a:r>
            <a:r>
              <a:rPr lang="fr-FR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Complexity</a:t>
            </a:r>
            <a:r>
              <a:rPr lang="fr-FR" sz="2400" dirty="0" smtClean="0"/>
              <a:t> of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Complexity</a:t>
            </a:r>
            <a:r>
              <a:rPr lang="fr-FR" sz="2400" dirty="0" smtClean="0"/>
              <a:t> of </a:t>
            </a:r>
            <a:r>
              <a:rPr lang="fr-FR" sz="2400" dirty="0" err="1" smtClean="0"/>
              <a:t>understanding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Complexity</a:t>
            </a:r>
            <a:r>
              <a:rPr lang="fr-FR" sz="2400" dirty="0" smtClean="0"/>
              <a:t> of computation</a:t>
            </a:r>
          </a:p>
          <a:p>
            <a:r>
              <a:rPr lang="fr-FR" sz="2400" dirty="0" err="1" smtClean="0"/>
              <a:t>Principle</a:t>
            </a:r>
            <a:r>
              <a:rPr lang="fr-FR" sz="2400" dirty="0" smtClean="0"/>
              <a:t> of least power:</a:t>
            </a:r>
          </a:p>
          <a:p>
            <a:r>
              <a:rPr lang="fr-FR" sz="2400" i="1" dirty="0" err="1" smtClean="0"/>
              <a:t>Always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choose</a:t>
            </a:r>
            <a:r>
              <a:rPr lang="fr-FR" sz="2400" i="1" dirty="0" smtClean="0"/>
              <a:t> the least expressive </a:t>
            </a:r>
            <a:r>
              <a:rPr lang="fr-FR" sz="2400" i="1" dirty="0" err="1" smtClean="0"/>
              <a:t>language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that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suits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your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purposes</a:t>
            </a:r>
            <a:endParaRPr lang="fr-FR" sz="24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30</a:t>
            </a:fld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17270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i="1" dirty="0"/>
              <a:t>Examples </a:t>
            </a:r>
            <a:r>
              <a:rPr lang="fr" sz="2400" dirty="0" smtClean="0"/>
              <a:t>: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an </a:t>
            </a:r>
            <a:r>
              <a:rPr lang="fr" sz="2400" dirty="0"/>
              <a:t>app for </a:t>
            </a:r>
            <a:r>
              <a:rPr lang="fr" sz="2400" dirty="0" smtClean="0"/>
              <a:t>learning how </a:t>
            </a:r>
            <a:r>
              <a:rPr lang="fr" sz="2400" dirty="0"/>
              <a:t>to cook and invent new recipes, and a recipe search engine require knowledge about cooking and </a:t>
            </a:r>
            <a:r>
              <a:rPr lang="fr" sz="2400" dirty="0" smtClean="0"/>
              <a:t>recipes.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a electric vehicle charging planner requires </a:t>
            </a:r>
            <a:r>
              <a:rPr lang="fr" sz="2400" dirty="0"/>
              <a:t>knowledge about </a:t>
            </a:r>
            <a:r>
              <a:rPr lang="fr" sz="2400" dirty="0" smtClean="0"/>
              <a:t>the charging station, the driver needs, the electricity price..</a:t>
            </a:r>
            <a:endParaRPr lang="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4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dirty="0" smtClean="0"/>
              <a:t>KR is applied to other domains</a:t>
            </a:r>
            <a:endParaRPr lang="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5</a:t>
            </a:fld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14651601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dirty="0"/>
              <a:t>Knowledge </a:t>
            </a:r>
            <a:r>
              <a:rPr lang="fr" sz="2400" i="1" dirty="0"/>
              <a:t>vs.</a:t>
            </a:r>
            <a:r>
              <a:rPr lang="fr" sz="2400" dirty="0"/>
              <a:t> data </a:t>
            </a:r>
            <a:r>
              <a:rPr lang="fr" sz="2400" i="1" dirty="0"/>
              <a:t>vs.</a:t>
            </a:r>
            <a:r>
              <a:rPr lang="fr" sz="2400" dirty="0"/>
              <a:t> information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b="1" i="1" dirty="0">
                <a:solidFill>
                  <a:schemeClr val="bg2"/>
                </a:solidFill>
              </a:rPr>
              <a:t>Data</a:t>
            </a:r>
            <a:r>
              <a:rPr lang="fr" sz="2400" i="1" dirty="0"/>
              <a:t> </a:t>
            </a:r>
            <a:r>
              <a:rPr lang="fr" sz="2400" dirty="0"/>
              <a:t>are just values (e.g., </a:t>
            </a:r>
            <a:r>
              <a:rPr lang="fr" sz="2400" dirty="0" smtClean="0"/>
              <a:t>19.2</a:t>
            </a:r>
            <a:r>
              <a:rPr lang="fr" sz="2400" dirty="0"/>
              <a:t>, “foo”, </a:t>
            </a:r>
            <a:r>
              <a:rPr lang="fr" sz="2400" dirty="0" smtClean="0"/>
              <a:t>2016-04-07), </a:t>
            </a:r>
            <a:r>
              <a:rPr lang="fr" sz="2400" dirty="0"/>
              <a:t>possibly in a structure (e.g., a table)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b="1" i="1" dirty="0">
                <a:solidFill>
                  <a:schemeClr val="bg2"/>
                </a:solidFill>
              </a:rPr>
              <a:t>Information</a:t>
            </a:r>
            <a:r>
              <a:rPr lang="fr" sz="2400" dirty="0">
                <a:solidFill>
                  <a:schemeClr val="bg2"/>
                </a:solidFill>
              </a:rPr>
              <a:t> </a:t>
            </a:r>
            <a:r>
              <a:rPr lang="fr" sz="2400" dirty="0"/>
              <a:t>is what data is when interpreted by way of knowledge (e.g., </a:t>
            </a:r>
            <a:r>
              <a:rPr lang="fr" sz="2400" dirty="0" smtClean="0"/>
              <a:t>19.2 </a:t>
            </a:r>
            <a:r>
              <a:rPr lang="fr" sz="2400" dirty="0"/>
              <a:t>is the temperature </a:t>
            </a:r>
            <a:r>
              <a:rPr lang="fr" sz="2400" dirty="0" smtClean="0"/>
              <a:t>in </a:t>
            </a:r>
            <a:r>
              <a:rPr lang="fr" sz="2400" dirty="0"/>
              <a:t>°C in </a:t>
            </a:r>
            <a:r>
              <a:rPr lang="fr" sz="2400" dirty="0" smtClean="0"/>
              <a:t>a room </a:t>
            </a:r>
            <a:r>
              <a:rPr lang="fr" sz="2400" dirty="0"/>
              <a:t>at a certain time)</a:t>
            </a:r>
          </a:p>
          <a:p>
            <a:pPr>
              <a:spcBef>
                <a:spcPts val="0"/>
              </a:spcBef>
              <a:buNone/>
            </a:pPr>
            <a:r>
              <a:rPr lang="fr" sz="2400" b="1" i="1" dirty="0">
                <a:solidFill>
                  <a:schemeClr val="bg2"/>
                </a:solidFill>
              </a:rPr>
              <a:t>Knowledge</a:t>
            </a:r>
            <a:r>
              <a:rPr lang="fr" sz="2400" dirty="0">
                <a:solidFill>
                  <a:schemeClr val="bg2"/>
                </a:solidFill>
              </a:rPr>
              <a:t> </a:t>
            </a:r>
            <a:r>
              <a:rPr lang="fr" sz="2400" dirty="0"/>
              <a:t>is what makes data into information (I know that the sensor is a thermometer that has just stayed </a:t>
            </a:r>
            <a:r>
              <a:rPr lang="fr" sz="2400" dirty="0" smtClean="0"/>
              <a:t>in my living room at 8 pm)</a:t>
            </a:r>
            <a:endParaRPr lang="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6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414399" cy="34262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i="1" dirty="0"/>
              <a:t>General knowledge</a:t>
            </a:r>
          </a:p>
          <a:p>
            <a:pPr>
              <a:spcBef>
                <a:spcPts val="0"/>
              </a:spcBef>
              <a:buNone/>
            </a:pPr>
            <a:r>
              <a:rPr lang="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A novel is a narrative)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7</a:t>
            </a:fld>
            <a:endParaRPr lang="fr" dirty="0"/>
          </a:p>
        </p:txBody>
      </p:sp>
      <p:sp>
        <p:nvSpPr>
          <p:cNvPr id="62" name="Shape 62"/>
          <p:cNvSpPr txBox="1"/>
          <p:nvPr/>
        </p:nvSpPr>
        <p:spPr>
          <a:xfrm>
            <a:off x="3254713" y="1205725"/>
            <a:ext cx="2414399" cy="3420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" sz="2400" i="1" dirty="0"/>
              <a:t>Specific data </a:t>
            </a:r>
            <a:r>
              <a:rPr lang="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</a:t>
            </a:r>
            <a:r>
              <a:rPr lang="fr" sz="23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Harry Potter and the Philosopher's Stone</a:t>
            </a:r>
            <a:r>
              <a:rPr lang="fr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 novel)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052250" y="1205725"/>
            <a:ext cx="2534099" cy="3420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" sz="2400" i="1" dirty="0"/>
              <a:t>Conclusions</a:t>
            </a:r>
            <a:r>
              <a:rPr lang="fr" sz="2400" dirty="0"/>
              <a:t> </a:t>
            </a:r>
            <a:r>
              <a:rPr lang="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</a:t>
            </a:r>
            <a:r>
              <a:rPr lang="fr" sz="23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Harry Potter and the Philosopher's Stone</a:t>
            </a:r>
            <a:r>
              <a:rPr lang="fr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 narrative)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815689" y="2362675"/>
            <a:ext cx="4877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 sz="3000"/>
              <a:t>+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596514" y="2362675"/>
            <a:ext cx="4877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3000"/>
              <a:t>=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What is this course </a:t>
            </a:r>
            <a:r>
              <a:rPr lang="fr" b="0"/>
              <a:t>not</a:t>
            </a:r>
            <a:r>
              <a:rPr lang="fr"/>
              <a:t> about?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dirty="0"/>
              <a:t>Modelling knowledge is a task that is part of the field of </a:t>
            </a:r>
            <a:r>
              <a:rPr lang="fr" sz="2400" i="1" dirty="0"/>
              <a:t>knowledge representation and reasoning </a:t>
            </a:r>
            <a:r>
              <a:rPr lang="fr" sz="2400" dirty="0"/>
              <a:t>(KR&amp;R). In this course we do </a:t>
            </a:r>
            <a:r>
              <a:rPr lang="fr" sz="2400" b="1" dirty="0"/>
              <a:t>not</a:t>
            </a:r>
            <a:r>
              <a:rPr lang="fr" sz="2400" dirty="0"/>
              <a:t>: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talk </a:t>
            </a:r>
            <a:r>
              <a:rPr lang="fr" sz="2400" dirty="0"/>
              <a:t>much about reasoning and the links between KR&amp;R and logic (this is the topic of a course on logic or on </a:t>
            </a:r>
            <a:r>
              <a:rPr lang="fr" sz="2400" dirty="0" smtClean="0"/>
              <a:t>AI)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discuss </a:t>
            </a:r>
            <a:r>
              <a:rPr lang="fr" sz="2400" dirty="0"/>
              <a:t>how knowledge-based systems are </a:t>
            </a:r>
            <a:r>
              <a:rPr lang="fr" sz="2400" dirty="0" smtClean="0"/>
              <a:t>implemented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400" dirty="0" smtClean="0"/>
              <a:t>cover </a:t>
            </a:r>
            <a:r>
              <a:rPr lang="fr" sz="2400" dirty="0"/>
              <a:t>all techniques of knowledge modelling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8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This course is ...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dirty="0"/>
              <a:t>… new, so it is going to evolve as it goes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dirty="0"/>
              <a:t>	</a:t>
            </a:r>
            <a:r>
              <a:rPr lang="fr" sz="2400" dirty="0" smtClean="0">
                <a:sym typeface="Wingdings" panose="05000000000000000000" pitchFamily="2" charset="2"/>
              </a:rPr>
              <a:t> </a:t>
            </a:r>
            <a:r>
              <a:rPr lang="fr" sz="2400" dirty="0" smtClean="0"/>
              <a:t>please </a:t>
            </a:r>
            <a:r>
              <a:rPr lang="fr" sz="2400" dirty="0"/>
              <a:t>provide feedback early on</a:t>
            </a:r>
          </a:p>
          <a:p>
            <a:pPr rtl="0">
              <a:spcBef>
                <a:spcPts val="0"/>
              </a:spcBef>
              <a:buNone/>
            </a:pPr>
            <a:r>
              <a:rPr lang="fr" sz="2400" dirty="0"/>
              <a:t>… (hopefully) minimally overlapping with things you’ve already seen but has strong connections with:</a:t>
            </a:r>
          </a:p>
          <a:p>
            <a:pPr marL="7200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200" dirty="0" smtClean="0"/>
              <a:t>the </a:t>
            </a:r>
            <a:r>
              <a:rPr lang="fr" sz="2200" dirty="0"/>
              <a:t>first year course on </a:t>
            </a:r>
            <a:r>
              <a:rPr lang="fr" sz="2200" dirty="0" smtClean="0"/>
              <a:t>logics</a:t>
            </a:r>
          </a:p>
          <a:p>
            <a:pPr marL="7200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200" dirty="0" smtClean="0"/>
              <a:t>the </a:t>
            </a:r>
            <a:r>
              <a:rPr lang="fr" sz="2200" dirty="0"/>
              <a:t>AI </a:t>
            </a:r>
            <a:r>
              <a:rPr lang="fr" sz="2200" dirty="0" smtClean="0"/>
              <a:t>toolbox</a:t>
            </a:r>
          </a:p>
          <a:p>
            <a:pPr marL="7200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sz="2200" dirty="0" smtClean="0"/>
              <a:t>the </a:t>
            </a:r>
            <a:r>
              <a:rPr lang="fr" sz="2200" dirty="0"/>
              <a:t>course on Semantic Web in the Computer science Major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9</a:t>
            </a:fld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</Template>
  <TotalTime>224</TotalTime>
  <Words>954</Words>
  <Application>Microsoft Office PowerPoint</Application>
  <PresentationFormat>Affichage à l'écran (16:9)</PresentationFormat>
  <Paragraphs>249</Paragraphs>
  <Slides>30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Comfortaa</vt:lpstr>
      <vt:lpstr>Dosis</vt:lpstr>
      <vt:lpstr>Georgia</vt:lpstr>
      <vt:lpstr>Wingdings</vt:lpstr>
      <vt:lpstr>Thème</vt:lpstr>
      <vt:lpstr>Modelling knowledge</vt:lpstr>
      <vt:lpstr>Content</vt:lpstr>
      <vt:lpstr>Introduction</vt:lpstr>
      <vt:lpstr>Introduction</vt:lpstr>
      <vt:lpstr>Introduction</vt:lpstr>
      <vt:lpstr>Introduction</vt:lpstr>
      <vt:lpstr>Introduction</vt:lpstr>
      <vt:lpstr>What is this course not about?</vt:lpstr>
      <vt:lpstr>This course is ...</vt:lpstr>
      <vt:lpstr>Exercise</vt:lpstr>
      <vt:lpstr>Classification systems</vt:lpstr>
      <vt:lpstr>Classification systems</vt:lpstr>
      <vt:lpstr>Classification systems</vt:lpstr>
      <vt:lpstr>Classification systems</vt:lpstr>
      <vt:lpstr>Classification systems: guidelines</vt:lpstr>
      <vt:lpstr>Classification systems: exercise</vt:lpstr>
      <vt:lpstr>Graph-based knowledge representation</vt:lpstr>
      <vt:lpstr>Graph-based knowledge representation</vt:lpstr>
      <vt:lpstr>Graph-based knowledge representation</vt:lpstr>
      <vt:lpstr>Graph-based knowledge representation</vt:lpstr>
      <vt:lpstr>Graph-based knowledge representation</vt:lpstr>
      <vt:lpstr>Graph-based knowledge representation</vt:lpstr>
      <vt:lpstr>Graph-based knowledge representation</vt:lpstr>
      <vt:lpstr>Graph-based knowledge representation</vt:lpstr>
      <vt:lpstr>Graph-based knowledge representation</vt:lpstr>
      <vt:lpstr>Graph representation: generalising</vt:lpstr>
      <vt:lpstr>Graph representation: generalising</vt:lpstr>
      <vt:lpstr>Graph representation: generalising</vt:lpstr>
      <vt:lpstr>Unknown values</vt:lpstr>
      <vt:lpstr>Expressiveness vs. Complexity tradeoff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knowledge</dc:title>
  <cp:lastModifiedBy>LEFRANCOIS Maxime</cp:lastModifiedBy>
  <cp:revision>20</cp:revision>
  <cp:lastPrinted>2015-05-06T08:34:13Z</cp:lastPrinted>
  <dcterms:modified xsi:type="dcterms:W3CDTF">2017-05-03T16:11:17Z</dcterms:modified>
</cp:coreProperties>
</file>