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62" r:id="rId8"/>
    <p:sldId id="263" r:id="rId9"/>
    <p:sldId id="270" r:id="rId10"/>
    <p:sldId id="265" r:id="rId11"/>
    <p:sldId id="276" r:id="rId12"/>
    <p:sldId id="259" r:id="rId13"/>
    <p:sldId id="264" r:id="rId14"/>
    <p:sldId id="274" r:id="rId15"/>
    <p:sldId id="275" r:id="rId16"/>
    <p:sldId id="277" r:id="rId17"/>
    <p:sldId id="271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22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44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755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39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79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3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30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377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54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7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840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31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3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13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91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516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68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0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D375EBC-9D0D-E4FB-899C-4B20A5D247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40422" b="3311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CH" dirty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2B9E4D2-786A-8920-633A-DB01B8E75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Reconstruction of online writing </a:t>
            </a:r>
            <a:br>
              <a:rPr lang="en-US" sz="2800" b="1" dirty="0"/>
            </a:br>
            <a:r>
              <a:rPr lang="en-US" sz="2800" b="1" dirty="0"/>
              <a:t>signal from offline image</a:t>
            </a:r>
            <a:br>
              <a:rPr lang="en-US" sz="2800" b="1" dirty="0"/>
            </a:br>
            <a:br>
              <a:rPr lang="en-US" sz="1600" dirty="0"/>
            </a:br>
            <a:r>
              <a:rPr lang="en-US" sz="1600" dirty="0"/>
              <a:t>Can the time (t) be robustly inferred by a transformer architecture ?</a:t>
            </a:r>
            <a:endParaRPr lang="fr-CH" sz="1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79EEDA-C281-97D5-11ED-003DDA9BF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Status</a:t>
            </a:r>
            <a:r>
              <a:rPr lang="fr-FR" dirty="0"/>
              <a:t> Update</a:t>
            </a:r>
          </a:p>
          <a:p>
            <a:pPr algn="ctr"/>
            <a:r>
              <a:rPr lang="fr-FR" dirty="0"/>
              <a:t>18/10/2024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0487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4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7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8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9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0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1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2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3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783481C-857A-B201-DC56-693B1ABD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Data processing – whole chain</a:t>
            </a:r>
          </a:p>
        </p:txBody>
      </p:sp>
      <p:sp useBgFill="1">
        <p:nvSpPr>
          <p:cNvPr id="166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diagramme, ligne, texte, Plan&#10;&#10;Description générée automatiquement">
            <a:extLst>
              <a:ext uri="{FF2B5EF4-FFF2-40B4-BE49-F238E27FC236}">
                <a16:creationId xmlns:a16="http://schemas.microsoft.com/office/drawing/2014/main" id="{F334F642-A0D3-8E4B-F27A-A74BC0492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35" y="963406"/>
            <a:ext cx="10266669" cy="29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29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57D09CF-1FF4-707D-4898-F8CD38BB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2. Model</a:t>
            </a:r>
            <a:endParaRPr lang="fr-CH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05DBE-4833-4310-52C7-8BA6762B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fr-FR" dirty="0"/>
              <a:t>Architecture</a:t>
            </a:r>
          </a:p>
          <a:p>
            <a:r>
              <a:rPr lang="fr-FR" dirty="0" err="1"/>
              <a:t>Loops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783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BE850-EF1B-0D82-54A8-8EAD8B00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49" y="65105"/>
            <a:ext cx="3156857" cy="9025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Model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900E274-EA0A-CBFC-8409-3198747BF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275" y="3247683"/>
            <a:ext cx="4517291" cy="26426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52A09D-BF0C-2FA0-805F-C9BAF553D98F}"/>
              </a:ext>
            </a:extLst>
          </p:cNvPr>
          <p:cNvSpPr txBox="1"/>
          <p:nvPr/>
        </p:nvSpPr>
        <p:spPr>
          <a:xfrm>
            <a:off x="1463549" y="1278294"/>
            <a:ext cx="2967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Encoder-</a:t>
            </a:r>
            <a:r>
              <a:rPr lang="fr-FR" dirty="0" err="1"/>
              <a:t>Decoder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Text-based</a:t>
            </a:r>
            <a:r>
              <a:rPr lang="fr-FR" dirty="0"/>
              <a:t> </a:t>
            </a:r>
            <a:r>
              <a:rPr lang="fr-FR" dirty="0" err="1"/>
              <a:t>transformers</a:t>
            </a:r>
            <a:r>
              <a:rPr lang="fr-FR" dirty="0"/>
              <a:t> (</a:t>
            </a:r>
            <a:r>
              <a:rPr lang="fr-FR" dirty="0" err="1"/>
              <a:t>LLMs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Encoder </a:t>
            </a:r>
            <a:r>
              <a:rPr lang="fr-FR" dirty="0" err="1"/>
              <a:t>based</a:t>
            </a:r>
            <a:r>
              <a:rPr lang="fr-FR" dirty="0"/>
              <a:t> on Vision Transformers (VIT)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pic>
        <p:nvPicPr>
          <p:cNvPr id="8" name="Image 7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B1FC4C5F-B2D3-2AE4-E5CD-335CAE2FB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8573"/>
            <a:ext cx="5232669" cy="43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8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0DAB34C-0813-6A6E-A7F4-EEAB5CFC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 dirty="0"/>
              <a:t>Model – </a:t>
            </a:r>
            <a:r>
              <a:rPr lang="fr-FR" sz="3200" dirty="0" err="1"/>
              <a:t>detailed</a:t>
            </a:r>
            <a:r>
              <a:rPr lang="fr-FR" sz="3200" dirty="0"/>
              <a:t> architecture</a:t>
            </a:r>
            <a:endParaRPr lang="fr-CH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5CB0E7-A0DE-1E9D-D008-FE4E45560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 err="1"/>
              <a:t>Patchification</a:t>
            </a:r>
            <a:r>
              <a:rPr lang="en-US" sz="2000" dirty="0"/>
              <a:t>, embeddings on encoder similar to VIT</a:t>
            </a:r>
          </a:p>
          <a:p>
            <a:r>
              <a:rPr lang="en-US" sz="2000" dirty="0"/>
              <a:t>Encoder: Encode image into attention map</a:t>
            </a:r>
          </a:p>
          <a:p>
            <a:r>
              <a:rPr lang="en-US" sz="2000" dirty="0"/>
              <a:t>Decoder</a:t>
            </a:r>
          </a:p>
          <a:p>
            <a:pPr lvl="1"/>
            <a:r>
              <a:rPr lang="en-US" sz="1600" dirty="0"/>
              <a:t>Query is target sequence</a:t>
            </a:r>
          </a:p>
          <a:p>
            <a:pPr lvl="1"/>
            <a:r>
              <a:rPr lang="en-US" sz="1600" dirty="0"/>
              <a:t>Use encoder output to focus on pixel points</a:t>
            </a:r>
          </a:p>
          <a:p>
            <a:r>
              <a:rPr lang="en-US" sz="2000" dirty="0"/>
              <a:t>Stop signal</a:t>
            </a:r>
          </a:p>
          <a:p>
            <a:pPr lvl="1"/>
            <a:r>
              <a:rPr lang="en-US" sz="1600" dirty="0"/>
              <a:t>Auto-regressive training need STOP</a:t>
            </a:r>
          </a:p>
        </p:txBody>
      </p:sp>
      <p:pic>
        <p:nvPicPr>
          <p:cNvPr id="5" name="Espace réservé du contenu 4" descr="Une image contenant diagramme, texte, Dessin technique, Plan&#10;&#10;Description générée automatiquement">
            <a:extLst>
              <a:ext uri="{FF2B5EF4-FFF2-40B4-BE49-F238E27FC236}">
                <a16:creationId xmlns:a16="http://schemas.microsoft.com/office/drawing/2014/main" id="{45ADD749-DE95-283F-3EC3-6BBA9E5BC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26" y="210964"/>
            <a:ext cx="4875323" cy="64360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02936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CC964D6-FEEE-25EA-BA89-57452D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Training </a:t>
            </a:r>
            <a:r>
              <a:rPr lang="fr-FR" sz="3200" dirty="0" err="1">
                <a:solidFill>
                  <a:srgbClr val="FFFFFF"/>
                </a:solidFill>
              </a:rPr>
              <a:t>loop</a:t>
            </a:r>
            <a:endParaRPr lang="fr-CH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AA5EAB-F0D7-DC9C-872A-F9910E91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Batchified</a:t>
            </a:r>
            <a:r>
              <a:rPr lang="en-US" sz="1400" dirty="0">
                <a:solidFill>
                  <a:srgbClr val="FFFFFF"/>
                </a:solidFill>
              </a:rPr>
              <a:t> loop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Parallelized thanks to ground truth replacing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pic>
        <p:nvPicPr>
          <p:cNvPr id="5" name="Espace réservé du contenu 4" descr="Une image contenant texte, diagramme, Rectangle, Plan&#10;&#10;Description générée automatiquement">
            <a:extLst>
              <a:ext uri="{FF2B5EF4-FFF2-40B4-BE49-F238E27FC236}">
                <a16:creationId xmlns:a16="http://schemas.microsoft.com/office/drawing/2014/main" id="{530EC07B-3E76-AA0A-20E1-0CEEFC15D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30" y="643467"/>
            <a:ext cx="5890541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38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932817-3590-8A11-E2C6-809D0E10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Inference loop</a:t>
            </a:r>
            <a:endParaRPr lang="fr-CH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2C2B93-521F-132D-5CA1-94659C23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Autoregression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No limit to sequence length</a:t>
            </a:r>
          </a:p>
          <a:p>
            <a:r>
              <a:rPr lang="en-US" sz="1400" dirty="0">
                <a:solidFill>
                  <a:srgbClr val="FFFFFF"/>
                </a:solidFill>
              </a:rPr>
              <a:t>Limit maximum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Detect stops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pic>
        <p:nvPicPr>
          <p:cNvPr id="5" name="Espace réservé du contenu 4" descr="Une image contenant diagramme,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0454B1A0-03C5-BAF8-976E-7CB9491DE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50" y="643467"/>
            <a:ext cx="6289900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68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482B1A2-96B3-1279-E390-C0B779A7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37" y="1093788"/>
            <a:ext cx="3301109" cy="4697413"/>
          </a:xfrm>
        </p:spPr>
        <p:txBody>
          <a:bodyPr>
            <a:normAutofit/>
          </a:bodyPr>
          <a:lstStyle/>
          <a:p>
            <a:r>
              <a:rPr lang="fr-FR" dirty="0"/>
              <a:t>3. Challenges</a:t>
            </a:r>
            <a:endParaRPr lang="fr-CH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E950E6-0BD4-A46D-90AB-65EA57E4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fr-FR" dirty="0"/>
              <a:t>Work to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focus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8299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981A8-5D2E-BB4B-08AE-9F6EF774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1762"/>
            <a:ext cx="9905998" cy="1478570"/>
          </a:xfrm>
        </p:spPr>
        <p:txBody>
          <a:bodyPr/>
          <a:lstStyle/>
          <a:p>
            <a:r>
              <a:rPr lang="fr-FR" dirty="0"/>
              <a:t>Challenge 1 – Train </a:t>
            </a:r>
            <a:r>
              <a:rPr lang="fr-FR" dirty="0" err="1"/>
              <a:t>with</a:t>
            </a:r>
            <a:r>
              <a:rPr lang="fr-FR" dirty="0"/>
              <a:t> Hyper-</a:t>
            </a:r>
            <a:r>
              <a:rPr lang="fr-FR" dirty="0" err="1"/>
              <a:t>parameters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1ABFA-649C-D9A2-BFA3-1B3F9D2B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97" y="1760332"/>
            <a:ext cx="5744019" cy="3916681"/>
          </a:xfrm>
        </p:spPr>
        <p:txBody>
          <a:bodyPr>
            <a:normAutofit fontScale="62500" lnSpcReduction="20000"/>
          </a:bodyPr>
          <a:lstStyle/>
          <a:p>
            <a:r>
              <a:rPr lang="fr-FR" sz="4600" dirty="0"/>
              <a:t>Transformer-</a:t>
            </a:r>
            <a:r>
              <a:rPr lang="fr-FR" sz="4600" dirty="0" err="1"/>
              <a:t>related</a:t>
            </a:r>
            <a:endParaRPr lang="fr-FR" sz="4600" dirty="0"/>
          </a:p>
          <a:p>
            <a:pPr lvl="2"/>
            <a:r>
              <a:rPr lang="fr-FR" sz="4200" dirty="0"/>
              <a:t>Encoder </a:t>
            </a:r>
            <a:r>
              <a:rPr lang="fr-FR" sz="4200" dirty="0" err="1"/>
              <a:t>layers</a:t>
            </a:r>
            <a:endParaRPr lang="fr-FR" sz="4200" dirty="0"/>
          </a:p>
          <a:p>
            <a:pPr lvl="2"/>
            <a:r>
              <a:rPr lang="fr-FR" sz="4200" dirty="0" err="1"/>
              <a:t>Decoder</a:t>
            </a:r>
            <a:r>
              <a:rPr lang="fr-FR" sz="4200" dirty="0"/>
              <a:t> </a:t>
            </a:r>
            <a:r>
              <a:rPr lang="fr-FR" sz="4200" dirty="0" err="1"/>
              <a:t>layers</a:t>
            </a:r>
            <a:endParaRPr lang="fr-FR" sz="4200" dirty="0"/>
          </a:p>
          <a:p>
            <a:pPr lvl="2"/>
            <a:r>
              <a:rPr lang="fr-FR" sz="4200" dirty="0"/>
              <a:t>Encoder </a:t>
            </a:r>
            <a:r>
              <a:rPr lang="fr-FR" sz="4200" dirty="0" err="1"/>
              <a:t>heads</a:t>
            </a:r>
            <a:endParaRPr lang="fr-FR" sz="4200" dirty="0"/>
          </a:p>
          <a:p>
            <a:pPr lvl="2"/>
            <a:r>
              <a:rPr lang="fr-FR" sz="4200" dirty="0" err="1"/>
              <a:t>Decoders</a:t>
            </a:r>
            <a:r>
              <a:rPr lang="fr-FR" sz="4200" dirty="0"/>
              <a:t> </a:t>
            </a:r>
            <a:r>
              <a:rPr lang="fr-FR" sz="4200" dirty="0" err="1"/>
              <a:t>heads</a:t>
            </a:r>
            <a:r>
              <a:rPr lang="fr-FR" sz="4200" dirty="0"/>
              <a:t> (x2)</a:t>
            </a:r>
          </a:p>
          <a:p>
            <a:pPr lvl="2"/>
            <a:r>
              <a:rPr lang="fr-FR" sz="4200" dirty="0" err="1"/>
              <a:t>Autoregressive</a:t>
            </a:r>
            <a:r>
              <a:rPr lang="fr-FR" sz="4200" dirty="0"/>
              <a:t> </a:t>
            </a:r>
            <a:r>
              <a:rPr lang="fr-FR" sz="4200" dirty="0" err="1"/>
              <a:t>sequence</a:t>
            </a:r>
            <a:r>
              <a:rPr lang="fr-FR" sz="4200" dirty="0"/>
              <a:t> </a:t>
            </a:r>
            <a:r>
              <a:rPr lang="fr-FR" sz="4200" dirty="0" err="1"/>
              <a:t>length</a:t>
            </a:r>
            <a:endParaRPr lang="fr-FR" sz="4200" dirty="0"/>
          </a:p>
          <a:p>
            <a:pPr lvl="2"/>
            <a:r>
              <a:rPr lang="fr-FR" sz="4200" dirty="0"/>
              <a:t>FFN Activation </a:t>
            </a:r>
            <a:r>
              <a:rPr lang="fr-FR" sz="4200" dirty="0" err="1"/>
              <a:t>function</a:t>
            </a:r>
            <a:r>
              <a:rPr lang="fr-FR" sz="4200" dirty="0"/>
              <a:t> &amp; Expansion ratio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CH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A76857-2D42-DD81-F6D4-DB86D7FC73A2}"/>
              </a:ext>
            </a:extLst>
          </p:cNvPr>
          <p:cNvSpPr txBox="1">
            <a:spLocks/>
          </p:cNvSpPr>
          <p:nvPr/>
        </p:nvSpPr>
        <p:spPr>
          <a:xfrm>
            <a:off x="6447981" y="1760332"/>
            <a:ext cx="5744019" cy="3916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600" dirty="0"/>
              <a:t>Architectural / Meta-Hyper-</a:t>
            </a:r>
            <a:r>
              <a:rPr lang="fr-FR" sz="4600" dirty="0" err="1"/>
              <a:t>Parameters</a:t>
            </a:r>
            <a:endParaRPr lang="fr-FR" sz="4600" dirty="0"/>
          </a:p>
          <a:p>
            <a:pPr lvl="1"/>
            <a:r>
              <a:rPr lang="fr-FR" sz="4400" dirty="0"/>
              <a:t>LSTM ON/FF</a:t>
            </a:r>
          </a:p>
          <a:p>
            <a:pPr lvl="1"/>
            <a:r>
              <a:rPr lang="fr-FR" sz="4400" dirty="0" err="1"/>
              <a:t>Prediction</a:t>
            </a:r>
            <a:r>
              <a:rPr lang="fr-FR" sz="4400" dirty="0"/>
              <a:t> </a:t>
            </a:r>
            <a:r>
              <a:rPr lang="fr-FR" sz="4400" dirty="0" err="1"/>
              <a:t>Token</a:t>
            </a:r>
            <a:r>
              <a:rPr lang="fr-FR" sz="4400" dirty="0"/>
              <a:t> ON/OFF</a:t>
            </a:r>
          </a:p>
          <a:p>
            <a:pPr lvl="1"/>
            <a:r>
              <a:rPr lang="fr-FR" sz="4400" dirty="0" err="1"/>
              <a:t>Dimensionality</a:t>
            </a:r>
            <a:endParaRPr lang="fr-FR" sz="4400" dirty="0"/>
          </a:p>
          <a:p>
            <a:pPr lvl="2"/>
            <a:r>
              <a:rPr lang="fr-FR" sz="4400" dirty="0"/>
              <a:t>Patches dimension</a:t>
            </a:r>
          </a:p>
          <a:p>
            <a:pPr lvl="2"/>
            <a:r>
              <a:rPr lang="fr-FR" sz="4400" dirty="0" err="1"/>
              <a:t>Embedding</a:t>
            </a:r>
            <a:r>
              <a:rPr lang="fr-FR" sz="4400" dirty="0"/>
              <a:t> dimension</a:t>
            </a:r>
          </a:p>
          <a:p>
            <a:r>
              <a:rPr lang="fr-FR" sz="4600" dirty="0" err="1"/>
              <a:t>Traditional</a:t>
            </a:r>
            <a:endParaRPr lang="fr-FR" sz="4600" dirty="0"/>
          </a:p>
          <a:p>
            <a:pPr lvl="1"/>
            <a:r>
              <a:rPr lang="fr-FR" sz="4400" dirty="0" err="1"/>
              <a:t>Normalization</a:t>
            </a:r>
            <a:r>
              <a:rPr lang="fr-FR" sz="4400" dirty="0"/>
              <a:t> pixel values, </a:t>
            </a:r>
            <a:r>
              <a:rPr lang="fr-FR" sz="4400" dirty="0" err="1"/>
              <a:t>coordinates</a:t>
            </a:r>
            <a:endParaRPr lang="fr-FR" sz="4400" dirty="0"/>
          </a:p>
          <a:p>
            <a:pPr lvl="1"/>
            <a:r>
              <a:rPr lang="fr-FR" sz="4400" dirty="0"/>
              <a:t>Dropout ratio</a:t>
            </a:r>
          </a:p>
          <a:p>
            <a:pPr lvl="1"/>
            <a:r>
              <a:rPr lang="fr-FR" sz="4400" dirty="0"/>
              <a:t>Learning rate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4209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9A68B-F549-11FA-78C9-344F406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 2 - UNIPEN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CB96B-898B-3CC4-9E44-F2C42BB7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data to fit in RAM</a:t>
            </a:r>
          </a:p>
          <a:p>
            <a:pPr lvl="1"/>
            <a:r>
              <a:rPr lang="fr-FR" dirty="0"/>
              <a:t>Images are </a:t>
            </a:r>
            <a:r>
              <a:rPr lang="fr-FR" dirty="0" err="1"/>
              <a:t>larger</a:t>
            </a:r>
            <a:endParaRPr lang="fr-FR" dirty="0"/>
          </a:p>
          <a:p>
            <a:pPr lvl="1"/>
            <a:r>
              <a:rPr lang="fr-FR" dirty="0"/>
              <a:t>Impossible to </a:t>
            </a:r>
            <a:r>
              <a:rPr lang="fr-FR" dirty="0" err="1"/>
              <a:t>pre-build</a:t>
            </a:r>
            <a:r>
              <a:rPr lang="fr-FR" dirty="0"/>
              <a:t> </a:t>
            </a:r>
            <a:r>
              <a:rPr lang="fr-FR" dirty="0" err="1"/>
              <a:t>tensor</a:t>
            </a:r>
            <a:r>
              <a:rPr lang="fr-FR" dirty="0"/>
              <a:t> of [batch * </a:t>
            </a:r>
            <a:r>
              <a:rPr lang="fr-FR" dirty="0" err="1"/>
              <a:t>max_W</a:t>
            </a:r>
            <a:r>
              <a:rPr lang="fr-FR" dirty="0"/>
              <a:t> * </a:t>
            </a:r>
            <a:r>
              <a:rPr lang="fr-FR" dirty="0" err="1"/>
              <a:t>max_H</a:t>
            </a:r>
            <a:r>
              <a:rPr lang="fr-FR" dirty="0"/>
              <a:t>] for </a:t>
            </a:r>
            <a:r>
              <a:rPr lang="fr-FR" dirty="0" err="1"/>
              <a:t>batchified</a:t>
            </a:r>
            <a:r>
              <a:rPr lang="fr-FR" dirty="0"/>
              <a:t> patches, </a:t>
            </a:r>
            <a:r>
              <a:rPr lang="fr-FR" dirty="0" err="1"/>
              <a:t>paddings</a:t>
            </a:r>
            <a:r>
              <a:rPr lang="fr-FR" dirty="0"/>
              <a:t>, </a:t>
            </a:r>
            <a:r>
              <a:rPr lang="fr-FR" dirty="0" err="1"/>
              <a:t>sequences</a:t>
            </a:r>
            <a:endParaRPr lang="fr-FR" dirty="0"/>
          </a:p>
          <a:p>
            <a:pPr lvl="2"/>
            <a:r>
              <a:rPr lang="fr-FR" dirty="0"/>
              <a:t>Save to file and </a:t>
            </a:r>
            <a:r>
              <a:rPr lang="fr-FR" dirty="0" err="1"/>
              <a:t>load</a:t>
            </a:r>
            <a:r>
              <a:rPr lang="fr-FR" dirty="0"/>
              <a:t> on-</a:t>
            </a:r>
            <a:r>
              <a:rPr lang="fr-FR" dirty="0" err="1"/>
              <a:t>demand</a:t>
            </a:r>
            <a:endParaRPr lang="fr-FR" dirty="0"/>
          </a:p>
          <a:p>
            <a:pPr lvl="2"/>
            <a:r>
              <a:rPr lang="fr-FR" dirty="0" err="1"/>
              <a:t>Build</a:t>
            </a:r>
            <a:r>
              <a:rPr lang="fr-FR" dirty="0"/>
              <a:t> images on-the-</a:t>
            </a:r>
            <a:r>
              <a:rPr lang="fr-FR" dirty="0" err="1"/>
              <a:t>fly</a:t>
            </a:r>
            <a:endParaRPr lang="fr-FR" dirty="0"/>
          </a:p>
          <a:p>
            <a:pPr lvl="3"/>
            <a:r>
              <a:rPr lang="fr-FR" dirty="0"/>
              <a:t>Training time</a:t>
            </a:r>
          </a:p>
          <a:p>
            <a:pPr lvl="2"/>
            <a:r>
              <a:rPr lang="fr-FR" dirty="0"/>
              <a:t>Rolling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centered</a:t>
            </a:r>
            <a:r>
              <a:rPr lang="fr-FR" dirty="0"/>
              <a:t> on </a:t>
            </a:r>
            <a:r>
              <a:rPr lang="fr-FR" dirty="0" err="1"/>
              <a:t>selection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04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C8DEA-210F-3553-209F-3271CB9D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2226"/>
          </a:xfrm>
        </p:spPr>
        <p:txBody>
          <a:bodyPr/>
          <a:lstStyle/>
          <a:p>
            <a:r>
              <a:rPr lang="fr-FR" dirty="0"/>
              <a:t>CHALLENGE 3 - LSTM</a:t>
            </a:r>
            <a:endParaRPr lang="fr-CH" dirty="0"/>
          </a:p>
        </p:txBody>
      </p:sp>
      <p:pic>
        <p:nvPicPr>
          <p:cNvPr id="5" name="Espace réservé du contenu 4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CB0194E9-B0AC-183D-8F80-3E633D103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30" y="2551178"/>
            <a:ext cx="4722282" cy="3541712"/>
          </a:xfrm>
        </p:spPr>
      </p:pic>
      <p:pic>
        <p:nvPicPr>
          <p:cNvPr id="7" name="Image 6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F58D070F-5342-564D-6D88-11B6BAFB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53" y="377696"/>
            <a:ext cx="4330741" cy="5715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BA0F76-C2F4-B676-3744-17C8783384F0}"/>
              </a:ext>
            </a:extLst>
          </p:cNvPr>
          <p:cNvSpPr txBox="1"/>
          <p:nvPr/>
        </p:nvSpPr>
        <p:spPr>
          <a:xfrm>
            <a:off x="1170432" y="1554480"/>
            <a:ext cx="5047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Trainability</a:t>
            </a:r>
            <a:r>
              <a:rPr lang="fr-FR" dirty="0"/>
              <a:t> of LSTM on HW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proven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LSTM can train on </a:t>
            </a:r>
            <a:r>
              <a:rPr lang="fr-FR" dirty="0" err="1"/>
              <a:t>brush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Need to test </a:t>
            </a:r>
            <a:r>
              <a:rPr lang="fr-FR" dirty="0" err="1"/>
              <a:t>with</a:t>
            </a:r>
            <a:r>
              <a:rPr lang="fr-FR" dirty="0"/>
              <a:t>/</a:t>
            </a:r>
            <a:r>
              <a:rPr lang="fr-FR" dirty="0" err="1"/>
              <a:t>without</a:t>
            </a:r>
            <a:r>
              <a:rPr lang="fr-FR" dirty="0"/>
              <a:t>, </a:t>
            </a:r>
            <a:r>
              <a:rPr lang="fr-FR" dirty="0" err="1"/>
              <a:t>assess</a:t>
            </a:r>
            <a:r>
              <a:rPr lang="fr-FR" dirty="0"/>
              <a:t> impact on </a:t>
            </a:r>
            <a:r>
              <a:rPr lang="fr-FR" dirty="0" err="1"/>
              <a:t>error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1521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973EEBC-CB31-6A71-CE65-ED9D59D5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 dirty="0"/>
              <a:t>Objectives</a:t>
            </a:r>
            <a:endParaRPr lang="fr-CH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674048-C491-BC21-A320-4AD7888A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dirty="0" err="1"/>
              <a:t>Based</a:t>
            </a:r>
            <a:r>
              <a:rPr lang="fr-FR" sz="2800" dirty="0"/>
              <a:t> on </a:t>
            </a:r>
            <a:r>
              <a:rPr lang="fr-FR" sz="2800" dirty="0" err="1"/>
              <a:t>existing</a:t>
            </a:r>
            <a:r>
              <a:rPr lang="fr-FR" sz="2800" dirty="0"/>
              <a:t> transformer </a:t>
            </a:r>
            <a:r>
              <a:rPr lang="fr-FR" sz="2800" dirty="0" err="1"/>
              <a:t>models</a:t>
            </a:r>
            <a:r>
              <a:rPr lang="fr-FR" sz="2800" dirty="0"/>
              <a:t>, </a:t>
            </a:r>
            <a:r>
              <a:rPr lang="fr-FR" sz="2800" dirty="0" err="1"/>
              <a:t>Assess</a:t>
            </a:r>
            <a:r>
              <a:rPr lang="fr-FR" sz="2800" dirty="0"/>
              <a:t> </a:t>
            </a:r>
            <a:r>
              <a:rPr lang="fr-FR" sz="2800" dirty="0" err="1"/>
              <a:t>trainability</a:t>
            </a:r>
            <a:r>
              <a:rPr lang="fr-FR" sz="2800" dirty="0"/>
              <a:t> of a transformer-</a:t>
            </a:r>
            <a:r>
              <a:rPr lang="fr-FR" sz="2800" dirty="0" err="1"/>
              <a:t>based</a:t>
            </a:r>
            <a:r>
              <a:rPr lang="fr-FR" sz="2800" dirty="0"/>
              <a:t> architecture in </a:t>
            </a:r>
            <a:r>
              <a:rPr lang="fr-FR" sz="2800" dirty="0" err="1"/>
              <a:t>infering</a:t>
            </a:r>
            <a:r>
              <a:rPr lang="fr-FR" sz="2800" dirty="0"/>
              <a:t> basic </a:t>
            </a:r>
            <a:r>
              <a:rPr lang="fr-FR" sz="2800" dirty="0" err="1"/>
              <a:t>pen</a:t>
            </a:r>
            <a:r>
              <a:rPr lang="fr-FR" sz="2800" dirty="0"/>
              <a:t> </a:t>
            </a:r>
            <a:r>
              <a:rPr lang="fr-FR" sz="2800" dirty="0" err="1"/>
              <a:t>kinematic</a:t>
            </a:r>
            <a:r>
              <a:rPr lang="fr-FR" sz="2800" dirty="0"/>
              <a:t>: Position and speed</a:t>
            </a:r>
            <a:endParaRPr lang="fr-CH" sz="2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68346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9CD3B8A-643C-2CD0-CB65-3A5FDA5A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fr-FR" dirty="0"/>
              <a:t>1. </a:t>
            </a:r>
            <a:r>
              <a:rPr lang="fr-FR" dirty="0" err="1"/>
              <a:t>Datasets</a:t>
            </a:r>
            <a:endParaRPr lang="fr-CH" dirty="0"/>
          </a:p>
        </p:txBody>
      </p:sp>
      <p:pic>
        <p:nvPicPr>
          <p:cNvPr id="5" name="Picture 4" descr="Börsenkennzahlen">
            <a:extLst>
              <a:ext uri="{FF2B5EF4-FFF2-40B4-BE49-F238E27FC236}">
                <a16:creationId xmlns:a16="http://schemas.microsoft.com/office/drawing/2014/main" id="{18D17455-4E98-E129-6E3F-2848460E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046" r="19565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81673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DDBEBC9-28CA-A57D-8AB5-6AFE942E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/>
              <a:t>Datasets</a:t>
            </a:r>
            <a:endParaRPr lang="fr-CH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9BEC8B-A5C5-E8D4-0AF9-1F7611BA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/>
              <a:t>Brush</a:t>
            </a:r>
          </a:p>
          <a:p>
            <a:pPr lvl="1"/>
            <a:r>
              <a:rPr lang="fr-FR" sz="1800"/>
              <a:t>Starting dataset, building a model that works</a:t>
            </a:r>
          </a:p>
          <a:p>
            <a:pPr lvl="2"/>
            <a:r>
              <a:rPr lang="fr-FR" dirty="0"/>
              <a:t>Limited data</a:t>
            </a:r>
          </a:p>
          <a:p>
            <a:pPr lvl="2"/>
            <a:r>
              <a:rPr lang="fr-FR"/>
              <a:t>Unified</a:t>
            </a:r>
            <a:r>
              <a:rPr lang="fr-FR" dirty="0"/>
              <a:t> data</a:t>
            </a:r>
          </a:p>
          <a:p>
            <a:r>
              <a:rPr lang="fr-FR" sz="1800"/>
              <a:t>UNIPEN</a:t>
            </a:r>
          </a:p>
          <a:p>
            <a:pPr lvl="1"/>
            <a:r>
              <a:rPr lang="fr-FR" sz="1800"/>
              <a:t>Larger dataset(s), scaling trainin</a:t>
            </a:r>
            <a:r>
              <a:rPr lang="fr-CH" sz="1800"/>
              <a:t>g</a:t>
            </a:r>
          </a:p>
          <a:p>
            <a:pPr lvl="2"/>
            <a:r>
              <a:rPr lang="fr-CH"/>
              <a:t>Resampling</a:t>
            </a:r>
            <a:endParaRPr lang="fr-CH" dirty="0"/>
          </a:p>
          <a:p>
            <a:pPr lvl="2"/>
            <a:r>
              <a:rPr lang="fr-CH" dirty="0"/>
              <a:t>Quantification</a:t>
            </a:r>
          </a:p>
          <a:p>
            <a:pPr lvl="2"/>
            <a:r>
              <a:rPr lang="fr-CH" dirty="0"/>
              <a:t>RAM</a:t>
            </a:r>
            <a:endParaRPr lang="fr-F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329465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B4077-94DE-5F96-651E-16A0AD97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BRUSH - Analysis</a:t>
            </a:r>
          </a:p>
        </p:txBody>
      </p:sp>
      <p:sp>
        <p:nvSpPr>
          <p:cNvPr id="1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881B41EE-BB3F-8CCD-87A6-54BCD4523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53" y="1147146"/>
            <a:ext cx="2935453" cy="2201590"/>
          </a:xfrm>
          <a:prstGeom prst="rect">
            <a:avLst/>
          </a:prstGeom>
        </p:spPr>
      </p:pic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3C5C2AD2-8FDC-A4D7-D108-4B6970123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52" y="3513327"/>
            <a:ext cx="2935454" cy="22015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F47FD96-CE84-2557-B72A-A0C52BB322B7}"/>
              </a:ext>
            </a:extLst>
          </p:cNvPr>
          <p:cNvSpPr txBox="1"/>
          <p:nvPr/>
        </p:nvSpPr>
        <p:spPr>
          <a:xfrm>
            <a:off x="6569957" y="1911096"/>
            <a:ext cx="4747087" cy="3880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/>
              <a:t>Contains X, Y, </a:t>
            </a:r>
            <a:r>
              <a:rPr lang="en-US" b="1" dirty="0" err="1"/>
              <a:t>Penup</a:t>
            </a:r>
            <a:r>
              <a:rPr lang="en-US" dirty="0"/>
              <a:t> data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/>
              <a:t>	Concept of </a:t>
            </a:r>
            <a:r>
              <a:rPr lang="en-US" b="1" dirty="0"/>
              <a:t>stroke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/>
              <a:t>Total dataset length is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163 // 1700 sequences // strokes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80943 points</a:t>
            </a:r>
          </a:p>
          <a:p>
            <a:pPr marL="57150"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dirty="0"/>
          </a:p>
          <a:p>
            <a:pPr marL="57150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/>
              <a:t>Maximum image shape: 220 * 241 </a:t>
            </a:r>
            <a:r>
              <a:rPr lang="en-US" dirty="0" err="1"/>
              <a:t>Px</a:t>
            </a:r>
            <a:endParaRPr lang="en-US" dirty="0"/>
          </a:p>
          <a:p>
            <a:pPr marL="57150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/>
              <a:t>Average image shape: 145.5 * 165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Image 9" descr="Une image contenant écriture manuscrite, texte, Police, ligne&#10;&#10;Description générée automatiquement">
            <a:extLst>
              <a:ext uri="{FF2B5EF4-FFF2-40B4-BE49-F238E27FC236}">
                <a16:creationId xmlns:a16="http://schemas.microsoft.com/office/drawing/2014/main" id="{3E24D9AF-1AD0-F347-DDF0-42FE0D82C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5" y="2020288"/>
            <a:ext cx="5047498" cy="1225298"/>
          </a:xfrm>
          <a:prstGeom prst="rect">
            <a:avLst/>
          </a:prstGeom>
        </p:spPr>
      </p:pic>
      <p:pic>
        <p:nvPicPr>
          <p:cNvPr id="12" name="Image 11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01576B44-85A0-A20F-5017-067497499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14" y="3866177"/>
            <a:ext cx="656780" cy="12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8B645-9D7E-B6DF-2A7E-D0C29C34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UNIPEN - ANALYSIS</a:t>
            </a:r>
            <a:endParaRPr lang="fr-CH" dirty="0"/>
          </a:p>
        </p:txBody>
      </p:sp>
      <p:pic>
        <p:nvPicPr>
          <p:cNvPr id="7" name="Image 6" descr="Une image contenant texte, écriture manuscrite, Police, ligne&#10;&#10;Description générée automatiquement">
            <a:extLst>
              <a:ext uri="{FF2B5EF4-FFF2-40B4-BE49-F238E27FC236}">
                <a16:creationId xmlns:a16="http://schemas.microsoft.com/office/drawing/2014/main" id="{4F70127C-79DF-2740-BF59-7BA5C1E3C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9" y="1950099"/>
            <a:ext cx="4396209" cy="19013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Une image contenant écriture manuscrite, Police, ligne, texte&#10;&#10;Description générée automatiquement">
            <a:extLst>
              <a:ext uri="{FF2B5EF4-FFF2-40B4-BE49-F238E27FC236}">
                <a16:creationId xmlns:a16="http://schemas.microsoft.com/office/drawing/2014/main" id="{A2B0CCC2-25BD-3A1A-859F-FD6E59EF7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4" y="4366728"/>
            <a:ext cx="4411593" cy="9705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C4526-4243-6EBF-B334-D34F47DE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500" dirty="0" err="1"/>
              <a:t>Dataset</a:t>
            </a:r>
            <a:r>
              <a:rPr lang="fr-FR" sz="1500" dirty="0"/>
              <a:t> has multiple sources, </a:t>
            </a:r>
            <a:r>
              <a:rPr lang="fr-FR" sz="1500" dirty="0" err="1"/>
              <a:t>aggregate</a:t>
            </a:r>
            <a:endParaRPr lang="fr-FR" sz="1500" dirty="0"/>
          </a:p>
          <a:p>
            <a:pPr lvl="1">
              <a:lnSpc>
                <a:spcPct val="110000"/>
              </a:lnSpc>
            </a:pPr>
            <a:r>
              <a:rPr lang="fr-FR" sz="1500" dirty="0" err="1"/>
              <a:t>Dataset</a:t>
            </a:r>
            <a:r>
              <a:rPr lang="fr-FR" sz="1500" dirty="0"/>
              <a:t> handler</a:t>
            </a:r>
          </a:p>
          <a:p>
            <a:pPr lvl="2">
              <a:lnSpc>
                <a:spcPct val="110000"/>
              </a:lnSpc>
            </a:pPr>
            <a:r>
              <a:rPr lang="fr-FR" sz="1500" dirty="0" err="1"/>
              <a:t>Different</a:t>
            </a:r>
            <a:r>
              <a:rPr lang="fr-FR" sz="1500" dirty="0"/>
              <a:t> quantification, sampling</a:t>
            </a:r>
          </a:p>
          <a:p>
            <a:pPr lvl="2">
              <a:lnSpc>
                <a:spcPct val="110000"/>
              </a:lnSpc>
            </a:pPr>
            <a:r>
              <a:rPr lang="fr-FR" sz="1500" dirty="0"/>
              <a:t>Use documentation to re-</a:t>
            </a:r>
            <a:r>
              <a:rPr lang="fr-FR" sz="1500" dirty="0" err="1"/>
              <a:t>quantify</a:t>
            </a:r>
            <a:r>
              <a:rPr lang="fr-FR" sz="1500" dirty="0"/>
              <a:t>, re-</a:t>
            </a:r>
            <a:r>
              <a:rPr lang="fr-FR" sz="1500" dirty="0" err="1"/>
              <a:t>sample</a:t>
            </a:r>
            <a:r>
              <a:rPr lang="fr-FR" sz="1500" dirty="0"/>
              <a:t>, correct and </a:t>
            </a:r>
            <a:r>
              <a:rPr lang="fr-FR" sz="1500" dirty="0" err="1"/>
              <a:t>sanitize</a:t>
            </a:r>
            <a:r>
              <a:rPr lang="fr-FR" sz="1500" dirty="0"/>
              <a:t> data</a:t>
            </a:r>
          </a:p>
          <a:p>
            <a:pPr>
              <a:lnSpc>
                <a:spcPct val="110000"/>
              </a:lnSpc>
            </a:pPr>
            <a:r>
              <a:rPr lang="fr-FR" sz="1500" dirty="0" err="1"/>
              <a:t>Dataset</a:t>
            </a:r>
            <a:r>
              <a:rPr lang="fr-FR" sz="1500" dirty="0"/>
              <a:t> </a:t>
            </a:r>
            <a:r>
              <a:rPr lang="fr-FR" sz="1500" dirty="0" err="1"/>
              <a:t>is</a:t>
            </a:r>
            <a:r>
              <a:rPr lang="fr-FR" sz="1500" dirty="0"/>
              <a:t> </a:t>
            </a:r>
            <a:r>
              <a:rPr lang="fr-FR" sz="1500" dirty="0" err="1"/>
              <a:t>larger</a:t>
            </a:r>
            <a:endParaRPr lang="fr-FR" sz="1500" dirty="0"/>
          </a:p>
          <a:p>
            <a:pPr lvl="1">
              <a:lnSpc>
                <a:spcPct val="110000"/>
              </a:lnSpc>
            </a:pPr>
            <a:r>
              <a:rPr lang="fr-FR" sz="1500" dirty="0" err="1"/>
              <a:t>Larger</a:t>
            </a:r>
            <a:r>
              <a:rPr lang="fr-FR" sz="1500" dirty="0"/>
              <a:t> images </a:t>
            </a:r>
          </a:p>
          <a:p>
            <a:pPr lvl="2">
              <a:lnSpc>
                <a:spcPct val="110000"/>
              </a:lnSpc>
            </a:pPr>
            <a:r>
              <a:rPr lang="fr-FR" sz="1500" dirty="0" err="1"/>
              <a:t>Strokes</a:t>
            </a:r>
            <a:r>
              <a:rPr lang="fr-FR" sz="1500" dirty="0"/>
              <a:t> : ~&lt;1M </a:t>
            </a:r>
            <a:r>
              <a:rPr lang="fr-FR" sz="1500" dirty="0" err="1"/>
              <a:t>sequences</a:t>
            </a:r>
            <a:r>
              <a:rPr lang="fr-FR" sz="1500" dirty="0"/>
              <a:t>, ~30M </a:t>
            </a:r>
            <a:r>
              <a:rPr lang="fr-FR" sz="1500" dirty="0" err="1"/>
              <a:t>datapoints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07929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0E9A1-1EC8-B59F-DCD2-689C1E95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167128"/>
            <a:ext cx="3127248" cy="1880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Dataset</a:t>
            </a:r>
            <a:br>
              <a:rPr lang="en-US" sz="3700" dirty="0"/>
            </a:br>
            <a:r>
              <a:rPr lang="en-US" sz="3700" dirty="0"/>
              <a:t>Architecture</a:t>
            </a:r>
          </a:p>
        </p:txBody>
      </p:sp>
      <p:pic>
        <p:nvPicPr>
          <p:cNvPr id="5" name="Espace réservé du contenu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C22436B7-B55B-08D2-F22F-B2CBB9042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89" y="347309"/>
            <a:ext cx="3416625" cy="557816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658416C-473E-FC9B-3277-EDB3DF34A12F}"/>
              </a:ext>
            </a:extLst>
          </p:cNvPr>
          <p:cNvSpPr txBox="1"/>
          <p:nvPr/>
        </p:nvSpPr>
        <p:spPr>
          <a:xfrm>
            <a:off x="8320094" y="702245"/>
            <a:ext cx="379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Pytorch</a:t>
            </a:r>
            <a:r>
              <a:rPr lang="fr-FR" sz="1400" dirty="0"/>
              <a:t> </a:t>
            </a:r>
            <a:r>
              <a:rPr lang="fr-FR" sz="1400" dirty="0" err="1"/>
              <a:t>Dataset</a:t>
            </a:r>
            <a:r>
              <a:rPr lang="fr-FR" sz="1400" dirty="0"/>
              <a:t> as base class</a:t>
            </a:r>
            <a:endParaRPr lang="fr-CH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3506CF-9FBE-724D-47E4-AB3F1F365D0F}"/>
              </a:ext>
            </a:extLst>
          </p:cNvPr>
          <p:cNvSpPr txBox="1"/>
          <p:nvPr/>
        </p:nvSpPr>
        <p:spPr>
          <a:xfrm>
            <a:off x="8320094" y="1859902"/>
            <a:ext cx="3798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Base class </a:t>
            </a:r>
            <a:r>
              <a:rPr lang="fr-FR" sz="1400" dirty="0" err="1"/>
              <a:t>responsible</a:t>
            </a:r>
            <a:r>
              <a:rPr lang="fr-FR" sz="1400" dirty="0"/>
              <a:t> of the transformation</a:t>
            </a: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/>
              <a:t>[</a:t>
            </a:r>
            <a:r>
              <a:rPr lang="fr-CH" sz="1400" dirty="0" err="1"/>
              <a:t>x,y</a:t>
            </a:r>
            <a:r>
              <a:rPr lang="fr-CH" sz="1400" dirty="0"/>
              <a:t>] </a:t>
            </a:r>
            <a:r>
              <a:rPr lang="fr-CH" sz="1400" dirty="0" err="1"/>
              <a:t>vectors</a:t>
            </a:r>
            <a:r>
              <a:rPr lang="fr-CH" sz="1400" dirty="0"/>
              <a:t> -&gt; </a:t>
            </a:r>
            <a:r>
              <a:rPr lang="fr-CH" sz="1400" dirty="0" err="1"/>
              <a:t>tensor</a:t>
            </a:r>
            <a:r>
              <a:rPr lang="fr-CH" sz="1400" dirty="0"/>
              <a:t>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1400" dirty="0"/>
              <a:t>Transformers, LSTM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BC47E2-8CF0-9180-9AF1-FD3C4DC7D4F2}"/>
              </a:ext>
            </a:extLst>
          </p:cNvPr>
          <p:cNvSpPr txBox="1"/>
          <p:nvPr/>
        </p:nvSpPr>
        <p:spPr>
          <a:xfrm>
            <a:off x="8318477" y="3537097"/>
            <a:ext cx="3798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Utility class </a:t>
            </a:r>
            <a:r>
              <a:rPr lang="fr-FR" sz="1400" dirty="0" err="1"/>
              <a:t>used</a:t>
            </a:r>
            <a:r>
              <a:rPr lang="fr-FR" sz="1400" dirty="0"/>
              <a:t> to </a:t>
            </a:r>
            <a:r>
              <a:rPr lang="fr-FR" sz="1400" dirty="0" err="1"/>
              <a:t>resolve</a:t>
            </a:r>
            <a:r>
              <a:rPr lang="fr-FR" sz="1400" dirty="0"/>
              <a:t> </a:t>
            </a:r>
            <a:r>
              <a:rPr lang="fr-FR" sz="1400" dirty="0" err="1"/>
              <a:t>common</a:t>
            </a:r>
            <a:r>
              <a:rPr lang="fr-FR" sz="1400" dirty="0"/>
              <a:t> Pre-</a:t>
            </a:r>
            <a:r>
              <a:rPr lang="fr-FR" sz="1400" dirty="0" err="1"/>
              <a:t>processing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Cutting </a:t>
            </a:r>
            <a:r>
              <a:rPr lang="fr-FR" sz="1400" dirty="0" err="1"/>
              <a:t>strokes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Alignments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Outliers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Resizing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58DDA2-A251-ABC0-23A0-CEA4B30E555E}"/>
              </a:ext>
            </a:extLst>
          </p:cNvPr>
          <p:cNvSpPr txBox="1"/>
          <p:nvPr/>
        </p:nvSpPr>
        <p:spPr>
          <a:xfrm>
            <a:off x="8318477" y="5483652"/>
            <a:ext cx="249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Data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Retrieving</a:t>
            </a:r>
            <a:r>
              <a:rPr lang="fr-FR" sz="1400" dirty="0"/>
              <a:t> [</a:t>
            </a:r>
            <a:r>
              <a:rPr lang="fr-FR" sz="1400" dirty="0" err="1"/>
              <a:t>x,y</a:t>
            </a:r>
            <a:r>
              <a:rPr lang="fr-FR" sz="1400" dirty="0"/>
              <a:t>] data</a:t>
            </a:r>
          </a:p>
        </p:txBody>
      </p:sp>
    </p:spTree>
    <p:extLst>
      <p:ext uri="{BB962C8B-B14F-4D97-AF65-F5344CB8AC3E}">
        <p14:creationId xmlns:p14="http://schemas.microsoft.com/office/powerpoint/2010/main" val="184444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iagramme, capture d’écran, Parallèle&#10;&#10;Description générée automatiquement">
            <a:extLst>
              <a:ext uri="{FF2B5EF4-FFF2-40B4-BE49-F238E27FC236}">
                <a16:creationId xmlns:a16="http://schemas.microsoft.com/office/drawing/2014/main" id="{25A3CFA1-4D58-39F5-B31E-CC12C72F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"/>
          <a:stretch/>
        </p:blipFill>
        <p:spPr>
          <a:xfrm>
            <a:off x="1002316" y="819476"/>
            <a:ext cx="7379012" cy="52190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A1DB87-2D61-E7B7-E6FB-D26D51A0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365" y="238339"/>
            <a:ext cx="3301406" cy="1222973"/>
          </a:xfrm>
        </p:spPr>
        <p:txBody>
          <a:bodyPr anchor="b">
            <a:normAutofit fontScale="90000"/>
          </a:bodyPr>
          <a:lstStyle/>
          <a:p>
            <a:r>
              <a:rPr lang="fr-FR" sz="3300" dirty="0"/>
              <a:t>Data </a:t>
            </a:r>
            <a:r>
              <a:rPr lang="fr-FR" sz="3300" dirty="0" err="1"/>
              <a:t>processing</a:t>
            </a:r>
            <a:r>
              <a:rPr lang="fr-FR" sz="3300" dirty="0"/>
              <a:t>:</a:t>
            </a:r>
            <a:br>
              <a:rPr lang="fr-FR" sz="3300" dirty="0"/>
            </a:br>
            <a:r>
              <a:rPr lang="fr-FR" sz="3300" dirty="0" err="1"/>
              <a:t>Batchification</a:t>
            </a:r>
            <a:endParaRPr lang="fr-CH" sz="33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37808B-9E5A-6298-19B8-577717B1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1709928"/>
            <a:ext cx="2811880" cy="4622646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Take inspiration from text-based LLM</a:t>
            </a:r>
          </a:p>
          <a:p>
            <a:pPr lvl="1"/>
            <a:r>
              <a:rPr lang="en-US" dirty="0"/>
              <a:t>Replace with ‘ground truth’ in learning</a:t>
            </a:r>
          </a:p>
          <a:p>
            <a:pPr lvl="1"/>
            <a:r>
              <a:rPr lang="en-US" dirty="0"/>
              <a:t>Parallelized samples</a:t>
            </a:r>
          </a:p>
          <a:p>
            <a:r>
              <a:rPr lang="en-US" dirty="0"/>
              <a:t>“Perfect” images recreated from coordinate vector</a:t>
            </a:r>
          </a:p>
        </p:txBody>
      </p:sp>
    </p:spTree>
    <p:extLst>
      <p:ext uri="{BB962C8B-B14F-4D97-AF65-F5344CB8AC3E}">
        <p14:creationId xmlns:p14="http://schemas.microsoft.com/office/powerpoint/2010/main" val="249002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94B756-334A-353D-D1B7-36411C43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/>
              <a:t>Data processing</a:t>
            </a:r>
            <a:br>
              <a:rPr lang="fr-FR" sz="3200"/>
            </a:br>
            <a:r>
              <a:rPr lang="fr-FR" sz="3200"/>
              <a:t>Patches, Padding</a:t>
            </a:r>
            <a:endParaRPr lang="fr-CH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8F1813-532D-2BD0-D640-88BA1804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 err="1"/>
              <a:t>Alignement</a:t>
            </a:r>
            <a:r>
              <a:rPr lang="en-US" sz="2000" dirty="0"/>
              <a:t> on max-image</a:t>
            </a:r>
          </a:p>
          <a:p>
            <a:pPr lvl="1"/>
            <a:r>
              <a:rPr lang="en-US" sz="1600" dirty="0" err="1"/>
              <a:t>Pytorch</a:t>
            </a:r>
            <a:r>
              <a:rPr lang="en-US" sz="1600" dirty="0"/>
              <a:t> tensors must be homogeneous</a:t>
            </a:r>
          </a:p>
          <a:p>
            <a:r>
              <a:rPr lang="en-US" sz="2000" dirty="0"/>
              <a:t>Create padded image and mask signal in parallel</a:t>
            </a:r>
          </a:p>
          <a:p>
            <a:r>
              <a:rPr lang="en-US" sz="2000" dirty="0"/>
              <a:t>Use same unfolder to guarantee order</a:t>
            </a:r>
          </a:p>
          <a:p>
            <a:r>
              <a:rPr lang="en-US" sz="2000" dirty="0"/>
              <a:t>Reduction of mask</a:t>
            </a:r>
          </a:p>
          <a:p>
            <a:pPr lvl="1"/>
            <a:r>
              <a:rPr lang="en-US" sz="1600" dirty="0"/>
              <a:t>All mask = Masked patch</a:t>
            </a:r>
          </a:p>
          <a:p>
            <a:pPr lvl="1"/>
            <a:r>
              <a:rPr lang="en-US" sz="1600" dirty="0"/>
              <a:t>Else Not masked</a:t>
            </a:r>
          </a:p>
        </p:txBody>
      </p:sp>
      <p:pic>
        <p:nvPicPr>
          <p:cNvPr id="5" name="Espace réservé du contenu 4" descr="Une image contenant capture d’écran, diagramme, carré, texte&#10;&#10;Description générée automatiquement">
            <a:extLst>
              <a:ext uri="{FF2B5EF4-FFF2-40B4-BE49-F238E27FC236}">
                <a16:creationId xmlns:a16="http://schemas.microsoft.com/office/drawing/2014/main" id="{41B77AF9-7E86-022C-866B-680A2C6D0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2583"/>
            <a:ext cx="5456279" cy="478788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145440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888</TotalTime>
  <Words>505</Words>
  <Application>Microsoft Office PowerPoint</Application>
  <PresentationFormat>Grand écran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Reconstruction of online writing  signal from offline image  Can the time (t) be robustly inferred by a transformer architecture ?</vt:lpstr>
      <vt:lpstr>Objectives</vt:lpstr>
      <vt:lpstr>1. Datasets</vt:lpstr>
      <vt:lpstr>Datasets</vt:lpstr>
      <vt:lpstr>BRUSH - Analysis</vt:lpstr>
      <vt:lpstr>UNIPEN - ANALYSIS</vt:lpstr>
      <vt:lpstr>Dataset Architecture</vt:lpstr>
      <vt:lpstr>Data processing: Batchification</vt:lpstr>
      <vt:lpstr>Data processing Patches, Padding</vt:lpstr>
      <vt:lpstr>Data processing – whole chain</vt:lpstr>
      <vt:lpstr>2. Model</vt:lpstr>
      <vt:lpstr>Model</vt:lpstr>
      <vt:lpstr>Model – detailed architecture</vt:lpstr>
      <vt:lpstr>Training loop</vt:lpstr>
      <vt:lpstr>Inference loop</vt:lpstr>
      <vt:lpstr>3. Challenges</vt:lpstr>
      <vt:lpstr>Challenge 1 – Train with Hyper-parameters</vt:lpstr>
      <vt:lpstr>Challenge 2 - UNIPEN</vt:lpstr>
      <vt:lpstr>CHALLENGE 3 -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Welcklen</dc:creator>
  <cp:lastModifiedBy>Maxime Welcklen</cp:lastModifiedBy>
  <cp:revision>26</cp:revision>
  <dcterms:created xsi:type="dcterms:W3CDTF">2024-10-18T07:51:39Z</dcterms:created>
  <dcterms:modified xsi:type="dcterms:W3CDTF">2024-10-22T19:46:20Z</dcterms:modified>
</cp:coreProperties>
</file>