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70" r:id="rId5"/>
    <p:sldId id="260" r:id="rId6"/>
    <p:sldId id="269" r:id="rId7"/>
    <p:sldId id="271" r:id="rId8"/>
    <p:sldId id="261" r:id="rId9"/>
    <p:sldId id="262" r:id="rId10"/>
    <p:sldId id="263" r:id="rId11"/>
    <p:sldId id="272" r:id="rId12"/>
    <p:sldId id="273" r:id="rId13"/>
    <p:sldId id="275" r:id="rId14"/>
    <p:sldId id="276" r:id="rId15"/>
    <p:sldId id="277" r:id="rId16"/>
    <p:sldId id="279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43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3925532-E1F4-7F06-1A4A-63B1507A8F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FB7C30-0070-29D6-789D-1512968D61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23/05/2023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F49398-18A0-F353-0662-20E5254EA6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LUNAR ROVER - RLDMUU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BEE247-8C83-FEAE-ADB9-3065FFE026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91F7-16C4-4635-9BA7-916FDC48FF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04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23/05/2023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LUNAR ROVER - RLDMUU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DB106-433F-4E26-A44A-F1D2E08FC0B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90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Summrise</a:t>
            </a:r>
            <a:r>
              <a:rPr lang="en-GB" dirty="0"/>
              <a:t> the goal of the project (small explanation of the environment, the details come later)</a:t>
            </a:r>
          </a:p>
        </p:txBody>
      </p:sp>
    </p:spTree>
    <p:extLst>
      <p:ext uri="{BB962C8B-B14F-4D97-AF65-F5344CB8AC3E}">
        <p14:creationId xmlns:p14="http://schemas.microsoft.com/office/powerpoint/2010/main" val="3586331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91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72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83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actions are the same for the discrete and the continuous environment.</a:t>
            </a:r>
          </a:p>
          <a:p>
            <a:r>
              <a:rPr lang="en-GB" dirty="0"/>
              <a:t>Each actions is penalised by -1 reward (NOTHING and DRILL as well).</a:t>
            </a:r>
          </a:p>
        </p:txBody>
      </p:sp>
    </p:spTree>
    <p:extLst>
      <p:ext uri="{BB962C8B-B14F-4D97-AF65-F5344CB8AC3E}">
        <p14:creationId xmlns:p14="http://schemas.microsoft.com/office/powerpoint/2010/main" val="115591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Some combination of “</a:t>
            </a:r>
            <a:r>
              <a:rPr lang="en-GB" dirty="0" err="1"/>
              <a:t>V_x</a:t>
            </a:r>
            <a:r>
              <a:rPr lang="en-GB" dirty="0"/>
              <a:t>” and “</a:t>
            </a:r>
            <a:r>
              <a:rPr lang="en-GB" dirty="0" err="1"/>
              <a:t>V_y</a:t>
            </a:r>
            <a:r>
              <a:rPr lang="en-GB" dirty="0"/>
              <a:t>” are forbidden in order to avoid diagonal movement, e.g. </a:t>
            </a:r>
            <a:r>
              <a:rPr lang="en-GB" dirty="0" err="1"/>
              <a:t>V_x</a:t>
            </a:r>
            <a:r>
              <a:rPr lang="en-GB" dirty="0"/>
              <a:t> = -1 and </a:t>
            </a:r>
            <a:r>
              <a:rPr lang="en-GB" dirty="0" err="1"/>
              <a:t>V_y</a:t>
            </a:r>
            <a:r>
              <a:rPr lang="en-GB" dirty="0"/>
              <a:t> = 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“d” is equal to 1 if the number of drills performed is smaller than the maximum number of drills allowed.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7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45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Goal: comparison of the lambdas with </a:t>
            </a:r>
            <a:r>
              <a:rPr lang="en-GB" dirty="0" err="1"/>
              <a:t>Qlearning</a:t>
            </a:r>
            <a:r>
              <a:rPr lang="en-GB" dirty="0"/>
              <a:t> (</a:t>
            </a:r>
            <a:r>
              <a:rPr lang="en-GB" dirty="0" err="1"/>
              <a:t>evtl</a:t>
            </a:r>
            <a:r>
              <a:rPr lang="en-GB" dirty="0"/>
              <a:t>. </a:t>
            </a:r>
            <a:r>
              <a:rPr lang="en-GB" dirty="0" err="1"/>
              <a:t>Sarsa</a:t>
            </a:r>
            <a:r>
              <a:rPr lang="en-GB" dirty="0"/>
              <a:t>)</a:t>
            </a:r>
          </a:p>
          <a:p>
            <a:r>
              <a:rPr lang="en-GB" dirty="0"/>
              <a:t>What do we want to compare?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fast do they converge?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472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Equivalent to </a:t>
            </a:r>
            <a:r>
              <a:rPr lang="en-GB" dirty="0" err="1"/>
              <a:t>qlearning</a:t>
            </a:r>
            <a:r>
              <a:rPr lang="en-GB" dirty="0"/>
              <a:t> without eligibility traces</a:t>
            </a:r>
          </a:p>
          <a:p>
            <a:endParaRPr lang="en-GB" dirty="0"/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Finds the end after a few episodes (~ 250) but randomness on the way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Finds the end after a few episodes but almost completely ignores the minerals on its way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 behaviour but tends to use the type of tile to its advantage (e.g. the fast tiles)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Tries to collect more minerals as before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Almost always collect the maximum number of minerals and tries to use the tiles to its advantage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06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Equivalent to </a:t>
            </a:r>
            <a:r>
              <a:rPr lang="en-GB" dirty="0" err="1"/>
              <a:t>qlearning</a:t>
            </a:r>
            <a:r>
              <a:rPr lang="en-GB" dirty="0"/>
              <a:t> without eligibility traces</a:t>
            </a:r>
          </a:p>
          <a:p>
            <a:endParaRPr lang="en-GB" dirty="0"/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Finds the end after a few episodes (~ 250) but randomness on the way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Finds the end after a few episodes but almost completely ignores the minerals on its way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 behaviour but tends to use the type of tile to its advantage (e.g. the fast tiles)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Tries to collect more minerals as before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Almost always collect the maximum number of minerals and tries to use the tiles to its advantage</a:t>
            </a:r>
            <a:endParaRPr lang="fr-CH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3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ACHTUNG! BUG FOUND! THE AGENT WAS ABLE TO DRILL 4TIMES (BUT MAX DRILL = 3) BUT REALLY STABLE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26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277061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7D043-2EEB-CCD0-157F-A1E58DD5E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866AD-EF3C-9793-38DD-072C90C1A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7471BF-9BCB-26EC-F64B-B7FBBC55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23/05/2023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E1F360-B778-80D0-76E2-8F722827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31276-2200-E887-941C-07B270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3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EABF1-80C6-5F2E-B35C-36134AF2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515F26-1861-B141-4563-8426163F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44DAB-DEAE-B30F-74D1-07F5543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65783-46C6-A7EC-2E76-671032E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CC7EE-9FB9-E1A4-D8EC-7FD2C74B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1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D3F93D-4009-044C-ECDA-514601E1C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CF6982-9BF6-C76E-C46A-BFCA4C1D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477CD-3A1F-0BD9-B0DE-803FCE9D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BFDA4-71F6-EE58-C28B-A13AA14E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D4DA6-F3D9-6A3C-0534-785082DC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DEC95-90FC-2AEB-3857-43D634BF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172E7-FFD8-1BDF-982A-9EB07BD6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A1D9B-CDC8-0686-0AEF-DEFE096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69E36-7BB3-7DC3-6C8B-1AA24F76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80482B-2028-7FC6-FCAC-2E9B54F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D064A-28C7-C74B-7F7C-0EF31599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2E7BD-A5AB-3DFE-9FAC-B7AA254C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F45EC-58A3-2F82-0852-A49A42D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13BEF8-4F9E-7E8C-21BA-E07776D4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D0A0B-B292-8C0B-FC7B-9B0523CA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2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82F36-8DD5-EA32-F933-9FD76846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DFDE4-DCB1-EDE0-71F7-9FF5B3ACB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EE6969-5893-1EF2-CB5E-3EA12751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91174-3590-24C1-6B53-28379202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A5B868-996D-400B-E720-1596ED90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4022E-53F9-61B6-D467-B364DA81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1B16F-B4D8-CEF6-4C11-814B3F75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F25F02-D3D1-E7F3-1908-49757C13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F756AD-69FC-B01F-9D79-420898B3B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843F49-E68D-6B2E-4671-8600FCAF4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801D76-7412-125D-7B90-15AD90D92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EBEC93-2F78-26AD-95A7-0EC82685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2A97DE-7117-4646-B1A8-B589AED9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52FBC-6DD9-B1B7-7A1C-1DB8FC2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8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7A159-F8E4-8728-F9EB-AAD8EB9E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099157-57CE-EF7E-E3D9-F2A6BC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BE9B14-B3BA-2CBF-5928-4D7B07E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3710B-9FC3-87A2-1D27-462C2B38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2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42B7B0-F680-BF30-EBB1-C642625C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4291FB-30F1-376F-3CFF-041AA19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BB8537-2F84-1EB2-79F2-95E635C9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D2849-C72B-6F40-3013-42ECA069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00D57-971C-93E9-8D9B-75EB2329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5F583A-E975-EF58-E704-D15DEEE5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909A2E-CFEB-2BD4-6D4C-D35C832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BBD39-04D1-3656-9FEE-7F221EC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A5E6-A47E-7E88-7BF6-15293277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50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C9A3-4558-33B6-DA3A-7633F512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978A7B-3B10-9F42-F007-B67A55E9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A41453-F75B-DF70-90E3-861ECAB5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A3DE1-4D1B-6757-6D7D-A40C4C71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B934A-EB3A-4559-A331-2BAE4372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4CBA8-2102-AC66-DCF2-88256187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7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02B69A-7C18-1A27-588A-EF00B29B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Lunar Rover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19DF27-0DF8-8A03-256F-0B00E377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3D660-3F04-E716-5D94-143A39F4B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23/05/2023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B379-F846-45E9-534E-24ECFBC4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B6511-307E-1F58-8443-7CB81C1F1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7687-C519-4C42-A900-3F8E006A45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1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A2EB8-A189-EDB7-6B8E-293B7E9B2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LUNAR ROVER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D192C9-1E8B-FCEB-AF0C-3A6017F1E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Reinforcement Learning and Decision Making Under Uncertainty</a:t>
            </a:r>
          </a:p>
          <a:p>
            <a:endParaRPr lang="fr-CH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Maxime </a:t>
            </a:r>
            <a:r>
              <a:rPr lang="en-CH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Welcklen</a:t>
            </a: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Louis Chaubert</a:t>
            </a:r>
            <a:endParaRPr lang="en-GB" dirty="0"/>
          </a:p>
        </p:txBody>
      </p:sp>
      <p:pic>
        <p:nvPicPr>
          <p:cNvPr id="5" name="Image 4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E332DC2B-43AD-0A7A-F083-CFF01A9A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84" y="391521"/>
            <a:ext cx="1853031" cy="487640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73C7BCC-2F41-253E-C6CC-BF136305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588B334-0F4A-E4A1-278B-68DEDA99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26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  <a:blipFill>
                <a:blip r:embed="rId3"/>
                <a:stretch>
                  <a:fillRect l="-174" t="-1575" b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56DA944-4948-B349-4297-6EC663CB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73451"/>
              </p:ext>
            </p:extLst>
          </p:nvPr>
        </p:nvGraphicFramePr>
        <p:xfrm>
          <a:off x="838200" y="1690688"/>
          <a:ext cx="498386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932">
                  <a:extLst>
                    <a:ext uri="{9D8B030D-6E8A-4147-A177-3AD203B41FA5}">
                      <a16:colId xmlns:a16="http://schemas.microsoft.com/office/drawing/2014/main" val="272228743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418662304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Lambda (</a:t>
                      </a:r>
                      <a:r>
                        <a:rPr lang="el-GR" b="1" dirty="0"/>
                        <a:t>λ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Discount (</a:t>
                      </a:r>
                      <a:r>
                        <a:rPr lang="el-GR" b="1" dirty="0"/>
                        <a:t>γ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Reward*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3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53700"/>
                  </a:ext>
                </a:extLst>
              </a:tr>
            </a:tbl>
          </a:graphicData>
        </a:graphic>
      </p:graphicFrame>
      <p:pic>
        <p:nvPicPr>
          <p:cNvPr id="9" name="Image 8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1BCAA91-7D88-A220-33A8-6FAC8E2A6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5" y="1048125"/>
            <a:ext cx="4735595" cy="3551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/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Qlearning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98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  <a:blipFill>
                <a:blip r:embed="rId3"/>
                <a:stretch>
                  <a:fillRect l="-174" t="-1575" b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56DA944-4948-B349-4297-6EC663CB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41560"/>
              </p:ext>
            </p:extLst>
          </p:nvPr>
        </p:nvGraphicFramePr>
        <p:xfrm>
          <a:off x="838200" y="1690688"/>
          <a:ext cx="498386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932">
                  <a:extLst>
                    <a:ext uri="{9D8B030D-6E8A-4147-A177-3AD203B41FA5}">
                      <a16:colId xmlns:a16="http://schemas.microsoft.com/office/drawing/2014/main" val="272228743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418662304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Lambda (</a:t>
                      </a:r>
                      <a:r>
                        <a:rPr lang="el-GR" b="1" dirty="0"/>
                        <a:t>λ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Discount (</a:t>
                      </a:r>
                      <a:r>
                        <a:rPr lang="el-GR" b="1" dirty="0"/>
                        <a:t>γ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Reward*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3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53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/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Qlearning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148F1928-23AE-8AB5-C53A-1B9FE2F99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4" y="1227513"/>
            <a:ext cx="4735595" cy="35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  <a:blipFill>
                <a:blip r:embed="rId3"/>
                <a:stretch>
                  <a:fillRect l="-174" t="-1575" b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56DA944-4948-B349-4297-6EC663CB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82166"/>
              </p:ext>
            </p:extLst>
          </p:nvPr>
        </p:nvGraphicFramePr>
        <p:xfrm>
          <a:off x="838200" y="1690688"/>
          <a:ext cx="498386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932">
                  <a:extLst>
                    <a:ext uri="{9D8B030D-6E8A-4147-A177-3AD203B41FA5}">
                      <a16:colId xmlns:a16="http://schemas.microsoft.com/office/drawing/2014/main" val="272228743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418662304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Lambda (</a:t>
                      </a:r>
                      <a:r>
                        <a:rPr lang="el-GR" b="1" dirty="0"/>
                        <a:t>λ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Discount (</a:t>
                      </a:r>
                      <a:r>
                        <a:rPr lang="el-GR" b="1" dirty="0"/>
                        <a:t>γ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Reward*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6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3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53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/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Qlearning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B4553C32-5576-AC81-92DB-C1D7201F6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4" y="1227513"/>
            <a:ext cx="4735595" cy="35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  <a:blipFill>
                <a:blip r:embed="rId3"/>
                <a:stretch>
                  <a:fillRect l="-174" t="-1575" b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56DA944-4948-B349-4297-6EC663CB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11151"/>
              </p:ext>
            </p:extLst>
          </p:nvPr>
        </p:nvGraphicFramePr>
        <p:xfrm>
          <a:off x="838200" y="1690688"/>
          <a:ext cx="498386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932">
                  <a:extLst>
                    <a:ext uri="{9D8B030D-6E8A-4147-A177-3AD203B41FA5}">
                      <a16:colId xmlns:a16="http://schemas.microsoft.com/office/drawing/2014/main" val="272228743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418662304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Lambda (</a:t>
                      </a:r>
                      <a:r>
                        <a:rPr lang="el-GR" b="1" dirty="0"/>
                        <a:t>λ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Discount (</a:t>
                      </a:r>
                      <a:r>
                        <a:rPr lang="el-GR" b="1" dirty="0"/>
                        <a:t>γ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Reward*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6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3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53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/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Qlearning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08FCAC10-575C-236D-DA6E-04B89A133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3" y="1227513"/>
            <a:ext cx="4735595" cy="35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9088"/>
                <a:ext cx="10515600" cy="777874"/>
              </a:xfrm>
              <a:blipFill>
                <a:blip r:embed="rId3"/>
                <a:stretch>
                  <a:fillRect l="-174" t="-1575" b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56DA944-4948-B349-4297-6EC663CB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36104"/>
              </p:ext>
            </p:extLst>
          </p:nvPr>
        </p:nvGraphicFramePr>
        <p:xfrm>
          <a:off x="838200" y="1690688"/>
          <a:ext cx="498386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932">
                  <a:extLst>
                    <a:ext uri="{9D8B030D-6E8A-4147-A177-3AD203B41FA5}">
                      <a16:colId xmlns:a16="http://schemas.microsoft.com/office/drawing/2014/main" val="272228743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418662304"/>
                    </a:ext>
                  </a:extLst>
                </a:gridCol>
                <a:gridCol w="1666755">
                  <a:extLst>
                    <a:ext uri="{9D8B030D-6E8A-4147-A177-3AD203B41FA5}">
                      <a16:colId xmlns:a16="http://schemas.microsoft.com/office/drawing/2014/main" val="88849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Lambda (</a:t>
                      </a:r>
                      <a:r>
                        <a:rPr lang="el-GR" b="1" dirty="0"/>
                        <a:t>λ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Discount (</a:t>
                      </a:r>
                      <a:r>
                        <a:rPr lang="el-GR" b="1" dirty="0"/>
                        <a:t>γ</a:t>
                      </a:r>
                      <a:r>
                        <a:rPr lang="fr-CH" b="1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Reward*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6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13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353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/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Qlearning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DCA0E77-46DE-18C2-659A-7C3E25502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05" y="4779209"/>
                <a:ext cx="4735595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E5EA47E8-2371-3611-BD07-F7E14AAB9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4" y="1217990"/>
            <a:ext cx="4735595" cy="35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6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 from .expert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1208" y="5144444"/>
                <a:ext cx="4392592" cy="121190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=0.???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H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0.???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1208" y="5144444"/>
                <a:ext cx="4392592" cy="1211905"/>
              </a:xfrm>
              <a:blipFill>
                <a:blip r:embed="rId5"/>
                <a:stretch>
                  <a:fillRect l="-139" t="-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15</a:t>
            </a:fld>
            <a:endParaRPr lang="en-GB"/>
          </a:p>
        </p:txBody>
      </p:sp>
      <p:pic>
        <p:nvPicPr>
          <p:cNvPr id="9" name="Image 8" descr="Une image contenant carré, motif, capture d’écran, damier&#10;&#10;Description générée automatiquement">
            <a:extLst>
              <a:ext uri="{FF2B5EF4-FFF2-40B4-BE49-F238E27FC236}">
                <a16:creationId xmlns:a16="http://schemas.microsoft.com/office/drawing/2014/main" id="{C8774043-493C-142A-6667-7B8D3DCEE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50" y="147886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TD . Experiment from .fun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1208" y="5144444"/>
                <a:ext cx="4392592" cy="121190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Epsilon function: arithmetic with </a:t>
                </a:r>
                <a14:m>
                  <m:oMath xmlns:m="http://schemas.openxmlformats.org/officeDocument/2006/math"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2’000 episodes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B6ABFB-8D3B-91F5-6078-B6D8045E7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1208" y="5144444"/>
                <a:ext cx="4392592" cy="1211905"/>
              </a:xfrm>
              <a:blipFill>
                <a:blip r:embed="rId5"/>
                <a:stretch>
                  <a:fillRect l="-139" t="-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5040E-8E06-4704-DCF7-6224D896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4C752-C042-52E4-13D0-D5B2CB2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16</a:t>
            </a:fld>
            <a:endParaRPr lang="en-GB"/>
          </a:p>
        </p:txBody>
      </p:sp>
      <p:pic>
        <p:nvPicPr>
          <p:cNvPr id="8" name="Image 7" descr="Une image contenant carré, motif, capture d’écran, carreau&#10;&#10;Description générée automatiquement">
            <a:extLst>
              <a:ext uri="{FF2B5EF4-FFF2-40B4-BE49-F238E27FC236}">
                <a16:creationId xmlns:a16="http://schemas.microsoft.com/office/drawing/2014/main" id="{5386178B-4C47-8A44-0D56-3836BF807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01" y="1478868"/>
            <a:ext cx="488700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DEEP LEARNING as 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5CB14C-A0EC-6A04-D437-EFBBD90D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AEA1C-D297-ADDE-3AAD-8BC0A0B6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4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DL . DEEP QLEARNING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5CB14C-A0EC-6A04-D437-EFBBD90D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AEA1C-D297-ADDE-3AAD-8BC0A0B6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2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/>
              <a:t>?</a:t>
            </a:r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5CB14C-A0EC-6A04-D437-EFBBD90D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AEA1C-D297-ADDE-3AAD-8BC0A0B6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ENVIRONMENT as ENV</a:t>
            </a:r>
          </a:p>
          <a:p>
            <a:pPr lvl="1">
              <a:buFont typeface="Calibri" panose="020F0502020204030204" pitchFamily="34" charset="0"/>
              <a:buChar char="․"/>
            </a:pPr>
            <a:r>
              <a:rPr lang="en-GB" dirty="0"/>
              <a:t>DISCRETE</a:t>
            </a:r>
          </a:p>
          <a:p>
            <a:pPr lvl="1">
              <a:buFont typeface="Calibri" panose="020F0502020204030204" pitchFamily="34" charset="0"/>
              <a:buChar char="․"/>
            </a:pPr>
            <a:r>
              <a:rPr lang="en-GB" dirty="0"/>
              <a:t>CONTINUOUS</a:t>
            </a:r>
          </a:p>
          <a:p>
            <a:pPr marL="0" indent="0">
              <a:buNone/>
            </a:pPr>
            <a:r>
              <a:rPr lang="en-GB" dirty="0"/>
              <a:t>TEMPORAL-DIFFERENCE LEARNING as TD</a:t>
            </a:r>
          </a:p>
          <a:p>
            <a:pPr lvl="1">
              <a:buFont typeface="Calibri" panose="020F0502020204030204" pitchFamily="34" charset="0"/>
              <a:buChar char="․"/>
            </a:pPr>
            <a:r>
              <a:rPr lang="en-GB" dirty="0"/>
              <a:t>TD(0), TD(</a:t>
            </a:r>
            <a:r>
              <a:rPr lang="el-GR" dirty="0"/>
              <a:t>λ</a:t>
            </a:r>
            <a:r>
              <a:rPr lang="fr-CH" dirty="0"/>
              <a:t>), MONTE-CARLO</a:t>
            </a:r>
            <a:endParaRPr lang="en-GB" dirty="0"/>
          </a:p>
          <a:p>
            <a:pPr marL="0" indent="0">
              <a:buNone/>
            </a:pPr>
            <a:r>
              <a:rPr lang="fr-CH" dirty="0"/>
              <a:t>DEEP LEARNING as DL</a:t>
            </a:r>
          </a:p>
          <a:p>
            <a:pPr lvl="1">
              <a:buFont typeface="Calibri" panose="020F0502020204030204" pitchFamily="34" charset="0"/>
              <a:buChar char="․"/>
            </a:pPr>
            <a:r>
              <a:rPr lang="fr-CH" dirty="0"/>
              <a:t>DEEP QLEARNING</a:t>
            </a:r>
          </a:p>
          <a:p>
            <a:endParaRPr lang="fr-CH" dirty="0"/>
          </a:p>
          <a:p>
            <a:endParaRPr lang="en-GB" dirty="0"/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C41CCF-C1F0-4277-EC3E-EFA5A975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DD2A8-199E-C1A1-3328-97861DBC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45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ENVIRONMENT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F42099C5-9E14-FCAC-2C30-7F6B6E8A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485175"/>
              </p:ext>
            </p:extLst>
          </p:nvPr>
        </p:nvGraphicFramePr>
        <p:xfrm>
          <a:off x="838199" y="1690688"/>
          <a:ext cx="10515599" cy="45601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12419">
                  <a:extLst>
                    <a:ext uri="{9D8B030D-6E8A-4147-A177-3AD203B41FA5}">
                      <a16:colId xmlns:a16="http://schemas.microsoft.com/office/drawing/2014/main" val="427142212"/>
                    </a:ext>
                  </a:extLst>
                </a:gridCol>
                <a:gridCol w="1313580">
                  <a:extLst>
                    <a:ext uri="{9D8B030D-6E8A-4147-A177-3AD203B41FA5}">
                      <a16:colId xmlns:a16="http://schemas.microsoft.com/office/drawing/2014/main" val="3589510356"/>
                    </a:ext>
                  </a:extLst>
                </a:gridCol>
                <a:gridCol w="7889600">
                  <a:extLst>
                    <a:ext uri="{9D8B030D-6E8A-4147-A177-3AD203B41FA5}">
                      <a16:colId xmlns:a16="http://schemas.microsoft.com/office/drawing/2014/main" val="431688634"/>
                    </a:ext>
                  </a:extLst>
                </a:gridCol>
              </a:tblGrid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b="1" kern="100" dirty="0">
                          <a:effectLst/>
                        </a:rPr>
                        <a:t>NAME</a:t>
                      </a:r>
                      <a:endParaRPr lang="fr-CH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b="1" kern="100" dirty="0">
                          <a:effectLst/>
                        </a:rPr>
                        <a:t>IMAGE</a:t>
                      </a:r>
                      <a:endParaRPr lang="fr-CH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b="1" kern="100" dirty="0">
                          <a:effectLst/>
                        </a:rPr>
                        <a:t>DESCRIPTION</a:t>
                      </a:r>
                      <a:endParaRPr lang="fr-CH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434011"/>
                  </a:ext>
                </a:extLst>
              </a:tr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ROVER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Current location of the agent.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074832"/>
                  </a:ext>
                </a:extLst>
              </a:tr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END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Goal of the mission. The agent receives a large positive reward if he or she succeeds. It ends the episode.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68468"/>
                  </a:ext>
                </a:extLst>
              </a:tr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STANDARD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 particular </a:t>
                      </a:r>
                      <a:r>
                        <a:rPr lang="en-US" sz="1600" kern="100" dirty="0" err="1">
                          <a:effectLst/>
                        </a:rPr>
                        <a:t>behaviour</a:t>
                      </a:r>
                      <a:r>
                        <a:rPr lang="en-US" sz="1600" kern="100" dirty="0">
                          <a:effectLst/>
                        </a:rPr>
                        <a:t>. The agent will move to the correct tile according to its current state and the action taken.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917703"/>
                  </a:ext>
                </a:extLst>
              </a:tr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FRAIL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The agent has a 50% probability of falling and receives a large negative reward. This ends the episode.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002256"/>
                  </a:ext>
                </a:extLst>
              </a:tr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FAST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 the agent's absolute speed is greater than 0, it has a 50% chance of sliding off a tile too far.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214549"/>
                  </a:ext>
                </a:extLst>
              </a:tr>
              <a:tr h="56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CRATER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 the agent moves while on this tile, he is moved to an adjacent tile at random, i.e. the action is ignored and chosen at random from the movement actions.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586470"/>
                  </a:ext>
                </a:extLst>
              </a:tr>
              <a:tr h="628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MINERALS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type of tile represents minerals. If the agent decides to drill at this location, he will receive a positive (random) reward.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006322"/>
                  </a:ext>
                </a:extLst>
              </a:tr>
            </a:tbl>
          </a:graphicData>
        </a:graphic>
      </p:graphicFrame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A375B-298F-A742-D25B-B50B363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01155-CEAC-63ED-2925-2444BDA7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3</a:t>
            </a:fld>
            <a:endParaRPr lang="en-GB"/>
          </a:p>
        </p:txBody>
      </p:sp>
      <p:pic>
        <p:nvPicPr>
          <p:cNvPr id="1030" name="Image 7">
            <a:extLst>
              <a:ext uri="{FF2B5EF4-FFF2-40B4-BE49-F238E27FC236}">
                <a16:creationId xmlns:a16="http://schemas.microsoft.com/office/drawing/2014/main" id="{666A4ED0-8129-3FAA-DC43-2932EDD47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1" y="2188822"/>
            <a:ext cx="350838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 6">
            <a:extLst>
              <a:ext uri="{FF2B5EF4-FFF2-40B4-BE49-F238E27FC236}">
                <a16:creationId xmlns:a16="http://schemas.microsoft.com/office/drawing/2014/main" id="{BF2D3BC5-797D-E972-F1E2-C62068DBA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1" y="2744264"/>
            <a:ext cx="3587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age 5">
            <a:extLst>
              <a:ext uri="{FF2B5EF4-FFF2-40B4-BE49-F238E27FC236}">
                <a16:creationId xmlns:a16="http://schemas.microsoft.com/office/drawing/2014/main" id="{326292D1-B30A-1B97-F26A-8AE1BE38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2" y="3324827"/>
            <a:ext cx="3587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4">
            <a:extLst>
              <a:ext uri="{FF2B5EF4-FFF2-40B4-BE49-F238E27FC236}">
                <a16:creationId xmlns:a16="http://schemas.microsoft.com/office/drawing/2014/main" id="{7F424B23-442A-A344-A823-4B7F0B27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92447"/>
            <a:ext cx="350838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3">
            <a:extLst>
              <a:ext uri="{FF2B5EF4-FFF2-40B4-BE49-F238E27FC236}">
                <a16:creationId xmlns:a16="http://schemas.microsoft.com/office/drawing/2014/main" id="{6C69425F-5A72-CC51-DF6F-92C07261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50952"/>
            <a:ext cx="350838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2">
            <a:extLst>
              <a:ext uri="{FF2B5EF4-FFF2-40B4-BE49-F238E27FC236}">
                <a16:creationId xmlns:a16="http://schemas.microsoft.com/office/drawing/2014/main" id="{D96C7A1E-E505-6CCE-5728-4BFD7153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91309"/>
            <a:ext cx="350838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6A5EB9-58DB-6D80-4775-F16EEA561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6426" y="5624266"/>
            <a:ext cx="374210" cy="37421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A898CCD-DC94-F218-DE9F-60E5DFCF84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2791" y="5983651"/>
            <a:ext cx="382929" cy="38292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861A78B-7C14-46F4-AE30-55ABCD1DA8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2699" y="5623740"/>
            <a:ext cx="382929" cy="3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ENV . ACTIONS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F42099C5-9E14-FCAC-2C30-7F6B6E8A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781317"/>
              </p:ext>
            </p:extLst>
          </p:nvPr>
        </p:nvGraphicFramePr>
        <p:xfrm>
          <a:off x="838199" y="1690688"/>
          <a:ext cx="9202019" cy="41678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12419">
                  <a:extLst>
                    <a:ext uri="{9D8B030D-6E8A-4147-A177-3AD203B41FA5}">
                      <a16:colId xmlns:a16="http://schemas.microsoft.com/office/drawing/2014/main" val="427142212"/>
                    </a:ext>
                  </a:extLst>
                </a:gridCol>
                <a:gridCol w="7889600">
                  <a:extLst>
                    <a:ext uri="{9D8B030D-6E8A-4147-A177-3AD203B41FA5}">
                      <a16:colId xmlns:a16="http://schemas.microsoft.com/office/drawing/2014/main" val="431688634"/>
                    </a:ext>
                  </a:extLst>
                </a:gridCol>
              </a:tblGrid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b="1" kern="100" dirty="0">
                          <a:effectLst/>
                        </a:rPr>
                        <a:t>NAME</a:t>
                      </a:r>
                      <a:endParaRPr lang="fr-CH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b="1" kern="100" dirty="0">
                          <a:effectLst/>
                        </a:rPr>
                        <a:t>DESCRIPTION</a:t>
                      </a:r>
                      <a:endParaRPr lang="fr-CH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434011"/>
                  </a:ext>
                </a:extLst>
              </a:tr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</a:rPr>
                        <a:t>NOTHING</a:t>
                      </a:r>
                      <a:endParaRPr lang="fr-CH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agent </a:t>
                      </a:r>
                      <a:r>
                        <a:rPr lang="fr-CH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does</a:t>
                      </a: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CH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nothing</a:t>
                      </a: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074832"/>
                  </a:ext>
                </a:extLst>
              </a:tr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agent moves to the </a:t>
                      </a:r>
                      <a:r>
                        <a:rPr lang="fr-CH" sz="16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68468"/>
                  </a:ext>
                </a:extLst>
              </a:tr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agent moves to the right.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917703"/>
                  </a:ext>
                </a:extLst>
              </a:tr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agent moves up.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002256"/>
                  </a:ext>
                </a:extLst>
              </a:tr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agent moves down.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214549"/>
                  </a:ext>
                </a:extLst>
              </a:tr>
              <a:tr h="595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agent drills.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586470"/>
                  </a:ext>
                </a:extLst>
              </a:tr>
            </a:tbl>
          </a:graphicData>
        </a:graphic>
      </p:graphicFrame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A375B-298F-A742-D25B-B50B363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01155-CEAC-63ED-2925-2444BDA7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8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ENV . DISCRETE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78F253-EB97-1A31-C9BC-129A212A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D6BAC8-4B62-12F3-37A6-476B42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5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FE2A8E-29FB-C403-655D-1D2B474B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99" y="1819876"/>
            <a:ext cx="43560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ENV . DISCRETE . STATES</a:t>
            </a:r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A375B-298F-A742-D25B-B50B363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01155-CEAC-63ED-2925-2444BDA7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au 15">
                <a:extLst>
                  <a:ext uri="{FF2B5EF4-FFF2-40B4-BE49-F238E27FC236}">
                    <a16:creationId xmlns:a16="http://schemas.microsoft.com/office/drawing/2014/main" id="{C419F3DC-0A37-CA12-832A-FBBA86733A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237498"/>
                  </p:ext>
                </p:extLst>
              </p:nvPr>
            </p:nvGraphicFramePr>
            <p:xfrm>
              <a:off x="838200" y="1825625"/>
              <a:ext cx="10539714" cy="26240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3344">
                      <a:extLst>
                        <a:ext uri="{9D8B030D-6E8A-4147-A177-3AD203B41FA5}">
                          <a16:colId xmlns:a16="http://schemas.microsoft.com/office/drawing/2014/main" val="616253679"/>
                        </a:ext>
                      </a:extLst>
                    </a:gridCol>
                    <a:gridCol w="8426370">
                      <a:extLst>
                        <a:ext uri="{9D8B030D-6E8A-4147-A177-3AD203B41FA5}">
                          <a16:colId xmlns:a16="http://schemas.microsoft.com/office/drawing/2014/main" val="2210955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38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Position on the x-axis of the agent.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3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Position on the y-axis of the agent.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251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Horizontal speed of the agent.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n-GB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 {−1;0;1}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270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Vertical speed of the agent.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r>
                                <a:rPr lang="en-GB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 {−1;0;1}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918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Information if the tile has mineral or not.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∈{0; 1} </m:t>
                              </m:r>
                            </m:oMath>
                          </a14:m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26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nformation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if the agent has drills left or not.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∈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{0; 1}</m:t>
                              </m:r>
                            </m:oMath>
                          </a14:m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173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au 15">
                <a:extLst>
                  <a:ext uri="{FF2B5EF4-FFF2-40B4-BE49-F238E27FC236}">
                    <a16:creationId xmlns:a16="http://schemas.microsoft.com/office/drawing/2014/main" id="{C419F3DC-0A37-CA12-832A-FBBA86733A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237498"/>
                  </p:ext>
                </p:extLst>
              </p:nvPr>
            </p:nvGraphicFramePr>
            <p:xfrm>
              <a:off x="838200" y="1825625"/>
              <a:ext cx="10539714" cy="26240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3344">
                      <a:extLst>
                        <a:ext uri="{9D8B030D-6E8A-4147-A177-3AD203B41FA5}">
                          <a16:colId xmlns:a16="http://schemas.microsoft.com/office/drawing/2014/main" val="616253679"/>
                        </a:ext>
                      </a:extLst>
                    </a:gridCol>
                    <a:gridCol w="8426370">
                      <a:extLst>
                        <a:ext uri="{9D8B030D-6E8A-4147-A177-3AD203B41FA5}">
                          <a16:colId xmlns:a16="http://schemas.microsoft.com/office/drawing/2014/main" val="2210955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38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108197" r="-398559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Position on the x-axis of the agent.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3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208197" r="-398559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Position on the y-axis of the agent.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251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308197" r="-398559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5090" t="-308197" b="-3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270772"/>
                      </a:ext>
                    </a:extLst>
                  </a:tr>
                  <a:tr h="399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383077" r="-398559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5090" t="-383077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18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514754" r="-398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5090" t="-51475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26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614754" r="-398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5090" t="-61475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1738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8CC9545-C47D-209E-0B45-0B18883584AE}"/>
                  </a:ext>
                </a:extLst>
              </p:cNvPr>
              <p:cNvSpPr txBox="1"/>
              <p:nvPr/>
            </p:nvSpPr>
            <p:spPr>
              <a:xfrm>
                <a:off x="838200" y="5888719"/>
                <a:ext cx="10515600" cy="33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𝑠𝑝𝑒𝑒𝑑𝑠</m:t>
                      </m:r>
                      <m:r>
                        <a:rPr lang="fr-CH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d>
                        <m:dPr>
                          <m:ctrlPr>
                            <a:rPr lang="fr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=−1,</m:t>
                          </m:r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Sup>
                            <m:sSub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CH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=0,</m:t>
                      </m:r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fr-CH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8CC9545-C47D-209E-0B45-0B1888358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88719"/>
                <a:ext cx="10515600" cy="33592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1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ENV . DISCRETE . QTABLE</a:t>
            </a:r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A375B-298F-A742-D25B-B50B363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01155-CEAC-63ED-2925-2444BDA7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31786055-C381-930E-D6D6-C8AC7FDB5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𝑠𝑝𝑒𝑒𝑑𝑠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𝑚𝑖𝑛𝑒𝑟𝑎𝑙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𝑑𝑟𝑖𝑙𝑙</m:t>
                      </m:r>
                    </m:oMath>
                  </m:oMathPara>
                </a14:m>
                <a:endParaRPr lang="fr-CH" b="0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for a </a:t>
                </a:r>
                <a:r>
                  <a:rPr lang="fr-CH" dirty="0" err="1"/>
                  <a:t>map</a:t>
                </a:r>
                <a:r>
                  <a:rPr lang="fr-CH" dirty="0"/>
                  <a:t>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10∗10</m:t>
                    </m:r>
                  </m:oMath>
                </a14:m>
                <a:r>
                  <a:rPr lang="fr-CH" b="0" dirty="0"/>
                  <a:t>, </a:t>
                </a:r>
                <a:br>
                  <a:rPr lang="fr-CH" b="0" dirty="0"/>
                </a:br>
                <a:r>
                  <a:rPr lang="fr-CH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=10∗10∗5∗2∗2=</m:t>
                    </m:r>
                    <m:sSup>
                      <m:sSupPr>
                        <m:ctrlPr>
                          <a:rPr lang="fr-CH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CH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fr-CH" b="1" dirty="0"/>
                  <a:t> possible states</a:t>
                </a:r>
              </a:p>
              <a:p>
                <a:pPr marL="0" indent="0">
                  <a:buNone/>
                </a:pPr>
                <a:r>
                  <a:rPr lang="fr-CH" sz="1400" dirty="0" err="1"/>
                  <a:t>with</a:t>
                </a:r>
                <a:r>
                  <a:rPr lang="fr-CH" sz="1400" dirty="0"/>
                  <a:t> </a:t>
                </a:r>
                <a14:m>
                  <m:oMath xmlns:m="http://schemas.openxmlformats.org/officeDocument/2006/math"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fr-CH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𝑠𝑝𝑒𝑒𝑑𝑠</m:t>
                    </m:r>
                    <m:r>
                      <a:rPr lang="fr-CH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fr-CH" sz="1400" dirty="0"/>
                  <a:t>, </a:t>
                </a:r>
                <a14:m>
                  <m:oMath xmlns:m="http://schemas.openxmlformats.org/officeDocument/2006/math"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fr-CH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err="1" smtClean="0">
                        <a:latin typeface="Cambria Math" panose="02040503050406030204" pitchFamily="18" charset="0"/>
                      </a:rPr>
                      <m:t>𝑚𝑖𝑛𝑒𝑟𝑎𝑙</m:t>
                    </m:r>
                    <m:r>
                      <a:rPr lang="fr-CH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CH" sz="1400" dirty="0"/>
                  <a:t> and </a:t>
                </a:r>
                <a14:m>
                  <m:oMath xmlns:m="http://schemas.openxmlformats.org/officeDocument/2006/math"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𝑑𝑟𝑖𝑙𝑙</m:t>
                    </m:r>
                    <m:r>
                      <a:rPr lang="fr-CH" sz="14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fr-CH" sz="14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m:rPr>
                        <m:nor/>
                      </m:rPr>
                      <a:rPr lang="fr-CH" b="0" i="0" smtClean="0"/>
                      <m:t> </m:t>
                    </m:r>
                    <m:r>
                      <m:rPr>
                        <m:nor/>
                      </m:rPr>
                      <a:rPr lang="en-GB"/>
                      <m:t>= </m:t>
                    </m:r>
                    <m:r>
                      <m:rPr>
                        <m:nor/>
                      </m:rPr>
                      <a:rPr lang="en-GB" b="1"/>
                      <m:t>6</m:t>
                    </m:r>
                  </m:oMath>
                </a14:m>
                <a:r>
                  <a:rPr lang="fr-CH" b="1" dirty="0"/>
                  <a:t> possible actions</a:t>
                </a:r>
              </a:p>
              <a:p>
                <a:pPr marL="0" indent="0">
                  <a:buNone/>
                </a:pPr>
                <a:r>
                  <a:rPr lang="en-GB" sz="1400" dirty="0"/>
                  <a:t>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smtClean="0"/>
                      <m:t>𝐴</m:t>
                    </m:r>
                    <m:r>
                      <m:rPr>
                        <m:nor/>
                      </m:rPr>
                      <a:rPr lang="fr-CH" sz="1400" b="0" i="0" smtClean="0"/>
                      <m:t> </m:t>
                    </m:r>
                    <m:r>
                      <m:rPr>
                        <m:nor/>
                      </m:rPr>
                      <a:rPr lang="en-GB" sz="1400" smtClean="0"/>
                      <m:t>=</m:t>
                    </m:r>
                    <m:r>
                      <m:rPr>
                        <m:nor/>
                      </m:rPr>
                      <a:rPr lang="fr-CH" sz="1400" b="0" i="0" smtClean="0"/>
                      <m:t> </m:t>
                    </m:r>
                    <m:r>
                      <m:rPr>
                        <m:nor/>
                      </m:rPr>
                      <a:rPr lang="en-GB" sz="1400" smtClean="0"/>
                      <m:t>{</m:t>
                    </m:r>
                    <m:r>
                      <m:rPr>
                        <m:nor/>
                      </m:rPr>
                      <a:rPr lang="en-GB" sz="1400" smtClean="0"/>
                      <m:t>𝑙𝑒𝑓𝑡</m:t>
                    </m:r>
                    <m:r>
                      <m:rPr>
                        <m:nor/>
                      </m:rPr>
                      <a:rPr lang="en-GB" sz="1400" smtClean="0"/>
                      <m:t>,</m:t>
                    </m:r>
                    <m:r>
                      <m:rPr>
                        <m:nor/>
                      </m:rPr>
                      <a:rPr lang="en-GB" sz="1400" smtClean="0"/>
                      <m:t>𝑟𝑖𝑔</m:t>
                    </m:r>
                    <m:r>
                      <m:rPr>
                        <m:nor/>
                      </m:rPr>
                      <a:rPr lang="en-GB" sz="1400" smtClean="0"/>
                      <m:t>h</m:t>
                    </m:r>
                    <m:r>
                      <m:rPr>
                        <m:nor/>
                      </m:rPr>
                      <a:rPr lang="en-GB" sz="1400" smtClean="0"/>
                      <m:t>𝑡</m:t>
                    </m:r>
                    <m:r>
                      <m:rPr>
                        <m:nor/>
                      </m:rPr>
                      <a:rPr lang="en-GB" sz="1400" smtClean="0"/>
                      <m:t>,</m:t>
                    </m:r>
                    <m:r>
                      <m:rPr>
                        <m:nor/>
                      </m:rPr>
                      <a:rPr lang="en-GB" sz="1400" smtClean="0"/>
                      <m:t>𝑡𝑜𝑝</m:t>
                    </m:r>
                    <m:r>
                      <m:rPr>
                        <m:nor/>
                      </m:rPr>
                      <a:rPr lang="en-GB" sz="1400" smtClean="0"/>
                      <m:t>,</m:t>
                    </m:r>
                    <m:r>
                      <m:rPr>
                        <m:nor/>
                      </m:rPr>
                      <a:rPr lang="en-GB" sz="1400" smtClean="0"/>
                      <m:t>𝑑𝑜𝑤𝑛</m:t>
                    </m:r>
                    <m:r>
                      <m:rPr>
                        <m:nor/>
                      </m:rPr>
                      <a:rPr lang="en-GB" sz="1400" smtClean="0"/>
                      <m:t>,</m:t>
                    </m:r>
                    <m:r>
                      <m:rPr>
                        <m:nor/>
                      </m:rPr>
                      <a:rPr lang="en-GB" sz="1400" smtClean="0"/>
                      <m:t>𝑠𝑡𝑜𝑝</m:t>
                    </m:r>
                    <m:r>
                      <m:rPr>
                        <m:nor/>
                      </m:rPr>
                      <a:rPr lang="en-GB" sz="1400" smtClean="0"/>
                      <m:t>,</m:t>
                    </m:r>
                    <m:r>
                      <m:rPr>
                        <m:nor/>
                      </m:rPr>
                      <a:rPr lang="en-GB" sz="1400" smtClean="0"/>
                      <m:t>𝑑𝑟𝑖𝑙𝑙</m:t>
                    </m:r>
                    <m:r>
                      <m:rPr>
                        <m:nor/>
                      </m:rPr>
                      <a:rPr lang="en-GB" sz="1400" smtClean="0"/>
                      <m:t>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 ∗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000=</m:t>
                    </m:r>
                    <m:sSup>
                      <m:sSupPr>
                        <m:ctrlPr>
                          <a:rPr lang="fr-C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  <m:sup>
                        <m:r>
                          <a:rPr lang="fr-C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</m:t>
                    </m:r>
                    <m:r>
                      <a:rPr lang="fr-CH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possibles state-action pairs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31786055-C381-930E-D6D6-C8AC7FDB5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b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ENV . CONTINUOUS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50998B-D17E-07D9-8163-FFD57C56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E0FB1-543C-1B98-3B07-45E2B5F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2913-2E33-0855-BF66-44E638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TEMPORAL-DIFFERENCE LEARNING as TD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6ABFB-8D3B-91F5-6078-B6D8045E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TD(0)</a:t>
            </a:r>
          </a:p>
          <a:p>
            <a:r>
              <a:rPr lang="en-GB" dirty="0"/>
              <a:t>TD(λ)</a:t>
            </a:r>
          </a:p>
          <a:p>
            <a:r>
              <a:rPr lang="en-GB" dirty="0"/>
              <a:t>MONTE-CARLO</a:t>
            </a:r>
          </a:p>
        </p:txBody>
      </p:sp>
      <p:pic>
        <p:nvPicPr>
          <p:cNvPr id="4" name="Image 3" descr="Une image contenant Police, Graphique, Bleu électrique, capture d’écran&#10;&#10;Description générée automatiquement">
            <a:extLst>
              <a:ext uri="{FF2B5EF4-FFF2-40B4-BE49-F238E27FC236}">
                <a16:creationId xmlns:a16="http://schemas.microsoft.com/office/drawing/2014/main" id="{BC3F5882-5E4D-DFDC-3ABF-BA28E3B3D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8" b="-3275"/>
          <a:stretch/>
        </p:blipFill>
        <p:spPr>
          <a:xfrm>
            <a:off x="10617006" y="365125"/>
            <a:ext cx="736794" cy="5036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657D7-AA74-3DCB-D3D8-CCF550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23/05/2023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641EF-39D3-257C-1C63-77D69E29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7687-C519-4C42-A900-3F8E006A45E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91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1198</Words>
  <Application>Microsoft Office PowerPoint</Application>
  <PresentationFormat>Grand écran</PresentationFormat>
  <Paragraphs>305</Paragraphs>
  <Slides>19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LUNAR ROVER</vt:lpstr>
      <vt:lpstr>TABLE OF CONTENTS</vt:lpstr>
      <vt:lpstr>ENVIRONMENT</vt:lpstr>
      <vt:lpstr>ENV . ACTIONS</vt:lpstr>
      <vt:lpstr>ENV . DISCRETE</vt:lpstr>
      <vt:lpstr>ENV . DISCRETE . STATES</vt:lpstr>
      <vt:lpstr>ENV . DISCRETE . QTABLE</vt:lpstr>
      <vt:lpstr>ENV . CONTINUOUS</vt:lpstr>
      <vt:lpstr>TEMPORAL-DIFFERENCE LEARNING as TD</vt:lpstr>
      <vt:lpstr>TD . experiment</vt:lpstr>
      <vt:lpstr>TD . experiment</vt:lpstr>
      <vt:lpstr>TD . experiment</vt:lpstr>
      <vt:lpstr>TD . experiment</vt:lpstr>
      <vt:lpstr>TD . experiment</vt:lpstr>
      <vt:lpstr>TD . Experiment from .expert</vt:lpstr>
      <vt:lpstr>TD . Experiment from .fun</vt:lpstr>
      <vt:lpstr>DEEP LEARNING as DL</vt:lpstr>
      <vt:lpstr>DL . DEEP QLEARNING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Rover</dc:title>
  <dc:creator>Chaubert, Louis Romain (STUDENTS)</dc:creator>
  <cp:lastModifiedBy>Chaubert, Louis Romain (STUDENTS)</cp:lastModifiedBy>
  <cp:revision>65</cp:revision>
  <dcterms:created xsi:type="dcterms:W3CDTF">2023-05-22T11:32:31Z</dcterms:created>
  <dcterms:modified xsi:type="dcterms:W3CDTF">2023-05-22T17:30:18Z</dcterms:modified>
</cp:coreProperties>
</file>