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5C29ED-08C2-4595-A83A-9D1D5DB2F0E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2269C1-A957-4A3E-B8F3-BD583D7CD9B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14F6EA-2598-4AB3-A0FF-81A2CB35BE2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0FCE86-7ADC-43C8-9537-7D85F4F863D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BA21B0-7757-4082-9267-5397D45F3D4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2ABC6-3F37-4937-A8C3-04E3270C91F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DC21A-7017-4288-858C-F211704AC4B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0FF2A-9951-4233-AD2C-9D3DA579E65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A2AF5-337B-43AA-BFB9-49785905E82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C92B31-CF23-469B-B106-7E2B9829BD4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7B375-C700-4911-A513-DF564451845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62F906-9F4D-4AE5-9D5C-4C04BD9F7FE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0CC8CB-A992-4724-BB5E-17A61A53344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B1A30-18CD-47CD-9816-93171A6F438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CCDE29-4F08-4EC3-BDA1-2E9EA74D721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E8DF4-AD6F-43FF-B566-043E378A855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8A157B-F656-433D-AE10-1103B84AD00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DE24AB-733F-4D65-B54B-67AFF7E7FCC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E465C8-4D82-48BD-AE7F-243802801DC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5E26C1-0767-4E79-AE68-761C5169A75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4AE88C-4948-4F5E-AB78-0DB7EBA96ED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3429E4-FDE0-42BB-9CED-30C13220AF1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0048A2-74C6-46B9-A252-375F5DC51D3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02184A-DB9A-46B7-8614-E91C2603B9B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2EABB-87E4-42E6-9B0C-27C1E4210FF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6D92E3-9B00-4363-85AD-5DEDA032EF9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netology.ru/blog/trello" TargetMode="External"/><Relationship Id="rId2" Type="http://schemas.openxmlformats.org/officeDocument/2006/relationships/hyperlink" Target="https://medium.com/@medvejonkina/&#1082;&#1072;&#1082;-&#1090;&#1088;&#1077;&#1083;&#1083;&#1086;-&#1087;&#1086;&#1084;&#1086;&#1075;&#1072;&#1077;&#1090;-&#1088;&#1072;&#1073;&#1086;&#1090;&#1072;&#1090;&#1100;-c56a388f7ca5" TargetMode="External"/><Relationship Id="rId3" Type="http://schemas.openxmlformats.org/officeDocument/2006/relationships/hyperlink" Target="https://habr.com/post/171503/" TargetMode="External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biz.mann-ivanov-ferber.ru/2016/07/08/chto-takoe-agile-gajd-po-gibkim-metodologiyam-ili-kak-rabotat-s-polzoj-chast-1/" TargetMode="External"/><Relationship Id="rId3" Type="http://schemas.openxmlformats.org/officeDocument/2006/relationships/hyperlink" Target="https://www.scrumguides.org/docs/scrumguide/v2016/2016-Scrum-Guide-Russian.pdf" TargetMode="External"/><Relationship Id="rId4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bus.gov.ru/top-organizations-second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200" spc="-1" strike="noStrike">
                <a:solidFill>
                  <a:schemeClr val="dk1"/>
                </a:solidFill>
                <a:latin typeface="Comfortaa"/>
                <a:ea typeface="Comfortaa"/>
              </a:rPr>
              <a:t>Технология разработки программного обеспечения</a:t>
            </a:r>
            <a:br>
              <a:rPr sz="5200"/>
            </a:br>
            <a:r>
              <a:rPr b="1" lang="ru" sz="2200" spc="-1" strike="noStrike">
                <a:solidFill>
                  <a:schemeClr val="dk1"/>
                </a:solidFill>
                <a:latin typeface="Comfortaa"/>
                <a:ea typeface="Comfortaa"/>
              </a:rPr>
              <a:t>Управление проектами</a:t>
            </a:r>
            <a:br>
              <a:rPr sz="24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0" y="75960"/>
            <a:ext cx="9092520" cy="497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Советы: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Ubuntu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Делайте все правильно с первого раза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. Совершив ошибку,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исправляйте ее сразу.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Ubuntu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Если слишком усердно трудиться, работы становится </a:t>
            </a: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больше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. Если работать сверхурочно — это не значит, что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успеешь больше.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Ubuntu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Не будьте неразумны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. Амбициозные цели — лишь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мотиваторы, которыми пользуются ваши руководители.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Ubuntu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Без героизма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. Если для выполнения работы вам нужен герой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— у вас проблема.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Ubuntu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Довольно с нас глупых концепций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. Любая политика,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кажущаяся смехотворной, с большой вероятностью таковой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и является.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Ubuntu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Не работайте с теми, кто не хочет работать, создаёт </a:t>
            </a: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хаос и нервозность.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22;p25" descr=""/>
          <p:cNvPicPr/>
          <p:nvPr/>
        </p:nvPicPr>
        <p:blipFill>
          <a:blip r:embed="rId1"/>
          <a:stretch/>
        </p:blipFill>
        <p:spPr>
          <a:xfrm>
            <a:off x="152280" y="615600"/>
            <a:ext cx="8838720" cy="391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060000" y="360360"/>
            <a:ext cx="3420000" cy="4560120"/>
          </a:xfrm>
          <a:prstGeom prst="rect">
            <a:avLst/>
          </a:prstGeom>
          <a:blipFill rotWithShape="0">
            <a:blip r:embed="rId1"/>
            <a:srcRect l="46815" t="17165" r="23651" b="12800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Стр. 1-22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1545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Comfortaa"/>
                <a:ea typeface="Comfortaa"/>
              </a:rPr>
              <a:t>Программное обеспечение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Что такое задача? Каковы её атрибуты?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Задача = Цель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Исходные данные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Порядок действий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Желаемый результат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Время решения (ASAP)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Исполнители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ПО для управления проектами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Jira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Trello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0000" y="1210320"/>
            <a:ext cx="6877080" cy="38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0" y="923040"/>
            <a:ext cx="9092520" cy="42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Основной инструмент для работы - доска, разделённая на ряд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колонок: ToDo, In Progress, QA, Done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Доску создаёт скрам-мастер и подключает к ней остальных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Задача (</a:t>
            </a: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таска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) формируется либо скрам-мастером, либо другим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членом команды и переводится (</a:t>
            </a: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ассайнится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) на исполнителя.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Определяется приоритет и сроки исполнения. Описывается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что надо сделать, чек-листы.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Исполнитель перекидывает таску в In Progress когда начинает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работу над ней. При завершении таска перекидывается в QA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(контроль качества), а оттуда в Done открывшим таску членом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команды, либо в ToDo с комментарием, что не так.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Trello (trello.com)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62;p32" descr=""/>
          <p:cNvPicPr/>
          <p:nvPr/>
        </p:nvPicPr>
        <p:blipFill>
          <a:blip r:embed="rId1"/>
          <a:stretch/>
        </p:blipFill>
        <p:spPr>
          <a:xfrm>
            <a:off x="0" y="613800"/>
            <a:ext cx="9143640" cy="36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67;p33" descr=""/>
          <p:cNvPicPr/>
          <p:nvPr/>
        </p:nvPicPr>
        <p:blipFill>
          <a:blip r:embed="rId1"/>
          <a:stretch/>
        </p:blipFill>
        <p:spPr>
          <a:xfrm>
            <a:off x="368640" y="-47520"/>
            <a:ext cx="3805920" cy="52383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8;p33" descr=""/>
          <p:cNvPicPr/>
          <p:nvPr/>
        </p:nvPicPr>
        <p:blipFill>
          <a:blip r:embed="rId2"/>
          <a:stretch/>
        </p:blipFill>
        <p:spPr>
          <a:xfrm>
            <a:off x="4327200" y="-11520"/>
            <a:ext cx="4447800" cy="52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73;p34" descr=""/>
          <p:cNvPicPr/>
          <p:nvPr/>
        </p:nvPicPr>
        <p:blipFill>
          <a:blip r:embed="rId1"/>
          <a:stretch/>
        </p:blipFill>
        <p:spPr>
          <a:xfrm>
            <a:off x="368640" y="-47520"/>
            <a:ext cx="3805920" cy="523836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174;p34" descr=""/>
          <p:cNvPicPr/>
          <p:nvPr/>
        </p:nvPicPr>
        <p:blipFill>
          <a:blip r:embed="rId2"/>
          <a:stretch/>
        </p:blipFill>
        <p:spPr>
          <a:xfrm>
            <a:off x="4327200" y="-11520"/>
            <a:ext cx="4447800" cy="52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Agile. Scrum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311760" y="821160"/>
            <a:ext cx="8520120" cy="3747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“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Что такое Trello и как им пользоваться” </a:t>
            </a:r>
            <a:r>
              <a:rPr b="0" lang="ru" sz="1800" spc="-1" strike="noStrike" u="sng">
                <a:solidFill>
                  <a:schemeClr val="hlink"/>
                </a:solidFill>
                <a:uFillTx/>
                <a:latin typeface="Comfortaa"/>
                <a:ea typeface="Comfortaa"/>
                <a:hlinkClick r:id="rId1"/>
              </a:rPr>
              <a:t>https://netology.ru/blog/trello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“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Как Трелло помогает работать” </a:t>
            </a:r>
            <a:r>
              <a:rPr b="0" lang="ru" sz="1800" spc="-1" strike="noStrike" u="sng">
                <a:solidFill>
                  <a:schemeClr val="hlink"/>
                </a:solidFill>
                <a:uFillTx/>
                <a:latin typeface="Comfortaa"/>
                <a:ea typeface="Comfortaa"/>
                <a:hlinkClick r:id="rId2"/>
              </a:rPr>
              <a:t>https://medium.com/@medvejonkina/%D0%BA%D0%B0%D0%BA-%D1%82%D1%80%D0%B5%D0%BB%D0%BB%D0%BE-%D0%BF%D0%BE%D0%BC%D0%BE%D0%B3%D0%B0%D0%B5%D1%82-%D1%80%D0%B0%D0%B1%D0%BE%D1%82%D0%B0%D1%82%D1%8C-c56a388f7ca5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“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Как мы используем Trello и Google Docs, чтобы постоянно улучшать работу UserVoice” </a:t>
            </a:r>
            <a:r>
              <a:rPr b="0" lang="ru" sz="1800" spc="-1" strike="noStrike" u="sng">
                <a:solidFill>
                  <a:schemeClr val="hlink"/>
                </a:solidFill>
                <a:uFillTx/>
                <a:latin typeface="Comfortaa"/>
                <a:ea typeface="Comfortaa"/>
                <a:hlinkClick r:id="rId3"/>
              </a:rPr>
              <a:t>https://habr.com/post/171503/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0" y="923040"/>
            <a:ext cx="9092520" cy="42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Зарегистрироваться на Trello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Создать доску с лентами To Do, In progress, QA, Done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Создать карточку на выполнение задачи по какому-либо изучаемому предмету. Обязательно заполнить описание, назначить срок окончания, чеклист, исполнителя.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Практическая часть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0" y="923040"/>
            <a:ext cx="9092520" cy="42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Если необходимо отправить несколько файлов/большой файл - сжимаем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Архиваторы: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595959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chemeClr val="dk2"/>
                </a:solidFill>
                <a:latin typeface="Comfortaa"/>
                <a:ea typeface="Comfortaa"/>
              </a:rPr>
              <a:t>7-zip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ff0000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Comfortaa"/>
                <a:ea typeface="Comfortaa"/>
              </a:rPr>
              <a:t>WinRar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595959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chemeClr val="dk2"/>
                </a:solidFill>
                <a:latin typeface="Comfortaa"/>
                <a:ea typeface="Comfortaa"/>
              </a:rPr>
              <a:t>Встроенные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Форматы: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595959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chemeClr val="dk2"/>
                </a:solidFill>
                <a:latin typeface="Comfortaa"/>
                <a:ea typeface="Comfortaa"/>
              </a:rPr>
              <a:t>zip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ff0000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Comfortaa"/>
                <a:ea typeface="Comfortaa"/>
              </a:rPr>
              <a:t>rar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595959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chemeClr val="dk2"/>
                </a:solidFill>
                <a:latin typeface="Comfortaa"/>
                <a:ea typeface="Comfortaa"/>
              </a:rPr>
              <a:t>7zip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595959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chemeClr val="dk2"/>
                </a:solidFill>
                <a:latin typeface="Comfortaa"/>
                <a:ea typeface="Comfortaa"/>
              </a:rPr>
              <a:t>tar.zip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 algn="just">
              <a:lnSpc>
                <a:spcPct val="115000"/>
              </a:lnSpc>
              <a:buClr>
                <a:srgbClr val="595959"/>
              </a:buClr>
              <a:buFont typeface="Comfortaa"/>
              <a:buChar char="○"/>
              <a:tabLst>
                <a:tab algn="l" pos="0"/>
              </a:tabLst>
            </a:pPr>
            <a:r>
              <a:rPr b="0" lang="ru" sz="1400" spc="-1" strike="noStrike">
                <a:solidFill>
                  <a:schemeClr val="dk2"/>
                </a:solidFill>
                <a:latin typeface="Comfortaa"/>
                <a:ea typeface="Comfortaa"/>
              </a:rPr>
              <a:t>tar.bz2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Архивация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0" y="923040"/>
            <a:ext cx="9092520" cy="42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Miro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 u="sng">
                <a:solidFill>
                  <a:schemeClr val="dk2"/>
                </a:solidFill>
                <a:uFillTx/>
                <a:latin typeface="Comfortaa"/>
                <a:ea typeface="Comfortaa"/>
              </a:rPr>
              <a:t>Padlet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Доски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Коммуникация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Skype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Slack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GoToMeeting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Zoom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Подключение к удалённому PC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Remmina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TeamViewer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Подключение к удалённому рабочему столу (Win)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VPN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VPN (англ. Virtual Private Network — виртуальная частная сеть) — это безопасное зашифрованное подключение пользователя к сети, с которым он может обходить локальные ограничения и сохранять конфиденциальность. Передаваемые данные шифруются с помощью протоколов.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Протокол OpenVPN — оптимален по набору характеристик (скорости, степени защиты и надежности). Применяется в качестве основного большинством VPN-сервисов. Его плюс — открытый исходный код. Это позволяет сторонним разработчикам изучать его и искать уязвимости.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Документация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WIKI - страницы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Внутрикорпоративные файлохранилища + облачный офисный пакет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</a:pPr>
            <a:r>
              <a:rPr b="0" lang="ru" sz="2400" spc="-1" strike="noStrike">
                <a:solidFill>
                  <a:schemeClr val="dk2"/>
                </a:solidFill>
                <a:latin typeface="Comfortaa"/>
                <a:ea typeface="Comfortaa"/>
              </a:rPr>
              <a:t>Google One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Интеллект-карты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33;p27"/>
          <p:cNvSpPr/>
          <p:nvPr/>
        </p:nvSpPr>
        <p:spPr>
          <a:xfrm>
            <a:off x="73800" y="1017720"/>
            <a:ext cx="9069840" cy="40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Mind map</a:t>
            </a: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 – это некая блочная структура, демонстрирующая связи между мыслями и главной идеей. В ней играет роль расположение частей и их размеры (чем больше и ближе к главной центральной идеи, тем масштабнее задача).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Диаграммы связей используют для разложения сумбурных мыслей «по полочкам».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Готовые диаграммы можно вставлять в презентации, чтобы слушатели наглядно восприняли и быстрее запомнили презентационный материал.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Мозговые штурмы.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Структурировать все выученные знания.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В time management: диаграмма связей позволяет спланировать дела на год, пять лет, на месяц, неделю и конкретную дату.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Помогает принять решение, решить бытовые задачи.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333333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500" spc="-1" strike="noStrike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</a:rPr>
              <a:t>Ментальные карты помогают развитию мысли, появлению ассоциаций и новых идей.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Интеллект-карты: coggle.it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39;p28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60652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9;p19" descr=""/>
          <p:cNvPicPr/>
          <p:nvPr/>
        </p:nvPicPr>
        <p:blipFill>
          <a:blip r:embed="rId1"/>
          <a:stretch/>
        </p:blipFill>
        <p:spPr>
          <a:xfrm>
            <a:off x="152280" y="261000"/>
            <a:ext cx="8838720" cy="40111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90;p19"/>
          <p:cNvSpPr/>
          <p:nvPr/>
        </p:nvSpPr>
        <p:spPr>
          <a:xfrm>
            <a:off x="60840" y="4296240"/>
            <a:ext cx="853164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https://biz.mann-ivanov-ferber.ru/2016/07/08/chto-takoe-agile-gajd-po-gibkim-metodologiyam-ili-kak-rabotat-s-polzoj-chast-1/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91;p19"/>
          <p:cNvSpPr/>
          <p:nvPr/>
        </p:nvSpPr>
        <p:spPr>
          <a:xfrm>
            <a:off x="76320" y="4572000"/>
            <a:ext cx="60696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https://www.scrumguides.org/docs/scrumguide/v2016/2016-Scrum-Guide-Russian.pdf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Интеллект-карты: XMind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45;p29" descr=""/>
          <p:cNvPicPr/>
          <p:nvPr/>
        </p:nvPicPr>
        <p:blipFill>
          <a:blip r:embed="rId1"/>
          <a:stretch/>
        </p:blipFill>
        <p:spPr>
          <a:xfrm>
            <a:off x="952200" y="1182600"/>
            <a:ext cx="749736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Практическая часть: создать в Coggle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90;p 2"/>
          <p:cNvSpPr txBox="1"/>
          <p:nvPr/>
        </p:nvSpPr>
        <p:spPr>
          <a:xfrm>
            <a:off x="360" y="923040"/>
            <a:ext cx="9092520" cy="42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Создать карту памяти, помогающую разобраться в Agile, объяснить что это.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Разработать карту памяти на произвольную тему.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Схемы вообще: yEd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51;p30" descr=""/>
          <p:cNvPicPr/>
          <p:nvPr/>
        </p:nvPicPr>
        <p:blipFill>
          <a:blip r:embed="rId1"/>
          <a:stretch/>
        </p:blipFill>
        <p:spPr>
          <a:xfrm>
            <a:off x="1038960" y="1207080"/>
            <a:ext cx="706572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Водопад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311760" y="299520"/>
            <a:ext cx="8831880" cy="4268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650" spc="-1" strike="noStrike">
                <a:solidFill>
                  <a:schemeClr val="dk1"/>
                </a:solidFill>
                <a:latin typeface="Comfortaa"/>
                <a:ea typeface="Comfortaa"/>
              </a:rPr>
              <a:t>Waterfall (водопад)</a:t>
            </a:r>
            <a:r>
              <a:rPr b="0" lang="ru" sz="1650" spc="-1" strike="noStrike">
                <a:solidFill>
                  <a:schemeClr val="dk1"/>
                </a:solidFill>
                <a:latin typeface="Comfortaa"/>
                <a:ea typeface="Comfortaa"/>
              </a:rPr>
              <a:t> — методика управления проектами, которая подразумевает последовательный переход с одного этапа на другой без пропусков и возвращений на предыдущие стадии.</a:t>
            </a:r>
            <a:endParaRPr b="0" lang="ru-RU" sz="165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599"/>
              </a:spcBef>
              <a:buClr>
                <a:srgbClr val="2b2b2b"/>
              </a:buClr>
              <a:buFont typeface="Comfortaa"/>
              <a:buAutoNum type="arabicPeriod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Анализ требований проекта.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 Определяются программные требования для информационной предметной области системы.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b2b2b"/>
              </a:buClr>
              <a:buFont typeface="Comfortaa"/>
              <a:buAutoNum type="arabicPeriod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Проектирование.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 Разрабатывается и формулируется логически последовательная техническая характеристика программной системы. Детализация системы.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b2b2b"/>
              </a:buClr>
              <a:buFont typeface="Comfortaa"/>
              <a:buAutoNum type="arabicPeriod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Реализация.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Воплощение полноценного проекта.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b2b2b"/>
              </a:buClr>
              <a:buFont typeface="Comfortaa"/>
              <a:buAutoNum type="arabicPeriod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Тестирование продукта.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Тестовая эксплуатация продукта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b2b2b"/>
              </a:buClr>
              <a:buFont typeface="Comfortaa"/>
              <a:buAutoNum type="arabicPeriod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Интеграция системы.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Включает установку и официальную приёмку продукта.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b2b2b"/>
              </a:buClr>
              <a:buFont typeface="Comfortaa"/>
              <a:buAutoNum type="arabicPeriod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Поддержка.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Предоставление технической помощи по продукту после запуска в коммерческую эксплуатацию.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71;p16"/>
          <p:cNvSpPr/>
          <p:nvPr/>
        </p:nvSpPr>
        <p:spPr>
          <a:xfrm>
            <a:off x="3113280" y="4843800"/>
            <a:ext cx="60303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https://qaevolution.ru/metodologiya-menedzhment/waterfall/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И это приводит...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831880" cy="390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Watrefall проект должен постоянно иметь актуальную документацию. Обязательная актуализация проектной документации. Избыточная документация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Очень негибкая методология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Может создать ошибочное впечатление о работе над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У Заказчика нет возможности ознакомиться с системой заранее и даже с «Пилотом» системы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У Пользователя нет возможности привыкать к продукту постепенно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Все требования должны быть известны в начале жизненного цикла проекта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Возникает необходимость в жёстком управлении и регулярном контроле, иначе проект быстро выйдет из графиков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Отсутствует возможность учесть переделку, весь проект делается за один раз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84;p18"/>
          <p:cNvSpPr/>
          <p:nvPr/>
        </p:nvSpPr>
        <p:spPr>
          <a:xfrm>
            <a:off x="3026880" y="4843800"/>
            <a:ext cx="611640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https://qaevolution.ru/metodologiya-menedzhment/waterfall/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53240" y="15840"/>
            <a:ext cx="83152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Техническое задание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831880" cy="390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Техническое задание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— исходный документ на проектирование технического объекта (изделия).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ТЗ устанавливает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основное назначение разрабатываемого объекта,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его технические характеристики,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показатели качества 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технико-экономические требования,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предписание по выполнению необходимых стадий создания документации (конструкторской, технологической, программной и т. д.) и её состав,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Char char="●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а также специальные требования.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Требования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831880" cy="390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•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Условие или возможность требуемая пользователем для решения задач или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достижения целей.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•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Условие или возможность, которые должны удовлетворяться системой/компонентом системы или которыми система/компонент системы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должна обладать для обеспечения условий контракта, стандартов, спецификаций или др. регулирующих документов.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•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Документальная репрезентация условий или возможностей, перечисленных в предыдущих пунктах.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Требования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831880" cy="390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Требования к продукту и процессу – параметры относящиеся к продукту или процессу его создания.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•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Функциональные и нефункциональные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требования: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–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Функциональные описывают функции которые выполняет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–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Нефункциональные требования накладывают определенные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ограничения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•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Независимые свойства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–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требования которые не могут быть адресованы к одному из компонентов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системы, а проявляются при взаимодействии.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•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Системные или программные требования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. Относятся к системе в целом или к программной составляющей.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311760" y="299520"/>
            <a:ext cx="8520120" cy="4268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Agile — гибкий подход к разработке.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Манифест Agile: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Самое главное люди, а не вещи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Документация (которую еще и никто не читает) не должна никому мешать работать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Сотрудничайте, а не перечитывайте контракт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Comfortaa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Живите, дышите, меняйтесь — так быстро, насколько это возможно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rcRect l="33036" t="24168" r="9872" b="12800"/>
          <a:stretch/>
        </p:blipFill>
        <p:spPr>
          <a:xfrm>
            <a:off x="900000" y="180000"/>
            <a:ext cx="7380000" cy="45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rcRect l="33036" t="20669" r="9872" b="23302"/>
          <a:stretch/>
        </p:blipFill>
        <p:spPr>
          <a:xfrm>
            <a:off x="720000" y="391320"/>
            <a:ext cx="8099640" cy="44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33036" t="24508" r="9872" b="15965"/>
          <a:stretch/>
        </p:blipFill>
        <p:spPr>
          <a:xfrm>
            <a:off x="180360" y="180000"/>
            <a:ext cx="8279640" cy="48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Практическая часть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831880" cy="390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24000">
              <a:lnSpc>
                <a:spcPct val="115000"/>
              </a:lnSpc>
              <a:buClr>
                <a:srgbClr val="2b2b2b"/>
              </a:buClr>
              <a:buFont typeface="Comfortaa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Создать техническое задание на создание сайта и программного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обеспечения на основе данных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  <a:hlinkClick r:id="rId1"/>
              </a:rPr>
              <a:t>https://bus.gov.ru/top-organizations-second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.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Командная работа.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Изучить шаблон для создания сайта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В соответствии с шаблоном разделить страницу на две-три и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определить требования и расположение элементов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Изучить презентацию о формировании ТЗ для приложения.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Сформировать ТЗ для этого случая.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311760" y="304560"/>
            <a:ext cx="8520120" cy="426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Scrum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— сегодня это самая популярная гибкая методика.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Роли и артефакты: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Владелец продукта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— это человек, который видит, к какой цели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вы идете и что хотите получить в итоге.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Команда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 — от 3 до 10 человек, владеющих навыками, которые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позволят получить результат (т.е. работоспособный продукт).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Скрам-мастер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— это человек, который следит за ходом проекта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и помогает команде бороться с трудностями.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1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Бэклог продукта </a:t>
            </a:r>
            <a:r>
              <a:rPr b="0" lang="ru" sz="1800" spc="-1" strike="noStrike">
                <a:solidFill>
                  <a:schemeClr val="dk2"/>
                </a:solidFill>
                <a:latin typeface="Comfortaa"/>
                <a:ea typeface="Comfortaa"/>
              </a:rPr>
              <a:t>— требования к продукту + приоритеты.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58080" y="144720"/>
            <a:ext cx="7905240" cy="48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rcRect l="31069" t="34675" r="17747" b="26801"/>
          <a:stretch/>
        </p:blipFill>
        <p:spPr>
          <a:xfrm>
            <a:off x="540360" y="561240"/>
            <a:ext cx="8459640" cy="357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0" y="75960"/>
            <a:ext cx="9092520" cy="497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Порядок работы: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Планируются </a:t>
            </a:r>
            <a:r>
              <a:rPr b="1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спринты</a:t>
            </a: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 — отрезки времени (неделя или две), за которые команда выполняет определенный набор задач. Спринты регулярны: например, 15 раз по две недели, пока получится готовый продукт.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Проводятся ежедневные встречи (</a:t>
            </a:r>
            <a:r>
              <a:rPr b="1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скрам-митинги</a:t>
            </a: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) на 15 минут  — на повестке три вопроса, на которые коротко отвечает каждый: что делал вчера, что буду делать сегодня и какие преграды мешают.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Проводятся </a:t>
            </a:r>
            <a:r>
              <a:rPr b="1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обзоры</a:t>
            </a: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 — по итогам спринта команда рассказывает, что удалось сделать, и демонстрирует работоспособные части продукта.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15000"/>
              </a:lnSpc>
              <a:buClr>
                <a:srgbClr val="595959"/>
              </a:buClr>
              <a:buFont typeface="Droid Sans"/>
              <a:buChar char="●"/>
              <a:tabLst>
                <a:tab algn="l" pos="0"/>
              </a:tabLst>
            </a:pP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Проводится </a:t>
            </a:r>
            <a:r>
              <a:rPr b="1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ретроспектива</a:t>
            </a:r>
            <a:r>
              <a:rPr b="0" lang="ru" sz="1700" spc="-1" strike="noStrike">
                <a:solidFill>
                  <a:schemeClr val="dk2"/>
                </a:solidFill>
                <a:latin typeface="Comfortaa"/>
                <a:ea typeface="Comfortaa"/>
              </a:rPr>
              <a:t> — после каждого спринта команда обсуждает проблемы и ищет решения. Должен получиться план изменений, который команда сразу же и внедрит — на следующем спринте.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11;p23" descr=""/>
          <p:cNvPicPr/>
          <p:nvPr/>
        </p:nvPicPr>
        <p:blipFill>
          <a:blip r:embed="rId1"/>
          <a:stretch/>
        </p:blipFill>
        <p:spPr>
          <a:xfrm>
            <a:off x="1001520" y="0"/>
            <a:ext cx="6553440" cy="483552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112;p23"/>
          <p:cNvSpPr/>
          <p:nvPr/>
        </p:nvSpPr>
        <p:spPr>
          <a:xfrm>
            <a:off x="5477040" y="4774320"/>
            <a:ext cx="36666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https://pro-agile.ru/sprint-iteratsiya/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2022-11-25T22:09:39Z</dcterms:modified>
  <cp:revision>5</cp:revision>
  <dc:subject/>
  <dc:title/>
</cp:coreProperties>
</file>