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B31CA4-58FE-444A-BD6E-E2249EFEDF6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D854CC-9FC9-4536-8191-2C949D025D3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D1D250-1840-456A-96B1-4DDB484ED45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8DD62D-F2CA-4210-B9E2-7B799EFFA0F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4F650-431A-4EAD-8C32-5330DEEC84C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F33A9A-B9C8-4145-B800-1B8E00A2E33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36219F-C241-4C45-9286-E7126FEBA0E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EFE9A9-C7C7-495E-8E18-723592077A8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7A45E7-3B4C-4C51-A968-7C48C8FAB4A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C72B8-7450-4145-8F0A-BB4FF1FB230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0672C-CF7A-44D6-9890-7E2A592DDD3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0E6DF5-6A4F-42DC-BC15-9D4F150298F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987EB2-6549-456C-9320-5FE79C6A58C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5D7F20-F1B9-4FEF-B17B-8EC6E45B5D2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7B139D-5535-40A8-80DC-7847DA90922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8EFC4-9391-4A0D-A3AD-C8CD536989F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361C77-69E2-46FF-90CE-F95A57D6528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5D4120-2896-439A-A7A2-F0BCA5ECD42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2CE906-20DA-4BBA-8C8A-0C7E36C2AC3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18F47B-4A65-4422-8C38-6FB9C15F1EA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500328-058B-41D0-A7D1-1308F2B7803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919554-B0F3-447A-9AC5-48A15355954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C792C3-9620-4587-8C75-A4732C5739A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563001-72BB-4378-BDE3-B974C98176B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A75660-CB8F-4B5C-A6F1-247C66713E1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809AB7-DF0C-432C-AA66-38B9B22BF7B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atlassian.com/ru/git/tutorials/learn-git-with-bitbucket-cloud" TargetMode="External"/><Relationship Id="rId2" Type="http://schemas.openxmlformats.org/officeDocument/2006/relationships/hyperlink" Target="https://medium.com/nuances-of-programming/&#1079;&#1085;&#1072;&#1082;&#1086;&#1084;&#1089;&#1090;&#1074;&#1086;-&#1089;-git-&#1080;-github-&#1088;&#1091;&#1082;&#1086;&#1074;&#1086;&#1076;&#1089;&#1090;&#1074;&#1086;-&#1076;&#1083;&#1103;-&#1085;&#1072;&#1095;&#1080;&#1085;&#1072;&#1102;&#1097;&#1080;&#1093;-54ea2567d76c" TargetMode="External"/><Relationship Id="rId3" Type="http://schemas.openxmlformats.org/officeDocument/2006/relationships/hyperlink" Target="https://training.github.com/downloads/ru/github-git-cheat-sheet/" TargetMode="External"/><Relationship Id="rId4" Type="http://schemas.openxmlformats.org/officeDocument/2006/relationships/hyperlink" Target="https://rogerdudler.github.io/git-guide/index.ru.html" TargetMode="External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ocs.github.com/ru/authentication/keeping-your-account-and-data-secure/creating-a-personal-access-token" TargetMode="External"/><Relationship Id="rId2" Type="http://schemas.openxmlformats.org/officeDocument/2006/relationships/hyperlink" Target="https://htmlacademy.ru/blog/git/git-console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host/path/to/repo.git" TargetMode="External"/><Relationship Id="rId2" Type="http://schemas.openxmlformats.org/officeDocument/2006/relationships/hyperlink" Target="mailto:your_email@example.com" TargetMode="External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mailto:git@bitbucket.org" TargetMode="External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5142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200" spc="-1" strike="noStrike">
                <a:solidFill>
                  <a:schemeClr val="dk1"/>
                </a:solidFill>
                <a:latin typeface="Comfortaa"/>
                <a:ea typeface="Comfortaa"/>
              </a:rPr>
              <a:t>Технология разработки программного обеспечения</a:t>
            </a:r>
            <a:br>
              <a:rPr sz="5200"/>
            </a:br>
            <a:r>
              <a:rPr b="1" lang="ru" sz="2200" spc="-1" strike="noStrike">
                <a:solidFill>
                  <a:schemeClr val="dk1"/>
                </a:solidFill>
                <a:latin typeface="Comfortaa"/>
                <a:ea typeface="Comfortaa"/>
              </a:rPr>
              <a:t>Изучение работы в системе контроля версий</a:t>
            </a:r>
            <a:br>
              <a:rPr sz="22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Системы контроля версий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540000" y="1080000"/>
            <a:ext cx="8459280" cy="39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Знакомство с Git и GitHub: руководство для начинающих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1"/>
              </a:rPr>
              <a:t>https://www.atlassian.com/ru/git/tutorials/learn-git-with-bitbucket-cloud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Изучите Git с помощью Bitbucket Cloud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2"/>
              </a:rPr>
              <a:t>https://medium.com/nuances-of-programming/знакомство-с-git-и-github-руководство-для-начинающих-54ea2567d76c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Шпаргалка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3"/>
              </a:rPr>
              <a:t>https://training.github.com/downloads/ru/github-git-cheat-sheet/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– это просто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4"/>
              </a:rPr>
              <a:t>https://rogerdudler.github.io/git-guide/index.ru.html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Pro Git. Читать стр. 9-41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/>
          <p:nvPr/>
        </p:nvSpPr>
        <p:spPr>
          <a:xfrm>
            <a:off x="311760" y="44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Системы контроля версий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40000" y="941040"/>
            <a:ext cx="8459280" cy="43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Репозиторий, хранилище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— место, где хранятся и поддерживаются какие-либо данные. Чаще всего данные в репозитории хранятся в виде файлов, доступных для дальнейшего распространения по сети.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Контроль версий, также известный как управление исходным кодом, —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это практика отслеживания изменений программного кода и управления ими.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Системы контроля версий.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Version Control System, часто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встречается название Revision Control System. VCS позволяют хранить несколько версий одного и того же файла, возвращаться к более ранним версиям, отслеживать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изменения.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Версией или ревизией (revision)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называется конкретное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зафиксированное состояние репозитория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/>
          <p:nvPr/>
        </p:nvSpPr>
        <p:spPr>
          <a:xfrm>
            <a:off x="311760" y="26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Системы контроля версий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147280" y="360000"/>
            <a:ext cx="4006440" cy="479844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540000" y="1481040"/>
            <a:ext cx="8459280" cy="8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— это система управления версиями.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Github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— одна из платформ (Gitlab, BitBucket).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/>
          <p:nvPr/>
        </p:nvSpPr>
        <p:spPr>
          <a:xfrm>
            <a:off x="311760" y="44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rcRect l="3511" t="3159" r="3" b="5797"/>
          <a:stretch/>
        </p:blipFill>
        <p:spPr>
          <a:xfrm>
            <a:off x="360000" y="276480"/>
            <a:ext cx="8639280" cy="458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8880" y="17280"/>
            <a:ext cx="9142920" cy="51397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40000" y="1044000"/>
            <a:ext cx="1799280" cy="19792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2700000" y="2520000"/>
            <a:ext cx="1979280" cy="25192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rcRect l="4037" t="10640" r="9344" b="5320"/>
          <a:stretch/>
        </p:blipFill>
        <p:spPr>
          <a:xfrm>
            <a:off x="360000" y="540000"/>
            <a:ext cx="7918920" cy="431892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1980000" y="1260000"/>
            <a:ext cx="5219280" cy="19792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rcRect l="4037" t="7136" r="3439" b="5320"/>
          <a:stretch/>
        </p:blipFill>
        <p:spPr>
          <a:xfrm>
            <a:off x="360000" y="360000"/>
            <a:ext cx="8458920" cy="44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3972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 flipH="1">
            <a:off x="1800000" y="936000"/>
            <a:ext cx="3780000" cy="720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1800000" y="1800000"/>
            <a:ext cx="3780000" cy="2160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600" y="808920"/>
            <a:ext cx="9143280" cy="35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Работа в командной строке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10880" y="-8280"/>
            <a:ext cx="712872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rcRect l="3614" t="6714" r="5833" b="5749"/>
          <a:stretch/>
        </p:blipFill>
        <p:spPr>
          <a:xfrm>
            <a:off x="360000" y="360000"/>
            <a:ext cx="8278920" cy="44989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1620000" y="1440000"/>
            <a:ext cx="16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0" bIns="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Зарегистрируйтесь на github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Создайте репозиторий с_strings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Добавьте пользователей – свою команду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Создать /имя_фамилия/git/с_strings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Клонировать репозиторий в созданный ранее каталог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Взять файл main.cpp  и положить его в папку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Добавьте текстовый файл с описанием программы, созданным на основе кода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Создать issue. Исследовать код, найти ошибки локально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По возможности исправить ошибки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Сделать коммит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8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Самостоятельно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Если проект уже был настроен в центральном репозитории, для создания его копии чаще всего используется команда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clone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Для удобства в процессе клонирования автоматически создается удаленный доступ к исходному репозиторию (такое соединение называется origin).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clone &lt;repo&gt; &lt;directory&gt;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Токены: https://docs.github.com/ru/authentication/keeping-your-account-and-data-secure/creating-a-personal-access-token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clone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40000" y="1229400"/>
            <a:ext cx="8099280" cy="36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Если проект уже был настроен в центральном репозитории, для создания его копии чаще всего используется команда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clone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Для удобства в процессе клонирования автоматически создается удаленный доступ к исходному репозиторию (такое соединение называется origin).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clone &lt;repo&gt; &lt;directory&gt;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Токены: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1"/>
              </a:rPr>
              <a:t>https://docs.github.com/ru/authentication/keeping-your-account-and-data-secure/creating-a-personal-access-token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SSH: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Comfortaa"/>
                <a:ea typeface="Comfortaa"/>
                <a:hlinkClick r:id="rId2"/>
              </a:rPr>
              <a:t>https://htmlacademy.ru/blog/git/git-console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9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clone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Если уже есть проект в каталоге, который не находится под версионным контролем Git,  нужно перейти в него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init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add &lt;файлы&gt;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commit -m 'Новый проект'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push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0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Основной поток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500000" y="2340000"/>
            <a:ext cx="4585320" cy="240624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1800000" y="3297600"/>
            <a:ext cx="30340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изменён (modified),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индексирован (staged)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зафиксирован (committed)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Коммиты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— основные конструктивные элементы временной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шкалы проекта Git. Их можно рассматривать как снимки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состояния или контрольные точки на временной шкале проекта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commit -a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выполнение коммита состояния со всеми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изменениями в рабочем каталоге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commit -m "commit message"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status –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проверка состояния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11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commit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660000" y="3523680"/>
            <a:ext cx="2160000" cy="15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remote add &lt;name&gt; &lt;url&gt; -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Создание нового подключения к удаленному репозиторию. После добавления удаленного репозитория имя </a:t>
            </a:r>
            <a:r>
              <a:rPr b="0" lang="zh-CN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＜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name</a:t>
            </a:r>
            <a:r>
              <a:rPr b="0" lang="zh-CN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＞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  <a:hlinkClick r:id="rId1"/>
              </a:rPr>
              <a:t>http://host/path/to/repo.git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ssh://user@host/path/to/repo.git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ssh-keygen -t ed25519 -C "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  <a:hlinkClick r:id="rId2"/>
              </a:rPr>
              <a:t>your_email@example.com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"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2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remote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p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u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h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&lt;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-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&gt;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&lt;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b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h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-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&gt;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я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л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л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ь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й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zh-CN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＜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b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h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-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zh-CN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＞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я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у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л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ы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й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й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,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б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ч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ы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й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zh-CN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＜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-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zh-CN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＞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f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h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&lt;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&gt;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л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ч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х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я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.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г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у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ж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ю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я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б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х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м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ы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м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м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ы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ф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й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л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ы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у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г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г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з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р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я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/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&lt;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у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щ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я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-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а</a:t>
            </a: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&gt;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-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б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ъ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н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и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е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к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о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m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d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d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w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k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_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p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  <a:hlinkClick r:id="rId1"/>
              </a:rPr>
              <a:t>git@bitbucket.org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: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w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k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/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w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k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_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p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.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i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f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h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w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k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_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p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w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o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k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s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/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f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t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u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e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_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b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r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a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n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c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13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push, git fetch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pull &lt;remote&gt;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bзвлечь из указанного удаленного репозитория копию текущей ветки и немедленно слить ее с локальной копией.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16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pull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80000" y="2313360"/>
            <a:ext cx="3780000" cy="25466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220000" y="2340000"/>
            <a:ext cx="3240000" cy="244800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4680000" y="3420000"/>
            <a:ext cx="900000" cy="0"/>
          </a:xfrm>
          <a:prstGeom prst="line">
            <a:avLst/>
          </a:prstGeom>
          <a:ln w="38160">
            <a:solidFill>
              <a:srgbClr val="fc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203760" y="873720"/>
            <a:ext cx="868752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Командный интерпретатор (или командная оболочка)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– это программа, принимающая и выполняющая команды. Командный интерпретатор также поддерживает конструкции программирования, позволяя составлять сложные команды из более простых. Эти сложные команды, или сценарии можно сохранять в виде файлов, которые могут становиться новыми самостоятельными командами.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Интерпретаторы содержат ряд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встроенных команд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, таких как cd, break и exec. Другие команды являются внешними.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Командный интерпретатор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bash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– это один из нескольких интерпретаторов, доступных в Linux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4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branch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557720" y="1080000"/>
            <a:ext cx="6362280" cy="369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540000" y="1229400"/>
            <a:ext cx="809928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branch &lt;branch&gt; -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создание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branch -d &lt;branch&gt; -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удаление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git branch crazy-experiment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$ git remote add new-remote-repo https://bitbucket.com/user/repo.git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$ git push &lt;new-remote-repo&gt; crazy-experiment~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5"/>
          <p:cNvSpPr/>
          <p:nvPr/>
        </p:nvSpPr>
        <p:spPr>
          <a:xfrm>
            <a:off x="311760" y="44568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git branch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48720" y="0"/>
            <a:ext cx="799056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406080" y="360000"/>
            <a:ext cx="82332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Общий вид команды: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имя_команды ключи аргументы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8880" y="1409760"/>
            <a:ext cx="9142920" cy="23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406080" y="360000"/>
            <a:ext cx="82332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Общий вид команды: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имя_команды ключи аргументы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40000" y="1423800"/>
            <a:ext cx="80992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Команда: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ls имя_директории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Полная информация: ls -al (a – вывод инфо о скрытых, l – полный формат)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Сортировка по времени: ls -t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Сортировка по размеру: ls -S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Ключ r – по убыванию (для всех возможных ситуаций)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40000" y="2900160"/>
            <a:ext cx="809928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Команда: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cd имя_директории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Базово: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cd /home/user/text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Переход на уровень вверх: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cd ..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Переход в домашний каталог: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cd ~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406080" y="360000"/>
            <a:ext cx="82332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Общий вид команды: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DejaVu Sans"/>
              </a:rPr>
              <a:t>имя_команды ключи аргументы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40000" y="1423800"/>
            <a:ext cx="809928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Команда: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touch - создание текстового файла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Базово: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touch /home/user/text/text.txt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40000" y="2900160"/>
            <a:ext cx="809928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Создание директории: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mkdir. </a:t>
            </a: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В случае создания нескольких вложенных директорий – ключ -p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Базово: 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mkdir /home/user/text/doc/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Несколько вложенных:</a:t>
            </a:r>
            <a:r>
              <a:rPr b="1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 mkdir /home/user/text/doc/word/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80" y="253440"/>
            <a:ext cx="9142920" cy="46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540000" y="1481040"/>
            <a:ext cx="809928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 домашнем каталое создать /имя_фамилия/git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Перейти в него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Создать текстовый файл readme.txt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Добавить строку «Каталог для хранения проектов»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Выписать в конспект порядок выполнения команд и их назначение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/>
          <p:nvPr/>
        </p:nvSpPr>
        <p:spPr>
          <a:xfrm>
            <a:off x="311760" y="44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Самостоятельно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40000" y="1481040"/>
            <a:ext cx="809928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Выполнить самостоятельную работу. Файл: samostoyatelnaya_rabota_1.dot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Сохранить результат в свой каталог.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/>
          <p:nvPr/>
        </p:nvSpPr>
        <p:spPr>
          <a:xfrm>
            <a:off x="311760" y="44532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Самостоятельно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2022-12-10T06:53:42Z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