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598A15-A730-47AC-8B4C-3833B5284A6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3AB5F3C-594C-44F1-9107-886C60DBB70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DEE7686-A80C-4A2E-8773-005B4D262F8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4AD635-E7FC-4073-BC74-E4F751D129B8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CE3B49-9F32-4EC2-B85D-E5A3FEA3782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59C198-625B-48AC-B0E9-49921B65068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861857-88BB-433E-B254-07A64B029A3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D9FBD6-2690-460B-9704-31AEEE77ED1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525948-C92A-45F3-A890-073F5F8E36E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34C352-D2DC-4069-A007-2303398FBB8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A64084-DC72-4B8E-9192-AB5D45625BD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583B46-F8DA-4DD2-A7CA-AFD2F8692E0C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5E1FCC-6749-49C5-95F2-0E9ECA6E5437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F337F0-06CA-465A-954E-B86D6F455AC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6631C5-1CD3-478B-BC3D-75515AC7918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33AB03-F61E-4510-99E3-0DDA7E9FB14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67E935-FF76-4C6B-97C9-D2607ECC1C7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5E1A67-55C6-4F53-AB99-948CE55E1D6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68EAE8E-D554-4863-AFF2-A1CEB1695D0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3F03FB-8835-4367-9504-6EE2C97E794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EF46BA6-D161-43B8-9411-C11C97CA5FC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998DBA-380B-4151-B0E6-0103CDDD499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673934A-25A5-4594-B094-28146150006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7BA61F-AD38-42EA-BFFC-7A5EC8CC9AB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F16AAE-3BC0-4DE0-BCFA-C56CF0EC9227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1CBDF6-1D92-4209-A3E6-3F608770B04C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ximgalchenko/Testing.git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200" cy="5141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200" spc="-1" strike="noStrike">
                <a:solidFill>
                  <a:schemeClr val="dk1"/>
                </a:solidFill>
                <a:latin typeface="Comfortaa"/>
                <a:ea typeface="Comfortaa"/>
              </a:rPr>
              <a:t>Технология разработки программного обеспечения</a:t>
            </a:r>
            <a:br>
              <a:rPr sz="5200"/>
            </a:br>
            <a:r>
              <a:rPr b="1" lang="ru" sz="2200" spc="-1" strike="noStrike">
                <a:solidFill>
                  <a:schemeClr val="dk1"/>
                </a:solidFill>
                <a:latin typeface="Comfortaa"/>
                <a:ea typeface="Comfortaa"/>
              </a:rPr>
              <a:t>Оценка качества программных средств</a:t>
            </a:r>
            <a:br>
              <a:rPr sz="2200"/>
            </a:b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540000" y="1080000"/>
            <a:ext cx="8458920" cy="39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По запуску кода: статическое и динамическое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По допуску к коду и архитектуре: белого, чёрного и серого ящика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По степени автоматизации: ручное и автоматическое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По глубине тестирования: дымовое тестирование направлено на </a:t>
            </a: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проверку самой главной, самой важной, самой ключевой </a:t>
            </a: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функциональности. Тестирование критического пути направлено на </a:t>
            </a: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исследование функциональности, используемой типичными </a:t>
            </a: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пользователями в типичной повседневной деятельности. </a:t>
            </a: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Расширенное тестирование направлено на исследование всей </a:t>
            </a: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заявленной в требованиях функциональности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По привлечению конечных пользователей: альфа-тестирование </a:t>
            </a: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выполняется внутри организации-разработчика с возможным </a:t>
            </a: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частичным привлечением конечных пользователей.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/>
          <p:nvPr/>
        </p:nvSpPr>
        <p:spPr>
          <a:xfrm>
            <a:off x="311760" y="445320"/>
            <a:ext cx="85186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Несколько оснований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>
            <a:off x="540000" y="1080000"/>
            <a:ext cx="8458920" cy="39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Бета-тестирование выполняется вне организации-разработчика с активным привлечением конечных пользователей/заказчиков. Гамма-тестирование  — финальная стадия тестирования перед выпуском продукта, направленная на исправление незначительных дефектов, обнаруженных в бета-тестировании. Выполняется с максимальным привлечением конечных пользователей/заказчиков.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/>
          <p:nvPr/>
        </p:nvSpPr>
        <p:spPr>
          <a:xfrm>
            <a:off x="311760" y="445320"/>
            <a:ext cx="85186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Несколько оснований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8680" cy="2050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5200" spc="-1" strike="noStrike">
                <a:solidFill>
                  <a:schemeClr val="dk1"/>
                </a:solidFill>
                <a:latin typeface="Arial"/>
                <a:ea typeface="Arial"/>
              </a:rPr>
              <a:t>Чек-листы, тест-кейсы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540000" y="1080000"/>
            <a:ext cx="8458920" cy="39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Чек-лист  — набор идей [тест-кейсов]. В общем случае чек-лист — это просто набор идей: идей по тестированию, идей по разработке, идей по планированию и управлению.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Логичность. Чек-лист пишется не «просто так», а на основе целей и для того, чтобы помочь в достижении этих целей.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Последовательность и структурированность.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10"/>
          <p:cNvSpPr/>
          <p:nvPr/>
        </p:nvSpPr>
        <p:spPr>
          <a:xfrm>
            <a:off x="311760" y="445320"/>
            <a:ext cx="85186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Чек-лист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540000" y="1080000"/>
            <a:ext cx="8458920" cy="39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Логично создание отдельных чек-листов для: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типичных пользовательских сценариев;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различных уровней функционального тестирования;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отдельных частей (модулей и подмодулей) приложения;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отдельных требований, групп требований, уровней и типов требований;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частей или функций приложения, наиболее подверженных рискам.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12"/>
          <p:cNvSpPr/>
          <p:nvPr/>
        </p:nvSpPr>
        <p:spPr>
          <a:xfrm>
            <a:off x="311760" y="445320"/>
            <a:ext cx="85186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Чек-лист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3"/>
          <p:cNvSpPr/>
          <p:nvPr/>
        </p:nvSpPr>
        <p:spPr>
          <a:xfrm>
            <a:off x="311760" y="49320"/>
            <a:ext cx="85186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Чек-лист. Программа для чтения и </a:t>
            </a: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обраотки файлов.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72600" y="1780200"/>
            <a:ext cx="8457840" cy="222840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 txBox="1"/>
          <p:nvPr/>
        </p:nvSpPr>
        <p:spPr>
          <a:xfrm>
            <a:off x="180000" y="1096560"/>
            <a:ext cx="8954640" cy="68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" sz="1800" spc="-1" strike="noStrike">
                <a:solidFill>
                  <a:schemeClr val="dk1"/>
                </a:solidFill>
                <a:latin typeface="Comfortaa"/>
                <a:ea typeface="Comfortaa"/>
              </a:rPr>
              <a:t>Дымовое  тестирование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1"/>
          <p:cNvSpPr/>
          <p:nvPr/>
        </p:nvSpPr>
        <p:spPr>
          <a:xfrm>
            <a:off x="311760" y="49320"/>
            <a:ext cx="85186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Чек-лист. Программа для чтения и обраотки файлов.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80000" y="1096560"/>
            <a:ext cx="8954640" cy="68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" sz="1800" spc="-1" strike="noStrike">
                <a:solidFill>
                  <a:schemeClr val="dk1"/>
                </a:solidFill>
                <a:latin typeface="Comfortaa"/>
                <a:ea typeface="Comfortaa"/>
              </a:rPr>
              <a:t>Тестирование критического пути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620000" y="1620000"/>
            <a:ext cx="6627240" cy="30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4"/>
          <p:cNvSpPr/>
          <p:nvPr/>
        </p:nvSpPr>
        <p:spPr>
          <a:xfrm>
            <a:off x="311760" y="49320"/>
            <a:ext cx="85186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Чек-лист. Программа для чтения и обраотки файлов.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80000" y="1096560"/>
            <a:ext cx="8954640" cy="68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" sz="1800" spc="-1" strike="noStrike">
                <a:solidFill>
                  <a:schemeClr val="dk1"/>
                </a:solidFill>
                <a:latin typeface="Comfortaa"/>
                <a:ea typeface="Comfortaa"/>
              </a:rPr>
              <a:t>Тестирование критического пути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160000" y="1510200"/>
            <a:ext cx="4860000" cy="363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5"/>
          <p:cNvSpPr/>
          <p:nvPr/>
        </p:nvSpPr>
        <p:spPr>
          <a:xfrm>
            <a:off x="311760" y="49320"/>
            <a:ext cx="85186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Чек-лист. Программа для чтения и обраотки файлов.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80000" y="1096560"/>
            <a:ext cx="8954640" cy="68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" sz="1800" spc="-1" strike="noStrike">
                <a:solidFill>
                  <a:schemeClr val="dk1"/>
                </a:solidFill>
                <a:latin typeface="Comfortaa"/>
                <a:ea typeface="Comfortaa"/>
              </a:rPr>
              <a:t>Расширенное тестирование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265840" y="1620000"/>
            <a:ext cx="4754160" cy="333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6"/>
          <p:cNvSpPr/>
          <p:nvPr/>
        </p:nvSpPr>
        <p:spPr>
          <a:xfrm>
            <a:off x="311760" y="49320"/>
            <a:ext cx="85186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Тест-кейс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260000" y="1047600"/>
            <a:ext cx="6645240" cy="381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540000" y="1229400"/>
            <a:ext cx="8098920" cy="29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Создайте форк репозитория репозитория 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  <a:hlinkClick r:id="rId1"/>
              </a:rPr>
              <a:t>https://github.com/maximgalchenko/Testing.git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Почитайте issues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Попытайтесь исправить ошибки. Запишите найденные ошибки в комментарии к Issue. Используйте нумерованный список.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При возможности клонируйте репозиторий на локальную машину и работайте локально. При отсутствии – пользуйтесь встроенным редактором.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8"/>
          <p:cNvSpPr/>
          <p:nvPr/>
        </p:nvSpPr>
        <p:spPr>
          <a:xfrm>
            <a:off x="311760" y="445680"/>
            <a:ext cx="85186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Самостоятельно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7"/>
          <p:cNvSpPr/>
          <p:nvPr/>
        </p:nvSpPr>
        <p:spPr>
          <a:xfrm>
            <a:off x="311760" y="49320"/>
            <a:ext cx="85186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Тест-кейс. Цикл жизни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233800" y="720000"/>
            <a:ext cx="4966200" cy="431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8"/>
          <p:cNvSpPr/>
          <p:nvPr/>
        </p:nvSpPr>
        <p:spPr>
          <a:xfrm>
            <a:off x="311760" y="49320"/>
            <a:ext cx="85186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Отчёт о дефекте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626200" y="720000"/>
            <a:ext cx="4393800" cy="428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8680" cy="2050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5200" spc="-1" strike="noStrike">
                <a:solidFill>
                  <a:schemeClr val="dk1"/>
                </a:solidFill>
                <a:latin typeface="Arial"/>
                <a:ea typeface="Arial"/>
              </a:rPr>
              <a:t>Тестирование ПО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/>
          </p:nvPr>
        </p:nvSpPr>
        <p:spPr>
          <a:xfrm>
            <a:off x="203760" y="873720"/>
            <a:ext cx="8687160" cy="3902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AutoNum type="arabicParenR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Самостоятельно: Куликов, С. C. Тестирование программного обеспечения. Базовый курс, с. 32-62. Особенно внимательно 2.2.7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AutoNum type="arabicParenR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По материалам занятия 2.3, 2.4.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AutoNum type="arabicParenR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Получите требования и форму, создаваемую в курсе по веб-дизайну, либо другое ПО, разрабатываемое в рамках обучения в техникуме от коллеги. Соответственно, подготовьте требования к своему продукту.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AutoNum type="arabicParenR"/>
            </a:pPr>
            <a:r>
              <a:rPr b="0" lang="ru" sz="1500" spc="-1" strike="noStrike">
                <a:solidFill>
                  <a:srgbClr val="2b2b2b"/>
                </a:solidFill>
                <a:latin typeface="Comfortaa"/>
                <a:ea typeface="Comfortaa"/>
              </a:rPr>
              <a:t>Составьте чек-лист и тест-кейсы. Подготовьтесь к тестированию.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/>
          </p:nvPr>
        </p:nvSpPr>
        <p:spPr>
          <a:xfrm>
            <a:off x="203760" y="873720"/>
            <a:ext cx="8687160" cy="3902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Тестирование программного обеспечения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— процесс анализа программного средства и сопутствующей документации с целью выявления дефектов и повышения качества продукта.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Тест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— набор из одного или нескольких тест-кейсов.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Тест-кейс</a:t>
            </a: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 — набор входных данных, условий выполнения и ожидаемых результатов, разработанный с целью проверки того или иного свойства или поведения программного средства. Под тест-кейсом также может пониматься соответствующий документ, представляющий формальную запись тест-кейса.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buNone/>
            </a:pP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2"/>
          <p:cNvSpPr/>
          <p:nvPr/>
        </p:nvSpPr>
        <p:spPr>
          <a:xfrm>
            <a:off x="311760" y="445320"/>
            <a:ext cx="85186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Жизненный цикл тестирования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494000" y="1335960"/>
            <a:ext cx="5886000" cy="352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540000" y="1080000"/>
            <a:ext cx="8458920" cy="39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Стадия 1 (общее планирование и анализ требований): что нам предстоит тестировать; как много будет работы; какие есть сложности; всё ли необходимое у нас есть и т.п.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Стадия 2 (уточнение критериев приёмки) позволяет сформулировать или уточнить метрики и признаки возможности или необходимости начала тестирования, приостановки и возобновления тестирования, завершения или прекращения тестирования.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2b2b2b"/>
                </a:solidFill>
                <a:latin typeface="Comfortaa"/>
                <a:ea typeface="Comfortaa"/>
              </a:rPr>
              <a:t>Стадия 3 (уточнение стратегии тестирования) на локальном уровне: рассматриваются и уточняются те части стратегии тестирования, которые актуальны для текущей итерации.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/>
          <p:nvPr/>
        </p:nvSpPr>
        <p:spPr>
          <a:xfrm>
            <a:off x="311760" y="445320"/>
            <a:ext cx="85186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Жизненный цикл тестирования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540000" y="1080000"/>
            <a:ext cx="8458920" cy="39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Стадия 4 (разработка тест-кейсов) посвящена разработке, пересмотру, уточнению, доработке, переработке и прочим действиям с тест-кейсами, наборами тест-кейсов, тестовыми сценариями и иными артефактами, которые будут использоваться при непосредственном выполнении тестирования.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Стадия 5 (выполнение тест-кейсов) и стадия 6 (фиксация найденных дефектов) тесно связаны: дефекты фиксируются сразу по факту их обнаружения в процессе выполнения тест-кейсов.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" sz="1600" spc="-1" strike="noStrike">
                <a:solidFill>
                  <a:srgbClr val="2b2b2b"/>
                </a:solidFill>
                <a:latin typeface="Comfortaa"/>
                <a:ea typeface="Comfortaa"/>
              </a:rPr>
              <a:t>Стадия 7 (анализ результатов тестирования) и стадия 8 (отчётность) Полученные выводы оформляются на стадии 8 и служат основой для стадий 1, 2 и 3 следующей итерации тестирования. 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/>
          <p:nvPr/>
        </p:nvSpPr>
        <p:spPr>
          <a:xfrm>
            <a:off x="311760" y="445320"/>
            <a:ext cx="85186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chemeClr val="dk1"/>
                </a:solidFill>
                <a:latin typeface="Comfortaa"/>
                <a:ea typeface="Comfortaa"/>
              </a:rPr>
              <a:t>Жизненный цикл тестирования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8680" cy="2050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5200" spc="-1" strike="noStrike">
                <a:solidFill>
                  <a:schemeClr val="dk1"/>
                </a:solidFill>
                <a:latin typeface="Arial"/>
                <a:ea typeface="Arial"/>
              </a:rPr>
              <a:t>Классификация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Application>LibreOffice/7.4.2.3$Linux_X86_64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2022-12-16T22:40:17Z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