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3" r:id="rId3"/>
    <p:sldId id="275" r:id="rId4"/>
    <p:sldId id="276" r:id="rId5"/>
    <p:sldId id="281" r:id="rId6"/>
    <p:sldId id="277" r:id="rId7"/>
    <p:sldId id="266" r:id="rId8"/>
    <p:sldId id="279" r:id="rId9"/>
    <p:sldId id="283" r:id="rId10"/>
    <p:sldId id="284" r:id="rId11"/>
    <p:sldId id="285" r:id="rId12"/>
    <p:sldId id="267" r:id="rId13"/>
    <p:sldId id="27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99"/>
    <p:restoredTop sz="82823"/>
  </p:normalViewPr>
  <p:slideViewPr>
    <p:cSldViewPr snapToGrid="0" snapToObjects="1">
      <p:cViewPr varScale="1">
        <p:scale>
          <a:sx n="151" d="100"/>
          <a:sy n="151" d="100"/>
        </p:scale>
        <p:origin x="78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061A-F432-3347-BBAB-36D1DD4E9771}"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E73C6-1D26-CE48-80F1-B825006BCECC}" type="slidenum">
              <a:rPr lang="en-US" smtClean="0"/>
              <a:t>‹#›</a:t>
            </a:fld>
            <a:endParaRPr lang="en-US"/>
          </a:p>
        </p:txBody>
      </p:sp>
    </p:spTree>
    <p:extLst>
      <p:ext uri="{BB962C8B-B14F-4D97-AF65-F5344CB8AC3E}">
        <p14:creationId xmlns:p14="http://schemas.microsoft.com/office/powerpoint/2010/main" val="10242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1</a:t>
            </a:fld>
            <a:endParaRPr lang="en-US"/>
          </a:p>
        </p:txBody>
      </p:sp>
    </p:spTree>
    <p:extLst>
      <p:ext uri="{BB962C8B-B14F-4D97-AF65-F5344CB8AC3E}">
        <p14:creationId xmlns:p14="http://schemas.microsoft.com/office/powerpoint/2010/main" val="86981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3</a:t>
            </a:fld>
            <a:endParaRPr lang="en-US"/>
          </a:p>
        </p:txBody>
      </p:sp>
    </p:spTree>
    <p:extLst>
      <p:ext uri="{BB962C8B-B14F-4D97-AF65-F5344CB8AC3E}">
        <p14:creationId xmlns:p14="http://schemas.microsoft.com/office/powerpoint/2010/main" val="355452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5</a:t>
            </a:fld>
            <a:endParaRPr lang="en-US"/>
          </a:p>
        </p:txBody>
      </p:sp>
    </p:spTree>
    <p:extLst>
      <p:ext uri="{BB962C8B-B14F-4D97-AF65-F5344CB8AC3E}">
        <p14:creationId xmlns:p14="http://schemas.microsoft.com/office/powerpoint/2010/main" val="47554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7</a:t>
            </a:fld>
            <a:endParaRPr lang="en-US"/>
          </a:p>
        </p:txBody>
      </p:sp>
    </p:spTree>
    <p:extLst>
      <p:ext uri="{BB962C8B-B14F-4D97-AF65-F5344CB8AC3E}">
        <p14:creationId xmlns:p14="http://schemas.microsoft.com/office/powerpoint/2010/main" val="139949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8</a:t>
            </a:fld>
            <a:endParaRPr lang="en-US"/>
          </a:p>
        </p:txBody>
      </p:sp>
    </p:spTree>
    <p:extLst>
      <p:ext uri="{BB962C8B-B14F-4D97-AF65-F5344CB8AC3E}">
        <p14:creationId xmlns:p14="http://schemas.microsoft.com/office/powerpoint/2010/main" val="23752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12</a:t>
            </a:fld>
            <a:endParaRPr lang="en-US"/>
          </a:p>
        </p:txBody>
      </p:sp>
    </p:spTree>
    <p:extLst>
      <p:ext uri="{BB962C8B-B14F-4D97-AF65-F5344CB8AC3E}">
        <p14:creationId xmlns:p14="http://schemas.microsoft.com/office/powerpoint/2010/main" val="391944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F2AF-30C6-2D4D-8DC6-0BE6E1F1A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04281-C68B-724A-9155-4CDE96319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1979A-672D-2F40-82FE-250610848F4D}"/>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FD509BCE-173C-7E43-90C3-895136445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95FAB-B301-0047-9EB0-AF054376F7F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0890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0FDA-1165-F14C-B947-7AB92E350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550FD-E897-AA40-AFA8-3A18EFF3A7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0A074-9529-ED4C-9C0A-4CB33A3D5827}"/>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91771B3A-0A58-AF48-9437-B641D5C29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64339-E8FD-A943-8714-82C2DED7000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4719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D6D2C-D8A5-864C-8C1B-0158CE12D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830AC-E2E0-704F-A8FC-272CC521F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54165-1341-F94E-ADEE-9CEBB6B48974}"/>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34DC5742-B39C-814A-BB56-E9EB7E95D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82AF9-9A19-6D41-9336-C7F55DBA42B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916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EACF-CC34-714C-9D09-CB3ECBD26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ED098-EBD0-D345-9C0C-C33F42071C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FC9D-4CF9-9441-8368-4BD9E46E5AB7}"/>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7653FCC5-56CF-1145-A139-DE116C133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CF926-4300-0941-AC58-1CEF4FE7108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58917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B452-BB9A-AD43-B5AA-7DE7588B5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22B6A-16CC-7A40-94F3-D7DCDABC3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370548-DF8D-B347-BA76-529C564BFE19}"/>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07185BD2-40B8-7C48-90BF-4B1C14AB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ACF2F-9E4D-C04B-A1B5-BEE3FA334E09}"/>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76863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26E4-4C6C-E840-93D7-088A108AC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906BA-8310-814A-8623-E537390746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21AD3-00FA-1C41-B331-2F2E618FDE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9896E-9FB6-5D49-AA4C-3377E05E1D46}"/>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6" name="Footer Placeholder 5">
            <a:extLst>
              <a:ext uri="{FF2B5EF4-FFF2-40B4-BE49-F238E27FC236}">
                <a16:creationId xmlns:a16="http://schemas.microsoft.com/office/drawing/2014/main" id="{767F4AAB-6988-D34C-95A6-96375E3BA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BB579-56D9-B841-A7F6-249A54EFDD71}"/>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03764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6A21-763D-EE41-ADE6-DF7DB260EF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8D94D-B370-D140-B557-EE5DA8368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6D94C6-3661-594B-AE04-40EBB239BD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018F5-EC60-D741-B31B-29961640B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8976F1-D92A-6F4D-82F9-FADBAC4046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4FF6-10AB-F648-BCBC-EABB426B52B3}"/>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8" name="Footer Placeholder 7">
            <a:extLst>
              <a:ext uri="{FF2B5EF4-FFF2-40B4-BE49-F238E27FC236}">
                <a16:creationId xmlns:a16="http://schemas.microsoft.com/office/drawing/2014/main" id="{2BB29203-EC64-D34E-B05D-8BF371BFB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B0588-4E9D-BB48-A37D-C4100589C020}"/>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256369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755-8441-FC43-8B46-94CC6E6CE9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FB519-67E1-A34A-B950-0D7579163FE2}"/>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4" name="Footer Placeholder 3">
            <a:extLst>
              <a:ext uri="{FF2B5EF4-FFF2-40B4-BE49-F238E27FC236}">
                <a16:creationId xmlns:a16="http://schemas.microsoft.com/office/drawing/2014/main" id="{1D274590-ABB7-5C40-B088-B2935D448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AEA61-CF8B-E14D-924E-D6B7B09B1086}"/>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2124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3E61B-3EEC-FD44-A085-2E069DB2A5A1}"/>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3" name="Footer Placeholder 2">
            <a:extLst>
              <a:ext uri="{FF2B5EF4-FFF2-40B4-BE49-F238E27FC236}">
                <a16:creationId xmlns:a16="http://schemas.microsoft.com/office/drawing/2014/main" id="{F4150787-7199-BC41-BA10-AA7DC155FF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C3083-EDF9-9F4F-B061-D929AACB156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3789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44B-92C5-414D-88EB-223449C4E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E7A05-E97A-6245-B222-DCA26E6AA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86B2D-9D08-694F-B635-05394BF10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B1FC0-CDAB-5A42-A2BE-7113C3467BB2}"/>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6" name="Footer Placeholder 5">
            <a:extLst>
              <a:ext uri="{FF2B5EF4-FFF2-40B4-BE49-F238E27FC236}">
                <a16:creationId xmlns:a16="http://schemas.microsoft.com/office/drawing/2014/main" id="{94EB1474-C94C-694F-96D3-07C2CBA75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2775E-FD38-AE4F-97BD-AE6DCE2DB70A}"/>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7243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25FA-925B-0245-9256-D177420E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2BB27-5E79-5444-892A-A5429FD7E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DF8EE-3EB9-B346-8E6F-261686A9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281EE8-8FA9-6A44-BAFE-4DA084D5BEAD}"/>
              </a:ext>
            </a:extLst>
          </p:cNvPr>
          <p:cNvSpPr>
            <a:spLocks noGrp="1"/>
          </p:cNvSpPr>
          <p:nvPr>
            <p:ph type="dt" sz="half" idx="10"/>
          </p:nvPr>
        </p:nvSpPr>
        <p:spPr/>
        <p:txBody>
          <a:bodyPr/>
          <a:lstStyle/>
          <a:p>
            <a:fld id="{51BF3E74-9B8D-9C43-A753-6FB5EED50E43}" type="datetimeFigureOut">
              <a:rPr lang="en-US" smtClean="0"/>
              <a:t>4/3/2024</a:t>
            </a:fld>
            <a:endParaRPr lang="en-US"/>
          </a:p>
        </p:txBody>
      </p:sp>
      <p:sp>
        <p:nvSpPr>
          <p:cNvPr id="6" name="Footer Placeholder 5">
            <a:extLst>
              <a:ext uri="{FF2B5EF4-FFF2-40B4-BE49-F238E27FC236}">
                <a16:creationId xmlns:a16="http://schemas.microsoft.com/office/drawing/2014/main" id="{ADCC5EAF-15BB-9A40-9011-B133DD56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EC4D7-8786-364A-8A2A-B12953A308BF}"/>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344492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6D5F2-81FF-0848-94C6-F0C74A134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A6CCE5-9324-E94E-BA9D-65F397F03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8AE22-5314-1C42-B833-5960CF3AC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F3E74-9B8D-9C43-A753-6FB5EED50E43}" type="datetimeFigureOut">
              <a:rPr lang="en-US" smtClean="0"/>
              <a:t>4/3/2024</a:t>
            </a:fld>
            <a:endParaRPr lang="en-US"/>
          </a:p>
        </p:txBody>
      </p:sp>
      <p:sp>
        <p:nvSpPr>
          <p:cNvPr id="5" name="Footer Placeholder 4">
            <a:extLst>
              <a:ext uri="{FF2B5EF4-FFF2-40B4-BE49-F238E27FC236}">
                <a16:creationId xmlns:a16="http://schemas.microsoft.com/office/drawing/2014/main" id="{6510814D-17DE-C04D-BD41-14C94A62F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FCE4D-CC64-6244-A701-C87BE7C24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8232B-956D-084D-ABFF-CDDC81143642}" type="slidenum">
              <a:rPr lang="en-US" smtClean="0"/>
              <a:t>‹#›</a:t>
            </a:fld>
            <a:endParaRPr lang="en-US"/>
          </a:p>
        </p:txBody>
      </p:sp>
    </p:spTree>
    <p:extLst>
      <p:ext uri="{BB962C8B-B14F-4D97-AF65-F5344CB8AC3E}">
        <p14:creationId xmlns:p14="http://schemas.microsoft.com/office/powerpoint/2010/main" val="55093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B003-30A4-A94F-A19D-862557A4DC66}"/>
              </a:ext>
            </a:extLst>
          </p:cNvPr>
          <p:cNvSpPr>
            <a:spLocks noGrp="1"/>
          </p:cNvSpPr>
          <p:nvPr>
            <p:ph type="ctrTitle"/>
          </p:nvPr>
        </p:nvSpPr>
        <p:spPr/>
        <p:txBody>
          <a:bodyPr/>
          <a:lstStyle/>
          <a:p>
            <a:r>
              <a:rPr lang="en-US" dirty="0"/>
              <a:t>ECE 50863</a:t>
            </a:r>
            <a:br>
              <a:rPr lang="en-US" dirty="0"/>
            </a:br>
            <a:r>
              <a:rPr lang="en-US" dirty="0"/>
              <a:t>Project 3 Report Template</a:t>
            </a:r>
          </a:p>
        </p:txBody>
      </p:sp>
      <p:sp>
        <p:nvSpPr>
          <p:cNvPr id="3" name="Subtitle 2">
            <a:extLst>
              <a:ext uri="{FF2B5EF4-FFF2-40B4-BE49-F238E27FC236}">
                <a16:creationId xmlns:a16="http://schemas.microsoft.com/office/drawing/2014/main" id="{2083328A-726A-DA40-9F84-0BB455C71D5B}"/>
              </a:ext>
            </a:extLst>
          </p:cNvPr>
          <p:cNvSpPr>
            <a:spLocks noGrp="1"/>
          </p:cNvSpPr>
          <p:nvPr>
            <p:ph type="subTitle" idx="1"/>
          </p:nvPr>
        </p:nvSpPr>
        <p:spPr>
          <a:xfrm>
            <a:off x="1524000" y="4853321"/>
            <a:ext cx="9144000" cy="1655762"/>
          </a:xfrm>
        </p:spPr>
        <p:txBody>
          <a:bodyPr>
            <a:normAutofit/>
          </a:bodyPr>
          <a:lstStyle/>
          <a:p>
            <a:r>
              <a:rPr lang="en-US" sz="2000" dirty="0"/>
              <a:t>Submit as a pdf, labeled    &lt;firstname1.lastname1.firstname2.lastname2.Project3.first.pdf&gt;, 	      &lt;firstname1.lastname1.firstname2.lastname2.Project3.final.pdf&gt;</a:t>
            </a:r>
          </a:p>
          <a:p>
            <a:r>
              <a:rPr lang="en-US" sz="2000" dirty="0"/>
              <a:t>[If single member team, please just include firstname1.lastname1]</a:t>
            </a:r>
          </a:p>
        </p:txBody>
      </p:sp>
      <p:sp>
        <p:nvSpPr>
          <p:cNvPr id="4" name="TextBox 3">
            <a:extLst>
              <a:ext uri="{FF2B5EF4-FFF2-40B4-BE49-F238E27FC236}">
                <a16:creationId xmlns:a16="http://schemas.microsoft.com/office/drawing/2014/main" id="{2D21FC24-29EE-DD42-97FB-11806BAF1698}"/>
              </a:ext>
            </a:extLst>
          </p:cNvPr>
          <p:cNvSpPr txBox="1"/>
          <p:nvPr/>
        </p:nvSpPr>
        <p:spPr>
          <a:xfrm>
            <a:off x="2267866" y="3652992"/>
            <a:ext cx="8572412" cy="830997"/>
          </a:xfrm>
          <a:prstGeom prst="rect">
            <a:avLst/>
          </a:prstGeom>
          <a:noFill/>
        </p:spPr>
        <p:txBody>
          <a:bodyPr wrap="square" rtlCol="0">
            <a:spAutoFit/>
          </a:bodyPr>
          <a:lstStyle/>
          <a:p>
            <a:r>
              <a:rPr lang="en-US" sz="2400" dirty="0"/>
              <a:t>Name and email: Maximilian Drach (mdrach@purdue.edu)</a:t>
            </a:r>
          </a:p>
          <a:p>
            <a:r>
              <a:rPr lang="en-US" sz="2400" dirty="0"/>
              <a:t>Collaborator (if applicable): Timothy Hein (heint@purdue.edu)</a:t>
            </a:r>
          </a:p>
        </p:txBody>
      </p:sp>
    </p:spTree>
    <p:extLst>
      <p:ext uri="{BB962C8B-B14F-4D97-AF65-F5344CB8AC3E}">
        <p14:creationId xmlns:p14="http://schemas.microsoft.com/office/powerpoint/2010/main" val="36507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81EE-3634-8E44-D76C-8B8C6167B1A3}"/>
              </a:ext>
            </a:extLst>
          </p:cNvPr>
          <p:cNvSpPr>
            <a:spLocks noGrp="1"/>
          </p:cNvSpPr>
          <p:nvPr>
            <p:ph type="title"/>
          </p:nvPr>
        </p:nvSpPr>
        <p:spPr/>
        <p:txBody>
          <a:bodyPr/>
          <a:lstStyle/>
          <a:p>
            <a:r>
              <a:rPr lang="en-US" dirty="0"/>
              <a:t>MPC </a:t>
            </a:r>
            <a:r>
              <a:rPr lang="en-US" dirty="0" err="1"/>
              <a:t>QoE</a:t>
            </a:r>
            <a:r>
              <a:rPr lang="en-US" dirty="0"/>
              <a:t> Scores (min buffer level = -10) </a:t>
            </a:r>
          </a:p>
        </p:txBody>
      </p:sp>
    </p:spTree>
    <p:extLst>
      <p:ext uri="{BB962C8B-B14F-4D97-AF65-F5344CB8AC3E}">
        <p14:creationId xmlns:p14="http://schemas.microsoft.com/office/powerpoint/2010/main" val="386054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A4B0-8057-AA2A-D179-72B8B463221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68944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Results Discussion [More slides if needed]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lstStyle/>
          <a:p>
            <a:r>
              <a:rPr lang="en-US" dirty="0"/>
              <a:t>What are your conclusions?</a:t>
            </a:r>
          </a:p>
          <a:p>
            <a:pPr lvl="1"/>
            <a:r>
              <a:rPr lang="en-US" dirty="0"/>
              <a:t>Does an algorithm (or variant) generally work better in all cases? </a:t>
            </a:r>
          </a:p>
          <a:p>
            <a:pPr lvl="1"/>
            <a:r>
              <a:rPr lang="en-US" dirty="0"/>
              <a:t>Do the algorithms have trade-offs, with one working better in certain environments than others? </a:t>
            </a:r>
          </a:p>
          <a:p>
            <a:pPr lvl="1"/>
            <a:r>
              <a:rPr lang="en-US" dirty="0"/>
              <a:t>Do some algorithms favor one metric (e.g. quality) more than others? </a:t>
            </a:r>
          </a:p>
          <a:p>
            <a:pPr lvl="1"/>
            <a:r>
              <a:rPr lang="en-US" dirty="0"/>
              <a:t>In what settings does an algorithm perform the best or the worst, and why?</a:t>
            </a:r>
          </a:p>
          <a:p>
            <a:r>
              <a:rPr lang="en-US" dirty="0"/>
              <a:t>Please do not just say “Algorithm 1 performs better In Trace 1 and 2, while Algorithm 2 performs better in Traces 3 to 5”. Instead, seek to generalize and see what characteristics those traces have, and try to connect it to how the algorithm works.</a:t>
            </a:r>
          </a:p>
        </p:txBody>
      </p:sp>
    </p:spTree>
    <p:extLst>
      <p:ext uri="{BB962C8B-B14F-4D97-AF65-F5344CB8AC3E}">
        <p14:creationId xmlns:p14="http://schemas.microsoft.com/office/powerpoint/2010/main" val="86228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6AC4-9D4B-4D8F-9DA2-9272FE71F5B6}"/>
              </a:ext>
            </a:extLst>
          </p:cNvPr>
          <p:cNvSpPr>
            <a:spLocks noGrp="1"/>
          </p:cNvSpPr>
          <p:nvPr>
            <p:ph type="title"/>
          </p:nvPr>
        </p:nvSpPr>
        <p:spPr/>
        <p:txBody>
          <a:bodyPr>
            <a:normAutofit fontScale="90000"/>
          </a:bodyPr>
          <a:lstStyle/>
          <a:p>
            <a:r>
              <a:rPr lang="en-US" dirty="0"/>
              <a:t>Other open-ended explorations if applicable </a:t>
            </a:r>
            <a:br>
              <a:rPr lang="en-US" dirty="0"/>
            </a:br>
            <a:r>
              <a:rPr lang="en-US" dirty="0"/>
              <a:t>[Add extra slides if needed] – Only for final report.</a:t>
            </a:r>
          </a:p>
        </p:txBody>
      </p:sp>
      <p:sp>
        <p:nvSpPr>
          <p:cNvPr id="3" name="Content Placeholder 2">
            <a:extLst>
              <a:ext uri="{FF2B5EF4-FFF2-40B4-BE49-F238E27FC236}">
                <a16:creationId xmlns:a16="http://schemas.microsoft.com/office/drawing/2014/main" id="{DC93CB17-BE87-421F-B589-7A19398480AD}"/>
              </a:ext>
            </a:extLst>
          </p:cNvPr>
          <p:cNvSpPr>
            <a:spLocks noGrp="1"/>
          </p:cNvSpPr>
          <p:nvPr>
            <p:ph idx="1"/>
          </p:nvPr>
        </p:nvSpPr>
        <p:spPr/>
        <p:txBody>
          <a:bodyPr>
            <a:normAutofit/>
          </a:bodyPr>
          <a:lstStyle/>
          <a:p>
            <a:r>
              <a:rPr lang="en-US" dirty="0"/>
              <a:t>Address aspects here such as:</a:t>
            </a:r>
          </a:p>
          <a:p>
            <a:pPr lvl="1"/>
            <a:r>
              <a:rPr lang="en-US" dirty="0"/>
              <a:t>Any other approaches you may have implemented/explored and summarize results.</a:t>
            </a:r>
          </a:p>
          <a:p>
            <a:pPr lvl="1"/>
            <a:r>
              <a:rPr lang="en-US" dirty="0"/>
              <a:t>If you came up with additional traces of your own to better distinguish different algorithms, discuss the rationale, and what you found. </a:t>
            </a:r>
          </a:p>
        </p:txBody>
      </p:sp>
    </p:spTree>
    <p:extLst>
      <p:ext uri="{BB962C8B-B14F-4D97-AF65-F5344CB8AC3E}">
        <p14:creationId xmlns:p14="http://schemas.microsoft.com/office/powerpoint/2010/main" val="397579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9031-E0AF-0F1D-B3F6-954887BBD7A9}"/>
              </a:ext>
            </a:extLst>
          </p:cNvPr>
          <p:cNvSpPr>
            <a:spLocks noGrp="1"/>
          </p:cNvSpPr>
          <p:nvPr>
            <p:ph type="title"/>
          </p:nvPr>
        </p:nvSpPr>
        <p:spPr/>
        <p:txBody>
          <a:bodyPr/>
          <a:lstStyle/>
          <a:p>
            <a:r>
              <a:rPr lang="en-US" dirty="0"/>
              <a:t>Contributions of each student</a:t>
            </a:r>
            <a:br>
              <a:rPr lang="en-US" dirty="0"/>
            </a:br>
            <a:r>
              <a:rPr lang="en-US" sz="1800" dirty="0"/>
              <a:t>[Skip slide if you did this alone;  for checkpoint indicate ”Completed” and “Proposed” for each bullet.]</a:t>
            </a:r>
          </a:p>
        </p:txBody>
      </p:sp>
      <p:sp>
        <p:nvSpPr>
          <p:cNvPr id="7" name="Content Placeholder 6">
            <a:extLst>
              <a:ext uri="{FF2B5EF4-FFF2-40B4-BE49-F238E27FC236}">
                <a16:creationId xmlns:a16="http://schemas.microsoft.com/office/drawing/2014/main" id="{9566CA5A-2D00-3C65-708E-AF0BBDE5B116}"/>
              </a:ext>
            </a:extLst>
          </p:cNvPr>
          <p:cNvSpPr>
            <a:spLocks noGrp="1"/>
          </p:cNvSpPr>
          <p:nvPr>
            <p:ph idx="1"/>
          </p:nvPr>
        </p:nvSpPr>
        <p:spPr/>
        <p:txBody>
          <a:bodyPr/>
          <a:lstStyle/>
          <a:p>
            <a:r>
              <a:rPr lang="en-US" dirty="0"/>
              <a:t>Name of Student1</a:t>
            </a:r>
          </a:p>
          <a:p>
            <a:pPr lvl="1"/>
            <a:r>
              <a:rPr lang="en-US" dirty="0"/>
              <a:t>Indicate which baseline algorithm implemented.</a:t>
            </a:r>
          </a:p>
          <a:p>
            <a:pPr lvl="1"/>
            <a:r>
              <a:rPr lang="en-US" dirty="0"/>
              <a:t>Bulleted list of other contributions.</a:t>
            </a:r>
          </a:p>
          <a:p>
            <a:r>
              <a:rPr lang="en-US" dirty="0"/>
              <a:t>Name of Student2</a:t>
            </a:r>
          </a:p>
          <a:p>
            <a:pPr lvl="1"/>
            <a:r>
              <a:rPr lang="en-US" dirty="0"/>
              <a:t>Indicate which baseline algorithm implemented.</a:t>
            </a:r>
          </a:p>
          <a:p>
            <a:pPr lvl="1"/>
            <a:r>
              <a:rPr lang="en-US" dirty="0"/>
              <a:t>Bulleted list of other contributions.</a:t>
            </a:r>
          </a:p>
        </p:txBody>
      </p:sp>
    </p:spTree>
    <p:extLst>
      <p:ext uri="{BB962C8B-B14F-4D97-AF65-F5344CB8AC3E}">
        <p14:creationId xmlns:p14="http://schemas.microsoft.com/office/powerpoint/2010/main" val="14437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722-D786-B74A-A5BA-EB0CE4EFDA1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5FF3771E-B4F6-1042-8EF8-A6D790C25D97}"/>
              </a:ext>
            </a:extLst>
          </p:cNvPr>
          <p:cNvSpPr>
            <a:spLocks noGrp="1"/>
          </p:cNvSpPr>
          <p:nvPr>
            <p:ph idx="1"/>
          </p:nvPr>
        </p:nvSpPr>
        <p:spPr>
          <a:xfrm>
            <a:off x="838200" y="1547329"/>
            <a:ext cx="10515600" cy="4351338"/>
          </a:xfrm>
        </p:spPr>
        <p:txBody>
          <a:bodyPr>
            <a:normAutofit fontScale="92500" lnSpcReduction="20000"/>
          </a:bodyPr>
          <a:lstStyle/>
          <a:p>
            <a:pPr lvl="0"/>
            <a:r>
              <a:rPr lang="en-US" dirty="0"/>
              <a:t>Please follow this template for all milestones, but update the material with each milestone. </a:t>
            </a:r>
          </a:p>
          <a:p>
            <a:pPr lvl="0"/>
            <a:r>
              <a:rPr lang="en-US" dirty="0"/>
              <a:t>For checkpoint, comparisons only need to present implemented algorithms.</a:t>
            </a:r>
          </a:p>
          <a:p>
            <a:pPr lvl="0"/>
            <a:r>
              <a:rPr lang="en-US" dirty="0"/>
              <a:t>Answers should be typed. Handwritten documents are not permitted.</a:t>
            </a:r>
          </a:p>
          <a:p>
            <a:pPr lvl="0"/>
            <a:r>
              <a:rPr lang="en-US" dirty="0"/>
              <a:t>Your report should be submitted in pdf format only. </a:t>
            </a:r>
          </a:p>
          <a:p>
            <a:pPr lvl="0"/>
            <a:r>
              <a:rPr lang="en-US" dirty="0"/>
              <a:t>Please keep your answers to the point. </a:t>
            </a:r>
          </a:p>
          <a:p>
            <a:pPr lvl="0"/>
            <a:r>
              <a:rPr lang="en-US" dirty="0"/>
              <a:t>Graphs should be carefully plotted, with the X and Y axis clearly labeled with appropriate legends.</a:t>
            </a:r>
          </a:p>
          <a:p>
            <a:pPr lvl="0"/>
            <a:r>
              <a:rPr lang="en-US" dirty="0"/>
              <a:t>For a slide with a graph have a 1 line “take-home” message (what does the result show?)</a:t>
            </a:r>
          </a:p>
          <a:p>
            <a:pPr lvl="0"/>
            <a:r>
              <a:rPr lang="en-US" dirty="0"/>
              <a:t>Avoid 2 graphs on the same slide to ensure clarity.</a:t>
            </a:r>
          </a:p>
        </p:txBody>
      </p:sp>
    </p:spTree>
    <p:extLst>
      <p:ext uri="{BB962C8B-B14F-4D97-AF65-F5344CB8AC3E}">
        <p14:creationId xmlns:p14="http://schemas.microsoft.com/office/powerpoint/2010/main" val="22580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a:t>
            </a:r>
            <a:r>
              <a:rPr lang="en-US" dirty="0" err="1"/>
              <a:t>RobustMPC</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3715866084"/>
                  </p:ext>
                </p:extLst>
              </p:nvPr>
            </p:nvGraphicFramePr>
            <p:xfrm>
              <a:off x="1105724" y="1579418"/>
              <a:ext cx="9653320" cy="4875666"/>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581891">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547458">
                    <a:tc>
                      <a:txBody>
                        <a:bodyPr/>
                        <a:lstStyle/>
                        <a:p>
                          <a:r>
                            <a:rPr lang="en-US" dirty="0"/>
                            <a:t>What predictor did you use?</a:t>
                          </a:r>
                        </a:p>
                      </a:txBody>
                      <a:tcPr/>
                    </a:tc>
                    <a:tc>
                      <a:txBody>
                        <a:bodyPr/>
                        <a:lstStyle/>
                        <a:p>
                          <a:r>
                            <a:rPr lang="en-US" dirty="0"/>
                            <a:t>Lower Bounded Harmonic Mean using a dataset from the past 5 throughput values.</a:t>
                          </a:r>
                        </a:p>
                      </a:txBody>
                      <a:tcPr/>
                    </a:tc>
                    <a:extLst>
                      <a:ext uri="{0D108BD9-81ED-4DB2-BD59-A6C34878D82A}">
                        <a16:rowId xmlns:a16="http://schemas.microsoft.com/office/drawing/2014/main" val="555642595"/>
                      </a:ext>
                    </a:extLst>
                  </a:tr>
                  <a:tr h="547458">
                    <a:tc>
                      <a:txBody>
                        <a:bodyPr/>
                        <a:lstStyle/>
                        <a:p>
                          <a:r>
                            <a:rPr lang="en-US" dirty="0"/>
                            <a:t>How did you adjust for prediction error?</a:t>
                          </a:r>
                        </a:p>
                      </a:txBody>
                      <a:tcPr/>
                    </a:tc>
                    <a:tc>
                      <a:txBody>
                        <a:bodyPr/>
                        <a:lstStyle/>
                        <a:p>
                          <a:r>
                            <a:rPr lang="en-US" dirty="0"/>
                            <a:t>Max Absolute Percentage Error </a:t>
                          </a:r>
                          <a14:m>
                            <m:oMath xmlns:m="http://schemas.openxmlformats.org/officeDocument/2006/math">
                              <m:r>
                                <m:rPr>
                                  <m:sty m:val="p"/>
                                </m:rPr>
                                <a:rPr lang="en-US" sz="1050" b="0" i="0" smtClean="0">
                                  <a:latin typeface="Cambria Math" panose="02040503050406030204" pitchFamily="18" charset="0"/>
                                </a:rPr>
                                <m:t>err</m:t>
                              </m:r>
                              <m:r>
                                <a:rPr lang="en-US" sz="1050" b="0" i="0" smtClean="0">
                                  <a:latin typeface="Cambria Math" panose="02040503050406030204" pitchFamily="18" charset="0"/>
                                </a:rPr>
                                <m:t>=</m:t>
                              </m:r>
                              <m:r>
                                <m:rPr>
                                  <m:sty m:val="p"/>
                                </m:rPr>
                                <a:rPr lang="en-US" sz="1050" b="0" i="0" smtClean="0">
                                  <a:latin typeface="Cambria Math" panose="02040503050406030204" pitchFamily="18" charset="0"/>
                                </a:rPr>
                                <m:t>max</m:t>
                              </m:r>
                              <m:r>
                                <a:rPr lang="en-US" sz="1050" b="0" i="0" smtClean="0">
                                  <a:latin typeface="Cambria Math" panose="02040503050406030204" pitchFamily="18" charset="0"/>
                                </a:rPr>
                                <m:t>(</m:t>
                              </m:r>
                              <m:f>
                                <m:fPr>
                                  <m:ctrlPr>
                                    <a:rPr lang="en-US" sz="1050" b="0" i="1" smtClean="0">
                                      <a:latin typeface="Cambria Math" panose="02040503050406030204" pitchFamily="18" charset="0"/>
                                    </a:rPr>
                                  </m:ctrlPr>
                                </m:fPr>
                                <m:num>
                                  <m:d>
                                    <m:dPr>
                                      <m:begChr m:val="|"/>
                                      <m:endChr m:val="|"/>
                                      <m:ctrlPr>
                                        <a:rPr lang="en-US" sz="1050" b="0" i="1" smtClean="0">
                                          <a:latin typeface="Cambria Math" panose="02040503050406030204" pitchFamily="18" charset="0"/>
                                        </a:rPr>
                                      </m:ctrlPr>
                                    </m:dPr>
                                    <m:e>
                                      <m:r>
                                        <a:rPr lang="en-US" sz="1050" b="0" i="1" smtClean="0">
                                          <a:latin typeface="Cambria Math" panose="02040503050406030204" pitchFamily="18" charset="0"/>
                                        </a:rPr>
                                        <m:t>𝐻𝑎𝑟𝑚𝑜𝑛𝑖𝑐</m:t>
                                      </m:r>
                                      <m:r>
                                        <a:rPr lang="en-US" sz="1050" b="0" i="1" smtClean="0">
                                          <a:latin typeface="Cambria Math" panose="02040503050406030204" pitchFamily="18" charset="0"/>
                                        </a:rPr>
                                        <m:t> </m:t>
                                      </m:r>
                                      <m:r>
                                        <a:rPr lang="en-US" sz="1050" b="0" i="1" smtClean="0">
                                          <a:latin typeface="Cambria Math" panose="02040503050406030204" pitchFamily="18" charset="0"/>
                                        </a:rPr>
                                        <m:t>𝑀𝑒𝑎𝑛</m:t>
                                      </m:r>
                                      <m:r>
                                        <a:rPr lang="en-US" sz="1050" b="0" i="1" smtClean="0">
                                          <a:latin typeface="Cambria Math" panose="02040503050406030204" pitchFamily="18" charset="0"/>
                                        </a:rPr>
                                        <m:t> −</m:t>
                                      </m:r>
                                      <m:r>
                                        <a:rPr lang="en-US" sz="1050" b="0" i="1" smtClean="0">
                                          <a:latin typeface="Cambria Math" panose="02040503050406030204" pitchFamily="18" charset="0"/>
                                        </a:rPr>
                                        <m:t>𝑀𝑒𝑎𝑠𝑢𝑟𝑒𝑑</m:t>
                                      </m:r>
                                      <m:r>
                                        <a:rPr lang="en-US" sz="1050" b="0" i="1" smtClean="0">
                                          <a:latin typeface="Cambria Math" panose="02040503050406030204" pitchFamily="18" charset="0"/>
                                        </a:rPr>
                                        <m:t> </m:t>
                                      </m:r>
                                      <m:r>
                                        <a:rPr lang="en-US" sz="1050" b="0" i="1" smtClean="0">
                                          <a:latin typeface="Cambria Math" panose="02040503050406030204" pitchFamily="18" charset="0"/>
                                        </a:rPr>
                                        <m:t>𝑇h𝑟𝑜𝑢𝑔h𝑝𝑢𝑡</m:t>
                                      </m:r>
                                    </m:e>
                                  </m:d>
                                </m:num>
                                <m:den>
                                  <m:r>
                                    <a:rPr lang="en-US" sz="1050" b="0" i="1" smtClean="0">
                                      <a:latin typeface="Cambria Math" panose="02040503050406030204" pitchFamily="18" charset="0"/>
                                    </a:rPr>
                                    <m:t>𝑀𝑒𝑎𝑠𝑢𝑟𝑒𝑑</m:t>
                                  </m:r>
                                  <m:r>
                                    <a:rPr lang="en-US" sz="1050" b="0" i="1" smtClean="0">
                                      <a:latin typeface="Cambria Math" panose="02040503050406030204" pitchFamily="18" charset="0"/>
                                    </a:rPr>
                                    <m:t> </m:t>
                                  </m:r>
                                  <m:r>
                                    <a:rPr lang="en-US" sz="1050" b="0" i="1" smtClean="0">
                                      <a:latin typeface="Cambria Math" panose="02040503050406030204" pitchFamily="18" charset="0"/>
                                    </a:rPr>
                                    <m:t>𝑇h𝑟𝑜𝑢𝑔h𝑝𝑢𝑡</m:t>
                                  </m:r>
                                </m:den>
                              </m:f>
                              <m:r>
                                <a:rPr lang="en-US" sz="1050" b="0" i="1" smtClean="0">
                                  <a:latin typeface="Cambria Math" panose="02040503050406030204" pitchFamily="18" charset="0"/>
                                </a:rPr>
                                <m:t>)</m:t>
                              </m:r>
                            </m:oMath>
                          </a14:m>
                          <a:endParaRPr lang="en-US" dirty="0"/>
                        </a:p>
                        <a:p>
                          <a:r>
                            <a:rPr lang="en-US" dirty="0"/>
                            <a:t>To</a:t>
                          </a:r>
                          <a:r>
                            <a:rPr lang="en-US" baseline="0" dirty="0"/>
                            <a:t> c</a:t>
                          </a:r>
                          <a:r>
                            <a:rPr lang="en-US" dirty="0"/>
                            <a:t>reate the lower bound</a:t>
                          </a:r>
                          <a14:m>
                            <m:oMath xmlns:m="http://schemas.openxmlformats.org/officeDocument/2006/math">
                              <m:r>
                                <a:rPr lang="en-US" sz="1200" b="0" i="1" baseline="0"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𝐻𝑎𝑟𝑚𝑜𝑛𝑖𝑐</m:t>
                                  </m:r>
                                  <m:r>
                                    <a:rPr lang="en-US" sz="1200" b="0" i="1" smtClean="0">
                                      <a:latin typeface="Cambria Math" panose="02040503050406030204" pitchFamily="18" charset="0"/>
                                    </a:rPr>
                                    <m:t> </m:t>
                                  </m:r>
                                  <m:r>
                                    <a:rPr lang="en-US" sz="1200" b="0" i="1" smtClean="0">
                                      <a:latin typeface="Cambria Math" panose="02040503050406030204" pitchFamily="18" charset="0"/>
                                    </a:rPr>
                                    <m:t>𝑀𝑒𝑎𝑛</m:t>
                                  </m:r>
                                </m:num>
                                <m:den>
                                  <m:r>
                                    <a:rPr lang="en-US" sz="1200" b="0" i="1" smtClean="0">
                                      <a:latin typeface="Cambria Math" panose="02040503050406030204" pitchFamily="18" charset="0"/>
                                    </a:rPr>
                                    <m:t>1+</m:t>
                                  </m:r>
                                  <m:r>
                                    <a:rPr lang="en-US" sz="1200" b="0" i="1" smtClean="0">
                                      <a:latin typeface="Cambria Math" panose="02040503050406030204" pitchFamily="18" charset="0"/>
                                    </a:rPr>
                                    <m:t>𝑒𝑟𝑟</m:t>
                                  </m:r>
                                </m:den>
                              </m:f>
                            </m:oMath>
                          </a14:m>
                          <a:endParaRPr lang="en-US" dirty="0"/>
                        </a:p>
                      </a:txBody>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r>
                            <a:rPr lang="en-US" dirty="0"/>
                            <a:t>MDP look ahead was 5 chunks values</a:t>
                          </a:r>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r>
                            <a:rPr lang="en-US" dirty="0"/>
                            <a:t>I use a brute force method which covers all possible product combinations.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𝐵𝑖𝑡𝑟𝑎𝑡𝑒</m:t>
                                      </m:r>
                                      <m:r>
                                        <a:rPr lang="en-US" b="0" i="1" smtClean="0">
                                          <a:latin typeface="Cambria Math" panose="02040503050406030204" pitchFamily="18" charset="0"/>
                                        </a:rPr>
                                        <m:t> </m:t>
                                      </m:r>
                                      <m:r>
                                        <a:rPr lang="en-US" b="0" i="1" smtClean="0">
                                          <a:latin typeface="Cambria Math" panose="02040503050406030204" pitchFamily="18" charset="0"/>
                                        </a:rPr>
                                        <m:t>𝐿𝑒𝑣𝑒𝑙𝑠</m:t>
                                      </m:r>
                                    </m:e>
                                  </m:d>
                                </m:e>
                                <m:sup>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𝐿𝑜𝑜𝑘</m:t>
                                  </m:r>
                                  <m:r>
                                    <a:rPr lang="en-US" b="0" i="1" smtClean="0">
                                      <a:latin typeface="Cambria Math" panose="02040503050406030204" pitchFamily="18" charset="0"/>
                                    </a:rPr>
                                    <m:t>−</m:t>
                                  </m:r>
                                  <m:r>
                                    <a:rPr lang="en-US" b="0" i="1" smtClean="0">
                                      <a:latin typeface="Cambria Math" panose="02040503050406030204" pitchFamily="18" charset="0"/>
                                    </a:rPr>
                                    <m:t>𝐴h𝑒𝑎𝑑</m:t>
                                  </m:r>
                                  <m:r>
                                    <a:rPr lang="en-US" b="0" i="1" smtClean="0">
                                      <a:latin typeface="Cambria Math" panose="02040503050406030204" pitchFamily="18" charset="0"/>
                                    </a:rPr>
                                    <m:t> </m:t>
                                  </m:r>
                                  <m:r>
                                    <a:rPr lang="en-US" b="0" i="1" smtClean="0">
                                      <a:latin typeface="Cambria Math" panose="02040503050406030204" pitchFamily="18" charset="0"/>
                                    </a:rPr>
                                    <m:t>𝐶h𝑢𝑛𝑘𝑠</m:t>
                                  </m:r>
                                </m:sup>
                              </m:sSup>
                            </m:oMath>
                          </a14:m>
                          <a:endParaRPr lang="en-US" dirty="0"/>
                        </a:p>
                      </a:txBody>
                      <a:tcPr/>
                    </a:tc>
                    <a:extLst>
                      <a:ext uri="{0D108BD9-81ED-4DB2-BD59-A6C34878D82A}">
                        <a16:rowId xmlns:a16="http://schemas.microsoft.com/office/drawing/2014/main" val="1671067139"/>
                      </a:ext>
                    </a:extLst>
                  </a:tr>
                  <a:tr h="547458">
                    <a:tc>
                      <a:txBody>
                        <a:bodyPr/>
                        <a:lstStyle/>
                        <a:p>
                          <a:r>
                            <a:rPr lang="en-US" dirty="0"/>
                            <a:t>Do you recompute bitrate choices at each chunk or every few chunks? [E.g., chunks 1-5, 2-6, 3-7 etc. or 1-5,6-10,11-15]</a:t>
                          </a:r>
                        </a:p>
                      </a:txBody>
                      <a:tcPr/>
                    </a:tc>
                    <a:tc>
                      <a:txBody>
                        <a:bodyPr/>
                        <a:lstStyle/>
                        <a:p>
                          <a:r>
                            <a:rPr lang="en-US" dirty="0"/>
                            <a:t>At every chunk we recompute the bitrate level choice.</a:t>
                          </a:r>
                        </a:p>
                      </a:txBody>
                      <a:tcPr/>
                    </a:tc>
                    <a:extLst>
                      <a:ext uri="{0D108BD9-81ED-4DB2-BD59-A6C34878D82A}">
                        <a16:rowId xmlns:a16="http://schemas.microsoft.com/office/drawing/2014/main" val="3344195482"/>
                      </a:ext>
                    </a:extLst>
                  </a:tr>
                </a:tbl>
              </a:graphicData>
            </a:graphic>
          </p:graphicFrame>
        </mc:Choice>
        <mc:Fallback xmlns="">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3715866084"/>
                  </p:ext>
                </p:extLst>
              </p:nvPr>
            </p:nvGraphicFramePr>
            <p:xfrm>
              <a:off x="1105724" y="1579418"/>
              <a:ext cx="9653320" cy="4875666"/>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914400">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640080">
                    <a:tc>
                      <a:txBody>
                        <a:bodyPr/>
                        <a:lstStyle/>
                        <a:p>
                          <a:r>
                            <a:rPr lang="en-US" dirty="0"/>
                            <a:t>What predictor did you use?</a:t>
                          </a:r>
                        </a:p>
                      </a:txBody>
                      <a:tcPr/>
                    </a:tc>
                    <a:tc>
                      <a:txBody>
                        <a:bodyPr/>
                        <a:lstStyle/>
                        <a:p>
                          <a:r>
                            <a:rPr lang="en-US" dirty="0"/>
                            <a:t>Lower Bounded Harmonic Mean using a dataset from the past 5 throughput values.</a:t>
                          </a:r>
                        </a:p>
                      </a:txBody>
                      <a:tcPr/>
                    </a:tc>
                    <a:extLst>
                      <a:ext uri="{0D108BD9-81ED-4DB2-BD59-A6C34878D82A}">
                        <a16:rowId xmlns:a16="http://schemas.microsoft.com/office/drawing/2014/main" val="555642595"/>
                      </a:ext>
                    </a:extLst>
                  </a:tr>
                  <a:tr h="640080">
                    <a:tc>
                      <a:txBody>
                        <a:bodyPr/>
                        <a:lstStyle/>
                        <a:p>
                          <a:r>
                            <a:rPr lang="en-US" dirty="0"/>
                            <a:t>How did you adjust for prediction error?</a:t>
                          </a:r>
                        </a:p>
                      </a:txBody>
                      <a:tcPr/>
                    </a:tc>
                    <a:tc>
                      <a:txBody>
                        <a:bodyPr/>
                        <a:lstStyle/>
                        <a:p>
                          <a:endParaRPr lang="en-US"/>
                        </a:p>
                      </a:txBody>
                      <a:tcPr>
                        <a:blipFill>
                          <a:blip r:embed="rId3"/>
                          <a:stretch>
                            <a:fillRect l="-65276" t="-247619" r="-521" b="-434286"/>
                          </a:stretch>
                        </a:blipFill>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r>
                            <a:rPr lang="en-US" dirty="0"/>
                            <a:t>MDP look ahead was 5 chunks values</a:t>
                          </a:r>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endParaRPr lang="en-US"/>
                        </a:p>
                      </a:txBody>
                      <a:tcPr>
                        <a:blipFill>
                          <a:blip r:embed="rId3"/>
                          <a:stretch>
                            <a:fillRect l="-65276" t="-293548" r="-521" b="-136129"/>
                          </a:stretch>
                        </a:blipFill>
                      </a:tcPr>
                    </a:tc>
                    <a:extLst>
                      <a:ext uri="{0D108BD9-81ED-4DB2-BD59-A6C34878D82A}">
                        <a16:rowId xmlns:a16="http://schemas.microsoft.com/office/drawing/2014/main" val="1671067139"/>
                      </a:ext>
                    </a:extLst>
                  </a:tr>
                  <a:tr h="1188720">
                    <a:tc>
                      <a:txBody>
                        <a:bodyPr/>
                        <a:lstStyle/>
                        <a:p>
                          <a:r>
                            <a:rPr lang="en-US" dirty="0"/>
                            <a:t>Do you recompute bitrate choices at each chunk or every few chunks? [E.g., chunks 1-5, 2-6, 3-7 etc. or 1-5,6-10,11-15]</a:t>
                          </a:r>
                        </a:p>
                      </a:txBody>
                      <a:tcPr/>
                    </a:tc>
                    <a:tc>
                      <a:txBody>
                        <a:bodyPr/>
                        <a:lstStyle/>
                        <a:p>
                          <a:r>
                            <a:rPr lang="en-US" dirty="0"/>
                            <a:t>At every chunk we recompute the bitrate level choice.</a:t>
                          </a:r>
                        </a:p>
                      </a:txBody>
                      <a:tcPr/>
                    </a:tc>
                    <a:extLst>
                      <a:ext uri="{0D108BD9-81ED-4DB2-BD59-A6C34878D82A}">
                        <a16:rowId xmlns:a16="http://schemas.microsoft.com/office/drawing/2014/main" val="3344195482"/>
                      </a:ext>
                    </a:extLst>
                  </a:tr>
                </a:tbl>
              </a:graphicData>
            </a:graphic>
          </p:graphicFrame>
        </mc:Fallback>
      </mc:AlternateContent>
    </p:spTree>
    <p:extLst>
      <p:ext uri="{BB962C8B-B14F-4D97-AF65-F5344CB8AC3E}">
        <p14:creationId xmlns:p14="http://schemas.microsoft.com/office/powerpoint/2010/main" val="15670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a:t>
            </a:r>
            <a:r>
              <a:rPr lang="en-US" dirty="0" err="1"/>
              <a:t>RobustMPC</a:t>
            </a:r>
            <a:endParaRPr lang="en-US" dirty="0"/>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fontScale="92500" lnSpcReduction="10000"/>
          </a:bodyPr>
          <a:lstStyle/>
          <a:p>
            <a:r>
              <a:rPr lang="en-US" sz="2400" dirty="0"/>
              <a:t>Use a bulleted list to explain any thing else you think important for the base implementation not covered in the previous slide. Include any simplifications you made, or other significant features you implemented</a:t>
            </a:r>
          </a:p>
          <a:p>
            <a:r>
              <a:rPr lang="en-US" sz="2400" dirty="0"/>
              <a:t>In our </a:t>
            </a:r>
            <a:r>
              <a:rPr lang="en-US" sz="2400" dirty="0" err="1"/>
              <a:t>RobustMPC</a:t>
            </a:r>
            <a:r>
              <a:rPr lang="en-US" sz="2400" dirty="0"/>
              <a:t> implementation we do not optimize the start-up time parameter. Since we have no previous throughput data, it is hard for us to optimize an ideal start-up time with out more data. Therefore, in our implementation I pick the lowest bitrate level for the initial chunk request. </a:t>
            </a:r>
          </a:p>
          <a:p>
            <a:r>
              <a:rPr lang="en-US" sz="2400" dirty="0"/>
              <a:t>We optimize for average video quality and average quality variation using the absolute bitrate level. While we use the chuck bitrate to optimize the rebuffer factor. </a:t>
            </a:r>
          </a:p>
          <a:p>
            <a:r>
              <a:rPr lang="en-US" sz="2400" dirty="0"/>
              <a:t>For optimizing the rebuffer factor, we also make sure the value is a minimum of 0 thus not differentiating value that do not decrease the buffer level. </a:t>
            </a:r>
          </a:p>
          <a:p>
            <a:r>
              <a:rPr lang="en-US" sz="2400" dirty="0"/>
              <a:t>We simplify the </a:t>
            </a:r>
            <a:r>
              <a:rPr lang="en-US" sz="2400" dirty="0" err="1"/>
              <a:t>RobustMPC</a:t>
            </a:r>
            <a:r>
              <a:rPr lang="en-US" sz="2400" dirty="0"/>
              <a:t> by not accounting for the waiting time in between chunks request. </a:t>
            </a:r>
          </a:p>
          <a:p>
            <a:endParaRPr lang="en-US" sz="2400" dirty="0"/>
          </a:p>
        </p:txBody>
      </p:sp>
    </p:spTree>
    <p:extLst>
      <p:ext uri="{BB962C8B-B14F-4D97-AF65-F5344CB8AC3E}">
        <p14:creationId xmlns:p14="http://schemas.microsoft.com/office/powerpoint/2010/main" val="13772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BBA-2</a:t>
            </a:r>
          </a:p>
        </p:txBody>
      </p:sp>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693047454"/>
              </p:ext>
            </p:extLst>
          </p:nvPr>
        </p:nvGraphicFramePr>
        <p:xfrm>
          <a:off x="985652" y="1377538"/>
          <a:ext cx="10368148" cy="4553577"/>
        </p:xfrm>
        <a:graphic>
          <a:graphicData uri="http://schemas.openxmlformats.org/drawingml/2006/table">
            <a:tbl>
              <a:tblPr firstRow="1" bandRow="1">
                <a:tableStyleId>{5C22544A-7EE6-4342-B048-85BDC9FD1C3A}</a:tableStyleId>
              </a:tblPr>
              <a:tblGrid>
                <a:gridCol w="4172596">
                  <a:extLst>
                    <a:ext uri="{9D8B030D-6E8A-4147-A177-3AD203B41FA5}">
                      <a16:colId xmlns:a16="http://schemas.microsoft.com/office/drawing/2014/main" val="3341500424"/>
                    </a:ext>
                  </a:extLst>
                </a:gridCol>
                <a:gridCol w="6195552">
                  <a:extLst>
                    <a:ext uri="{9D8B030D-6E8A-4147-A177-3AD203B41FA5}">
                      <a16:colId xmlns:a16="http://schemas.microsoft.com/office/drawing/2014/main" val="1217774895"/>
                    </a:ext>
                  </a:extLst>
                </a:gridCol>
              </a:tblGrid>
              <a:tr h="1389413">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1582082">
                <a:tc>
                  <a:txBody>
                    <a:bodyPr/>
                    <a:lstStyle/>
                    <a:p>
                      <a:r>
                        <a:rPr lang="en-US" dirty="0"/>
                        <a:t>How was initial period handled to avoid being conservative</a:t>
                      </a:r>
                    </a:p>
                  </a:txBody>
                  <a:tcPr/>
                </a:tc>
                <a:tc>
                  <a:txBody>
                    <a:bodyPr/>
                    <a:lstStyle/>
                    <a:p>
                      <a:endParaRPr lang="en-US"/>
                    </a:p>
                  </a:txBody>
                  <a:tcPr/>
                </a:tc>
                <a:extLst>
                  <a:ext uri="{0D108BD9-81ED-4DB2-BD59-A6C34878D82A}">
                    <a16:rowId xmlns:a16="http://schemas.microsoft.com/office/drawing/2014/main" val="555642595"/>
                  </a:ext>
                </a:extLst>
              </a:tr>
              <a:tr h="1582082">
                <a:tc>
                  <a:txBody>
                    <a:bodyPr/>
                    <a:lstStyle/>
                    <a:p>
                      <a:r>
                        <a:rPr lang="en-US" dirty="0"/>
                        <a:t>How did you map buffer levels to chunk sizes?</a:t>
                      </a:r>
                    </a:p>
                  </a:txBody>
                  <a:tcPr/>
                </a:tc>
                <a:tc>
                  <a:txBody>
                    <a:bodyPr/>
                    <a:lstStyle/>
                    <a:p>
                      <a:endParaRPr lang="en-US" dirty="0"/>
                    </a:p>
                  </a:txBody>
                  <a:tcPr/>
                </a:tc>
                <a:extLst>
                  <a:ext uri="{0D108BD9-81ED-4DB2-BD59-A6C34878D82A}">
                    <a16:rowId xmlns:a16="http://schemas.microsoft.com/office/drawing/2014/main" val="276631117"/>
                  </a:ext>
                </a:extLst>
              </a:tr>
            </a:tbl>
          </a:graphicData>
        </a:graphic>
      </p:graphicFrame>
    </p:spTree>
    <p:extLst>
      <p:ext uri="{BB962C8B-B14F-4D97-AF65-F5344CB8AC3E}">
        <p14:creationId xmlns:p14="http://schemas.microsoft.com/office/powerpoint/2010/main" val="8069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BBA-2</a:t>
            </a:r>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a:bodyPr>
          <a:lstStyle/>
          <a:p>
            <a:r>
              <a:rPr lang="en-US" sz="2400" dirty="0"/>
              <a:t>Use a bulleted list to explain any thing else you think important for the base implementation not covered in the previous slide. Include any simplifications you made, or other significant features you implemented</a:t>
            </a:r>
          </a:p>
        </p:txBody>
      </p:sp>
    </p:spTree>
    <p:extLst>
      <p:ext uri="{BB962C8B-B14F-4D97-AF65-F5344CB8AC3E}">
        <p14:creationId xmlns:p14="http://schemas.microsoft.com/office/powerpoint/2010/main" val="416776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sz="4000" dirty="0"/>
              <a:t>Your approach [Use more slides if needed]</a:t>
            </a:r>
            <a:br>
              <a:rPr lang="en-US" sz="4000" dirty="0"/>
            </a:br>
            <a:r>
              <a:rPr lang="en-US" sz="2200" dirty="0"/>
              <a:t>For checkpoint, this is a proposed approach. For final replace with what you actually did.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a:bodyPr>
          <a:lstStyle/>
          <a:p>
            <a:r>
              <a:rPr lang="en-US" dirty="0"/>
              <a:t>What is the goal of your approach and why do you think it might do better?</a:t>
            </a:r>
          </a:p>
          <a:p>
            <a:r>
              <a:rPr lang="en-US" dirty="0"/>
              <a:t>The MPC implementation has an error were is does not differentiate the positive impact a bitrate level has on the buffer, this is because the rebuffering term has a minimum of 0. If we were to decrease the minimum to say -10 this would allow the MPC to gauge the positive impact that lower bitrate levels enable. </a:t>
            </a:r>
          </a:p>
          <a:p>
            <a:endParaRPr lang="en-US" dirty="0"/>
          </a:p>
          <a:p>
            <a:r>
              <a:rPr lang="en-US" dirty="0"/>
              <a:t>Provide key details of your approach. [Avoid low-level implementation details] Justify key choices. Use a bulleted list.</a:t>
            </a:r>
          </a:p>
          <a:p>
            <a:endParaRPr lang="en-US" dirty="0"/>
          </a:p>
          <a:p>
            <a:endParaRPr lang="en-US" dirty="0"/>
          </a:p>
        </p:txBody>
      </p:sp>
    </p:spTree>
    <p:extLst>
      <p:ext uri="{BB962C8B-B14F-4D97-AF65-F5344CB8AC3E}">
        <p14:creationId xmlns:p14="http://schemas.microsoft.com/office/powerpoint/2010/main" val="34888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dirty="0"/>
              <a:t>Results: [More slides if needed]</a:t>
            </a:r>
            <a:br>
              <a:rPr lang="en-US" dirty="0"/>
            </a:br>
            <a:r>
              <a:rPr lang="en-US" sz="2000" dirty="0"/>
              <a:t>[For checkpoint, only focus on baseline algorithms, you can update for final]</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lnSpcReduction="10000"/>
          </a:bodyPr>
          <a:lstStyle/>
          <a:p>
            <a:r>
              <a:rPr lang="en-US" dirty="0"/>
              <a:t>Present the settings where you compared? </a:t>
            </a:r>
          </a:p>
          <a:p>
            <a:pPr lvl="1"/>
            <a:r>
              <a:rPr lang="en-US" dirty="0"/>
              <a:t>Was it default config we provided? or </a:t>
            </a:r>
          </a:p>
          <a:p>
            <a:pPr lvl="1"/>
            <a:r>
              <a:rPr lang="en-US" dirty="0"/>
              <a:t>Different settings (e.g., smaller buffer size)?</a:t>
            </a:r>
          </a:p>
          <a:p>
            <a:r>
              <a:rPr lang="en-US" dirty="0"/>
              <a:t>Present comparison results of all algorithms on the set of traces/configurations that we provided. </a:t>
            </a:r>
          </a:p>
          <a:p>
            <a:pPr lvl="1"/>
            <a:r>
              <a:rPr lang="en-US" dirty="0"/>
              <a:t>We suggest using a bar graph (X-Axis: </a:t>
            </a:r>
            <a:r>
              <a:rPr lang="en-US" dirty="0" err="1"/>
              <a:t>traceID</a:t>
            </a:r>
            <a:r>
              <a:rPr lang="en-US" dirty="0"/>
              <a:t>, Y-Axis: </a:t>
            </a:r>
            <a:r>
              <a:rPr lang="en-US" dirty="0" err="1"/>
              <a:t>QoE</a:t>
            </a:r>
            <a:r>
              <a:rPr lang="en-US" dirty="0"/>
              <a:t> metric)</a:t>
            </a:r>
          </a:p>
          <a:p>
            <a:pPr lvl="1"/>
            <a:r>
              <a:rPr lang="en-US" dirty="0"/>
              <a:t>You may also additionally use a CDF (e.g., see Fig 8 in MPC paper).</a:t>
            </a:r>
          </a:p>
          <a:p>
            <a:pPr lvl="1"/>
            <a:r>
              <a:rPr lang="en-US" dirty="0"/>
              <a:t>Please give some thought to what additional graphs to present in as compact yet informative/insightful a manner as possible. </a:t>
            </a:r>
          </a:p>
          <a:p>
            <a:pPr lvl="1"/>
            <a:r>
              <a:rPr lang="en-US" dirty="0"/>
              <a:t>Reporting the composite score is useful, but it may be helpful to also report other metrics especially when they can help provide more insights.</a:t>
            </a:r>
          </a:p>
        </p:txBody>
      </p:sp>
    </p:spTree>
    <p:extLst>
      <p:ext uri="{BB962C8B-B14F-4D97-AF65-F5344CB8AC3E}">
        <p14:creationId xmlns:p14="http://schemas.microsoft.com/office/powerpoint/2010/main" val="26540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B00-1187-8723-980E-C3EF047B254C}"/>
              </a:ext>
            </a:extLst>
          </p:cNvPr>
          <p:cNvSpPr>
            <a:spLocks noGrp="1"/>
          </p:cNvSpPr>
          <p:nvPr>
            <p:ph type="title"/>
          </p:nvPr>
        </p:nvSpPr>
        <p:spPr/>
        <p:txBody>
          <a:bodyPr/>
          <a:lstStyle/>
          <a:p>
            <a:r>
              <a:rPr lang="en-US" dirty="0"/>
              <a:t>MPC </a:t>
            </a:r>
            <a:r>
              <a:rPr lang="en-US" dirty="0" err="1"/>
              <a:t>QoE</a:t>
            </a:r>
            <a:r>
              <a:rPr lang="en-US" dirty="0"/>
              <a:t> Scores (min buffer level = 0)</a:t>
            </a:r>
          </a:p>
        </p:txBody>
      </p:sp>
    </p:spTree>
    <p:extLst>
      <p:ext uri="{BB962C8B-B14F-4D97-AF65-F5344CB8AC3E}">
        <p14:creationId xmlns:p14="http://schemas.microsoft.com/office/powerpoint/2010/main" val="1326429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1161</Words>
  <Application>Microsoft Office PowerPoint</Application>
  <PresentationFormat>Widescreen</PresentationFormat>
  <Paragraphs>81</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ECE 50863 Project 3 Report Template</vt:lpstr>
      <vt:lpstr>Instructions</vt:lpstr>
      <vt:lpstr>Base Algorithm: RobustMPC</vt:lpstr>
      <vt:lpstr>BaseAlgorithm: RobustMPC</vt:lpstr>
      <vt:lpstr>Base Algorithm: BBA-2</vt:lpstr>
      <vt:lpstr>BaseAlgorithm: BBA-2</vt:lpstr>
      <vt:lpstr>Your approach [Use more slides if needed] For checkpoint, this is a proposed approach. For final replace with what you actually did.</vt:lpstr>
      <vt:lpstr>Results: [More slides if needed] [For checkpoint, only focus on baseline algorithms, you can update for final]</vt:lpstr>
      <vt:lpstr>MPC QoE Scores (min buffer level = 0)</vt:lpstr>
      <vt:lpstr>MPC QoE Scores (min buffer level = -10) </vt:lpstr>
      <vt:lpstr>PowerPoint Presentation</vt:lpstr>
      <vt:lpstr>Results Discussion [More slides if needed]</vt:lpstr>
      <vt:lpstr>Other open-ended explorations if applicable  [Add extra slides if needed] – Only for final report.</vt:lpstr>
      <vt:lpstr>Contributions of each student [Skip slide if you did this alone;  for checkpoint indicate ”Completed” and “Proposed” for each bullet.]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Maximilian M Drach</cp:lastModifiedBy>
  <cp:revision>83</cp:revision>
  <dcterms:created xsi:type="dcterms:W3CDTF">2021-10-03T18:09:38Z</dcterms:created>
  <dcterms:modified xsi:type="dcterms:W3CDTF">2024-04-03T20:38:53Z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2023-03-31T23:17:47Z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7988531e-8250-4829-ad7a-702998e3c42f</vt:lpwstr>
  </property>
  <property fmtid="{D5CDD505-2E9C-101B-9397-08002B2CF9AE}" pid="8" name="MSIP_Label_4044bd30-2ed7-4c9d-9d12-46200872a97b_ContentBits">
    <vt:lpwstr>0</vt:lpwstr>
  </property>
</Properties>
</file>