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5" r:id="rId3"/>
    <p:sldId id="260" r:id="rId4"/>
    <p:sldId id="261" r:id="rId5"/>
    <p:sldId id="266" r:id="rId6"/>
    <p:sldId id="267" r:id="rId7"/>
    <p:sldId id="268" r:id="rId8"/>
    <p:sldId id="263" r:id="rId9"/>
    <p:sldId id="270" r:id="rId10"/>
    <p:sldId id="27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ackal Lilly (IFAG CSC E IN)" initials="PL(CEI" lastIdx="3" clrIdx="0">
    <p:extLst>
      <p:ext uri="{19B8F6BF-5375-455C-9EA6-DF929625EA0E}">
        <p15:presenceInfo xmlns:p15="http://schemas.microsoft.com/office/powerpoint/2012/main" userId="S-1-5-21-839522115-1659004503-725345543-1549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91630-C8C0-4BFD-9882-D8C776C0C07C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DF3F1-EE62-440C-9D86-7DE638A9D7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65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2022.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2022-04-26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0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2022-04-26             restricted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Infineon Technologies AG 2022. All rights reserved.</a:t>
            </a:r>
            <a:endParaRPr lang="de-DE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95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2022-04-26             restricted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Infineon Technologies AG 2022. All rights reserved.</a:t>
            </a:r>
            <a:endParaRPr lang="de-DE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85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2022-04-26             restricted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Infineon Technologies AG 2022. All rights reserved.</a:t>
            </a:r>
            <a:endParaRPr lang="de-DE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8103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71DF9915-47C2-4875-9CC6-AE662C1BEA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711952" y="6541008"/>
            <a:ext cx="768096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933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2022.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335360" y="188720"/>
            <a:ext cx="963168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27389C0C-EAEB-4AA5-BE87-2C70E80909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87355" y="6541008"/>
            <a:ext cx="384048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333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FAA3D98-DF13-4617-B743-F65B480AE4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7E565EDA-87DA-45DE-B018-6A3540B05EA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34432" y="6541008"/>
            <a:ext cx="384048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933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2022-04-26             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874058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AF66FD3F-EF63-424F-9AB5-D2F382BBDF2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711952" y="6541008"/>
            <a:ext cx="768096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933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2022. All rights reserved.</a:t>
            </a:r>
            <a:endParaRPr lang="de-DE"/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E7BAA8C0-4834-417B-9855-ED77EB784F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87355" y="6541008"/>
            <a:ext cx="384048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333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FD0C43F-7BF5-4AE3-971A-4BF4F88639E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335360" y="188720"/>
            <a:ext cx="963168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334434" y="1268414"/>
            <a:ext cx="11522207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80378177-B0A0-4783-8B31-B97ECBA1CE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334432" y="6541008"/>
            <a:ext cx="384048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933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2022-04-26             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80402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2022-04-26             restricted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Infineon Technologies AG 2022. All rights reserved.</a:t>
            </a:r>
            <a:endParaRPr lang="de-DE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112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2022-04-26             restricted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Infineon Technologies AG 2022. All rights reserved.</a:t>
            </a:r>
            <a:endParaRPr lang="de-DE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846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2022-04-26             restricted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Infineon Technologies AG 2022. All rights reserved.</a:t>
            </a:r>
            <a:endParaRPr lang="de-DE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19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2022-04-26             restricted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Infineon Technologies AG 2022. All rights reserved.</a:t>
            </a:r>
            <a:endParaRPr lang="de-DE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233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2022-04-26             restricted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Infineon Technologies AG 2022. All rights reserved.</a:t>
            </a:r>
            <a:endParaRPr lang="de-DE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38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2022-04-26             restricted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Infineon Technologies AG 2022. All rights reserved.</a:t>
            </a:r>
            <a:endParaRPr lang="de-DE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71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2022-04-26             restricted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Infineon Technologies AG 2022. All rights reserved.</a:t>
            </a:r>
            <a:endParaRPr lang="de-DE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74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2022-04-26             restricted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Infineon Technologies AG 2022. All rights reserved.</a:t>
            </a:r>
            <a:endParaRPr lang="de-DE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460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2022-04-26             restricted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Infineon Technologies AG 2022. All rights reserved.</a:t>
            </a:r>
            <a:endParaRPr lang="de-DE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29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5" Type="http://schemas.openxmlformats.org/officeDocument/2006/relationships/image" Target="../media/image12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97C87DD9-C48B-4971-B099-2920C7CF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339" y="2756925"/>
            <a:ext cx="2371328" cy="2371328"/>
          </a:xfrm>
          <a:prstGeom prst="rect">
            <a:avLst/>
          </a:prstGeom>
        </p:spPr>
      </p:pic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6A70F095-E0AF-4140-ACE3-910951460D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038" y="1951538"/>
            <a:ext cx="1090685" cy="10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B87A2-8FD8-43EF-B659-A4AA297B6914}"/>
              </a:ext>
            </a:extLst>
          </p:cNvPr>
          <p:cNvSpPr txBox="1"/>
          <p:nvPr/>
        </p:nvSpPr>
        <p:spPr bwMode="auto">
          <a:xfrm>
            <a:off x="911424" y="4597187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456" y="5390148"/>
            <a:ext cx="5414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Meet Bob, a supply chain planner for one of the globally leading semiconductor wafer chip manufacturers.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5818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606" y="3000829"/>
            <a:ext cx="9631680" cy="720000"/>
          </a:xfrm>
        </p:spPr>
        <p:txBody>
          <a:bodyPr>
            <a:normAutofit/>
          </a:bodyPr>
          <a:lstStyle/>
          <a:p>
            <a:r>
              <a:rPr lang="de-DE" dirty="0"/>
              <a:t>Continue </a:t>
            </a:r>
            <a:r>
              <a:rPr lang="de-DE"/>
              <a:t>in the Jupyter Notebook.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79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E98ED399-2F14-4A76-B755-053857B0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73344" y="2852936"/>
            <a:ext cx="2275317" cy="2275317"/>
          </a:xfrm>
          <a:prstGeom prst="rect">
            <a:avLst/>
          </a:prstGeom>
        </p:spPr>
      </p:pic>
      <p:pic>
        <p:nvPicPr>
          <p:cNvPr id="9" name="Graphic 8" descr="Atom">
            <a:extLst>
              <a:ext uri="{FF2B5EF4-FFF2-40B4-BE49-F238E27FC236}">
                <a16:creationId xmlns:a16="http://schemas.microsoft.com/office/drawing/2014/main" id="{75CC665A-8AA4-4D4F-A5EF-A91FD04EB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2012" y="1988840"/>
            <a:ext cx="1090685" cy="1090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DBAF30-56D9-40D5-866A-79110FF7681A}"/>
              </a:ext>
            </a:extLst>
          </p:cNvPr>
          <p:cNvSpPr txBox="1"/>
          <p:nvPr/>
        </p:nvSpPr>
        <p:spPr bwMode="auto">
          <a:xfrm>
            <a:off x="10791960" y="4603681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0103" y="5365473"/>
            <a:ext cx="4061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Meet Alice, a quantum computing expert.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3131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97C87DD9-C48B-4971-B099-2920C7CF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339" y="2756925"/>
            <a:ext cx="2371328" cy="2371328"/>
          </a:xfrm>
          <a:prstGeom prst="rect">
            <a:avLst/>
          </a:prstGeom>
        </p:spPr>
      </p:pic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E98ED399-2F14-4A76-B755-053857B0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73344" y="2852936"/>
            <a:ext cx="2275317" cy="2275317"/>
          </a:xfrm>
          <a:prstGeom prst="rect">
            <a:avLst/>
          </a:prstGeom>
        </p:spPr>
      </p:pic>
      <p:pic>
        <p:nvPicPr>
          <p:cNvPr id="9" name="Graphic 8" descr="Atom">
            <a:extLst>
              <a:ext uri="{FF2B5EF4-FFF2-40B4-BE49-F238E27FC236}">
                <a16:creationId xmlns:a16="http://schemas.microsoft.com/office/drawing/2014/main" id="{75CC665A-8AA4-4D4F-A5EF-A91FD04EB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2012" y="1988840"/>
            <a:ext cx="1090685" cy="1090685"/>
          </a:xfrm>
          <a:prstGeom prst="rect">
            <a:avLst/>
          </a:prstGeom>
        </p:spPr>
      </p:pic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6A70F095-E0AF-4140-ACE3-910951460D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038" y="1951538"/>
            <a:ext cx="1090685" cy="10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B87A2-8FD8-43EF-B659-A4AA297B6914}"/>
              </a:ext>
            </a:extLst>
          </p:cNvPr>
          <p:cNvSpPr txBox="1"/>
          <p:nvPr/>
        </p:nvSpPr>
        <p:spPr bwMode="auto">
          <a:xfrm>
            <a:off x="911424" y="4597187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BAF30-56D9-40D5-866A-79110FF7681A}"/>
              </a:ext>
            </a:extLst>
          </p:cNvPr>
          <p:cNvSpPr txBox="1"/>
          <p:nvPr/>
        </p:nvSpPr>
        <p:spPr bwMode="auto">
          <a:xfrm>
            <a:off x="10791960" y="4603681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288606" y="620194"/>
            <a:ext cx="5991581" cy="2422029"/>
          </a:xfrm>
          <a:prstGeom prst="wedgeRoundRectCallout">
            <a:avLst>
              <a:gd name="adj1" fmla="val -64181"/>
              <a:gd name="adj2" fmla="val 95947"/>
              <a:gd name="adj3" fmla="val 16667"/>
            </a:avLst>
          </a:prstGeom>
          <a:solidFill>
            <a:schemeClr val="bg2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205" y="908720"/>
            <a:ext cx="57976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my day to day work, I face several optimization problems like scheduling or allocation. </a:t>
            </a:r>
          </a:p>
          <a:p>
            <a:r>
              <a:rPr lang="en-US" sz="2000" dirty="0"/>
              <a:t>Currently, I calculate solutions with a mix of classical solvers and heuristics, I wish I had reliable methods taking me closer to the optimal configurations.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1296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97C87DD9-C48B-4971-B099-2920C7CF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339" y="2756925"/>
            <a:ext cx="2371328" cy="2371328"/>
          </a:xfrm>
          <a:prstGeom prst="rect">
            <a:avLst/>
          </a:prstGeom>
        </p:spPr>
      </p:pic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E98ED399-2F14-4A76-B755-053857B0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73344" y="2852936"/>
            <a:ext cx="2275317" cy="2275317"/>
          </a:xfrm>
          <a:prstGeom prst="rect">
            <a:avLst/>
          </a:prstGeom>
        </p:spPr>
      </p:pic>
      <p:pic>
        <p:nvPicPr>
          <p:cNvPr id="9" name="Graphic 8" descr="Atom">
            <a:extLst>
              <a:ext uri="{FF2B5EF4-FFF2-40B4-BE49-F238E27FC236}">
                <a16:creationId xmlns:a16="http://schemas.microsoft.com/office/drawing/2014/main" id="{75CC665A-8AA4-4D4F-A5EF-A91FD04EB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2012" y="1988840"/>
            <a:ext cx="1090685" cy="1090685"/>
          </a:xfrm>
          <a:prstGeom prst="rect">
            <a:avLst/>
          </a:prstGeom>
        </p:spPr>
      </p:pic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6A70F095-E0AF-4140-ACE3-910951460D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692" y="1947195"/>
            <a:ext cx="1090685" cy="10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B87A2-8FD8-43EF-B659-A4AA297B6914}"/>
              </a:ext>
            </a:extLst>
          </p:cNvPr>
          <p:cNvSpPr txBox="1"/>
          <p:nvPr/>
        </p:nvSpPr>
        <p:spPr bwMode="auto">
          <a:xfrm>
            <a:off x="911424" y="4597187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BAF30-56D9-40D5-866A-79110FF7681A}"/>
              </a:ext>
            </a:extLst>
          </p:cNvPr>
          <p:cNvSpPr txBox="1"/>
          <p:nvPr/>
        </p:nvSpPr>
        <p:spPr bwMode="auto">
          <a:xfrm>
            <a:off x="10791960" y="4603681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B6D5C99-099E-4E6A-A124-597A219BA4DC}"/>
              </a:ext>
            </a:extLst>
          </p:cNvPr>
          <p:cNvSpPr/>
          <p:nvPr/>
        </p:nvSpPr>
        <p:spPr bwMode="auto">
          <a:xfrm>
            <a:off x="3210129" y="2354094"/>
            <a:ext cx="5507682" cy="3638144"/>
          </a:xfrm>
          <a:prstGeom prst="wedgeRoundRectCallout">
            <a:avLst>
              <a:gd name="adj1" fmla="val 77484"/>
              <a:gd name="adj2" fmla="val 8120"/>
              <a:gd name="adj3" fmla="val 16667"/>
            </a:avLst>
          </a:prstGeom>
          <a:solidFill>
            <a:schemeClr val="bg2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5732" y="2588116"/>
            <a:ext cx="45922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It's your lucky day! With quantum computers, we can do quite a few difficult computations, your optimization tasks are among them. All you have to do is encode your problem statement into a Hamiltonian whose ground state will correspond to the optimal solution. There are different algorithms which try to generate that ground state, like QAOA or QITE.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2347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97C87DD9-C48B-4971-B099-2920C7CF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339" y="2756925"/>
            <a:ext cx="2371328" cy="2371328"/>
          </a:xfrm>
          <a:prstGeom prst="rect">
            <a:avLst/>
          </a:prstGeom>
        </p:spPr>
      </p:pic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E98ED399-2F14-4A76-B755-053857B0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73344" y="2852936"/>
            <a:ext cx="2275317" cy="2275317"/>
          </a:xfrm>
          <a:prstGeom prst="rect">
            <a:avLst/>
          </a:prstGeom>
        </p:spPr>
      </p:pic>
      <p:pic>
        <p:nvPicPr>
          <p:cNvPr id="9" name="Graphic 8" descr="Atom">
            <a:extLst>
              <a:ext uri="{FF2B5EF4-FFF2-40B4-BE49-F238E27FC236}">
                <a16:creationId xmlns:a16="http://schemas.microsoft.com/office/drawing/2014/main" id="{75CC665A-8AA4-4D4F-A5EF-A91FD04EB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2012" y="1988840"/>
            <a:ext cx="1090685" cy="1090685"/>
          </a:xfrm>
          <a:prstGeom prst="rect">
            <a:avLst/>
          </a:prstGeom>
        </p:spPr>
      </p:pic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6A70F095-E0AF-4140-ACE3-910951460D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038" y="1951538"/>
            <a:ext cx="1090685" cy="10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B87A2-8FD8-43EF-B659-A4AA297B6914}"/>
              </a:ext>
            </a:extLst>
          </p:cNvPr>
          <p:cNvSpPr txBox="1"/>
          <p:nvPr/>
        </p:nvSpPr>
        <p:spPr bwMode="auto">
          <a:xfrm>
            <a:off x="911424" y="4597187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BAF30-56D9-40D5-866A-79110FF7681A}"/>
              </a:ext>
            </a:extLst>
          </p:cNvPr>
          <p:cNvSpPr txBox="1"/>
          <p:nvPr/>
        </p:nvSpPr>
        <p:spPr bwMode="auto">
          <a:xfrm>
            <a:off x="10791960" y="4603681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288606" y="885217"/>
            <a:ext cx="5991581" cy="1653702"/>
          </a:xfrm>
          <a:prstGeom prst="wedgeRoundRectCallout">
            <a:avLst>
              <a:gd name="adj1" fmla="val -64181"/>
              <a:gd name="adj2" fmla="val 154771"/>
              <a:gd name="adj3" fmla="val 16667"/>
            </a:avLst>
          </a:prstGeom>
          <a:solidFill>
            <a:schemeClr val="bg2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2502" y="1172942"/>
            <a:ext cx="5457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Woah</a:t>
            </a:r>
            <a:r>
              <a:rPr lang="en-US" sz="2000" dirty="0"/>
              <a:t>, Alice, slow down! You just lost me on the part about the Hamiltonian. </a:t>
            </a:r>
            <a:br>
              <a:rPr lang="en-US" sz="2000" dirty="0"/>
            </a:br>
            <a:r>
              <a:rPr lang="en-US" sz="2000" dirty="0"/>
              <a:t>Can you explain again?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2524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97C87DD9-C48B-4971-B099-2920C7CF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339" y="2756925"/>
            <a:ext cx="2371328" cy="2371328"/>
          </a:xfrm>
          <a:prstGeom prst="rect">
            <a:avLst/>
          </a:prstGeom>
        </p:spPr>
      </p:pic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E98ED399-2F14-4A76-B755-053857B0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73344" y="2852936"/>
            <a:ext cx="2275317" cy="2275317"/>
          </a:xfrm>
          <a:prstGeom prst="rect">
            <a:avLst/>
          </a:prstGeom>
        </p:spPr>
      </p:pic>
      <p:pic>
        <p:nvPicPr>
          <p:cNvPr id="9" name="Graphic 8" descr="Atom">
            <a:extLst>
              <a:ext uri="{FF2B5EF4-FFF2-40B4-BE49-F238E27FC236}">
                <a16:creationId xmlns:a16="http://schemas.microsoft.com/office/drawing/2014/main" id="{75CC665A-8AA4-4D4F-A5EF-A91FD04EB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2012" y="1988840"/>
            <a:ext cx="1090685" cy="1090685"/>
          </a:xfrm>
          <a:prstGeom prst="rect">
            <a:avLst/>
          </a:prstGeom>
        </p:spPr>
      </p:pic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6A70F095-E0AF-4140-ACE3-910951460D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692" y="1947195"/>
            <a:ext cx="1090685" cy="10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B87A2-8FD8-43EF-B659-A4AA297B6914}"/>
              </a:ext>
            </a:extLst>
          </p:cNvPr>
          <p:cNvSpPr txBox="1"/>
          <p:nvPr/>
        </p:nvSpPr>
        <p:spPr bwMode="auto">
          <a:xfrm>
            <a:off x="911424" y="4597187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BAF30-56D9-40D5-866A-79110FF7681A}"/>
              </a:ext>
            </a:extLst>
          </p:cNvPr>
          <p:cNvSpPr txBox="1"/>
          <p:nvPr/>
        </p:nvSpPr>
        <p:spPr bwMode="auto">
          <a:xfrm>
            <a:off x="10791960" y="4603681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B6D5C99-099E-4E6A-A124-597A219BA4DC}"/>
              </a:ext>
            </a:extLst>
          </p:cNvPr>
          <p:cNvSpPr/>
          <p:nvPr/>
        </p:nvSpPr>
        <p:spPr bwMode="auto">
          <a:xfrm>
            <a:off x="3210128" y="3881336"/>
            <a:ext cx="5507682" cy="1557293"/>
          </a:xfrm>
          <a:prstGeom prst="wedgeRoundRectCallout">
            <a:avLst>
              <a:gd name="adj1" fmla="val 75365"/>
              <a:gd name="adj2" fmla="val -12494"/>
              <a:gd name="adj3" fmla="val 16667"/>
            </a:avLst>
          </a:prstGeom>
          <a:solidFill>
            <a:schemeClr val="bg2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7852" y="4271857"/>
            <a:ext cx="4592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Sure, let's do it with a concrete example from your work. Could you give me one?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3111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97C87DD9-C48B-4971-B099-2920C7CF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339" y="2756925"/>
            <a:ext cx="2371328" cy="2371328"/>
          </a:xfrm>
          <a:prstGeom prst="rect">
            <a:avLst/>
          </a:prstGeom>
        </p:spPr>
      </p:pic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E98ED399-2F14-4A76-B755-053857B0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73344" y="2852936"/>
            <a:ext cx="2275317" cy="2275317"/>
          </a:xfrm>
          <a:prstGeom prst="rect">
            <a:avLst/>
          </a:prstGeom>
        </p:spPr>
      </p:pic>
      <p:pic>
        <p:nvPicPr>
          <p:cNvPr id="9" name="Graphic 8" descr="Atom">
            <a:extLst>
              <a:ext uri="{FF2B5EF4-FFF2-40B4-BE49-F238E27FC236}">
                <a16:creationId xmlns:a16="http://schemas.microsoft.com/office/drawing/2014/main" id="{75CC665A-8AA4-4D4F-A5EF-A91FD04EB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2012" y="1988840"/>
            <a:ext cx="1090685" cy="1090685"/>
          </a:xfrm>
          <a:prstGeom prst="rect">
            <a:avLst/>
          </a:prstGeom>
        </p:spPr>
      </p:pic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6A70F095-E0AF-4140-ACE3-910951460D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038" y="1951538"/>
            <a:ext cx="1090685" cy="10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B87A2-8FD8-43EF-B659-A4AA297B6914}"/>
              </a:ext>
            </a:extLst>
          </p:cNvPr>
          <p:cNvSpPr txBox="1"/>
          <p:nvPr/>
        </p:nvSpPr>
        <p:spPr bwMode="auto">
          <a:xfrm>
            <a:off x="911424" y="4597187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BAF30-56D9-40D5-866A-79110FF7681A}"/>
              </a:ext>
            </a:extLst>
          </p:cNvPr>
          <p:cNvSpPr txBox="1"/>
          <p:nvPr/>
        </p:nvSpPr>
        <p:spPr bwMode="auto">
          <a:xfrm>
            <a:off x="10791960" y="4603681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288606" y="486383"/>
            <a:ext cx="5991581" cy="5875506"/>
          </a:xfrm>
          <a:prstGeom prst="wedgeRoundRectCallout">
            <a:avLst>
              <a:gd name="adj1" fmla="val -64830"/>
              <a:gd name="adj2" fmla="val 15422"/>
              <a:gd name="adj3" fmla="val 16667"/>
            </a:avLst>
          </a:prstGeom>
          <a:solidFill>
            <a:schemeClr val="bg2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2973" y="663590"/>
            <a:ext cx="54572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Great idea! So today, six customers placed orders, each requesting a certain amount of wafer chips and offering a payment. My machines have a limited capacity of producing 7 wafer chips a day. Now I have to decide, which orders to confirm tomorrow in order to receive maximal payment, while not overstepping his machines' capacity.</a:t>
            </a:r>
            <a:endParaRPr lang="de-DE" sz="2000" dirty="0"/>
          </a:p>
        </p:txBody>
      </p:sp>
      <p:pic>
        <p:nvPicPr>
          <p:cNvPr id="16" name="Graphic 10" descr="Factory">
            <a:extLst>
              <a:ext uri="{FF2B5EF4-FFF2-40B4-BE49-F238E27FC236}">
                <a16:creationId xmlns:a16="http://schemas.microsoft.com/office/drawing/2014/main" id="{8372C56D-57F9-413F-BC79-CE54615608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0067" y="4008299"/>
            <a:ext cx="968878" cy="968878"/>
          </a:xfrm>
          <a:prstGeom prst="rect">
            <a:avLst/>
          </a:prstGeom>
        </p:spPr>
      </p:pic>
      <p:pic>
        <p:nvPicPr>
          <p:cNvPr id="17" name="Graphic 12" descr="Processor">
            <a:extLst>
              <a:ext uri="{FF2B5EF4-FFF2-40B4-BE49-F238E27FC236}">
                <a16:creationId xmlns:a16="http://schemas.microsoft.com/office/drawing/2014/main" id="{FB849ED2-4921-461C-867D-3110923553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71281" y="3017644"/>
            <a:ext cx="407849" cy="407849"/>
          </a:xfrm>
          <a:prstGeom prst="rect">
            <a:avLst/>
          </a:prstGeom>
        </p:spPr>
      </p:pic>
      <p:pic>
        <p:nvPicPr>
          <p:cNvPr id="18" name="Graphic 15" descr="Processor">
            <a:extLst>
              <a:ext uri="{FF2B5EF4-FFF2-40B4-BE49-F238E27FC236}">
                <a16:creationId xmlns:a16="http://schemas.microsoft.com/office/drawing/2014/main" id="{41FDDD25-1B0F-4E4E-995F-23450A0269D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71281" y="3554685"/>
            <a:ext cx="407849" cy="407849"/>
          </a:xfrm>
          <a:prstGeom prst="rect">
            <a:avLst/>
          </a:prstGeom>
        </p:spPr>
      </p:pic>
      <p:pic>
        <p:nvPicPr>
          <p:cNvPr id="19" name="Graphic 16" descr="Processor">
            <a:extLst>
              <a:ext uri="{FF2B5EF4-FFF2-40B4-BE49-F238E27FC236}">
                <a16:creationId xmlns:a16="http://schemas.microsoft.com/office/drawing/2014/main" id="{9D444754-FACA-48CE-B8EB-AEA6DFB5517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71281" y="4153995"/>
            <a:ext cx="407849" cy="407849"/>
          </a:xfrm>
          <a:prstGeom prst="rect">
            <a:avLst/>
          </a:prstGeom>
        </p:spPr>
      </p:pic>
      <p:pic>
        <p:nvPicPr>
          <p:cNvPr id="20" name="Graphic 17" descr="Processor">
            <a:extLst>
              <a:ext uri="{FF2B5EF4-FFF2-40B4-BE49-F238E27FC236}">
                <a16:creationId xmlns:a16="http://schemas.microsoft.com/office/drawing/2014/main" id="{89CD9F8E-1C5D-4AD0-A701-810585B8D07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71281" y="4661269"/>
            <a:ext cx="407849" cy="407849"/>
          </a:xfrm>
          <a:prstGeom prst="rect">
            <a:avLst/>
          </a:prstGeom>
        </p:spPr>
      </p:pic>
      <p:pic>
        <p:nvPicPr>
          <p:cNvPr id="21" name="Graphic 18" descr="Processor">
            <a:extLst>
              <a:ext uri="{FF2B5EF4-FFF2-40B4-BE49-F238E27FC236}">
                <a16:creationId xmlns:a16="http://schemas.microsoft.com/office/drawing/2014/main" id="{532E2CB3-F994-44A4-8D42-3ABF114F13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71281" y="5229622"/>
            <a:ext cx="407849" cy="407849"/>
          </a:xfrm>
          <a:prstGeom prst="rect">
            <a:avLst/>
          </a:prstGeom>
        </p:spPr>
      </p:pic>
      <p:pic>
        <p:nvPicPr>
          <p:cNvPr id="22" name="Graphic 19" descr="Processor">
            <a:extLst>
              <a:ext uri="{FF2B5EF4-FFF2-40B4-BE49-F238E27FC236}">
                <a16:creationId xmlns:a16="http://schemas.microsoft.com/office/drawing/2014/main" id="{3FC048BB-555B-4F81-AAC5-A2E055ED0F7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71281" y="5847286"/>
            <a:ext cx="407849" cy="40784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000C71-4C7D-4B65-8946-8C56DB7D7958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4679130" y="3221569"/>
            <a:ext cx="3470937" cy="1271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BF66CA-EDC2-4073-A94F-C3A68A6883D5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4679130" y="3758610"/>
            <a:ext cx="3470937" cy="734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ABAD90-FF22-428D-ACE0-385CECB2596A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>
            <a:off x="4679130" y="4357920"/>
            <a:ext cx="3470937" cy="1348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AE7E71-B443-4D5A-93E1-517FD509B159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4679130" y="4492738"/>
            <a:ext cx="3470937" cy="372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1C5F8D-4FCA-4092-879F-DEEC307004E1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679130" y="4492738"/>
            <a:ext cx="3470937" cy="940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5DB290-CD4C-4068-A026-AFC6F6A905DC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4679130" y="4492738"/>
            <a:ext cx="3470937" cy="1558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1055E4-8FD3-429E-8BFB-97C474FE034E}"/>
              </a:ext>
            </a:extLst>
          </p:cNvPr>
          <p:cNvSpPr txBox="1"/>
          <p:nvPr/>
        </p:nvSpPr>
        <p:spPr bwMode="auto">
          <a:xfrm>
            <a:off x="4040803" y="2911521"/>
            <a:ext cx="147867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5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1375BF-1308-4A9A-9815-A9197E7FEC82}"/>
              </a:ext>
            </a:extLst>
          </p:cNvPr>
          <p:cNvSpPr txBox="1"/>
          <p:nvPr/>
        </p:nvSpPr>
        <p:spPr bwMode="auto">
          <a:xfrm>
            <a:off x="4040803" y="3448534"/>
            <a:ext cx="147867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4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455C5E-E95D-49F1-997F-5027AEEC30E3}"/>
              </a:ext>
            </a:extLst>
          </p:cNvPr>
          <p:cNvSpPr txBox="1"/>
          <p:nvPr/>
        </p:nvSpPr>
        <p:spPr bwMode="auto">
          <a:xfrm>
            <a:off x="4040803" y="4053677"/>
            <a:ext cx="147867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7584EF-1C6E-407F-8D28-08B2BF501933}"/>
              </a:ext>
            </a:extLst>
          </p:cNvPr>
          <p:cNvSpPr txBox="1"/>
          <p:nvPr/>
        </p:nvSpPr>
        <p:spPr bwMode="auto">
          <a:xfrm>
            <a:off x="4040803" y="4555118"/>
            <a:ext cx="147867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9E454C-D534-4A59-87E6-B03DC1B71338}"/>
              </a:ext>
            </a:extLst>
          </p:cNvPr>
          <p:cNvSpPr txBox="1"/>
          <p:nvPr/>
        </p:nvSpPr>
        <p:spPr bwMode="auto">
          <a:xfrm>
            <a:off x="4040803" y="5140285"/>
            <a:ext cx="147867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45F27-F601-4C69-9F00-50C7B6A11EB5}"/>
              </a:ext>
            </a:extLst>
          </p:cNvPr>
          <p:cNvSpPr txBox="1"/>
          <p:nvPr/>
        </p:nvSpPr>
        <p:spPr bwMode="auto">
          <a:xfrm>
            <a:off x="4040803" y="5746983"/>
            <a:ext cx="147867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ADC9B6-AC45-483B-AFFA-BB0648202927}"/>
              </a:ext>
            </a:extLst>
          </p:cNvPr>
          <p:cNvSpPr/>
          <p:nvPr/>
        </p:nvSpPr>
        <p:spPr bwMode="auto">
          <a:xfrm>
            <a:off x="5952819" y="5603079"/>
            <a:ext cx="98578" cy="12681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8CE2B4-4015-4D1D-8FA7-0519943AD791}"/>
              </a:ext>
            </a:extLst>
          </p:cNvPr>
          <p:cNvSpPr txBox="1"/>
          <p:nvPr/>
        </p:nvSpPr>
        <p:spPr bwMode="auto">
          <a:xfrm>
            <a:off x="6240850" y="5516488"/>
            <a:ext cx="879797" cy="28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867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value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0E8A31-2896-41C6-A831-7A4CE21D396D}"/>
              </a:ext>
            </a:extLst>
          </p:cNvPr>
          <p:cNvSpPr/>
          <p:nvPr/>
        </p:nvSpPr>
        <p:spPr bwMode="auto">
          <a:xfrm>
            <a:off x="5952819" y="6076556"/>
            <a:ext cx="98578" cy="1333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 dirty="0">
              <a:solidFill>
                <a:schemeClr val="accent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8782F5-E7AF-4600-B190-B504E414E095}"/>
              </a:ext>
            </a:extLst>
          </p:cNvPr>
          <p:cNvSpPr txBox="1"/>
          <p:nvPr/>
        </p:nvSpPr>
        <p:spPr bwMode="auto">
          <a:xfrm>
            <a:off x="6240850" y="5984937"/>
            <a:ext cx="977073" cy="28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867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weight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85936" y="4854935"/>
            <a:ext cx="12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Capacity: 7</a:t>
            </a:r>
          </a:p>
        </p:txBody>
      </p:sp>
    </p:spTree>
    <p:extLst>
      <p:ext uri="{BB962C8B-B14F-4D97-AF65-F5344CB8AC3E}">
        <p14:creationId xmlns:p14="http://schemas.microsoft.com/office/powerpoint/2010/main" val="302730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8372C56D-57F9-413F-BC79-CE5461560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9614" y="2789599"/>
            <a:ext cx="1710419" cy="1710419"/>
          </a:xfrm>
          <a:prstGeom prst="rect">
            <a:avLst/>
          </a:prstGeom>
        </p:spPr>
      </p:pic>
      <p:pic>
        <p:nvPicPr>
          <p:cNvPr id="13" name="Graphic 12" descr="Processor">
            <a:extLst>
              <a:ext uri="{FF2B5EF4-FFF2-40B4-BE49-F238E27FC236}">
                <a16:creationId xmlns:a16="http://schemas.microsoft.com/office/drawing/2014/main" id="{FB849ED2-4921-461C-867D-3110923553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428" y="1196764"/>
            <a:ext cx="720000" cy="720000"/>
          </a:xfrm>
          <a:prstGeom prst="rect">
            <a:avLst/>
          </a:prstGeom>
        </p:spPr>
      </p:pic>
      <p:pic>
        <p:nvPicPr>
          <p:cNvPr id="16" name="Graphic 15" descr="Processor">
            <a:extLst>
              <a:ext uri="{FF2B5EF4-FFF2-40B4-BE49-F238E27FC236}">
                <a16:creationId xmlns:a16="http://schemas.microsoft.com/office/drawing/2014/main" id="{41FDDD25-1B0F-4E4E-995F-23450A0269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428" y="2054699"/>
            <a:ext cx="720000" cy="720000"/>
          </a:xfrm>
          <a:prstGeom prst="rect">
            <a:avLst/>
          </a:prstGeom>
        </p:spPr>
      </p:pic>
      <p:pic>
        <p:nvPicPr>
          <p:cNvPr id="17" name="Graphic 16" descr="Processor">
            <a:extLst>
              <a:ext uri="{FF2B5EF4-FFF2-40B4-BE49-F238E27FC236}">
                <a16:creationId xmlns:a16="http://schemas.microsoft.com/office/drawing/2014/main" id="{9D444754-FACA-48CE-B8EB-AEA6DFB551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428" y="2924808"/>
            <a:ext cx="720000" cy="720000"/>
          </a:xfrm>
          <a:prstGeom prst="rect">
            <a:avLst/>
          </a:prstGeom>
        </p:spPr>
      </p:pic>
      <p:pic>
        <p:nvPicPr>
          <p:cNvPr id="18" name="Graphic 17" descr="Processor">
            <a:extLst>
              <a:ext uri="{FF2B5EF4-FFF2-40B4-BE49-F238E27FC236}">
                <a16:creationId xmlns:a16="http://schemas.microsoft.com/office/drawing/2014/main" id="{89CD9F8E-1C5D-4AD0-A701-810585B8D0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428" y="3794917"/>
            <a:ext cx="720000" cy="720000"/>
          </a:xfrm>
          <a:prstGeom prst="rect">
            <a:avLst/>
          </a:prstGeom>
        </p:spPr>
      </p:pic>
      <p:pic>
        <p:nvPicPr>
          <p:cNvPr id="19" name="Graphic 18" descr="Processor">
            <a:extLst>
              <a:ext uri="{FF2B5EF4-FFF2-40B4-BE49-F238E27FC236}">
                <a16:creationId xmlns:a16="http://schemas.microsoft.com/office/drawing/2014/main" id="{532E2CB3-F994-44A4-8D42-3ABF114F13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428" y="4665027"/>
            <a:ext cx="720000" cy="720000"/>
          </a:xfrm>
          <a:prstGeom prst="rect">
            <a:avLst/>
          </a:prstGeom>
        </p:spPr>
      </p:pic>
      <p:pic>
        <p:nvPicPr>
          <p:cNvPr id="20" name="Graphic 19" descr="Processor">
            <a:extLst>
              <a:ext uri="{FF2B5EF4-FFF2-40B4-BE49-F238E27FC236}">
                <a16:creationId xmlns:a16="http://schemas.microsoft.com/office/drawing/2014/main" id="{3FC048BB-555B-4F81-AAC5-A2E055ED0F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428" y="5535136"/>
            <a:ext cx="720000" cy="720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000C71-4C7D-4B65-8946-8C56DB7D795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4164429" y="1556765"/>
            <a:ext cx="3255185" cy="2088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BF66CA-EDC2-4073-A94F-C3A68A6883D5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4164429" y="2414699"/>
            <a:ext cx="3255185" cy="1230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ABAD90-FF22-428D-ACE0-385CECB2596A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164429" y="3284808"/>
            <a:ext cx="3255185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AE7E71-B443-4D5A-93E1-517FD509B159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4164429" y="3644808"/>
            <a:ext cx="3255185" cy="510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C5F8D-4FCA-4092-879F-DEEC307004E1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4164429" y="3644808"/>
            <a:ext cx="3255185" cy="1380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5DB290-CD4C-4068-A026-AFC6F6A905DC}"/>
              </a:ext>
            </a:extLst>
          </p:cNvPr>
          <p:cNvCxnSpPr>
            <a:cxnSpLocks/>
            <a:stCxn id="20" idx="3"/>
            <a:endCxn id="11" idx="1"/>
          </p:cNvCxnSpPr>
          <p:nvPr/>
        </p:nvCxnSpPr>
        <p:spPr>
          <a:xfrm flipV="1">
            <a:off x="4164429" y="3644808"/>
            <a:ext cx="3255185" cy="225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61055E4-8FD3-429E-8BFB-97C474FE034E}"/>
              </a:ext>
            </a:extLst>
          </p:cNvPr>
          <p:cNvSpPr txBox="1"/>
          <p:nvPr/>
        </p:nvSpPr>
        <p:spPr bwMode="auto">
          <a:xfrm>
            <a:off x="3213950" y="1284924"/>
            <a:ext cx="28803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5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1375BF-1308-4A9A-9815-A9197E7FEC82}"/>
              </a:ext>
            </a:extLst>
          </p:cNvPr>
          <p:cNvSpPr txBox="1"/>
          <p:nvPr/>
        </p:nvSpPr>
        <p:spPr bwMode="auto">
          <a:xfrm>
            <a:off x="3213950" y="2142831"/>
            <a:ext cx="28803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4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455C5E-E95D-49F1-997F-5027AEEC30E3}"/>
              </a:ext>
            </a:extLst>
          </p:cNvPr>
          <p:cNvSpPr txBox="1"/>
          <p:nvPr/>
        </p:nvSpPr>
        <p:spPr bwMode="auto">
          <a:xfrm>
            <a:off x="3213950" y="3018773"/>
            <a:ext cx="28803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7584EF-1C6E-407F-8D28-08B2BF501933}"/>
              </a:ext>
            </a:extLst>
          </p:cNvPr>
          <p:cNvSpPr txBox="1"/>
          <p:nvPr/>
        </p:nvSpPr>
        <p:spPr bwMode="auto">
          <a:xfrm>
            <a:off x="3213950" y="3883049"/>
            <a:ext cx="28803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9E454C-D534-4A59-87E6-B03DC1B71338}"/>
              </a:ext>
            </a:extLst>
          </p:cNvPr>
          <p:cNvSpPr txBox="1"/>
          <p:nvPr/>
        </p:nvSpPr>
        <p:spPr bwMode="auto">
          <a:xfrm>
            <a:off x="3213950" y="4769973"/>
            <a:ext cx="28803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D45F27-F601-4C69-9F00-50C7B6A11EB5}"/>
              </a:ext>
            </a:extLst>
          </p:cNvPr>
          <p:cNvSpPr txBox="1"/>
          <p:nvPr/>
        </p:nvSpPr>
        <p:spPr bwMode="auto">
          <a:xfrm>
            <a:off x="3213950" y="5629116"/>
            <a:ext cx="28803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ADC9B6-AC45-483B-AFFA-BB0648202927}"/>
              </a:ext>
            </a:extLst>
          </p:cNvPr>
          <p:cNvSpPr/>
          <p:nvPr/>
        </p:nvSpPr>
        <p:spPr bwMode="auto">
          <a:xfrm>
            <a:off x="1677779" y="1284922"/>
            <a:ext cx="192021" cy="223865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8CE2B4-4015-4D1D-8FA7-0519943AD791}"/>
              </a:ext>
            </a:extLst>
          </p:cNvPr>
          <p:cNvSpPr txBox="1"/>
          <p:nvPr/>
        </p:nvSpPr>
        <p:spPr bwMode="auto">
          <a:xfrm>
            <a:off x="1965811" y="1233102"/>
            <a:ext cx="894408" cy="28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867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0E8A31-2896-41C6-A831-7A4CE21D396D}"/>
              </a:ext>
            </a:extLst>
          </p:cNvPr>
          <p:cNvSpPr/>
          <p:nvPr/>
        </p:nvSpPr>
        <p:spPr bwMode="auto">
          <a:xfrm>
            <a:off x="1677779" y="1753368"/>
            <a:ext cx="192021" cy="2354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 dirty="0">
              <a:solidFill>
                <a:schemeClr val="accent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8782F5-E7AF-4600-B190-B504E414E095}"/>
              </a:ext>
            </a:extLst>
          </p:cNvPr>
          <p:cNvSpPr txBox="1"/>
          <p:nvPr/>
        </p:nvSpPr>
        <p:spPr bwMode="auto">
          <a:xfrm>
            <a:off x="1965811" y="1701551"/>
            <a:ext cx="894408" cy="28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867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weight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9129" y="4334917"/>
            <a:ext cx="129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Capacity: 7</a:t>
            </a:r>
          </a:p>
        </p:txBody>
      </p:sp>
    </p:spTree>
    <p:extLst>
      <p:ext uri="{BB962C8B-B14F-4D97-AF65-F5344CB8AC3E}">
        <p14:creationId xmlns:p14="http://schemas.microsoft.com/office/powerpoint/2010/main" val="410390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97C87DD9-C48B-4971-B099-2920C7CF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339" y="2756925"/>
            <a:ext cx="2371328" cy="2371328"/>
          </a:xfrm>
          <a:prstGeom prst="rect">
            <a:avLst/>
          </a:prstGeom>
        </p:spPr>
      </p:pic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E98ED399-2F14-4A76-B755-053857B0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73344" y="2852936"/>
            <a:ext cx="2275317" cy="2275317"/>
          </a:xfrm>
          <a:prstGeom prst="rect">
            <a:avLst/>
          </a:prstGeom>
        </p:spPr>
      </p:pic>
      <p:pic>
        <p:nvPicPr>
          <p:cNvPr id="9" name="Graphic 8" descr="Atom">
            <a:extLst>
              <a:ext uri="{FF2B5EF4-FFF2-40B4-BE49-F238E27FC236}">
                <a16:creationId xmlns:a16="http://schemas.microsoft.com/office/drawing/2014/main" id="{75CC665A-8AA4-4D4F-A5EF-A91FD04EB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2012" y="1988840"/>
            <a:ext cx="1090685" cy="1090685"/>
          </a:xfrm>
          <a:prstGeom prst="rect">
            <a:avLst/>
          </a:prstGeom>
        </p:spPr>
      </p:pic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6A70F095-E0AF-4140-ACE3-910951460D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692" y="1947195"/>
            <a:ext cx="1090685" cy="10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B87A2-8FD8-43EF-B659-A4AA297B6914}"/>
              </a:ext>
            </a:extLst>
          </p:cNvPr>
          <p:cNvSpPr txBox="1"/>
          <p:nvPr/>
        </p:nvSpPr>
        <p:spPr bwMode="auto">
          <a:xfrm>
            <a:off x="911424" y="4597187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BAF30-56D9-40D5-866A-79110FF7681A}"/>
              </a:ext>
            </a:extLst>
          </p:cNvPr>
          <p:cNvSpPr txBox="1"/>
          <p:nvPr/>
        </p:nvSpPr>
        <p:spPr bwMode="auto">
          <a:xfrm>
            <a:off x="10791960" y="4603681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B6D5C99-099E-4E6A-A124-597A219BA4DC}"/>
              </a:ext>
            </a:extLst>
          </p:cNvPr>
          <p:cNvSpPr/>
          <p:nvPr/>
        </p:nvSpPr>
        <p:spPr bwMode="auto">
          <a:xfrm>
            <a:off x="3210128" y="3920247"/>
            <a:ext cx="5507682" cy="1391055"/>
          </a:xfrm>
          <a:prstGeom prst="wedgeRoundRectCallout">
            <a:avLst>
              <a:gd name="adj1" fmla="val 73952"/>
              <a:gd name="adj2" fmla="val -20440"/>
              <a:gd name="adj3" fmla="val 16667"/>
            </a:avLst>
          </a:prstGeom>
          <a:solidFill>
            <a:schemeClr val="bg2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7852" y="4271857"/>
            <a:ext cx="459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OK, great start! Let's get our hands dirty.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484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Continue in the Jupyter Notebook.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Palackal Lilly (IFAG CSC E IN)</dc:creator>
  <cp:lastModifiedBy>Hess Maximilian (IFAG CSC E IN)</cp:lastModifiedBy>
  <cp:revision>10</cp:revision>
  <dcterms:created xsi:type="dcterms:W3CDTF">2022-04-27T08:19:48Z</dcterms:created>
  <dcterms:modified xsi:type="dcterms:W3CDTF">2022-04-27T10:47:43Z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2022-04-27T08:19:50Z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