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comments/comment8.xml" ContentType="application/vnd.openxmlformats-officedocument.presentationml.comments+xml"/>
  <Override PartName="/ppt/notesSlides/notesSlide17.xml" ContentType="application/vnd.openxmlformats-officedocument.presentationml.notesSlide+xml"/>
  <Override PartName="/ppt/comments/comment9.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0.xml" ContentType="application/vnd.openxmlformats-officedocument.presentationml.comments+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comments/comment13.xml" ContentType="application/vnd.openxmlformats-officedocument.presentationml.comments+xml"/>
  <Override PartName="/ppt/notesSlides/notesSlide24.xml" ContentType="application/vnd.openxmlformats-officedocument.presentationml.notesSlide+xml"/>
  <Override PartName="/ppt/comments/comment14.xml" ContentType="application/vnd.openxmlformats-officedocument.presentationml.comments+xml"/>
  <Override PartName="/ppt/notesSlides/notesSlide25.xml" ContentType="application/vnd.openxmlformats-officedocument.presentationml.notesSlide+xml"/>
  <Override PartName="/ppt/comments/comment15.xml" ContentType="application/vnd.openxmlformats-officedocument.presentationml.comments+xml"/>
  <Override PartName="/ppt/notesSlides/notesSlide26.xml" ContentType="application/vnd.openxmlformats-officedocument.presentationml.notesSlide+xml"/>
  <Override PartName="/ppt/comments/comment16.xml" ContentType="application/vnd.openxmlformats-officedocument.presentationml.comments+xml"/>
  <Override PartName="/ppt/notesSlides/notesSlide27.xml" ContentType="application/vnd.openxmlformats-officedocument.presentationml.notesSlide+xml"/>
  <Override PartName="/ppt/comments/comment17.xml" ContentType="application/vnd.openxmlformats-officedocument.presentationml.comment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31"/>
  </p:notesMasterIdLst>
  <p:sldIdLst>
    <p:sldId id="297" r:id="rId3"/>
    <p:sldId id="298" r:id="rId4"/>
    <p:sldId id="299" r:id="rId5"/>
    <p:sldId id="300" r:id="rId6"/>
    <p:sldId id="296"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86" r:id="rId29"/>
    <p:sldId id="288"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l Alterovitz" initials="" lastIdx="7" clrIdx="0"/>
  <p:cmAuthor id="7" name="David Glazer" initials="" lastIdx="1" clrIdx="7"/>
  <p:cmAuthor id="1" name="Rachel Liao" initials="" lastIdx="12" clrIdx="1"/>
  <p:cmAuthor id="2" name="Maximilian Haeussler" initials="" lastIdx="10" clrIdx="2"/>
  <p:cmAuthor id="3" name="Audrey Musselman-Brown" initials="" lastIdx="1" clrIdx="3"/>
  <p:cmAuthor id="4" name="David Haussler" initials="" lastIdx="1" clrIdx="4"/>
  <p:cmAuthor id="5" name="Lynn Brazil" initials="" lastIdx="5" clrIdx="5"/>
  <p:cmAuthor id="6" name="Angel Pizarro" initials="" lastIdx="1" clrIdx="6"/>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18" autoAdjust="0"/>
  </p:normalViewPr>
  <p:slideViewPr>
    <p:cSldViewPr snapToGrid="0" snapToObjects="1">
      <p:cViewPr>
        <p:scale>
          <a:sx n="100" d="100"/>
          <a:sy n="100" d="100"/>
        </p:scale>
        <p:origin x="-188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9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6" idx="1">
    <p:pos x="6000" y="0"/>
    <p:text>Opted to use SAM/BAM since (a) GA4GH Genomics API follows SAM/BAM where possible; and (b) people are more familiar with it</p:text>
  </p:cm>
  <p:cm authorId="7" idx="1">
    <p:pos x="6000" y="100"/>
    <p:text>My $.02 -- still too much detail for this venue; I'd move it to the appendix. (We don't want to rathole on conversations about details of algorithms, or about file formats vs. APIs.) But you all are in the room, and know the audience better, so it's your call.</p:text>
  </p:cm>
</p:cmLst>
</file>

<file path=ppt/comments/comment10.xml><?xml version="1.0" encoding="utf-8"?>
<p:cmLst xmlns:a="http://schemas.openxmlformats.org/drawingml/2006/main" xmlns:r="http://schemas.openxmlformats.org/officeDocument/2006/relationships" xmlns:p="http://schemas.openxmlformats.org/presentationml/2006/main">
  <p:cm authorId="1" idx="7">
    <p:pos x="6000" y="0"/>
    <p:text>More detail needed</p:text>
  </p:cm>
</p:cmLst>
</file>

<file path=ppt/comments/comment11.xml><?xml version="1.0" encoding="utf-8"?>
<p:cmLst xmlns:a="http://schemas.openxmlformats.org/drawingml/2006/main" xmlns:r="http://schemas.openxmlformats.org/officeDocument/2006/relationships" xmlns:p="http://schemas.openxmlformats.org/presentationml/2006/main">
  <p:cm authorId="0" idx="4">
    <p:pos x="6000" y="0"/>
    <p:text>Consider feedback from users to the trusted stewards or shared ledger in some way...</p:text>
  </p:cm>
</p:cmLst>
</file>

<file path=ppt/comments/comment12.xml><?xml version="1.0" encoding="utf-8"?>
<p:cmLst xmlns:a="http://schemas.openxmlformats.org/drawingml/2006/main" xmlns:r="http://schemas.openxmlformats.org/officeDocument/2006/relationships" xmlns:p="http://schemas.openxmlformats.org/presentationml/2006/main">
  <p:cm authorId="1" idx="5">
    <p:pos x="6000" y="0"/>
    <p:text>Need to distinguish/clarify between access request to/from steward about patient data access, and direct patient recontact</p:text>
  </p:cm>
</p:cmLst>
</file>

<file path=ppt/comments/comment13.xml><?xml version="1.0" encoding="utf-8"?>
<p:cmLst xmlns:a="http://schemas.openxmlformats.org/drawingml/2006/main" xmlns:r="http://schemas.openxmlformats.org/officeDocument/2006/relationships" xmlns:p="http://schemas.openxmlformats.org/presentationml/2006/main">
  <p:cm authorId="2" idx="2">
    <p:pos x="6000" y="0"/>
    <p:text>we can remove this one</p:text>
  </p:cm>
</p:cmLst>
</file>

<file path=ppt/comments/comment14.xml><?xml version="1.0" encoding="utf-8"?>
<p:cmLst xmlns:a="http://schemas.openxmlformats.org/drawingml/2006/main" xmlns:r="http://schemas.openxmlformats.org/officeDocument/2006/relationships" xmlns:p="http://schemas.openxmlformats.org/presentationml/2006/main">
  <p:cm authorId="2" idx="7">
    <p:pos x="6000" y="0"/>
    <p:text>Needed space. Removed: To further maintain participant privacy, the steward identifies the participant in the public ledger by a random number, unrelated to the participant’s personal information.</p:text>
  </p:cm>
</p:cmLst>
</file>

<file path=ppt/comments/comment15.xml><?xml version="1.0" encoding="utf-8"?>
<p:cmLst xmlns:a="http://schemas.openxmlformats.org/drawingml/2006/main" xmlns:r="http://schemas.openxmlformats.org/officeDocument/2006/relationships" xmlns:p="http://schemas.openxmlformats.org/presentationml/2006/main">
  <p:cm authorId="1" idx="4">
    <p:pos x="6000" y="0"/>
    <p:text>"Digital escrow" patent - JM to contact patent holder to determine licensing potential</p:text>
  </p:cm>
</p:cmLst>
</file>

<file path=ppt/comments/comment16.xml><?xml version="1.0" encoding="utf-8"?>
<p:cmLst xmlns:a="http://schemas.openxmlformats.org/drawingml/2006/main" xmlns:r="http://schemas.openxmlformats.org/officeDocument/2006/relationships" xmlns:p="http://schemas.openxmlformats.org/presentationml/2006/main">
  <p:cm authorId="1" idx="2">
    <p:pos x="6000" y="0"/>
    <p:text>We can't be required to vouch for stewards. Need legal counsel to draft appropriate language here to both support the two governing principles for validating stewards while at the same time releasing us from the need to thoroughly validate them.</p:text>
  </p:cm>
  <p:cm authorId="1" idx="3">
    <p:pos x="6000" y="100"/>
    <p:text>The big concern about bitcoin is governance – which includes how stewards are credentialed. *IF* we have a governing role, it is: 
1. Validate that stewards have sufficient security around data 
2. Validate that stewards have reliable persistence in their business model so there is low chance that they go bankrupt and disappear</p:text>
  </p:cm>
  <p:cm authorId="2" idx="8">
    <p:pos x="6000" y="200"/>
    <p:text>Now you're raising the re-identification question. Why? On one of the first slides you wrote that this is all only somatic</p:text>
  </p:cm>
  <p:cm authorId="3" idx="1">
    <p:pos x="6000" y="300"/>
    <p:text>Imagine that a steward had only one participant (let's say Katie), and you knew that Katie had participated through that steward. Since the data is labeled by which steward it came from, you would know exactly which data was hers. It doesn't matter if the  data is completely generic.</p:text>
  </p:cm>
  <p:cm authorId="4" idx="1">
    <p:pos x="6000" y="400"/>
    <p:text>Yes. We can't let an adversary know somatic mutation and  clinical data
belong to a specific participant (such as the only participant for a
steward).
Also, let's say "starting with somatic" in the early slide.</p:text>
  </p:cm>
  <p:cm authorId="2" idx="9">
    <p:pos x="6000" y="500"/>
    <p:text>David: OK. Though it may be cleaner to start the slide deck as somatic-only and then later have slide on "what we have to do if we want to go germline"</p:text>
  </p:cm>
  <p:cm authorId="2" idx="10">
    <p:pos x="6000" y="600"/>
    <p:text>Slide 2 still says "only somatic"</p:text>
  </p:cm>
</p:cmLst>
</file>

<file path=ppt/comments/comment17.xml><?xml version="1.0" encoding="utf-8"?>
<p:cmLst xmlns:a="http://schemas.openxmlformats.org/drawingml/2006/main" xmlns:r="http://schemas.openxmlformats.org/officeDocument/2006/relationships" xmlns:p="http://schemas.openxmlformats.org/presentationml/2006/main">
  <p:cm authorId="1" idx="1">
    <p:pos x="6000" y="0"/>
    <p:text>Ideas:
1. Data users could pay stewards
2. Third-party app developers could pay stewards
3. JM has a lot of ideas - follow up later
NOTE: This will be a topic for discussion when JM travels to MIT to consider these technologies with researchers there</p:text>
  </p:cm>
</p:cmLst>
</file>

<file path=ppt/comments/comment2.xml><?xml version="1.0" encoding="utf-8"?>
<p:cmLst xmlns:a="http://schemas.openxmlformats.org/drawingml/2006/main" xmlns:r="http://schemas.openxmlformats.org/officeDocument/2006/relationships" xmlns:p="http://schemas.openxmlformats.org/presentationml/2006/main">
  <p:cm authorId="2" idx="5">
    <p:pos x="6000" y="0"/>
    <p:text>Ethereum is supported on Microsoft Azure</p:text>
  </p:cm>
  <p:cm authorId="2" idx="6">
    <p:pos x="6000" y="100"/>
    <p:text>why not bitcoin?</p:text>
  </p:cm>
</p:cmLst>
</file>

<file path=ppt/comments/comment3.xml><?xml version="1.0" encoding="utf-8"?>
<p:cmLst xmlns:a="http://schemas.openxmlformats.org/drawingml/2006/main" xmlns:r="http://schemas.openxmlformats.org/officeDocument/2006/relationships" xmlns:p="http://schemas.openxmlformats.org/presentationml/2006/main">
  <p:cm authorId="0" idx="6">
    <p:pos x="6000" y="0"/>
    <p:text>Bitcoin issues to consider- What about block size and overall database size?</p:text>
  </p:cm>
</p:cmLst>
</file>

<file path=ppt/comments/comment4.xml><?xml version="1.0" encoding="utf-8"?>
<p:cmLst xmlns:a="http://schemas.openxmlformats.org/drawingml/2006/main" xmlns:r="http://schemas.openxmlformats.org/officeDocument/2006/relationships" xmlns:p="http://schemas.openxmlformats.org/presentationml/2006/main">
  <p:cm authorId="1" idx="12">
    <p:pos x="6000" y="0"/>
    <p:text>JM: Record a video with narration by whoever is driving the demo. Play video on April 15 to preclude technical issues. Could also do a live demo outside of April 15.</p:text>
  </p:cm>
</p:cmLst>
</file>

<file path=ppt/comments/comment5.xml><?xml version="1.0" encoding="utf-8"?>
<p:cmLst xmlns:a="http://schemas.openxmlformats.org/drawingml/2006/main" xmlns:r="http://schemas.openxmlformats.org/officeDocument/2006/relationships" xmlns:p="http://schemas.openxmlformats.org/presentationml/2006/main">
  <p:cm authorId="0" idx="5">
    <p:pos x="6000" y="0"/>
    <p:text>Automated apps that analyze for patterns,etc.</p:text>
  </p:cm>
  <p:cm authorId="1" idx="11">
    <p:pos x="6000" y="100"/>
    <p:text>All: add more users if you think of them</p:text>
  </p:cm>
</p:cmLst>
</file>

<file path=ppt/comments/comment6.xml><?xml version="1.0" encoding="utf-8"?>
<p:cmLst xmlns:a="http://schemas.openxmlformats.org/drawingml/2006/main" xmlns:r="http://schemas.openxmlformats.org/officeDocument/2006/relationships" xmlns:p="http://schemas.openxmlformats.org/presentationml/2006/main">
  <p:cm authorId="0" idx="7">
    <p:pos x="6000" y="0"/>
    <p:text>Are you thinking of using API's for the underlying data?  FHIR?</p:text>
  </p:cm>
</p:cmLst>
</file>

<file path=ppt/comments/comment7.xml><?xml version="1.0" encoding="utf-8"?>
<p:cmLst xmlns:a="http://schemas.openxmlformats.org/drawingml/2006/main" xmlns:r="http://schemas.openxmlformats.org/officeDocument/2006/relationships" xmlns:p="http://schemas.openxmlformats.org/presentationml/2006/main">
  <p:cm authorId="1" idx="9">
    <p:pos x="6000" y="0"/>
    <p:text>JM: John Wilbanks had released 9.5k records of Parkinson’s patients – Should reference this because it should be built into the system. Don’t want to put ourselves in a situation where extensibility is a problem (e.g. adding members of a pedigree in the future).</p:text>
  </p:cm>
  <p:cm authorId="1" idx="10">
    <p:pos x="6000" y="100"/>
    <p:text>Consider patent concerns. More discussion needed with John M, Peter G. Links from Max:
https://www.google.com/patents/US8909669
https://www.google.com/patents/US7028049
https://www.google.com/patents/US8131764
https://www.google.com/patents/US8904554</p:text>
  </p:cm>
</p:cmLst>
</file>

<file path=ppt/comments/comment8.xml><?xml version="1.0" encoding="utf-8"?>
<p:cmLst xmlns:a="http://schemas.openxmlformats.org/drawingml/2006/main" xmlns:r="http://schemas.openxmlformats.org/officeDocument/2006/relationships" xmlns:p="http://schemas.openxmlformats.org/presentationml/2006/main">
  <p:cm authorId="0" idx="1">
    <p:pos x="6000" y="0"/>
    <p:text>How to enforce consistency/deal with different representations at different locations (e.g. medical clinic has different/ambiguous representation compared registry- so could inadvertently lead to duplication).</p:text>
  </p:cm>
  <p:cm authorId="0" idx="2">
    <p:pos x="6000" y="100"/>
    <p:text>What is strategy to avoid duplication?- ie participant submits to multiple locations...</p:text>
  </p:cm>
</p:cmLst>
</file>

<file path=ppt/comments/comment9.xml><?xml version="1.0" encoding="utf-8"?>
<p:cmLst xmlns:a="http://schemas.openxmlformats.org/drawingml/2006/main" xmlns:r="http://schemas.openxmlformats.org/officeDocument/2006/relationships" xmlns:p="http://schemas.openxmlformats.org/presentationml/2006/main">
  <p:cm authorId="1" idx="8">
    <p:pos x="6000" y="0"/>
    <p:text>Steward retains ALL relevant info that a patient has consented to be stored, prior to their consent to release info to a broader audience</p:text>
  </p:cm>
  <p:cm authorId="2" idx="4">
    <p:pos x="6000" y="100"/>
    <p:text>digital signature should be explained. Not needed anyways: blockchain transactions are always signed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36154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ethereum.org/foundation" TargetMode="External"/><Relationship Id="rId4" Type="http://schemas.openxmlformats.org/officeDocument/2006/relationships/hyperlink" Target="https://codius.org/"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4213"/>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1"/>
            <a:ext cx="5486400" cy="4114799"/>
          </a:xfrm>
          <a:prstGeom prst="rect">
            <a:avLst/>
          </a:prstGeom>
          <a:noFill/>
          <a:ln>
            <a:noFill/>
          </a:ln>
        </p:spPr>
        <p:txBody>
          <a:bodyPr lIns="89926" tIns="44951" rIns="89926" bIns="44951" anchor="t" anchorCtr="0">
            <a:noAutofit/>
          </a:bodyPr>
          <a:lstStyle/>
          <a:p>
            <a:pPr>
              <a:buSzPct val="25000"/>
            </a:pPr>
            <a:r>
              <a:rPr lang="en-US"/>
              <a:t>The issue we are addressing is that with accumulation of genomic information in pediatric oncology and medicine in general, we are faced with the problem of data silos. Where data are generated and stored at different locations and there are no effective mechanisms to share and consolidate the data.</a:t>
            </a:r>
          </a:p>
          <a:p>
            <a:pPr>
              <a:buSzPct val="25000"/>
            </a:pPr>
            <a:endParaRPr/>
          </a:p>
        </p:txBody>
      </p:sp>
      <p:sp>
        <p:nvSpPr>
          <p:cNvPr id="65" name="Shape 65"/>
          <p:cNvSpPr txBox="1">
            <a:spLocks noGrp="1"/>
          </p:cNvSpPr>
          <p:nvPr>
            <p:ph type="sldNum" idx="12"/>
          </p:nvPr>
        </p:nvSpPr>
        <p:spPr>
          <a:xfrm>
            <a:off x="3884613" y="8685216"/>
            <a:ext cx="2971800" cy="457200"/>
          </a:xfrm>
          <a:prstGeom prst="rect">
            <a:avLst/>
          </a:prstGeom>
          <a:noFill/>
          <a:ln>
            <a:noFill/>
          </a:ln>
        </p:spPr>
        <p:txBody>
          <a:bodyPr lIns="89926" tIns="44951" rIns="89926" bIns="44951"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1</a:t>
            </a:fld>
            <a:endParaRPr lang="en-US" sz="1200">
              <a:latin typeface="Calibri"/>
              <a:ea typeface="Calibri"/>
              <a:cs typeface="Calibri"/>
              <a:sym typeface="Calibri"/>
            </a:endParaRPr>
          </a:p>
        </p:txBody>
      </p:sp>
    </p:spTree>
    <p:extLst>
      <p:ext uri="{BB962C8B-B14F-4D97-AF65-F5344CB8AC3E}">
        <p14:creationId xmlns:p14="http://schemas.microsoft.com/office/powerpoint/2010/main" val="1113419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Once data has been submitted, the input website is not needed anymore. Data lives its own life on the </a:t>
            </a:r>
            <a:r>
              <a:rPr lang="en-US" dirty="0" err="1"/>
              <a:t>ethereum</a:t>
            </a:r>
            <a:r>
              <a:rPr lang="en-US" dirty="0"/>
              <a:t> network. </a:t>
            </a:r>
          </a:p>
          <a:p>
            <a:pPr lvl="0" rtl="0">
              <a:spcBef>
                <a:spcPts val="0"/>
              </a:spcBef>
              <a:buNone/>
            </a:pPr>
            <a:r>
              <a:rPr lang="en-US" dirty="0"/>
              <a:t>Cost is not an issue if we run our own </a:t>
            </a:r>
            <a:r>
              <a:rPr lang="en-US" dirty="0" err="1"/>
              <a:t>ethereum</a:t>
            </a:r>
            <a:r>
              <a:rPr lang="en-US" dirty="0"/>
              <a:t> </a:t>
            </a:r>
            <a:r>
              <a:rPr lang="en-US" dirty="0" err="1"/>
              <a:t>blockchain</a:t>
            </a:r>
            <a:r>
              <a:rPr lang="en-US" dirty="0"/>
              <a:t>, as we own the “money” and can give it to anyone for free.</a:t>
            </a:r>
          </a:p>
          <a:p>
            <a:pPr lvl="0" rtl="0">
              <a:spcBef>
                <a:spcPts val="0"/>
              </a:spcBef>
              <a:buNone/>
            </a:pPr>
            <a:r>
              <a:rPr lang="en-US" dirty="0"/>
              <a:t>Could be called “</a:t>
            </a:r>
            <a:r>
              <a:rPr lang="en-US" dirty="0" err="1"/>
              <a:t>gecus</a:t>
            </a:r>
            <a:r>
              <a:rPr lang="en-US" dirty="0"/>
              <a:t> = genome computation units” or similar. limited supply makes sure that no one spams the public network.</a:t>
            </a:r>
          </a:p>
          <a:p>
            <a:pPr lvl="0" rtl="0">
              <a:spcBef>
                <a:spcPts val="0"/>
              </a:spcBef>
              <a:buNone/>
            </a:pPr>
            <a:endParaRPr dirty="0"/>
          </a:p>
          <a:p>
            <a:pPr lvl="0" rtl="0">
              <a:spcBef>
                <a:spcPts val="0"/>
              </a:spcBef>
              <a:buNone/>
            </a:pPr>
            <a:r>
              <a:rPr lang="en-US" dirty="0"/>
              <a:t>Otherwise, if using public </a:t>
            </a:r>
            <a:r>
              <a:rPr lang="en-US" dirty="0" err="1"/>
              <a:t>ethereum</a:t>
            </a:r>
            <a:r>
              <a:rPr lang="en-US" dirty="0"/>
              <a:t> block chain:</a:t>
            </a:r>
          </a:p>
          <a:p>
            <a:pPr lvl="0" rtl="0">
              <a:spcBef>
                <a:spcPts val="0"/>
              </a:spcBef>
              <a:buClr>
                <a:schemeClr val="dk1"/>
              </a:buClr>
              <a:buSzPct val="91666"/>
              <a:buFont typeface="Arial"/>
              <a:buNone/>
            </a:pPr>
            <a:r>
              <a:rPr lang="en-US" dirty="0"/>
              <a:t>As shown above, current transaction fee of 76870 gas = 0.0007859600 ether = 0.0092250476$. </a:t>
            </a:r>
          </a:p>
          <a:p>
            <a:pPr lvl="0" rtl="0">
              <a:spcBef>
                <a:spcPts val="0"/>
              </a:spcBef>
              <a:buNone/>
            </a:pPr>
            <a:r>
              <a:rPr lang="en-US" dirty="0"/>
              <a:t>Single variant variant cost &lt; 1cent</a:t>
            </a:r>
          </a:p>
          <a:p>
            <a:pPr lvl="0" rtl="0">
              <a:spcBef>
                <a:spcPts val="0"/>
              </a:spcBef>
              <a:buNone/>
            </a:pPr>
            <a:r>
              <a:rPr lang="en-US" dirty="0"/>
              <a:t>Storing 10 variants 1.2 cents (as variants can be packed into a single record = space saving)</a:t>
            </a:r>
          </a:p>
          <a:p>
            <a:pPr lvl="0">
              <a:spcBef>
                <a:spcPts val="0"/>
              </a:spcBef>
              <a:buNone/>
            </a:pPr>
            <a:endParaRPr dirty="0"/>
          </a:p>
        </p:txBody>
      </p:sp>
      <p:sp>
        <p:nvSpPr>
          <p:cNvPr id="153" name="Shape 1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8" name="Shape 2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t>SAGE trust,   genetic alliance,  </a:t>
            </a:r>
          </a:p>
        </p:txBody>
      </p:sp>
      <p:sp>
        <p:nvSpPr>
          <p:cNvPr id="243" name="Shape 2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9" name="Shape 2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4213"/>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1"/>
            <a:ext cx="5486400" cy="4114799"/>
          </a:xfrm>
          <a:prstGeom prst="rect">
            <a:avLst/>
          </a:prstGeom>
          <a:noFill/>
          <a:ln>
            <a:noFill/>
          </a:ln>
        </p:spPr>
        <p:txBody>
          <a:bodyPr lIns="89926" tIns="44951" rIns="89926" bIns="44951" anchor="t" anchorCtr="0">
            <a:noAutofit/>
          </a:bodyPr>
          <a:lstStyle/>
          <a:p>
            <a:pPr>
              <a:buSzPct val="25000"/>
            </a:pPr>
            <a:endParaRPr/>
          </a:p>
        </p:txBody>
      </p:sp>
      <p:sp>
        <p:nvSpPr>
          <p:cNvPr id="162" name="Shape 162"/>
          <p:cNvSpPr txBox="1">
            <a:spLocks noGrp="1"/>
          </p:cNvSpPr>
          <p:nvPr>
            <p:ph type="sldNum" idx="12"/>
          </p:nvPr>
        </p:nvSpPr>
        <p:spPr>
          <a:xfrm>
            <a:off x="3884613" y="8685216"/>
            <a:ext cx="2971800" cy="457200"/>
          </a:xfrm>
          <a:prstGeom prst="rect">
            <a:avLst/>
          </a:prstGeom>
          <a:noFill/>
          <a:ln>
            <a:noFill/>
          </a:ln>
        </p:spPr>
        <p:txBody>
          <a:bodyPr lIns="89926" tIns="44951" rIns="89926" bIns="44951"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2</a:t>
            </a:fld>
            <a:endParaRPr lang="en-US" sz="1200">
              <a:latin typeface="Calibri"/>
              <a:ea typeface="Calibri"/>
              <a:cs typeface="Calibri"/>
              <a:sym typeface="Calibri"/>
            </a:endParaRPr>
          </a:p>
        </p:txBody>
      </p:sp>
    </p:spTree>
    <p:extLst>
      <p:ext uri="{BB962C8B-B14F-4D97-AF65-F5344CB8AC3E}">
        <p14:creationId xmlns:p14="http://schemas.microsoft.com/office/powerpoint/2010/main" val="426909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3" name="Shape 3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28" name="Shape 3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9" name="Shape 5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7" name="Shape 5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Protocol was secure under the semi-honest model. </a:t>
            </a:r>
            <a:endParaRPr dirty="0"/>
          </a:p>
        </p:txBody>
      </p:sp>
      <p:sp>
        <p:nvSpPr>
          <p:cNvPr id="518" name="Shape 51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50274" y="684862"/>
            <a:ext cx="4557452"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9" name="Shape 249"/>
          <p:cNvSpPr txBox="1">
            <a:spLocks noGrp="1"/>
          </p:cNvSpPr>
          <p:nvPr>
            <p:ph type="body" idx="1"/>
          </p:nvPr>
        </p:nvSpPr>
        <p:spPr>
          <a:xfrm>
            <a:off x="685800" y="4343401"/>
            <a:ext cx="5486400" cy="4114799"/>
          </a:xfrm>
          <a:prstGeom prst="rect">
            <a:avLst/>
          </a:prstGeom>
          <a:noFill/>
          <a:ln>
            <a:noFill/>
          </a:ln>
        </p:spPr>
        <p:txBody>
          <a:bodyPr lIns="89926" tIns="44951" rIns="89926" bIns="44951" anchor="t" anchorCtr="0">
            <a:noAutofit/>
          </a:bodyPr>
          <a:lstStyle/>
          <a:p>
            <a:pPr marL="168638" indent="-168638">
              <a:buClr>
                <a:schemeClr val="dk1"/>
              </a:buClr>
              <a:buSzPct val="100000"/>
              <a:buFont typeface="Arial"/>
              <a:buChar char="•"/>
            </a:pPr>
            <a:r>
              <a:rPr lang="en-US"/>
              <a:t>Second, to defeat cancer, we need to </a:t>
            </a:r>
            <a:r>
              <a:rPr lang="en-US" b="1"/>
              <a:t>go global.</a:t>
            </a:r>
          </a:p>
          <a:p>
            <a:pPr marL="168638" indent="-168638">
              <a:buClr>
                <a:schemeClr val="dk1"/>
              </a:buClr>
              <a:buSzPct val="100000"/>
            </a:pPr>
            <a:endParaRPr sz="1100"/>
          </a:p>
          <a:p>
            <a:pPr marL="168638" indent="-168638">
              <a:buClr>
                <a:schemeClr val="dk1"/>
              </a:buClr>
              <a:buSzPct val="100000"/>
              <a:buFont typeface="Arial"/>
              <a:buChar char="•"/>
            </a:pPr>
            <a:r>
              <a:rPr lang="en-US"/>
              <a:t>In his State of the Union speech, President Obama called for 1 million cancer genomes.</a:t>
            </a:r>
          </a:p>
          <a:p>
            <a:pPr marL="168638" indent="-168638">
              <a:buClr>
                <a:schemeClr val="dk1"/>
              </a:buClr>
              <a:buSzPct val="100000"/>
            </a:pPr>
            <a:endParaRPr sz="1100"/>
          </a:p>
          <a:p>
            <a:pPr marL="168638" indent="-168638">
              <a:buClr>
                <a:schemeClr val="dk1"/>
              </a:buClr>
              <a:buSzPct val="100000"/>
              <a:buFont typeface="Arial"/>
              <a:buChar char="•"/>
            </a:pPr>
            <a:r>
              <a:rPr lang="en-US"/>
              <a:t>That's what will give us the statistical power to defeat cancer.</a:t>
            </a:r>
          </a:p>
          <a:p>
            <a:pPr marL="168638" indent="-168638">
              <a:buClr>
                <a:schemeClr val="dk1"/>
              </a:buClr>
              <a:buSzPct val="100000"/>
            </a:pPr>
            <a:endParaRPr sz="1100"/>
          </a:p>
          <a:p>
            <a:pPr marL="168638" indent="-168638">
              <a:buClr>
                <a:schemeClr val="dk1"/>
              </a:buClr>
              <a:buSzPct val="100000"/>
              <a:buFont typeface="Arial"/>
              <a:buChar char="•"/>
            </a:pPr>
            <a:r>
              <a:rPr lang="en-US"/>
              <a:t>We need a ”global </a:t>
            </a:r>
            <a:r>
              <a:rPr lang="en-US" b="1"/>
              <a:t>DNA sharing network</a:t>
            </a:r>
            <a:r>
              <a:rPr lang="en-US"/>
              <a:t>" for the secure sharing of genomic and clinical data.</a:t>
            </a:r>
          </a:p>
          <a:p>
            <a:pPr marL="168638" indent="-168638">
              <a:buClr>
                <a:schemeClr val="dk1"/>
              </a:buClr>
              <a:buSzPct val="100000"/>
            </a:pPr>
            <a:endParaRPr sz="1100"/>
          </a:p>
          <a:p>
            <a:pPr marL="168638" indent="-168638">
              <a:buClr>
                <a:schemeClr val="dk1"/>
              </a:buClr>
              <a:buSzPct val="100000"/>
              <a:buFont typeface="Arial"/>
              <a:buChar char="•"/>
            </a:pPr>
            <a:r>
              <a:rPr lang="en-US"/>
              <a:t>That's why I co-founded the </a:t>
            </a:r>
            <a:r>
              <a:rPr lang="en-US" b="1"/>
              <a:t>Global Alliance </a:t>
            </a:r>
            <a:r>
              <a:rPr lang="en-US"/>
              <a:t>for Genomics and Health </a:t>
            </a:r>
          </a:p>
          <a:p>
            <a:pPr marL="168638" indent="-168638">
              <a:buClr>
                <a:schemeClr val="dk1"/>
              </a:buClr>
              <a:buSzPct val="100000"/>
            </a:pPr>
            <a:endParaRPr sz="1100"/>
          </a:p>
          <a:p>
            <a:pPr marL="168638" indent="-168638">
              <a:buClr>
                <a:schemeClr val="dk1"/>
              </a:buClr>
              <a:buSzPct val="100000"/>
              <a:buFont typeface="Arial"/>
              <a:buChar char="•"/>
            </a:pPr>
            <a:r>
              <a:rPr lang="en-US"/>
              <a:t>We are mobilizing </a:t>
            </a:r>
            <a:r>
              <a:rPr lang="en-US" b="1"/>
              <a:t>hundreds of institutions</a:t>
            </a:r>
            <a:r>
              <a:rPr lang="en-US"/>
              <a:t> worldwide to build the definitive open-source Internet protocols to share DNA.</a:t>
            </a:r>
          </a:p>
          <a:p>
            <a:pPr marL="168638" indent="-168638">
              <a:buClr>
                <a:schemeClr val="dk1"/>
              </a:buClr>
              <a:buSzPct val="100000"/>
            </a:pPr>
            <a:endParaRPr sz="1100"/>
          </a:p>
          <a:p>
            <a:pPr marL="168638" indent="-168638">
              <a:buClr>
                <a:schemeClr val="dk1"/>
              </a:buClr>
              <a:buSzPct val="100000"/>
              <a:buFont typeface="Arial"/>
              <a:buChar char="•"/>
            </a:pPr>
            <a:r>
              <a:rPr lang="en-US"/>
              <a:t>This is </a:t>
            </a:r>
            <a:r>
              <a:rPr lang="en-US" b="1"/>
              <a:t>opening the floodgates</a:t>
            </a:r>
            <a:r>
              <a:rPr lang="en-US"/>
              <a:t> to even greater collaboration. </a:t>
            </a:r>
          </a:p>
          <a:p>
            <a:pPr marL="618340" lvl="1" indent="-168638">
              <a:buClr>
                <a:schemeClr val="dk1"/>
              </a:buClr>
              <a:buSzPct val="100000"/>
              <a:buFont typeface="Arial"/>
              <a:buChar char="•"/>
            </a:pPr>
            <a:r>
              <a:rPr lang="en-US"/>
              <a:t>Competition among medical centers can make them reluctant to share their patients' data with each other.</a:t>
            </a:r>
          </a:p>
          <a:p>
            <a:pPr marL="618340" lvl="1" indent="-168638">
              <a:buClr>
                <a:schemeClr val="dk1"/>
              </a:buClr>
              <a:buSzPct val="100000"/>
              <a:buFont typeface="Arial"/>
              <a:buChar char="•"/>
            </a:pPr>
            <a:r>
              <a:rPr lang="en-US"/>
              <a:t>We need to get over that. </a:t>
            </a:r>
          </a:p>
          <a:p>
            <a:pPr marL="618340" lvl="1" indent="-168638">
              <a:buClr>
                <a:schemeClr val="dk1"/>
              </a:buClr>
              <a:buSzPct val="100000"/>
            </a:pPr>
            <a:endParaRPr sz="1100"/>
          </a:p>
          <a:p>
            <a:pPr marL="168638" indent="-168638">
              <a:buClr>
                <a:schemeClr val="dk1"/>
              </a:buClr>
              <a:buSzPct val="100000"/>
              <a:buFont typeface="Arial"/>
              <a:buChar char="•"/>
            </a:pPr>
            <a:r>
              <a:rPr lang="en-US"/>
              <a:t>Bear in mind, every major medical center now offers DNA sequencing tests </a:t>
            </a:r>
          </a:p>
        </p:txBody>
      </p:sp>
      <p:sp>
        <p:nvSpPr>
          <p:cNvPr id="250" name="Shape 250"/>
          <p:cNvSpPr txBox="1">
            <a:spLocks noGrp="1"/>
          </p:cNvSpPr>
          <p:nvPr>
            <p:ph type="sldNum" idx="12"/>
          </p:nvPr>
        </p:nvSpPr>
        <p:spPr>
          <a:xfrm>
            <a:off x="3884613" y="8685216"/>
            <a:ext cx="2971800" cy="457200"/>
          </a:xfrm>
          <a:prstGeom prst="rect">
            <a:avLst/>
          </a:prstGeom>
          <a:noFill/>
          <a:ln>
            <a:noFill/>
          </a:ln>
        </p:spPr>
        <p:txBody>
          <a:bodyPr lIns="89926" tIns="44951" rIns="89926" bIns="44951" anchor="b" anchorCtr="0">
            <a:noAutofit/>
          </a:bodyPr>
          <a:lstStyle/>
          <a:p>
            <a:pPr algn="r">
              <a:buSzPct val="25000"/>
            </a:pPr>
            <a:fld id="{00000000-1234-1234-1234-123412341234}" type="slidenum">
              <a:rPr lang="en-US" sz="1200">
                <a:latin typeface="Calibri"/>
                <a:ea typeface="Calibri"/>
                <a:cs typeface="Calibri"/>
                <a:sym typeface="Calibri"/>
              </a:rPr>
              <a:pPr algn="r">
                <a:buSzPct val="25000"/>
              </a:pPr>
              <a:t>3</a:t>
            </a:fld>
            <a:endParaRPr lang="en-US" sz="1200">
              <a:latin typeface="Calibri"/>
              <a:ea typeface="Calibri"/>
              <a:cs typeface="Calibri"/>
              <a:sym typeface="Calibri"/>
            </a:endParaRPr>
          </a:p>
        </p:txBody>
      </p:sp>
    </p:spTree>
    <p:extLst>
      <p:ext uri="{BB962C8B-B14F-4D97-AF65-F5344CB8AC3E}">
        <p14:creationId xmlns:p14="http://schemas.microsoft.com/office/powerpoint/2010/main" val="61087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1" y="4343401"/>
            <a:ext cx="5486399" cy="4114800"/>
          </a:xfrm>
          <a:prstGeom prst="rect">
            <a:avLst/>
          </a:prstGeom>
        </p:spPr>
        <p:txBody>
          <a:bodyPr lIns="91419" tIns="91419" rIns="91419" bIns="91419" anchor="ctr" anchorCtr="0">
            <a:noAutofit/>
          </a:bodyPr>
          <a:lstStyle/>
          <a:p>
            <a:r>
              <a:rPr lang="en-US" dirty="0" smtClean="0"/>
              <a:t>Angel Pizarro:</a:t>
            </a:r>
            <a:r>
              <a:rPr lang="en-US" baseline="0" dirty="0" smtClean="0"/>
              <a:t> Amazon</a:t>
            </a:r>
          </a:p>
          <a:p>
            <a:r>
              <a:rPr lang="en-US" baseline="0" dirty="0" smtClean="0"/>
              <a:t>Jonathan Bingham: Google</a:t>
            </a:r>
          </a:p>
          <a:p>
            <a:r>
              <a:rPr lang="en-US" baseline="0" dirty="0" smtClean="0"/>
              <a:t>Bob Davidson: Microsoft</a:t>
            </a:r>
          </a:p>
          <a:p>
            <a:endParaRPr lang="en-US" baseline="0" dirty="0" smtClean="0"/>
          </a:p>
          <a:p>
            <a:r>
              <a:rPr lang="en-US" baseline="0" dirty="0" smtClean="0"/>
              <a:t>Laura Van ‘T Veer, Benedict </a:t>
            </a:r>
            <a:r>
              <a:rPr lang="en-US" baseline="0" smtClean="0"/>
              <a:t>Paten,  Adam </a:t>
            </a:r>
            <a:r>
              <a:rPr lang="en-US" baseline="0" dirty="0" err="1" smtClean="0"/>
              <a:t>Margolin</a:t>
            </a:r>
            <a:endParaRPr lang="en-US" baseline="0" dirty="0" smtClean="0"/>
          </a:p>
          <a:p>
            <a:endParaRPr dirty="0"/>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3061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19138"/>
            <a:ext cx="4800600" cy="360045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D7AFEB9-1716-451D-BD6A-D7CE04909A76}" type="slidenum">
              <a:rPr lang="en-GB" smtClean="0">
                <a:solidFill>
                  <a:prstClr val="black"/>
                </a:solidFill>
                <a:latin typeface="Calibri"/>
              </a:rPr>
              <a:pPr/>
              <a:t>5</a:t>
            </a:fld>
            <a:endParaRPr lang="en-GB">
              <a:solidFill>
                <a:prstClr val="black"/>
              </a:solidFill>
              <a:latin typeface="Calibri"/>
            </a:endParaRPr>
          </a:p>
        </p:txBody>
      </p:sp>
    </p:spTree>
    <p:extLst>
      <p:ext uri="{BB962C8B-B14F-4D97-AF65-F5344CB8AC3E}">
        <p14:creationId xmlns:p14="http://schemas.microsoft.com/office/powerpoint/2010/main" val="272301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99" name="Shape 9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Like a utility, such as the Internet itself. </a:t>
            </a:r>
          </a:p>
        </p:txBody>
      </p:sp>
      <p:sp>
        <p:nvSpPr>
          <p:cNvPr id="133" name="Shape 1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Ethereum  </a:t>
            </a:r>
            <a:r>
              <a:rPr lang="en-US" u="sng">
                <a:solidFill>
                  <a:schemeClr val="hlink"/>
                </a:solidFill>
                <a:hlinkClick r:id="rId3"/>
              </a:rPr>
              <a:t>https://www.ethereum.org/foundation</a:t>
            </a:r>
            <a:r>
              <a:rPr lang="en-US"/>
              <a:t> (Swiss nonprofit) or Ripple/Codious </a:t>
            </a:r>
            <a:r>
              <a:rPr lang="en-US" u="sng">
                <a:solidFill>
                  <a:schemeClr val="hlink"/>
                </a:solidFill>
                <a:hlinkClick r:id="rId4"/>
              </a:rPr>
              <a:t>https://codius.org/</a:t>
            </a:r>
          </a:p>
          <a:p>
            <a:pPr lvl="0" rtl="0">
              <a:spcBef>
                <a:spcPts val="0"/>
              </a:spcBef>
              <a:buClr>
                <a:schemeClr val="dk1"/>
              </a:buClr>
              <a:buSzPct val="78571"/>
              <a:buFont typeface="Arial"/>
              <a:buNone/>
            </a:pPr>
            <a:r>
              <a:rPr lang="en-US" sz="1400">
                <a:latin typeface="Arial"/>
                <a:ea typeface="Arial"/>
                <a:cs typeface="Arial"/>
                <a:sym typeface="Arial"/>
              </a:rPr>
              <a:t>“BlockChain” is a database where each addition contains the checksum of the all previous additions.</a:t>
            </a:r>
          </a:p>
          <a:p>
            <a:pPr lvl="0" rtl="0">
              <a:spcBef>
                <a:spcPts val="0"/>
              </a:spcBef>
              <a:buClr>
                <a:schemeClr val="dk1"/>
              </a:buClr>
              <a:buSzPct val="78571"/>
              <a:buFont typeface="Arial"/>
              <a:buNone/>
            </a:pPr>
            <a:r>
              <a:rPr lang="en-US" sz="1400">
                <a:latin typeface="Arial"/>
                <a:ea typeface="Arial"/>
                <a:cs typeface="Arial"/>
                <a:sym typeface="Arial"/>
              </a:rPr>
              <a:t>No changes possible</a:t>
            </a:r>
          </a:p>
          <a:p>
            <a:pPr lvl="0" rtl="0">
              <a:spcBef>
                <a:spcPts val="0"/>
              </a:spcBef>
              <a:buClr>
                <a:schemeClr val="dk1"/>
              </a:buClr>
              <a:buSzPct val="78571"/>
              <a:buFont typeface="Arial"/>
              <a:buNone/>
            </a:pPr>
            <a:r>
              <a:rPr lang="en-US" sz="1400">
                <a:latin typeface="Arial"/>
                <a:ea typeface="Arial"/>
                <a:cs typeface="Arial"/>
                <a:sym typeface="Arial"/>
              </a:rPr>
              <a:t>Lots of traction in the IT/Financial industry:</a:t>
            </a:r>
          </a:p>
          <a:p>
            <a:pPr lvl="0" rtl="0">
              <a:spcBef>
                <a:spcPts val="0"/>
              </a:spcBef>
              <a:buClr>
                <a:schemeClr val="dk1"/>
              </a:buClr>
              <a:buSzPct val="78571"/>
              <a:buFont typeface="Arial"/>
              <a:buNone/>
            </a:pPr>
            <a:r>
              <a:rPr lang="en-US" sz="1400">
                <a:latin typeface="Arial"/>
                <a:ea typeface="Arial"/>
                <a:cs typeface="Arial"/>
                <a:sym typeface="Arial"/>
              </a:rPr>
              <a:t>The basis of BitCoin digital currency</a:t>
            </a:r>
          </a:p>
          <a:p>
            <a:pPr lvl="0" rtl="0">
              <a:spcBef>
                <a:spcPts val="0"/>
              </a:spcBef>
              <a:buClr>
                <a:schemeClr val="dk1"/>
              </a:buClr>
              <a:buSzPct val="78571"/>
              <a:buFont typeface="Arial"/>
              <a:buNone/>
            </a:pPr>
            <a:r>
              <a:rPr lang="en-US" sz="1400">
                <a:latin typeface="Arial"/>
                <a:ea typeface="Arial"/>
                <a:cs typeface="Arial"/>
                <a:sym typeface="Arial"/>
              </a:rPr>
              <a:t>Ethereum - support on Microsoft Azure</a:t>
            </a:r>
          </a:p>
          <a:p>
            <a:pPr lvl="0" rtl="0">
              <a:spcBef>
                <a:spcPts val="0"/>
              </a:spcBef>
              <a:buClr>
                <a:schemeClr val="dk1"/>
              </a:buClr>
              <a:buSzPct val="78571"/>
              <a:buFont typeface="Arial"/>
              <a:buNone/>
            </a:pPr>
            <a:r>
              <a:rPr lang="en-US" sz="1400">
                <a:latin typeface="Arial"/>
                <a:ea typeface="Arial"/>
                <a:cs typeface="Arial"/>
                <a:sym typeface="Arial"/>
              </a:rPr>
              <a:t>IBM Open BlockChain</a:t>
            </a:r>
          </a:p>
          <a:p>
            <a:pPr lvl="0" rtl="0">
              <a:spcBef>
                <a:spcPts val="0"/>
              </a:spcBef>
              <a:buClr>
                <a:schemeClr val="dk1"/>
              </a:buClr>
              <a:buSzPct val="78571"/>
              <a:buFont typeface="Arial"/>
              <a:buNone/>
            </a:pPr>
            <a:r>
              <a:rPr lang="en-US" sz="1400">
                <a:latin typeface="Arial"/>
                <a:ea typeface="Arial"/>
                <a:cs typeface="Arial"/>
                <a:sym typeface="Arial"/>
              </a:rPr>
              <a:t>Linux Foundation HyperLedger:</a:t>
            </a:r>
          </a:p>
          <a:p>
            <a:pPr lvl="0" rtl="0">
              <a:spcBef>
                <a:spcPts val="0"/>
              </a:spcBef>
              <a:buNone/>
            </a:pPr>
            <a:endParaRPr/>
          </a:p>
          <a:p>
            <a:pPr lvl="0" rtl="0">
              <a:spcBef>
                <a:spcPts val="0"/>
              </a:spcBef>
              <a:buNone/>
            </a:pPr>
            <a:r>
              <a:rPr lang="en-US"/>
              <a:t>Linux project with several contributers: https://github.com/hyperledger/hyperledger</a:t>
            </a:r>
          </a:p>
          <a:p>
            <a:pPr lvl="0" rtl="0">
              <a:spcBef>
                <a:spcPts val="0"/>
              </a:spcBef>
              <a:buNone/>
            </a:pPr>
            <a:endParaRPr/>
          </a:p>
        </p:txBody>
      </p:sp>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Slide -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92547"/>
            <a:ext cx="8219256" cy="688528"/>
          </a:xfrm>
        </p:spPr>
        <p:txBody>
          <a:bodyPr>
            <a:normAutofit/>
          </a:bodyPr>
          <a:lstStyle>
            <a:lvl1pPr algn="ctr">
              <a:defRPr sz="3200" b="1" baseline="0">
                <a:solidFill>
                  <a:srgbClr val="336699"/>
                </a:solidFill>
              </a:defRPr>
            </a:lvl1pPr>
          </a:lstStyle>
          <a:p>
            <a:r>
              <a:rPr lang="en-CA" dirty="0" smtClean="0"/>
              <a:t>Enter slide title here</a:t>
            </a:r>
            <a:endParaRPr lang="en-US" dirty="0"/>
          </a:p>
        </p:txBody>
      </p:sp>
      <p:sp>
        <p:nvSpPr>
          <p:cNvPr id="10" name="Content Placeholder 2"/>
          <p:cNvSpPr>
            <a:spLocks noGrp="1"/>
          </p:cNvSpPr>
          <p:nvPr>
            <p:ph sz="half" idx="10"/>
          </p:nvPr>
        </p:nvSpPr>
        <p:spPr>
          <a:xfrm>
            <a:off x="457200" y="1663410"/>
            <a:ext cx="8229600" cy="4486521"/>
          </a:xfrm>
        </p:spPr>
        <p:txBody>
          <a:bodyPr/>
          <a:lstStyle>
            <a:lvl1pPr marL="0" indent="0">
              <a:buNone/>
              <a:defRPr sz="2000">
                <a:solidFill>
                  <a:srgbClr val="000000"/>
                </a:solidFill>
              </a:defRPr>
            </a:lvl1pPr>
            <a:lvl2pPr>
              <a:defRPr sz="1800">
                <a:solidFill>
                  <a:srgbClr val="000000"/>
                </a:solidFill>
              </a:defRPr>
            </a:lvl2pPr>
            <a:lvl3pPr>
              <a:defRPr sz="1600">
                <a:solidFill>
                  <a:srgbClr val="1B75BC"/>
                </a:solidFill>
              </a:defRPr>
            </a:lvl3pPr>
            <a:lvl4pPr>
              <a:defRPr sz="1500">
                <a:solidFill>
                  <a:srgbClr val="1B75BC"/>
                </a:solidFill>
              </a:defRPr>
            </a:lvl4pPr>
            <a:lvl5pPr>
              <a:defRPr sz="1500">
                <a:solidFill>
                  <a:srgbClr val="1B75B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1" name="Slide Number Placeholder 5"/>
          <p:cNvSpPr>
            <a:spLocks noGrp="1"/>
          </p:cNvSpPr>
          <p:nvPr>
            <p:ph type="sldNum" sz="quarter" idx="4"/>
          </p:nvPr>
        </p:nvSpPr>
        <p:spPr>
          <a:xfrm>
            <a:off x="361950" y="6538247"/>
            <a:ext cx="685800" cy="273844"/>
          </a:xfrm>
          <a:prstGeom prst="rect">
            <a:avLst/>
          </a:prstGeom>
        </p:spPr>
        <p:txBody>
          <a:bodyPr vert="horz" lIns="91430" tIns="45716" rIns="91430" bIns="45716" rtlCol="0" anchor="ctr"/>
          <a:lstStyle>
            <a:lvl1pPr algn="r">
              <a:defRPr sz="900">
                <a:solidFill>
                  <a:schemeClr val="bg1"/>
                </a:solidFill>
              </a:defRPr>
            </a:lvl1pPr>
          </a:lstStyle>
          <a:p>
            <a:pPr algn="l" fontAlgn="base">
              <a:spcBef>
                <a:spcPct val="0"/>
              </a:spcBef>
              <a:spcAft>
                <a:spcPct val="0"/>
              </a:spcAft>
            </a:pPr>
            <a:fld id="{A8C9CB2B-3164-2248-9789-58CD2CF1DEBC}" type="slidenum">
              <a:rPr lang="en-US" smtClean="0">
                <a:solidFill>
                  <a:prstClr val="white"/>
                </a:solidFill>
                <a:latin typeface="Calibri"/>
                <a:ea typeface="ＭＳ Ｐゴシック"/>
                <a:cs typeface="ＭＳ Ｐゴシック"/>
              </a:rPr>
              <a:pPr algn="l" fontAlgn="base">
                <a:spcBef>
                  <a:spcPct val="0"/>
                </a:spcBef>
                <a:spcAft>
                  <a:spcPct val="0"/>
                </a:spcAft>
              </a:pPr>
              <a:t>‹#›</a:t>
            </a:fld>
            <a:endParaRPr lang="en-US" dirty="0">
              <a:solidFill>
                <a:prstClr val="white"/>
              </a:solidFill>
              <a:latin typeface="Calibri"/>
              <a:ea typeface="ＭＳ Ｐゴシック"/>
              <a:cs typeface="ＭＳ Ｐゴシック"/>
            </a:endParaRPr>
          </a:p>
        </p:txBody>
      </p:sp>
    </p:spTree>
    <p:extLst>
      <p:ext uri="{BB962C8B-B14F-4D97-AF65-F5344CB8AC3E}">
        <p14:creationId xmlns:p14="http://schemas.microsoft.com/office/powerpoint/2010/main" val="309797333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64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7" name="Rectangle 6"/>
          <p:cNvSpPr/>
          <p:nvPr/>
        </p:nvSpPr>
        <p:spPr>
          <a:xfrm>
            <a:off x="0" y="6426999"/>
            <a:ext cx="915035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800" kern="1200">
              <a:solidFill>
                <a:prstClr val="white"/>
              </a:solidFill>
              <a:latin typeface="Calibri"/>
            </a:endParaRPr>
          </a:p>
        </p:txBody>
      </p:sp>
      <p:pic>
        <p:nvPicPr>
          <p:cNvPr id="8" name="Picture 7" descr="watermar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0" y="2676279"/>
            <a:ext cx="4254500" cy="4195220"/>
          </a:xfrm>
          <a:prstGeom prst="rect">
            <a:avLst/>
          </a:prstGeom>
        </p:spPr>
      </p:pic>
      <p:pic>
        <p:nvPicPr>
          <p:cNvPr id="9" name="Picture 8" descr="GA4GH-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01" y="1391884"/>
            <a:ext cx="5240820" cy="1540830"/>
          </a:xfrm>
          <a:prstGeom prst="rect">
            <a:avLst/>
          </a:prstGeom>
        </p:spPr>
      </p:pic>
    </p:spTree>
    <p:extLst>
      <p:ext uri="{BB962C8B-B14F-4D97-AF65-F5344CB8AC3E}">
        <p14:creationId xmlns:p14="http://schemas.microsoft.com/office/powerpoint/2010/main" val="63694730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7" name="Rectangle 6"/>
          <p:cNvSpPr/>
          <p:nvPr/>
        </p:nvSpPr>
        <p:spPr>
          <a:xfrm>
            <a:off x="0" y="6426999"/>
            <a:ext cx="915035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800" kern="1200">
              <a:solidFill>
                <a:prstClr val="white"/>
              </a:solidFill>
              <a:latin typeface="Calibri"/>
            </a:endParaRPr>
          </a:p>
        </p:txBody>
      </p:sp>
      <p:pic>
        <p:nvPicPr>
          <p:cNvPr id="9" name="Picture 8" descr="GA4GH-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629" y="1282724"/>
            <a:ext cx="5078279" cy="14930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9764"/>
            <a:ext cx="9150350" cy="2711196"/>
          </a:xfrm>
          <a:prstGeom prst="rect">
            <a:avLst/>
          </a:prstGeom>
        </p:spPr>
      </p:pic>
    </p:spTree>
    <p:extLst>
      <p:ext uri="{BB962C8B-B14F-4D97-AF65-F5344CB8AC3E}">
        <p14:creationId xmlns:p14="http://schemas.microsoft.com/office/powerpoint/2010/main" val="97262637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ver 3">
    <p:spTree>
      <p:nvGrpSpPr>
        <p:cNvPr id="1" name=""/>
        <p:cNvGrpSpPr/>
        <p:nvPr/>
      </p:nvGrpSpPr>
      <p:grpSpPr>
        <a:xfrm>
          <a:off x="0" y="0"/>
          <a:ext cx="0" cy="0"/>
          <a:chOff x="0" y="0"/>
          <a:chExt cx="0" cy="0"/>
        </a:xfrm>
      </p:grpSpPr>
      <p:sp>
        <p:nvSpPr>
          <p:cNvPr id="7" name="Rectangle 6"/>
          <p:cNvSpPr/>
          <p:nvPr/>
        </p:nvSpPr>
        <p:spPr>
          <a:xfrm>
            <a:off x="0" y="6426999"/>
            <a:ext cx="915035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800" kern="1200">
              <a:solidFill>
                <a:prstClr val="white"/>
              </a:solidFill>
              <a:latin typeface="Calibri"/>
            </a:endParaRPr>
          </a:p>
        </p:txBody>
      </p:sp>
      <p:pic>
        <p:nvPicPr>
          <p:cNvPr id="9" name="Picture 8" descr="GA4GH-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629" y="1282724"/>
            <a:ext cx="5078279" cy="1493042"/>
          </a:xfrm>
          <a:prstGeom prst="rect">
            <a:avLst/>
          </a:prstGeom>
        </p:spPr>
      </p:pic>
      <p:sp>
        <p:nvSpPr>
          <p:cNvPr id="6" name="TextBox 5"/>
          <p:cNvSpPr txBox="1"/>
          <p:nvPr/>
        </p:nvSpPr>
        <p:spPr>
          <a:xfrm>
            <a:off x="2330450" y="5065016"/>
            <a:ext cx="4251284" cy="369332"/>
          </a:xfrm>
          <a:prstGeom prst="rect">
            <a:avLst/>
          </a:prstGeom>
          <a:noFill/>
        </p:spPr>
        <p:txBody>
          <a:bodyPr wrap="none" rtlCol="0">
            <a:spAutoFit/>
          </a:bodyPr>
          <a:lstStyle/>
          <a:p>
            <a:pPr fontAlgn="base">
              <a:spcBef>
                <a:spcPct val="0"/>
              </a:spcBef>
              <a:spcAft>
                <a:spcPct val="0"/>
              </a:spcAft>
            </a:pPr>
            <a:r>
              <a:rPr lang="en-US" sz="1800" kern="1200" dirty="0">
                <a:solidFill>
                  <a:prstClr val="white">
                    <a:lumMod val="85000"/>
                  </a:prstClr>
                </a:solidFill>
                <a:latin typeface="Times New Roman" pitchFamily="18" charset="0"/>
                <a:ea typeface="ＭＳ Ｐゴシック" charset="-128"/>
                <a:cs typeface="+mn-cs"/>
              </a:rPr>
              <a:t>Place photo here: 2000px x 595px @ 72 dpi</a:t>
            </a:r>
          </a:p>
        </p:txBody>
      </p:sp>
    </p:spTree>
    <p:extLst>
      <p:ext uri="{BB962C8B-B14F-4D97-AF65-F5344CB8AC3E}">
        <p14:creationId xmlns:p14="http://schemas.microsoft.com/office/powerpoint/2010/main" val="94852426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watermar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0" y="2318349"/>
            <a:ext cx="4254500" cy="4195220"/>
          </a:xfrm>
          <a:prstGeom prst="rect">
            <a:avLst/>
          </a:prstGeom>
        </p:spPr>
      </p:pic>
      <p:sp>
        <p:nvSpPr>
          <p:cNvPr id="8" name="Title 1"/>
          <p:cNvSpPr>
            <a:spLocks noGrp="1"/>
          </p:cNvSpPr>
          <p:nvPr>
            <p:ph type="ctrTitle" hasCustomPrompt="1"/>
          </p:nvPr>
        </p:nvSpPr>
        <p:spPr>
          <a:xfrm>
            <a:off x="2132375" y="3217964"/>
            <a:ext cx="4324350" cy="681831"/>
          </a:xfrm>
        </p:spPr>
        <p:txBody>
          <a:bodyPr>
            <a:normAutofit/>
          </a:bodyPr>
          <a:lstStyle>
            <a:lvl1pPr algn="l">
              <a:defRPr sz="2100" b="1" baseline="0">
                <a:solidFill>
                  <a:schemeClr val="tx1"/>
                </a:solidFill>
              </a:defRPr>
            </a:lvl1pPr>
          </a:lstStyle>
          <a:p>
            <a:r>
              <a:rPr lang="en-CA" dirty="0" smtClean="0"/>
              <a:t>Enter slide title here</a:t>
            </a:r>
            <a:endParaRPr lang="en-US" dirty="0"/>
          </a:p>
        </p:txBody>
      </p:sp>
      <p:sp>
        <p:nvSpPr>
          <p:cNvPr id="10" name="Slide Number Placeholder 5"/>
          <p:cNvSpPr>
            <a:spLocks noGrp="1"/>
          </p:cNvSpPr>
          <p:nvPr>
            <p:ph type="sldNum" sz="quarter" idx="4"/>
          </p:nvPr>
        </p:nvSpPr>
        <p:spPr>
          <a:xfrm>
            <a:off x="361950" y="6531827"/>
            <a:ext cx="685800" cy="273844"/>
          </a:xfrm>
          <a:prstGeom prst="rect">
            <a:avLst/>
          </a:prstGeom>
        </p:spPr>
        <p:txBody>
          <a:bodyPr vert="horz" lIns="91440" tIns="45720" rIns="91440" bIns="45720" rtlCol="0" anchor="ctr"/>
          <a:lstStyle>
            <a:lvl1pPr algn="r">
              <a:defRPr sz="900">
                <a:solidFill>
                  <a:schemeClr val="bg1"/>
                </a:solidFill>
              </a:defRPr>
            </a:lvl1pPr>
          </a:lstStyle>
          <a:p>
            <a:pPr algn="l"/>
            <a:fld id="{A8C9CB2B-3164-2248-9789-58CD2CF1DEBC}" type="slidenum">
              <a:rPr lang="en-US" smtClean="0">
                <a:solidFill>
                  <a:prstClr val="white"/>
                </a:solidFill>
                <a:latin typeface="Calibri"/>
              </a:rPr>
              <a:pPr algn="l"/>
              <a:t>‹#›</a:t>
            </a:fld>
            <a:endParaRPr lang="en-US" dirty="0">
              <a:solidFill>
                <a:prstClr val="white"/>
              </a:solidFill>
              <a:latin typeface="Calibri"/>
            </a:endParaRPr>
          </a:p>
        </p:txBody>
      </p:sp>
      <p:pic>
        <p:nvPicPr>
          <p:cNvPr id="11" name="Picture 10" descr="GA4GH-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56" y="1270606"/>
            <a:ext cx="4878573" cy="1434327"/>
          </a:xfrm>
          <a:prstGeom prst="rect">
            <a:avLst/>
          </a:prstGeom>
        </p:spPr>
      </p:pic>
    </p:spTree>
    <p:extLst>
      <p:ext uri="{BB962C8B-B14F-4D97-AF65-F5344CB8AC3E}">
        <p14:creationId xmlns:p14="http://schemas.microsoft.com/office/powerpoint/2010/main" val="63665271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401733"/>
            <a:ext cx="3886200" cy="736600"/>
          </a:xfrm>
          <a:prstGeom prst="rect">
            <a:avLst/>
          </a:prstGeom>
        </p:spPr>
      </p:pic>
      <p:sp>
        <p:nvSpPr>
          <p:cNvPr id="8" name="Title 1"/>
          <p:cNvSpPr>
            <a:spLocks noGrp="1"/>
          </p:cNvSpPr>
          <p:nvPr>
            <p:ph type="title" hasCustomPrompt="1"/>
          </p:nvPr>
        </p:nvSpPr>
        <p:spPr>
          <a:xfrm>
            <a:off x="457200" y="487853"/>
            <a:ext cx="5518150" cy="523479"/>
          </a:xfrm>
        </p:spPr>
        <p:txBody>
          <a:bodyPr>
            <a:normAutofit/>
          </a:bodyPr>
          <a:lstStyle>
            <a:lvl1pPr algn="l">
              <a:defRPr sz="2200" b="1" baseline="0">
                <a:solidFill>
                  <a:srgbClr val="000000"/>
                </a:solidFill>
              </a:defRPr>
            </a:lvl1pPr>
          </a:lstStyle>
          <a:p>
            <a:r>
              <a:rPr lang="en-CA" dirty="0" smtClean="0"/>
              <a:t>Enter slide title here</a:t>
            </a:r>
            <a:endParaRPr lang="en-US" dirty="0"/>
          </a:p>
        </p:txBody>
      </p:sp>
      <p:pic>
        <p:nvPicPr>
          <p:cNvPr id="9" name="Picture 8" descr="GA4GH-Logo-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9328" y="506905"/>
            <a:ext cx="2025525" cy="495299"/>
          </a:xfrm>
          <a:prstGeom prst="rect">
            <a:avLst/>
          </a:prstGeom>
        </p:spPr>
      </p:pic>
      <p:sp>
        <p:nvSpPr>
          <p:cNvPr id="10" name="Content Placeholder 2"/>
          <p:cNvSpPr>
            <a:spLocks noGrp="1"/>
          </p:cNvSpPr>
          <p:nvPr>
            <p:ph sz="half" idx="10"/>
          </p:nvPr>
        </p:nvSpPr>
        <p:spPr>
          <a:xfrm>
            <a:off x="457200" y="2221250"/>
            <a:ext cx="8229600" cy="3928653"/>
          </a:xfrm>
        </p:spPr>
        <p:txBody>
          <a:bodyPr/>
          <a:lstStyle>
            <a:lvl1pPr marL="0" indent="0">
              <a:buNone/>
              <a:defRPr sz="2000">
                <a:solidFill>
                  <a:srgbClr val="000000"/>
                </a:solidFill>
              </a:defRPr>
            </a:lvl1pPr>
            <a:lvl2pPr>
              <a:defRPr sz="1800">
                <a:solidFill>
                  <a:srgbClr val="000000"/>
                </a:solidFill>
              </a:defRPr>
            </a:lvl2pPr>
            <a:lvl3pPr>
              <a:defRPr sz="1600">
                <a:solidFill>
                  <a:srgbClr val="1B75BC"/>
                </a:solidFill>
              </a:defRPr>
            </a:lvl3pPr>
            <a:lvl4pPr>
              <a:defRPr sz="1500">
                <a:solidFill>
                  <a:srgbClr val="1B75BC"/>
                </a:solidFill>
              </a:defRPr>
            </a:lvl4pPr>
            <a:lvl5pPr>
              <a:defRPr sz="1500">
                <a:solidFill>
                  <a:srgbClr val="1B75BC"/>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11" name="Slide Number Placeholder 5"/>
          <p:cNvSpPr>
            <a:spLocks noGrp="1"/>
          </p:cNvSpPr>
          <p:nvPr>
            <p:ph type="sldNum" sz="quarter" idx="4"/>
          </p:nvPr>
        </p:nvSpPr>
        <p:spPr>
          <a:xfrm>
            <a:off x="361950" y="6538247"/>
            <a:ext cx="685800" cy="273844"/>
          </a:xfrm>
          <a:prstGeom prst="rect">
            <a:avLst/>
          </a:prstGeom>
        </p:spPr>
        <p:txBody>
          <a:bodyPr vert="horz" lIns="91440" tIns="45720" rIns="91440" bIns="45720" rtlCol="0" anchor="ctr"/>
          <a:lstStyle>
            <a:lvl1pPr algn="r">
              <a:defRPr sz="900">
                <a:solidFill>
                  <a:schemeClr val="bg1"/>
                </a:solidFill>
              </a:defRPr>
            </a:lvl1pPr>
          </a:lstStyle>
          <a:p>
            <a:pPr algn="l"/>
            <a:fld id="{A8C9CB2B-3164-2248-9789-58CD2CF1DEBC}" type="slidenum">
              <a:rPr lang="en-US" smtClean="0">
                <a:solidFill>
                  <a:prstClr val="white"/>
                </a:solidFill>
                <a:latin typeface="Calibri"/>
              </a:rPr>
              <a:pPr algn="l"/>
              <a:t>‹#›</a:t>
            </a:fld>
            <a:endParaRPr lang="en-US" dirty="0">
              <a:solidFill>
                <a:prstClr val="white"/>
              </a:solidFill>
              <a:latin typeface="Calibri"/>
            </a:endParaRPr>
          </a:p>
        </p:txBody>
      </p:sp>
    </p:spTree>
    <p:extLst>
      <p:ext uri="{BB962C8B-B14F-4D97-AF65-F5344CB8AC3E}">
        <p14:creationId xmlns:p14="http://schemas.microsoft.com/office/powerpoint/2010/main" val="319858842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401733"/>
            <a:ext cx="3886200" cy="736600"/>
          </a:xfrm>
          <a:prstGeom prst="rect">
            <a:avLst/>
          </a:prstGeom>
        </p:spPr>
      </p:pic>
      <p:sp>
        <p:nvSpPr>
          <p:cNvPr id="8" name="Title 1"/>
          <p:cNvSpPr>
            <a:spLocks noGrp="1"/>
          </p:cNvSpPr>
          <p:nvPr>
            <p:ph type="title" hasCustomPrompt="1"/>
          </p:nvPr>
        </p:nvSpPr>
        <p:spPr>
          <a:xfrm>
            <a:off x="457200" y="487853"/>
            <a:ext cx="5518150" cy="523479"/>
          </a:xfrm>
        </p:spPr>
        <p:txBody>
          <a:bodyPr>
            <a:normAutofit/>
          </a:bodyPr>
          <a:lstStyle>
            <a:lvl1pPr algn="l">
              <a:defRPr sz="2200" b="1" baseline="0">
                <a:solidFill>
                  <a:srgbClr val="000000"/>
                </a:solidFill>
              </a:defRPr>
            </a:lvl1pPr>
          </a:lstStyle>
          <a:p>
            <a:r>
              <a:rPr lang="en-CA" dirty="0" smtClean="0"/>
              <a:t>Enter slide title here</a:t>
            </a:r>
            <a:endParaRPr lang="en-US" dirty="0"/>
          </a:p>
        </p:txBody>
      </p:sp>
      <p:pic>
        <p:nvPicPr>
          <p:cNvPr id="9" name="Picture 8" descr="GA4GH-Logo-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9328" y="506905"/>
            <a:ext cx="2025525" cy="495299"/>
          </a:xfrm>
          <a:prstGeom prst="rect">
            <a:avLst/>
          </a:prstGeom>
        </p:spPr>
      </p:pic>
      <p:sp>
        <p:nvSpPr>
          <p:cNvPr id="11" name="Slide Number Placeholder 5"/>
          <p:cNvSpPr>
            <a:spLocks noGrp="1"/>
          </p:cNvSpPr>
          <p:nvPr>
            <p:ph type="sldNum" sz="quarter" idx="4"/>
          </p:nvPr>
        </p:nvSpPr>
        <p:spPr>
          <a:xfrm>
            <a:off x="361950" y="6538247"/>
            <a:ext cx="685800" cy="273844"/>
          </a:xfrm>
          <a:prstGeom prst="rect">
            <a:avLst/>
          </a:prstGeom>
        </p:spPr>
        <p:txBody>
          <a:bodyPr vert="horz" lIns="91440" tIns="45720" rIns="91440" bIns="45720" rtlCol="0" anchor="ctr"/>
          <a:lstStyle>
            <a:lvl1pPr algn="r">
              <a:defRPr sz="900">
                <a:solidFill>
                  <a:schemeClr val="bg1"/>
                </a:solidFill>
              </a:defRPr>
            </a:lvl1pPr>
          </a:lstStyle>
          <a:p>
            <a:pPr algn="l"/>
            <a:fld id="{A8C9CB2B-3164-2248-9789-58CD2CF1DEBC}" type="slidenum">
              <a:rPr lang="en-US" smtClean="0">
                <a:solidFill>
                  <a:prstClr val="white"/>
                </a:solidFill>
                <a:latin typeface="Calibri"/>
              </a:rPr>
              <a:pPr algn="l"/>
              <a:t>‹#›</a:t>
            </a:fld>
            <a:endParaRPr lang="en-US" dirty="0">
              <a:solidFill>
                <a:prstClr val="white"/>
              </a:solidFill>
              <a:latin typeface="Calibri"/>
            </a:endParaRPr>
          </a:p>
        </p:txBody>
      </p:sp>
      <p:sp>
        <p:nvSpPr>
          <p:cNvPr id="14" name="Content Placeholder 2"/>
          <p:cNvSpPr>
            <a:spLocks noGrp="1"/>
          </p:cNvSpPr>
          <p:nvPr>
            <p:ph sz="half" idx="1"/>
          </p:nvPr>
        </p:nvSpPr>
        <p:spPr>
          <a:xfrm>
            <a:off x="457200" y="2221249"/>
            <a:ext cx="4038600" cy="3928653"/>
          </a:xfrm>
        </p:spPr>
        <p:txBody>
          <a:bodyPr/>
          <a:lstStyle>
            <a:lvl1pPr marL="0" indent="0">
              <a:buNone/>
              <a:defRPr sz="2000">
                <a:solidFill>
                  <a:srgbClr val="000000"/>
                </a:solidFill>
              </a:defRPr>
            </a:lvl1pPr>
            <a:lvl2pPr>
              <a:defRPr sz="1800">
                <a:solidFill>
                  <a:srgbClr val="000000"/>
                </a:solidFill>
              </a:defRPr>
            </a:lvl2pPr>
            <a:lvl3pPr>
              <a:defRPr sz="1700">
                <a:solidFill>
                  <a:srgbClr val="000000"/>
                </a:solidFill>
              </a:defRPr>
            </a:lvl3pPr>
            <a:lvl4pPr>
              <a:defRPr sz="1600">
                <a:solidFill>
                  <a:srgbClr val="000000"/>
                </a:solidFill>
              </a:defRPr>
            </a:lvl4pPr>
            <a:lvl5pPr>
              <a:defRPr sz="1500">
                <a:solidFill>
                  <a:srgbClr val="00000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p:cNvSpPr>
            <a:spLocks noGrp="1"/>
          </p:cNvSpPr>
          <p:nvPr>
            <p:ph sz="half" idx="2"/>
          </p:nvPr>
        </p:nvSpPr>
        <p:spPr>
          <a:xfrm>
            <a:off x="4648200" y="2221249"/>
            <a:ext cx="4038600" cy="3928653"/>
          </a:xfrm>
        </p:spPr>
        <p:txBody>
          <a:bodyPr>
            <a:normAutofit/>
          </a:bodyPr>
          <a:lstStyle>
            <a:lvl1pPr marL="0" indent="0">
              <a:buNone/>
              <a:defRPr sz="2000">
                <a:solidFill>
                  <a:srgbClr val="00000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extLst>
      <p:ext uri="{BB962C8B-B14F-4D97-AF65-F5344CB8AC3E}">
        <p14:creationId xmlns:p14="http://schemas.microsoft.com/office/powerpoint/2010/main" val="128640489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3" name="Picture 2" descr="ga-bk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496" cy="6858000"/>
          </a:xfrm>
          <a:prstGeom prst="rect">
            <a:avLst/>
          </a:prstGeom>
        </p:spPr>
      </p:pic>
      <p:pic>
        <p:nvPicPr>
          <p:cNvPr id="4" name="Picture 3" descr="ga-logo.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7216" y="2564905"/>
            <a:ext cx="6997192" cy="1541907"/>
          </a:xfrm>
          <a:prstGeom prst="rect">
            <a:avLst/>
          </a:prstGeom>
        </p:spPr>
      </p:pic>
    </p:spTree>
    <p:extLst>
      <p:ext uri="{BB962C8B-B14F-4D97-AF65-F5344CB8AC3E}">
        <p14:creationId xmlns:p14="http://schemas.microsoft.com/office/powerpoint/2010/main" val="1824243568"/>
      </p:ext>
    </p:extLst>
  </p:cSld>
  <p:clrMapOvr>
    <a:masterClrMapping/>
  </p:clrMapOvr>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3" name="Picture 2" descr="ga-bkg.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496" cy="6858000"/>
          </a:xfrm>
          <a:prstGeom prst="rect">
            <a:avLst/>
          </a:prstGeom>
        </p:spPr>
      </p:pic>
      <p:pic>
        <p:nvPicPr>
          <p:cNvPr id="4" name="Picture 3" descr="ga-logo.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7216" y="2564905"/>
            <a:ext cx="6997192" cy="1541907"/>
          </a:xfrm>
          <a:prstGeom prst="rect">
            <a:avLst/>
          </a:prstGeom>
        </p:spPr>
      </p:pic>
    </p:spTree>
    <p:extLst>
      <p:ext uri="{BB962C8B-B14F-4D97-AF65-F5344CB8AC3E}">
        <p14:creationId xmlns:p14="http://schemas.microsoft.com/office/powerpoint/2010/main" val="3707533425"/>
      </p:ext>
    </p:extLst>
  </p:cSld>
  <p:clrMapOvr>
    <a:masterClrMapping/>
  </p:clrMapOvr>
  <p:timing>
    <p:tnLst>
      <p:par>
        <p:cTn xmlns:p14="http://schemas.microsoft.com/office/powerpoint/2010/mai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no header">
    <p:spTree>
      <p:nvGrpSpPr>
        <p:cNvPr id="1" name=""/>
        <p:cNvGrpSpPr/>
        <p:nvPr/>
      </p:nvGrpSpPr>
      <p:grpSpPr>
        <a:xfrm>
          <a:off x="0" y="0"/>
          <a:ext cx="0" cy="0"/>
          <a:chOff x="0" y="0"/>
          <a:chExt cx="0" cy="0"/>
        </a:xfrm>
      </p:grpSpPr>
      <p:sp>
        <p:nvSpPr>
          <p:cNvPr id="5" name="Content Placeholder 2"/>
          <p:cNvSpPr>
            <a:spLocks noGrp="1"/>
          </p:cNvSpPr>
          <p:nvPr>
            <p:ph idx="1"/>
          </p:nvPr>
        </p:nvSpPr>
        <p:spPr>
          <a:xfrm>
            <a:off x="1143236" y="1557340"/>
            <a:ext cx="7316552" cy="48958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6" name="Straight Connector 5"/>
          <p:cNvCxnSpPr/>
          <p:nvPr userDrawn="1"/>
        </p:nvCxnSpPr>
        <p:spPr bwMode="auto">
          <a:xfrm>
            <a:off x="1143237" y="6858000"/>
            <a:ext cx="8000764" cy="0"/>
          </a:xfrm>
          <a:prstGeom prst="line">
            <a:avLst/>
          </a:prstGeom>
          <a:solidFill>
            <a:srgbClr val="414141"/>
          </a:solidFill>
          <a:ln w="127000" cap="flat" cmpd="sng" algn="ctr">
            <a:solidFill>
              <a:srgbClr val="1C75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8" name="Picture 7" descr="ga-logo.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8544" y="404665"/>
            <a:ext cx="1872488" cy="412623"/>
          </a:xfrm>
          <a:prstGeom prst="rect">
            <a:avLst/>
          </a:prstGeom>
        </p:spPr>
      </p:pic>
    </p:spTree>
    <p:extLst>
      <p:ext uri="{BB962C8B-B14F-4D97-AF65-F5344CB8AC3E}">
        <p14:creationId xmlns:p14="http://schemas.microsoft.com/office/powerpoint/2010/main" val="274376312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p:nvSpPr>
        <p:spPr>
          <a:xfrm>
            <a:off x="0" y="0"/>
            <a:ext cx="9156700" cy="110205"/>
          </a:xfrm>
          <a:prstGeom prst="rect">
            <a:avLst/>
          </a:prstGeom>
          <a:solidFill>
            <a:srgbClr val="1B75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800" kern="1200">
              <a:solidFill>
                <a:prstClr val="white"/>
              </a:solidFill>
              <a:latin typeface="Calibri"/>
            </a:endParaRPr>
          </a:p>
        </p:txBody>
      </p:sp>
      <p:sp>
        <p:nvSpPr>
          <p:cNvPr id="9" name="Rectangle 8"/>
          <p:cNvSpPr/>
          <p:nvPr/>
        </p:nvSpPr>
        <p:spPr>
          <a:xfrm>
            <a:off x="0" y="6515492"/>
            <a:ext cx="9156700" cy="355600"/>
          </a:xfrm>
          <a:prstGeom prst="rect">
            <a:avLst/>
          </a:prstGeom>
          <a:solidFill>
            <a:srgbClr val="1B75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800" kern="1200">
              <a:solidFill>
                <a:prstClr val="white"/>
              </a:solidFill>
              <a:latin typeface="Calibri"/>
            </a:endParaRPr>
          </a:p>
        </p:txBody>
      </p:sp>
      <p:sp>
        <p:nvSpPr>
          <p:cNvPr id="10" name="Slide Number Placeholder 5"/>
          <p:cNvSpPr>
            <a:spLocks noGrp="1"/>
          </p:cNvSpPr>
          <p:nvPr>
            <p:ph type="sldNum" sz="quarter" idx="4"/>
          </p:nvPr>
        </p:nvSpPr>
        <p:spPr>
          <a:xfrm>
            <a:off x="361950" y="6534542"/>
            <a:ext cx="685800" cy="273844"/>
          </a:xfrm>
          <a:prstGeom prst="rect">
            <a:avLst/>
          </a:prstGeom>
        </p:spPr>
        <p:txBody>
          <a:bodyPr vert="horz" lIns="91440" tIns="45720" rIns="91440" bIns="45720" rtlCol="0" anchor="ctr"/>
          <a:lstStyle>
            <a:lvl1pPr algn="r">
              <a:defRPr sz="900">
                <a:solidFill>
                  <a:schemeClr val="bg1"/>
                </a:solidFill>
              </a:defRPr>
            </a:lvl1pPr>
          </a:lstStyle>
          <a:p>
            <a:pPr algn="l" fontAlgn="base">
              <a:spcBef>
                <a:spcPct val="0"/>
              </a:spcBef>
              <a:spcAft>
                <a:spcPct val="0"/>
              </a:spcAft>
            </a:pPr>
            <a:fld id="{A8C9CB2B-3164-2248-9789-58CD2CF1DEBC}" type="slidenum">
              <a:rPr lang="en-US" kern="1200" smtClean="0">
                <a:solidFill>
                  <a:prstClr val="white"/>
                </a:solidFill>
                <a:latin typeface="Times New Roman" pitchFamily="18" charset="0"/>
                <a:ea typeface="ＭＳ Ｐゴシック" charset="-128"/>
                <a:cs typeface="+mn-cs"/>
              </a:rPr>
              <a:pPr algn="l" fontAlgn="base">
                <a:spcBef>
                  <a:spcPct val="0"/>
                </a:spcBef>
                <a:spcAft>
                  <a:spcPct val="0"/>
                </a:spcAft>
              </a:pPr>
              <a:t>‹#›</a:t>
            </a:fld>
            <a:endParaRPr lang="en-US" kern="1200" dirty="0">
              <a:solidFill>
                <a:prstClr val="white"/>
              </a:solidFill>
              <a:latin typeface="Times New Roman" pitchFamily="18" charset="0"/>
              <a:ea typeface="ＭＳ Ｐゴシック" charset="-128"/>
              <a:cs typeface="+mn-cs"/>
            </a:endParaRPr>
          </a:p>
        </p:txBody>
      </p:sp>
      <p:sp>
        <p:nvSpPr>
          <p:cNvPr id="11" name="TextBox 10"/>
          <p:cNvSpPr txBox="1"/>
          <p:nvPr/>
        </p:nvSpPr>
        <p:spPr>
          <a:xfrm>
            <a:off x="7378700" y="6547242"/>
            <a:ext cx="1778000" cy="246221"/>
          </a:xfrm>
          <a:prstGeom prst="rect">
            <a:avLst/>
          </a:prstGeom>
          <a:noFill/>
        </p:spPr>
        <p:txBody>
          <a:bodyPr wrap="square" rtlCol="0">
            <a:spAutoFit/>
          </a:bodyPr>
          <a:lstStyle/>
          <a:p>
            <a:pPr fontAlgn="base">
              <a:spcBef>
                <a:spcPct val="0"/>
              </a:spcBef>
              <a:spcAft>
                <a:spcPct val="0"/>
              </a:spcAft>
            </a:pPr>
            <a:r>
              <a:rPr lang="en-US" sz="1000" kern="1200" dirty="0">
                <a:solidFill>
                  <a:srgbClr val="FFFFFF"/>
                </a:solidFill>
                <a:latin typeface="Times New Roman" pitchFamily="18" charset="0"/>
                <a:ea typeface="ＭＳ Ｐゴシック" charset="-128"/>
                <a:cs typeface="+mn-cs"/>
              </a:rPr>
              <a:t>genomicsandhealth.org</a:t>
            </a:r>
          </a:p>
        </p:txBody>
      </p:sp>
    </p:spTree>
    <p:extLst>
      <p:ext uri="{BB962C8B-B14F-4D97-AF65-F5344CB8AC3E}">
        <p14:creationId xmlns:p14="http://schemas.microsoft.com/office/powerpoint/2010/main" val="36914547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comments" Target="../comments/comment4.xml"/><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comments" Target="../comments/commen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comments" Target="../comments/commen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comments" Target="../comments/commen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comments" Target="../comments/comment14.xm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comments" Target="../comments/comment15.xml"/><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comments" Target="../comments/commen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comments" Target="../comments/commen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www.ethereum.org/foundation" TargetMode="External"/><Relationship Id="rId4" Type="http://schemas.openxmlformats.org/officeDocument/2006/relationships/hyperlink" Target="https://ripple.com/" TargetMode="External"/><Relationship Id="rId5" Type="http://schemas.openxmlformats.org/officeDocument/2006/relationships/hyperlink" Target="https://github.com/hyperledger/hyperledger" TargetMode="External"/><Relationship Id="rId6" Type="http://schemas.openxmlformats.org/officeDocument/2006/relationships/hyperlink" Target="www.ibm.com/blockchain/" TargetMode="External"/><Relationship Id="rId7" Type="http://schemas.openxmlformats.org/officeDocument/2006/relationships/hyperlink" Target="www.coindesk.com/airbnb-exec-use-blockchain/" TargetMode="External"/><Relationship Id="rId8" Type="http://schemas.openxmlformats.org/officeDocument/2006/relationships/image" Target="../media/image11.jpg"/><Relationship Id="rId9"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p:nvPr/>
        </p:nvSpPr>
        <p:spPr>
          <a:xfrm>
            <a:off x="-324543" y="5984751"/>
            <a:ext cx="10369151" cy="972644"/>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68" name="Shape 68"/>
          <p:cNvSpPr txBox="1">
            <a:spLocks noGrp="1"/>
          </p:cNvSpPr>
          <p:nvPr>
            <p:ph type="title"/>
          </p:nvPr>
        </p:nvSpPr>
        <p:spPr>
          <a:xfrm>
            <a:off x="0" y="300756"/>
            <a:ext cx="9144000" cy="84224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solidFill>
                  <a:srgbClr val="376092"/>
                </a:solidFill>
                <a:latin typeface="Arial"/>
                <a:ea typeface="Arial"/>
                <a:cs typeface="Arial"/>
                <a:sym typeface="Arial"/>
              </a:rPr>
              <a:t>Problem: Genome Data Held in Silos, Unshared, not Standardized for Exchange</a:t>
            </a:r>
          </a:p>
        </p:txBody>
      </p:sp>
      <p:pic>
        <p:nvPicPr>
          <p:cNvPr id="69" name="Shape 69"/>
          <p:cNvPicPr preferRelativeResize="0"/>
          <p:nvPr/>
        </p:nvPicPr>
        <p:blipFill rotWithShape="1">
          <a:blip r:embed="rId3">
            <a:alphaModFix/>
          </a:blip>
          <a:srcRect/>
          <a:stretch/>
        </p:blipFill>
        <p:spPr>
          <a:xfrm>
            <a:off x="304800" y="2147978"/>
            <a:ext cx="8595618" cy="5000503"/>
          </a:xfrm>
          <a:prstGeom prst="rect">
            <a:avLst/>
          </a:prstGeom>
          <a:solidFill>
            <a:schemeClr val="lt1"/>
          </a:solidFill>
          <a:ln>
            <a:noFill/>
          </a:ln>
        </p:spPr>
      </p:pic>
      <p:grpSp>
        <p:nvGrpSpPr>
          <p:cNvPr id="70" name="Shape 70"/>
          <p:cNvGrpSpPr/>
          <p:nvPr/>
        </p:nvGrpSpPr>
        <p:grpSpPr>
          <a:xfrm>
            <a:off x="1167315" y="3200429"/>
            <a:ext cx="7237949" cy="3262959"/>
            <a:chOff x="1371599" y="1606625"/>
            <a:chExt cx="7237949" cy="3262958"/>
          </a:xfrm>
        </p:grpSpPr>
        <p:grpSp>
          <p:nvGrpSpPr>
            <p:cNvPr id="71" name="Shape 71"/>
            <p:cNvGrpSpPr/>
            <p:nvPr/>
          </p:nvGrpSpPr>
          <p:grpSpPr>
            <a:xfrm>
              <a:off x="2697585" y="2166787"/>
              <a:ext cx="319333" cy="471672"/>
              <a:chOff x="3340632" y="2608900"/>
              <a:chExt cx="329132" cy="568597"/>
            </a:xfrm>
          </p:grpSpPr>
          <p:sp>
            <p:nvSpPr>
              <p:cNvPr id="72" name="Shape 72"/>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73" name="Shape 73"/>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74" name="Shape 74"/>
            <p:cNvGrpSpPr/>
            <p:nvPr/>
          </p:nvGrpSpPr>
          <p:grpSpPr>
            <a:xfrm>
              <a:off x="1828799" y="2464526"/>
              <a:ext cx="319333" cy="471672"/>
              <a:chOff x="3340632" y="2608900"/>
              <a:chExt cx="329132" cy="568597"/>
            </a:xfrm>
          </p:grpSpPr>
          <p:sp>
            <p:nvSpPr>
              <p:cNvPr id="75" name="Shape 75"/>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76" name="Shape 76"/>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77" name="Shape 77"/>
            <p:cNvGrpSpPr/>
            <p:nvPr/>
          </p:nvGrpSpPr>
          <p:grpSpPr>
            <a:xfrm>
              <a:off x="4839489" y="1606625"/>
              <a:ext cx="319333" cy="471672"/>
              <a:chOff x="3340632" y="2608900"/>
              <a:chExt cx="329132" cy="568597"/>
            </a:xfrm>
          </p:grpSpPr>
          <p:sp>
            <p:nvSpPr>
              <p:cNvPr id="78" name="Shape 78"/>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79" name="Shape 79"/>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80" name="Shape 80"/>
            <p:cNvGrpSpPr/>
            <p:nvPr/>
          </p:nvGrpSpPr>
          <p:grpSpPr>
            <a:xfrm>
              <a:off x="4377553" y="2147263"/>
              <a:ext cx="319333" cy="471672"/>
              <a:chOff x="3340632" y="2608900"/>
              <a:chExt cx="329132" cy="568597"/>
            </a:xfrm>
          </p:grpSpPr>
          <p:sp>
            <p:nvSpPr>
              <p:cNvPr id="81" name="Shape 81"/>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82" name="Shape 82"/>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83" name="Shape 83"/>
            <p:cNvGrpSpPr/>
            <p:nvPr/>
          </p:nvGrpSpPr>
          <p:grpSpPr>
            <a:xfrm>
              <a:off x="8061356" y="2618935"/>
              <a:ext cx="319333" cy="471672"/>
              <a:chOff x="3340632" y="2608900"/>
              <a:chExt cx="329132" cy="568597"/>
            </a:xfrm>
          </p:grpSpPr>
          <p:sp>
            <p:nvSpPr>
              <p:cNvPr id="84" name="Shape 84"/>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85" name="Shape 85"/>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86" name="Shape 86"/>
            <p:cNvGrpSpPr/>
            <p:nvPr/>
          </p:nvGrpSpPr>
          <p:grpSpPr>
            <a:xfrm>
              <a:off x="7629375" y="2348920"/>
              <a:ext cx="319333" cy="471672"/>
              <a:chOff x="3340632" y="2608900"/>
              <a:chExt cx="329132" cy="568597"/>
            </a:xfrm>
          </p:grpSpPr>
          <p:sp>
            <p:nvSpPr>
              <p:cNvPr id="87" name="Shape 87"/>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88" name="Shape 88"/>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89" name="Shape 89"/>
            <p:cNvGrpSpPr/>
            <p:nvPr/>
          </p:nvGrpSpPr>
          <p:grpSpPr>
            <a:xfrm>
              <a:off x="5190084" y="1799855"/>
              <a:ext cx="319333" cy="471672"/>
              <a:chOff x="3340632" y="2608900"/>
              <a:chExt cx="329132" cy="568597"/>
            </a:xfrm>
          </p:grpSpPr>
          <p:sp>
            <p:nvSpPr>
              <p:cNvPr id="90" name="Shape 90"/>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91" name="Shape 91"/>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92" name="Shape 92"/>
            <p:cNvGrpSpPr/>
            <p:nvPr/>
          </p:nvGrpSpPr>
          <p:grpSpPr>
            <a:xfrm>
              <a:off x="4741026" y="2359405"/>
              <a:ext cx="319333" cy="471672"/>
              <a:chOff x="3340632" y="2608900"/>
              <a:chExt cx="329132" cy="568597"/>
            </a:xfrm>
          </p:grpSpPr>
          <p:sp>
            <p:nvSpPr>
              <p:cNvPr id="93" name="Shape 93"/>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94" name="Shape 94"/>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95" name="Shape 95"/>
            <p:cNvGrpSpPr/>
            <p:nvPr/>
          </p:nvGrpSpPr>
          <p:grpSpPr>
            <a:xfrm>
              <a:off x="1371599" y="2407916"/>
              <a:ext cx="319333" cy="471672"/>
              <a:chOff x="3340632" y="2608900"/>
              <a:chExt cx="329132" cy="568597"/>
            </a:xfrm>
          </p:grpSpPr>
          <p:sp>
            <p:nvSpPr>
              <p:cNvPr id="96" name="Shape 96"/>
              <p:cNvSpPr/>
              <p:nvPr/>
            </p:nvSpPr>
            <p:spPr>
              <a:xfrm>
                <a:off x="3347776" y="2608900"/>
                <a:ext cx="316966" cy="14979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97" name="Shape 97"/>
              <p:cNvSpPr/>
              <p:nvPr/>
            </p:nvSpPr>
            <p:spPr>
              <a:xfrm rot="-5400000">
                <a:off x="3250405" y="2758138"/>
                <a:ext cx="509586" cy="329132"/>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98" name="Shape 98"/>
            <p:cNvGrpSpPr/>
            <p:nvPr/>
          </p:nvGrpSpPr>
          <p:grpSpPr>
            <a:xfrm>
              <a:off x="2666766" y="3397057"/>
              <a:ext cx="152401" cy="381657"/>
              <a:chOff x="3467830" y="3609978"/>
              <a:chExt cx="152401" cy="381657"/>
            </a:xfrm>
          </p:grpSpPr>
          <p:sp>
            <p:nvSpPr>
              <p:cNvPr id="99" name="Shape 99"/>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00" name="Shape 100"/>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01" name="Shape 101"/>
            <p:cNvGrpSpPr/>
            <p:nvPr/>
          </p:nvGrpSpPr>
          <p:grpSpPr>
            <a:xfrm>
              <a:off x="3391251" y="3642479"/>
              <a:ext cx="152401" cy="381657"/>
              <a:chOff x="3467830" y="3609978"/>
              <a:chExt cx="152401" cy="381657"/>
            </a:xfrm>
          </p:grpSpPr>
          <p:sp>
            <p:nvSpPr>
              <p:cNvPr id="102" name="Shape 102"/>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03" name="Shape 103"/>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04" name="Shape 104"/>
            <p:cNvGrpSpPr/>
            <p:nvPr/>
          </p:nvGrpSpPr>
          <p:grpSpPr>
            <a:xfrm>
              <a:off x="6981910" y="2501915"/>
              <a:ext cx="152401" cy="381657"/>
              <a:chOff x="3467830" y="3609978"/>
              <a:chExt cx="152401" cy="381657"/>
            </a:xfrm>
          </p:grpSpPr>
          <p:sp>
            <p:nvSpPr>
              <p:cNvPr id="105" name="Shape 105"/>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06" name="Shape 106"/>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07" name="Shape 107"/>
            <p:cNvGrpSpPr/>
            <p:nvPr/>
          </p:nvGrpSpPr>
          <p:grpSpPr>
            <a:xfrm>
              <a:off x="6703616" y="2973776"/>
              <a:ext cx="152401" cy="381657"/>
              <a:chOff x="3467830" y="3609978"/>
              <a:chExt cx="152401" cy="381657"/>
            </a:xfrm>
          </p:grpSpPr>
          <p:sp>
            <p:nvSpPr>
              <p:cNvPr id="108" name="Shape 108"/>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09" name="Shape 109"/>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10" name="Shape 110"/>
            <p:cNvGrpSpPr/>
            <p:nvPr/>
          </p:nvGrpSpPr>
          <p:grpSpPr>
            <a:xfrm>
              <a:off x="5593761" y="2311086"/>
              <a:ext cx="152401" cy="381657"/>
              <a:chOff x="3467830" y="3609978"/>
              <a:chExt cx="152401" cy="381657"/>
            </a:xfrm>
          </p:grpSpPr>
          <p:sp>
            <p:nvSpPr>
              <p:cNvPr id="111" name="Shape 111"/>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12" name="Shape 112"/>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13" name="Shape 113"/>
            <p:cNvGrpSpPr/>
            <p:nvPr/>
          </p:nvGrpSpPr>
          <p:grpSpPr>
            <a:xfrm>
              <a:off x="7228825" y="2102012"/>
              <a:ext cx="152401" cy="381657"/>
              <a:chOff x="3467830" y="3609978"/>
              <a:chExt cx="152401" cy="381657"/>
            </a:xfrm>
          </p:grpSpPr>
          <p:sp>
            <p:nvSpPr>
              <p:cNvPr id="114" name="Shape 114"/>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15" name="Shape 115"/>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16" name="Shape 116"/>
            <p:cNvGrpSpPr/>
            <p:nvPr/>
          </p:nvGrpSpPr>
          <p:grpSpPr>
            <a:xfrm>
              <a:off x="5352143" y="2532181"/>
              <a:ext cx="152401" cy="381657"/>
              <a:chOff x="3467830" y="3609978"/>
              <a:chExt cx="152401" cy="381657"/>
            </a:xfrm>
          </p:grpSpPr>
          <p:sp>
            <p:nvSpPr>
              <p:cNvPr id="117" name="Shape 117"/>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18" name="Shape 118"/>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19" name="Shape 119"/>
            <p:cNvGrpSpPr/>
            <p:nvPr/>
          </p:nvGrpSpPr>
          <p:grpSpPr>
            <a:xfrm>
              <a:off x="1645387" y="2063825"/>
              <a:ext cx="152401" cy="381657"/>
              <a:chOff x="3467830" y="3535616"/>
              <a:chExt cx="152401" cy="381657"/>
            </a:xfrm>
          </p:grpSpPr>
          <p:sp>
            <p:nvSpPr>
              <p:cNvPr id="120" name="Shape 120"/>
              <p:cNvSpPr/>
              <p:nvPr/>
            </p:nvSpPr>
            <p:spPr>
              <a:xfrm>
                <a:off x="3467830" y="3535616"/>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21" name="Shape 121"/>
              <p:cNvSpPr/>
              <p:nvPr/>
            </p:nvSpPr>
            <p:spPr>
              <a:xfrm rot="-5400000">
                <a:off x="3371289" y="3668332"/>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22" name="Shape 122"/>
            <p:cNvGrpSpPr/>
            <p:nvPr/>
          </p:nvGrpSpPr>
          <p:grpSpPr>
            <a:xfrm>
              <a:off x="7619555" y="2894145"/>
              <a:ext cx="152401" cy="381657"/>
              <a:chOff x="3467830" y="3609978"/>
              <a:chExt cx="152401" cy="381657"/>
            </a:xfrm>
          </p:grpSpPr>
          <p:sp>
            <p:nvSpPr>
              <p:cNvPr id="123" name="Shape 123"/>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24" name="Shape 124"/>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25" name="Shape 125"/>
            <p:cNvGrpSpPr/>
            <p:nvPr/>
          </p:nvGrpSpPr>
          <p:grpSpPr>
            <a:xfrm>
              <a:off x="4781079" y="1875804"/>
              <a:ext cx="152401" cy="381657"/>
              <a:chOff x="3467830" y="3609978"/>
              <a:chExt cx="152401" cy="381657"/>
            </a:xfrm>
          </p:grpSpPr>
          <p:sp>
            <p:nvSpPr>
              <p:cNvPr id="126" name="Shape 126"/>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27" name="Shape 127"/>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28" name="Shape 128"/>
            <p:cNvGrpSpPr/>
            <p:nvPr/>
          </p:nvGrpSpPr>
          <p:grpSpPr>
            <a:xfrm>
              <a:off x="4786244" y="3073512"/>
              <a:ext cx="152401" cy="381657"/>
              <a:chOff x="3467830" y="3609978"/>
              <a:chExt cx="152401" cy="381657"/>
            </a:xfrm>
          </p:grpSpPr>
          <p:sp>
            <p:nvSpPr>
              <p:cNvPr id="129" name="Shape 129"/>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30" name="Shape 130"/>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31" name="Shape 131"/>
            <p:cNvGrpSpPr/>
            <p:nvPr/>
          </p:nvGrpSpPr>
          <p:grpSpPr>
            <a:xfrm>
              <a:off x="5153949" y="4228189"/>
              <a:ext cx="152401" cy="381657"/>
              <a:chOff x="3467830" y="3609978"/>
              <a:chExt cx="152401" cy="381657"/>
            </a:xfrm>
          </p:grpSpPr>
          <p:sp>
            <p:nvSpPr>
              <p:cNvPr id="132" name="Shape 132"/>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33" name="Shape 133"/>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34" name="Shape 134"/>
            <p:cNvGrpSpPr/>
            <p:nvPr/>
          </p:nvGrpSpPr>
          <p:grpSpPr>
            <a:xfrm>
              <a:off x="4113748" y="1638085"/>
              <a:ext cx="152401" cy="381657"/>
              <a:chOff x="3365848" y="3609978"/>
              <a:chExt cx="152401" cy="381657"/>
            </a:xfrm>
          </p:grpSpPr>
          <p:sp>
            <p:nvSpPr>
              <p:cNvPr id="135" name="Shape 135"/>
              <p:cNvSpPr/>
              <p:nvPr/>
            </p:nvSpPr>
            <p:spPr>
              <a:xfrm>
                <a:off x="3365848"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36" name="Shape 136"/>
              <p:cNvSpPr/>
              <p:nvPr/>
            </p:nvSpPr>
            <p:spPr>
              <a:xfrm rot="-5400000">
                <a:off x="3269307"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37" name="Shape 137"/>
            <p:cNvGrpSpPr/>
            <p:nvPr/>
          </p:nvGrpSpPr>
          <p:grpSpPr>
            <a:xfrm>
              <a:off x="1506941" y="2629764"/>
              <a:ext cx="152401" cy="381657"/>
              <a:chOff x="3467830" y="3609978"/>
              <a:chExt cx="152401" cy="381657"/>
            </a:xfrm>
          </p:grpSpPr>
          <p:sp>
            <p:nvSpPr>
              <p:cNvPr id="138" name="Shape 138"/>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39" name="Shape 139"/>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40" name="Shape 140"/>
            <p:cNvGrpSpPr/>
            <p:nvPr/>
          </p:nvGrpSpPr>
          <p:grpSpPr>
            <a:xfrm>
              <a:off x="8380948" y="4147710"/>
              <a:ext cx="152401" cy="381657"/>
              <a:chOff x="3467830" y="3609978"/>
              <a:chExt cx="152401" cy="381657"/>
            </a:xfrm>
          </p:grpSpPr>
          <p:sp>
            <p:nvSpPr>
              <p:cNvPr id="141" name="Shape 141"/>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42" name="Shape 142"/>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43" name="Shape 143"/>
            <p:cNvGrpSpPr/>
            <p:nvPr/>
          </p:nvGrpSpPr>
          <p:grpSpPr>
            <a:xfrm>
              <a:off x="8457148" y="4487926"/>
              <a:ext cx="152401" cy="381657"/>
              <a:chOff x="3467830" y="3609978"/>
              <a:chExt cx="152401" cy="381657"/>
            </a:xfrm>
          </p:grpSpPr>
          <p:sp>
            <p:nvSpPr>
              <p:cNvPr id="144" name="Shape 144"/>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45" name="Shape 145"/>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46" name="Shape 146"/>
            <p:cNvGrpSpPr/>
            <p:nvPr/>
          </p:nvGrpSpPr>
          <p:grpSpPr>
            <a:xfrm>
              <a:off x="7560105" y="4279010"/>
              <a:ext cx="152401" cy="381657"/>
              <a:chOff x="3467830" y="3609978"/>
              <a:chExt cx="152401" cy="381657"/>
            </a:xfrm>
          </p:grpSpPr>
          <p:sp>
            <p:nvSpPr>
              <p:cNvPr id="147" name="Shape 147"/>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48" name="Shape 148"/>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49" name="Shape 149"/>
            <p:cNvGrpSpPr/>
            <p:nvPr/>
          </p:nvGrpSpPr>
          <p:grpSpPr>
            <a:xfrm>
              <a:off x="1875709" y="2954453"/>
              <a:ext cx="152401" cy="381657"/>
              <a:chOff x="3467830" y="3609978"/>
              <a:chExt cx="152401" cy="381657"/>
            </a:xfrm>
          </p:grpSpPr>
          <p:sp>
            <p:nvSpPr>
              <p:cNvPr id="150" name="Shape 150"/>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51" name="Shape 151"/>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52" name="Shape 152"/>
            <p:cNvGrpSpPr/>
            <p:nvPr/>
          </p:nvGrpSpPr>
          <p:grpSpPr>
            <a:xfrm>
              <a:off x="2463722" y="2204222"/>
              <a:ext cx="152401" cy="381657"/>
              <a:chOff x="3467830" y="3609978"/>
              <a:chExt cx="152401" cy="381657"/>
            </a:xfrm>
          </p:grpSpPr>
          <p:sp>
            <p:nvSpPr>
              <p:cNvPr id="153" name="Shape 153"/>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54" name="Shape 154"/>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nvGrpSpPr>
            <p:cNvPr id="155" name="Shape 155"/>
            <p:cNvGrpSpPr/>
            <p:nvPr/>
          </p:nvGrpSpPr>
          <p:grpSpPr>
            <a:xfrm>
              <a:off x="2197086" y="2635660"/>
              <a:ext cx="152401" cy="381657"/>
              <a:chOff x="3467830" y="3609978"/>
              <a:chExt cx="152401" cy="381657"/>
            </a:xfrm>
          </p:grpSpPr>
          <p:sp>
            <p:nvSpPr>
              <p:cNvPr id="156" name="Shape 156"/>
              <p:cNvSpPr/>
              <p:nvPr/>
            </p:nvSpPr>
            <p:spPr>
              <a:xfrm>
                <a:off x="3467830" y="3609978"/>
                <a:ext cx="152401" cy="119059"/>
              </a:xfrm>
              <a:prstGeom prst="ellipse">
                <a:avLst/>
              </a:prstGeom>
              <a:gradFill>
                <a:gsLst>
                  <a:gs pos="0">
                    <a:srgbClr val="D0B302"/>
                  </a:gs>
                  <a:gs pos="98230">
                    <a:srgbClr val="E9C801"/>
                  </a:gs>
                  <a:gs pos="100000">
                    <a:srgbClr val="E9C8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57" name="Shape 157"/>
              <p:cNvSpPr/>
              <p:nvPr/>
            </p:nvSpPr>
            <p:spPr>
              <a:xfrm rot="-5400000">
                <a:off x="3371289" y="3742694"/>
                <a:ext cx="345482" cy="152400"/>
              </a:xfrm>
              <a:prstGeom prst="flowChartOnlineStorage">
                <a:avLst/>
              </a:prstGeom>
              <a:gradFill>
                <a:gsLst>
                  <a:gs pos="0">
                    <a:srgbClr val="C3A902"/>
                  </a:gs>
                  <a:gs pos="98230">
                    <a:srgbClr val="BEA501"/>
                  </a:gs>
                  <a:gs pos="100000">
                    <a:srgbClr val="BEA501"/>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grpSp>
      </p:grpSp>
      <p:sp>
        <p:nvSpPr>
          <p:cNvPr id="158" name="Shape 158"/>
          <p:cNvSpPr/>
          <p:nvPr/>
        </p:nvSpPr>
        <p:spPr>
          <a:xfrm>
            <a:off x="0" y="1371600"/>
            <a:ext cx="9144000" cy="101565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0" i="0" u="none" strike="noStrike" cap="none" dirty="0">
                <a:solidFill>
                  <a:srgbClr val="C00000"/>
                </a:solidFill>
                <a:latin typeface="Arial"/>
                <a:ea typeface="Arial"/>
                <a:cs typeface="Arial"/>
                <a:sym typeface="Arial"/>
              </a:rPr>
              <a:t>No one institute has enough on its own to make progress. </a:t>
            </a:r>
            <a:r>
              <a:rPr lang="en-US" sz="2000" b="0" i="0" u="none" strike="noStrike" cap="none" dirty="0" smtClean="0">
                <a:solidFill>
                  <a:srgbClr val="C00000"/>
                </a:solidFill>
                <a:latin typeface="Arial"/>
                <a:ea typeface="Arial"/>
                <a:cs typeface="Arial"/>
                <a:sym typeface="Arial"/>
              </a:rPr>
              <a:t>Every researcher and </a:t>
            </a:r>
            <a:r>
              <a:rPr lang="en-US" sz="2000" b="0" i="0" u="none" strike="noStrike" cap="none" dirty="0">
                <a:solidFill>
                  <a:srgbClr val="C00000"/>
                </a:solidFill>
                <a:latin typeface="Arial"/>
                <a:ea typeface="Arial"/>
                <a:cs typeface="Arial"/>
                <a:sym typeface="Arial"/>
              </a:rPr>
              <a:t>clinician should be able to compare their </a:t>
            </a:r>
            <a:r>
              <a:rPr lang="en-US" sz="2000" b="0" i="0" u="none" strike="noStrike" cap="none" dirty="0" smtClean="0">
                <a:solidFill>
                  <a:srgbClr val="C00000"/>
                </a:solidFill>
                <a:latin typeface="Arial"/>
                <a:ea typeface="Arial"/>
                <a:cs typeface="Arial"/>
                <a:sym typeface="Arial"/>
              </a:rPr>
              <a:t>genome data </a:t>
            </a:r>
            <a:r>
              <a:rPr lang="en-US" sz="2000" b="0" i="0" u="none" strike="noStrike" cap="none" dirty="0">
                <a:solidFill>
                  <a:srgbClr val="C00000"/>
                </a:solidFill>
                <a:latin typeface="Arial"/>
                <a:ea typeface="Arial"/>
                <a:cs typeface="Arial"/>
                <a:sym typeface="Arial"/>
              </a:rPr>
              <a:t>to others.</a:t>
            </a:r>
          </a:p>
          <a:p>
            <a:pPr marL="0" marR="0" lvl="0" indent="0" algn="ctr" rtl="0">
              <a:spcBef>
                <a:spcPts val="0"/>
              </a:spcBef>
              <a:buNone/>
            </a:pPr>
            <a:endParaRPr sz="2000" b="0" i="0" u="none" strike="noStrike" cap="none" dirty="0">
              <a:solidFill>
                <a:srgbClr val="C00000"/>
              </a:solidFill>
              <a:latin typeface="Arial"/>
              <a:ea typeface="Arial"/>
              <a:cs typeface="Arial"/>
              <a:sym typeface="Arial"/>
            </a:endParaRPr>
          </a:p>
        </p:txBody>
      </p:sp>
    </p:spTree>
    <p:extLst>
      <p:ext uri="{BB962C8B-B14F-4D97-AF65-F5344CB8AC3E}">
        <p14:creationId xmlns:p14="http://schemas.microsoft.com/office/powerpoint/2010/main" val="29155423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05737"/>
            <a:ext cx="8229600" cy="1143000"/>
          </a:xfrm>
          <a:prstGeom prst="rect">
            <a:avLst/>
          </a:prstGeom>
        </p:spPr>
        <p:txBody>
          <a:bodyPr lIns="91425" tIns="91425" rIns="91425" bIns="91425" anchor="ctr" anchorCtr="0">
            <a:noAutofit/>
          </a:bodyPr>
          <a:lstStyle/>
          <a:p>
            <a:pPr lvl="0">
              <a:spcBef>
                <a:spcPts val="0"/>
              </a:spcBef>
              <a:buNone/>
            </a:pPr>
            <a:r>
              <a:rPr lang="en-US" dirty="0" err="1" smtClean="0"/>
              <a:t>Ethereum</a:t>
            </a:r>
            <a:r>
              <a:rPr lang="en-US" dirty="0" smtClean="0"/>
              <a:t> Cancer </a:t>
            </a:r>
            <a:r>
              <a:rPr lang="en-US" dirty="0" err="1" smtClean="0"/>
              <a:t>KnowLedger</a:t>
            </a:r>
            <a:r>
              <a:rPr lang="en-US" dirty="0" smtClean="0"/>
              <a:t> Pilot</a:t>
            </a:r>
            <a:endParaRPr lang="en-US" dirty="0"/>
          </a:p>
        </p:txBody>
      </p:sp>
      <p:pic>
        <p:nvPicPr>
          <p:cNvPr id="156" name="Shape 156"/>
          <p:cNvPicPr preferRelativeResize="0"/>
          <p:nvPr/>
        </p:nvPicPr>
        <p:blipFill>
          <a:blip r:embed="rId3">
            <a:alphaModFix/>
          </a:blip>
          <a:stretch>
            <a:fillRect/>
          </a:stretch>
        </p:blipFill>
        <p:spPr>
          <a:xfrm>
            <a:off x="-4" y="776795"/>
            <a:ext cx="4683124" cy="3135750"/>
          </a:xfrm>
          <a:prstGeom prst="rect">
            <a:avLst/>
          </a:prstGeom>
          <a:noFill/>
          <a:ln>
            <a:noFill/>
          </a:ln>
        </p:spPr>
      </p:pic>
      <p:sp>
        <p:nvSpPr>
          <p:cNvPr id="157" name="Shape 157"/>
          <p:cNvSpPr txBox="1"/>
          <p:nvPr/>
        </p:nvSpPr>
        <p:spPr>
          <a:xfrm>
            <a:off x="0" y="3912550"/>
            <a:ext cx="2346900" cy="417300"/>
          </a:xfrm>
          <a:prstGeom prst="rect">
            <a:avLst/>
          </a:prstGeom>
          <a:noFill/>
          <a:ln>
            <a:noFill/>
          </a:ln>
        </p:spPr>
        <p:txBody>
          <a:bodyPr lIns="91425" tIns="91425" rIns="91425" bIns="91425" anchor="t" anchorCtr="0">
            <a:noAutofit/>
          </a:bodyPr>
          <a:lstStyle/>
          <a:p>
            <a:pPr lvl="0">
              <a:spcBef>
                <a:spcPts val="0"/>
              </a:spcBef>
              <a:buNone/>
            </a:pPr>
            <a:r>
              <a:rPr lang="en-US" b="1"/>
              <a:t>Website at findpubs.org</a:t>
            </a:r>
          </a:p>
        </p:txBody>
      </p:sp>
      <p:pic>
        <p:nvPicPr>
          <p:cNvPr id="158" name="Shape 158"/>
          <p:cNvPicPr preferRelativeResize="0"/>
          <p:nvPr/>
        </p:nvPicPr>
        <p:blipFill rotWithShape="1">
          <a:blip r:embed="rId4">
            <a:alphaModFix/>
          </a:blip>
          <a:srcRect l="3702" r="3031" b="34584"/>
          <a:stretch/>
        </p:blipFill>
        <p:spPr>
          <a:xfrm>
            <a:off x="3198675" y="2490300"/>
            <a:ext cx="6636349" cy="4486201"/>
          </a:xfrm>
          <a:prstGeom prst="rect">
            <a:avLst/>
          </a:prstGeom>
          <a:noFill/>
          <a:ln w="9525" cap="flat" cmpd="sng">
            <a:solidFill>
              <a:schemeClr val="dk2"/>
            </a:solidFill>
            <a:prstDash val="solid"/>
            <a:round/>
            <a:headEnd type="none" w="med" len="med"/>
            <a:tailEnd type="none" w="med" len="med"/>
          </a:ln>
        </p:spPr>
      </p:pic>
      <p:pic>
        <p:nvPicPr>
          <p:cNvPr id="159" name="Shape 159"/>
          <p:cNvPicPr preferRelativeResize="0"/>
          <p:nvPr/>
        </p:nvPicPr>
        <p:blipFill>
          <a:blip r:embed="rId5">
            <a:alphaModFix/>
          </a:blip>
          <a:stretch>
            <a:fillRect/>
          </a:stretch>
        </p:blipFill>
        <p:spPr>
          <a:xfrm>
            <a:off x="3338975" y="5343000"/>
            <a:ext cx="6496050" cy="1371600"/>
          </a:xfrm>
          <a:prstGeom prst="rect">
            <a:avLst/>
          </a:prstGeom>
          <a:noFill/>
          <a:ln>
            <a:noFill/>
          </a:ln>
        </p:spPr>
      </p:pic>
      <p:sp>
        <p:nvSpPr>
          <p:cNvPr id="160" name="Shape 160"/>
          <p:cNvSpPr txBox="1"/>
          <p:nvPr/>
        </p:nvSpPr>
        <p:spPr>
          <a:xfrm>
            <a:off x="99950" y="5910675"/>
            <a:ext cx="2950800" cy="876300"/>
          </a:xfrm>
          <a:prstGeom prst="rect">
            <a:avLst/>
          </a:prstGeom>
          <a:noFill/>
          <a:ln>
            <a:noFill/>
          </a:ln>
        </p:spPr>
        <p:txBody>
          <a:bodyPr lIns="91425" tIns="91425" rIns="91425" bIns="91425" anchor="t" anchorCtr="0">
            <a:noAutofit/>
          </a:bodyPr>
          <a:lstStyle/>
          <a:p>
            <a:pPr lvl="0" rtl="0">
              <a:spcBef>
                <a:spcPts val="0"/>
              </a:spcBef>
              <a:buNone/>
            </a:pPr>
            <a:r>
              <a:rPr lang="en-US" dirty="0"/>
              <a:t>See:</a:t>
            </a:r>
          </a:p>
          <a:p>
            <a:pPr lvl="0">
              <a:spcBef>
                <a:spcPts val="0"/>
              </a:spcBef>
              <a:buNone/>
            </a:pPr>
            <a:r>
              <a:rPr lang="en-US" dirty="0"/>
              <a:t>https://</a:t>
            </a:r>
            <a:r>
              <a:rPr lang="en-US" dirty="0" err="1"/>
              <a:t>github.com</a:t>
            </a:r>
            <a:r>
              <a:rPr lang="en-US" dirty="0"/>
              <a:t>/</a:t>
            </a:r>
            <a:r>
              <a:rPr lang="en-US" dirty="0" err="1"/>
              <a:t>maximilianh</a:t>
            </a:r>
            <a:r>
              <a:rPr lang="en-US" dirty="0"/>
              <a:t>/</a:t>
            </a:r>
            <a:r>
              <a:rPr lang="en-US" dirty="0" err="1"/>
              <a:t>acgi</a:t>
            </a:r>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0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dirty="0">
                <a:solidFill>
                  <a:schemeClr val="dk1"/>
                </a:solidFill>
                <a:latin typeface="Calibri"/>
                <a:ea typeface="Calibri"/>
                <a:cs typeface="Calibri"/>
                <a:sym typeface="Calibri"/>
              </a:rPr>
              <a:t>Who will use the shared public ledger?</a:t>
            </a:r>
          </a:p>
        </p:txBody>
      </p:sp>
      <p:sp>
        <p:nvSpPr>
          <p:cNvPr id="166" name="Shape 166"/>
          <p:cNvSpPr txBox="1">
            <a:spLocks noGrp="1"/>
          </p:cNvSpPr>
          <p:nvPr>
            <p:ph type="body" idx="2"/>
          </p:nvPr>
        </p:nvSpPr>
        <p:spPr>
          <a:xfrm>
            <a:off x="4438373" y="1019377"/>
            <a:ext cx="4540527" cy="4526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6"/>
              </a:buClr>
              <a:buSzPct val="25000"/>
              <a:buFont typeface="Arial"/>
              <a:buNone/>
            </a:pPr>
            <a:r>
              <a:rPr lang="en-US" sz="2800" b="1" i="0" u="none" strike="noStrike" cap="none" dirty="0">
                <a:solidFill>
                  <a:schemeClr val="accent6"/>
                </a:solidFill>
                <a:latin typeface="Calibri"/>
                <a:ea typeface="Calibri"/>
                <a:cs typeface="Calibri"/>
                <a:sym typeface="Calibri"/>
              </a:rPr>
              <a:t>Data Users</a:t>
            </a:r>
            <a:r>
              <a:rPr lang="en-US" sz="2800" b="0" i="0" u="none" strike="noStrike" cap="none" dirty="0">
                <a:solidFill>
                  <a:schemeClr val="dk1"/>
                </a:solidFill>
                <a:latin typeface="Calibri"/>
                <a:ea typeface="Calibri"/>
                <a:cs typeface="Calibri"/>
                <a:sym typeface="Calibri"/>
              </a:rPr>
              <a:t> are:</a:t>
            </a:r>
          </a:p>
          <a:p>
            <a:pPr marL="342900" marR="0" lvl="0" indent="-342900" algn="l" rtl="0">
              <a:spcBef>
                <a:spcPts val="560"/>
              </a:spcBef>
              <a:spcAft>
                <a:spcPts val="0"/>
              </a:spcAft>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Professional Researchers</a:t>
            </a:r>
            <a:endParaRPr lang="en-US" sz="2800" b="0" i="0" u="none" strike="noStrike" cap="none" dirty="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Citizen Scientists</a:t>
            </a:r>
            <a:endParaRPr lang="en-US" sz="2800" b="0" i="0" u="none" strike="noStrike" cap="none" dirty="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ct val="100000"/>
              <a:buFont typeface="Arial"/>
              <a:buChar char="•"/>
            </a:pPr>
            <a:r>
              <a:rPr lang="en-US" dirty="0" smtClean="0"/>
              <a:t>Clinicians</a:t>
            </a:r>
            <a:endParaRPr lang="en-US" dirty="0"/>
          </a:p>
          <a:p>
            <a:pPr marL="342900" marR="0" lvl="0" indent="-34290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Developers of </a:t>
            </a:r>
            <a:r>
              <a:rPr lang="en-US" sz="2800" b="0" i="0" u="none" strike="noStrike" cap="none" dirty="0" smtClean="0">
                <a:solidFill>
                  <a:schemeClr val="dk1"/>
                </a:solidFill>
                <a:latin typeface="Calibri"/>
                <a:ea typeface="Calibri"/>
                <a:cs typeface="Calibri"/>
                <a:sym typeface="Calibri"/>
              </a:rPr>
              <a:t>molecular dx, drugs, decision analysis tools</a:t>
            </a:r>
            <a:endParaRPr lang="en-US" sz="2800" b="0" i="0" u="none" strike="noStrike" cap="none" dirty="0">
              <a:solidFill>
                <a:schemeClr val="dk1"/>
              </a:solidFill>
              <a:latin typeface="Calibri"/>
              <a:ea typeface="Calibri"/>
              <a:cs typeface="Calibri"/>
              <a:sym typeface="Calibri"/>
            </a:endParaRPr>
          </a:p>
          <a:p>
            <a:pPr marL="342900" marR="0" lvl="0" indent="-342900" algn="l" rtl="0">
              <a:spcBef>
                <a:spcPts val="560"/>
              </a:spcBef>
              <a:spcAft>
                <a:spcPts val="0"/>
              </a:spcAft>
              <a:buClr>
                <a:schemeClr val="dk1"/>
              </a:buClr>
              <a:buSzPct val="100000"/>
              <a:buFont typeface="Arial"/>
              <a:buChar char="•"/>
            </a:pPr>
            <a:r>
              <a:rPr lang="en-US" dirty="0" smtClean="0"/>
              <a:t>Payers</a:t>
            </a:r>
          </a:p>
          <a:p>
            <a:pPr marL="342900" marR="0" lvl="0" indent="-342900" algn="l" rtl="0">
              <a:spcBef>
                <a:spcPts val="560"/>
              </a:spcBef>
              <a:spcAft>
                <a:spcPts val="0"/>
              </a:spcAft>
              <a:buClr>
                <a:schemeClr val="dk1"/>
              </a:buClr>
              <a:buSzPct val="100000"/>
              <a:buFont typeface="Arial"/>
              <a:buChar char="•"/>
            </a:pPr>
            <a:r>
              <a:rPr lang="en-US" dirty="0" smtClean="0"/>
              <a:t>Patients/participants</a:t>
            </a:r>
          </a:p>
          <a:p>
            <a:pPr marL="342900" marR="0" lvl="0" indent="-342900" algn="l" rtl="0">
              <a:spcBef>
                <a:spcPts val="560"/>
              </a:spcBef>
              <a:spcAft>
                <a:spcPts val="0"/>
              </a:spcAft>
              <a:buClr>
                <a:schemeClr val="dk1"/>
              </a:buClr>
              <a:buSzPct val="100000"/>
              <a:buFont typeface="Arial"/>
              <a:buChar char="•"/>
            </a:pPr>
            <a:r>
              <a:rPr lang="en-US" dirty="0" smtClean="0"/>
              <a:t>Regulatory agencies and treatment guideline organizations</a:t>
            </a:r>
            <a:endParaRPr dirty="0"/>
          </a:p>
          <a:p>
            <a:pPr marL="342900" marR="0" lvl="0" indent="-342900" algn="l" rtl="0">
              <a:spcBef>
                <a:spcPts val="56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grpSp>
        <p:nvGrpSpPr>
          <p:cNvPr id="167" name="Shape 167"/>
          <p:cNvGrpSpPr/>
          <p:nvPr/>
        </p:nvGrpSpPr>
        <p:grpSpPr>
          <a:xfrm>
            <a:off x="457200" y="2280046"/>
            <a:ext cx="3981173" cy="3433710"/>
            <a:chOff x="457200" y="2280046"/>
            <a:chExt cx="3981173" cy="3433710"/>
          </a:xfrm>
        </p:grpSpPr>
        <p:sp>
          <p:nvSpPr>
            <p:cNvPr id="168" name="Shape 168"/>
            <p:cNvSpPr/>
            <p:nvPr/>
          </p:nvSpPr>
          <p:spPr>
            <a:xfrm>
              <a:off x="457200" y="2708024"/>
              <a:ext cx="2174948" cy="2176271"/>
            </a:xfrm>
            <a:prstGeom prst="roundRect">
              <a:avLst>
                <a:gd name="adj" fmla="val 16667"/>
              </a:avLst>
            </a:prstGeom>
            <a:solidFill>
              <a:schemeClr val="accent3"/>
            </a:solidFill>
            <a:ln w="9525"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a:solidFill>
                    <a:schemeClr val="lt1"/>
                  </a:solidFill>
                  <a:latin typeface="Calibri"/>
                  <a:ea typeface="Calibri"/>
                  <a:cs typeface="Calibri"/>
                  <a:sym typeface="Calibri"/>
                </a:rPr>
                <a:t>Shared Public Ledger</a:t>
              </a:r>
            </a:p>
          </p:txBody>
        </p:sp>
        <p:sp>
          <p:nvSpPr>
            <p:cNvPr id="169" name="Shape 169"/>
            <p:cNvSpPr txBox="1"/>
            <p:nvPr/>
          </p:nvSpPr>
          <p:spPr>
            <a:xfrm>
              <a:off x="4016012" y="2280046"/>
              <a:ext cx="422361" cy="661720"/>
            </a:xfrm>
            <a:prstGeom prst="rect">
              <a:avLst/>
            </a:prstGeom>
            <a:noFill/>
            <a:ln>
              <a:noFill/>
            </a:ln>
          </p:spPr>
          <p:txBody>
            <a:bodyPr lIns="91425" tIns="0" rIns="91425" bIns="45700" anchor="t" anchorCtr="0">
              <a:noAutofit/>
            </a:bodyPr>
            <a:lstStyle/>
            <a:p>
              <a:pPr marL="0" marR="0" lvl="0" indent="0" algn="l" rtl="0">
                <a:spcBef>
                  <a:spcPts val="0"/>
                </a:spcBef>
                <a:buSzPct val="25000"/>
                <a:buNone/>
              </a:pPr>
              <a:r>
                <a:rPr lang="en-US" sz="4000" b="0" i="0" u="none" strike="noStrike" cap="none">
                  <a:solidFill>
                    <a:schemeClr val="accent6"/>
                  </a:solidFill>
                  <a:latin typeface="Calibri"/>
                  <a:ea typeface="Calibri"/>
                  <a:cs typeface="Calibri"/>
                  <a:sym typeface="Calibri"/>
                </a:rPr>
                <a:t>?</a:t>
              </a:r>
            </a:p>
          </p:txBody>
        </p:sp>
        <p:sp>
          <p:nvSpPr>
            <p:cNvPr id="170" name="Shape 170"/>
            <p:cNvSpPr txBox="1"/>
            <p:nvPr/>
          </p:nvSpPr>
          <p:spPr>
            <a:xfrm>
              <a:off x="4016012" y="3205567"/>
              <a:ext cx="422361" cy="661720"/>
            </a:xfrm>
            <a:prstGeom prst="rect">
              <a:avLst/>
            </a:prstGeom>
            <a:noFill/>
            <a:ln>
              <a:noFill/>
            </a:ln>
          </p:spPr>
          <p:txBody>
            <a:bodyPr lIns="91425" tIns="0" rIns="91425" bIns="45700" anchor="t" anchorCtr="0">
              <a:noAutofit/>
            </a:bodyPr>
            <a:lstStyle/>
            <a:p>
              <a:pPr marL="0" marR="0" lvl="0" indent="0" algn="l" rtl="0">
                <a:spcBef>
                  <a:spcPts val="0"/>
                </a:spcBef>
                <a:buSzPct val="25000"/>
                <a:buNone/>
              </a:pPr>
              <a:r>
                <a:rPr lang="en-US" sz="4000">
                  <a:solidFill>
                    <a:srgbClr val="F79646"/>
                  </a:solidFill>
                  <a:latin typeface="Calibri"/>
                  <a:ea typeface="Calibri"/>
                  <a:cs typeface="Calibri"/>
                  <a:sym typeface="Calibri"/>
                </a:rPr>
                <a:t>?</a:t>
              </a:r>
            </a:p>
          </p:txBody>
        </p:sp>
        <p:sp>
          <p:nvSpPr>
            <p:cNvPr id="171" name="Shape 171"/>
            <p:cNvSpPr txBox="1"/>
            <p:nvPr/>
          </p:nvSpPr>
          <p:spPr>
            <a:xfrm>
              <a:off x="4016012" y="4049328"/>
              <a:ext cx="422361" cy="661720"/>
            </a:xfrm>
            <a:prstGeom prst="rect">
              <a:avLst/>
            </a:prstGeom>
            <a:noFill/>
            <a:ln>
              <a:noFill/>
            </a:ln>
          </p:spPr>
          <p:txBody>
            <a:bodyPr lIns="91425" tIns="0" rIns="91425" bIns="45700" anchor="t" anchorCtr="0">
              <a:noAutofit/>
            </a:bodyPr>
            <a:lstStyle/>
            <a:p>
              <a:pPr marL="0" marR="0" lvl="0" indent="0" algn="l" rtl="0">
                <a:spcBef>
                  <a:spcPts val="0"/>
                </a:spcBef>
                <a:buSzPct val="25000"/>
                <a:buNone/>
              </a:pPr>
              <a:r>
                <a:rPr lang="en-US" sz="4000">
                  <a:solidFill>
                    <a:srgbClr val="F79646"/>
                  </a:solidFill>
                  <a:latin typeface="Calibri"/>
                  <a:ea typeface="Calibri"/>
                  <a:cs typeface="Calibri"/>
                  <a:sym typeface="Calibri"/>
                </a:rPr>
                <a:t>?</a:t>
              </a:r>
            </a:p>
          </p:txBody>
        </p:sp>
        <p:sp>
          <p:nvSpPr>
            <p:cNvPr id="172" name="Shape 172"/>
            <p:cNvSpPr txBox="1"/>
            <p:nvPr/>
          </p:nvSpPr>
          <p:spPr>
            <a:xfrm>
              <a:off x="4016012" y="5042803"/>
              <a:ext cx="422361" cy="670953"/>
            </a:xfrm>
            <a:prstGeom prst="rect">
              <a:avLst/>
            </a:prstGeom>
            <a:noFill/>
            <a:ln>
              <a:noFill/>
            </a:ln>
          </p:spPr>
          <p:txBody>
            <a:bodyPr lIns="91425" tIns="0" rIns="91425" bIns="45700" anchor="t" anchorCtr="0">
              <a:noAutofit/>
            </a:bodyPr>
            <a:lstStyle/>
            <a:p>
              <a:pPr marL="0" marR="0" lvl="0" indent="0" algn="l" rtl="0">
                <a:spcBef>
                  <a:spcPts val="0"/>
                </a:spcBef>
                <a:buSzPct val="25000"/>
                <a:buNone/>
              </a:pPr>
              <a:r>
                <a:rPr lang="en-US" sz="4000">
                  <a:solidFill>
                    <a:srgbClr val="F79646"/>
                  </a:solidFill>
                  <a:latin typeface="Calibri"/>
                  <a:ea typeface="Calibri"/>
                  <a:cs typeface="Calibri"/>
                  <a:sym typeface="Calibri"/>
                </a:rPr>
                <a:t>?</a:t>
              </a:r>
            </a:p>
          </p:txBody>
        </p:sp>
        <p:cxnSp>
          <p:nvCxnSpPr>
            <p:cNvPr id="173" name="Shape 173"/>
            <p:cNvCxnSpPr>
              <a:stCxn id="169" idx="1"/>
              <a:endCxn id="168" idx="3"/>
            </p:cNvCxnSpPr>
            <p:nvPr/>
          </p:nvCxnSpPr>
          <p:spPr>
            <a:xfrm flipH="1">
              <a:off x="2632112" y="2610906"/>
              <a:ext cx="1383900" cy="1185300"/>
            </a:xfrm>
            <a:prstGeom prst="straightConnector1">
              <a:avLst/>
            </a:prstGeom>
            <a:noFill/>
            <a:ln w="25400" cap="flat" cmpd="sng">
              <a:solidFill>
                <a:schemeClr val="accent1"/>
              </a:solidFill>
              <a:prstDash val="solid"/>
              <a:round/>
              <a:headEnd type="none" w="med" len="med"/>
              <a:tailEnd type="stealth" w="lg" len="lg"/>
            </a:ln>
          </p:spPr>
        </p:cxnSp>
        <p:cxnSp>
          <p:nvCxnSpPr>
            <p:cNvPr id="174" name="Shape 174"/>
            <p:cNvCxnSpPr>
              <a:stCxn id="170" idx="1"/>
              <a:endCxn id="168" idx="3"/>
            </p:cNvCxnSpPr>
            <p:nvPr/>
          </p:nvCxnSpPr>
          <p:spPr>
            <a:xfrm flipH="1">
              <a:off x="2632112" y="3536427"/>
              <a:ext cx="1383900" cy="259800"/>
            </a:xfrm>
            <a:prstGeom prst="straightConnector1">
              <a:avLst/>
            </a:prstGeom>
            <a:noFill/>
            <a:ln w="25400" cap="flat" cmpd="sng">
              <a:solidFill>
                <a:schemeClr val="accent1"/>
              </a:solidFill>
              <a:prstDash val="solid"/>
              <a:round/>
              <a:headEnd type="none" w="med" len="med"/>
              <a:tailEnd type="stealth" w="lg" len="lg"/>
            </a:ln>
          </p:spPr>
        </p:cxnSp>
        <p:cxnSp>
          <p:nvCxnSpPr>
            <p:cNvPr id="175" name="Shape 175"/>
            <p:cNvCxnSpPr>
              <a:stCxn id="171" idx="1"/>
              <a:endCxn id="168" idx="3"/>
            </p:cNvCxnSpPr>
            <p:nvPr/>
          </p:nvCxnSpPr>
          <p:spPr>
            <a:xfrm rot="10800000">
              <a:off x="2632112" y="3796088"/>
              <a:ext cx="1383900" cy="584100"/>
            </a:xfrm>
            <a:prstGeom prst="straightConnector1">
              <a:avLst/>
            </a:prstGeom>
            <a:noFill/>
            <a:ln w="25400" cap="flat" cmpd="sng">
              <a:solidFill>
                <a:schemeClr val="accent1"/>
              </a:solidFill>
              <a:prstDash val="solid"/>
              <a:round/>
              <a:headEnd type="none" w="med" len="med"/>
              <a:tailEnd type="stealth" w="lg" len="lg"/>
            </a:ln>
          </p:spPr>
        </p:cxnSp>
        <p:cxnSp>
          <p:nvCxnSpPr>
            <p:cNvPr id="176" name="Shape 176"/>
            <p:cNvCxnSpPr>
              <a:stCxn id="172" idx="1"/>
              <a:endCxn id="168" idx="3"/>
            </p:cNvCxnSpPr>
            <p:nvPr/>
          </p:nvCxnSpPr>
          <p:spPr>
            <a:xfrm rot="10800000">
              <a:off x="2632112" y="3796080"/>
              <a:ext cx="1383900" cy="1582200"/>
            </a:xfrm>
            <a:prstGeom prst="straightConnector1">
              <a:avLst/>
            </a:prstGeom>
            <a:noFill/>
            <a:ln w="25400" cap="flat" cmpd="sng">
              <a:solidFill>
                <a:schemeClr val="accent1"/>
              </a:solidFill>
              <a:prstDash val="solid"/>
              <a:round/>
              <a:headEnd type="none" w="med" len="med"/>
              <a:tailEnd type="stealth" w="lg" len="lg"/>
            </a:ln>
          </p:spPr>
        </p:cxn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Where do the data come from?</a:t>
            </a:r>
          </a:p>
        </p:txBody>
      </p:sp>
      <p:sp>
        <p:nvSpPr>
          <p:cNvPr id="182" name="Shape 182"/>
          <p:cNvSpPr txBox="1">
            <a:spLocks noGrp="1"/>
          </p:cNvSpPr>
          <p:nvPr>
            <p:ph type="body" idx="1"/>
          </p:nvPr>
        </p:nvSpPr>
        <p:spPr>
          <a:xfrm>
            <a:off x="2125950" y="1600200"/>
            <a:ext cx="6560849"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Ultimately, all data comes from individual</a:t>
            </a:r>
            <a:r>
              <a:rPr lang="en-US" sz="3200" b="1" i="0" u="none" strike="noStrike" cap="none">
                <a:solidFill>
                  <a:schemeClr val="accent5"/>
                </a:solidFill>
                <a:latin typeface="Calibri"/>
                <a:ea typeface="Calibri"/>
                <a:cs typeface="Calibri"/>
                <a:sym typeface="Calibri"/>
              </a:rPr>
              <a:t> </a:t>
            </a:r>
            <a:r>
              <a:rPr lang="en-US" b="1">
                <a:solidFill>
                  <a:schemeClr val="accent5"/>
                </a:solidFill>
              </a:rPr>
              <a:t>participant</a:t>
            </a:r>
            <a:r>
              <a:rPr lang="en-US" sz="3200" b="1" i="0" u="none" strike="noStrike" cap="none">
                <a:solidFill>
                  <a:schemeClr val="accent5"/>
                </a:solidFill>
                <a:latin typeface="Calibri"/>
                <a:ea typeface="Calibri"/>
                <a:cs typeface="Calibri"/>
                <a:sym typeface="Calibri"/>
              </a:rPr>
              <a:t>s</a:t>
            </a:r>
            <a:r>
              <a:rPr lang="en-US" sz="3200" b="0" i="0" u="none" strike="noStrike" cap="none">
                <a:solidFill>
                  <a:schemeClr val="accent5"/>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who wish to share their genetic and clinical information for research or improvement of medicine</a:t>
            </a:r>
          </a:p>
        </p:txBody>
      </p:sp>
      <p:grpSp>
        <p:nvGrpSpPr>
          <p:cNvPr id="183" name="Shape 183"/>
          <p:cNvGrpSpPr/>
          <p:nvPr/>
        </p:nvGrpSpPr>
        <p:grpSpPr>
          <a:xfrm>
            <a:off x="593310" y="1525840"/>
            <a:ext cx="1303959" cy="4908019"/>
            <a:chOff x="593310" y="1401586"/>
            <a:chExt cx="1303959" cy="4908019"/>
          </a:xfrm>
        </p:grpSpPr>
        <p:sp>
          <p:nvSpPr>
            <p:cNvPr id="184" name="Shape 184"/>
            <p:cNvSpPr/>
            <p:nvPr/>
          </p:nvSpPr>
          <p:spPr>
            <a:xfrm>
              <a:off x="596722" y="601887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grpSp>
          <p:nvGrpSpPr>
            <p:cNvPr id="185" name="Shape 185"/>
            <p:cNvGrpSpPr/>
            <p:nvPr/>
          </p:nvGrpSpPr>
          <p:grpSpPr>
            <a:xfrm>
              <a:off x="593310" y="1401586"/>
              <a:ext cx="1303959" cy="4387616"/>
              <a:chOff x="593310" y="1401586"/>
              <a:chExt cx="1303959" cy="4387616"/>
            </a:xfrm>
          </p:grpSpPr>
          <p:sp>
            <p:nvSpPr>
              <p:cNvPr id="186" name="Shape 186"/>
              <p:cNvSpPr/>
              <p:nvPr/>
            </p:nvSpPr>
            <p:spPr>
              <a:xfrm>
                <a:off x="596722" y="190433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87" name="Shape 187"/>
              <p:cNvSpPr/>
              <p:nvPr/>
            </p:nvSpPr>
            <p:spPr>
              <a:xfrm>
                <a:off x="596722" y="241595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88" name="Shape 188"/>
              <p:cNvSpPr/>
              <p:nvPr/>
            </p:nvSpPr>
            <p:spPr>
              <a:xfrm>
                <a:off x="593310" y="293102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89" name="Shape 189"/>
              <p:cNvSpPr/>
              <p:nvPr/>
            </p:nvSpPr>
            <p:spPr>
              <a:xfrm>
                <a:off x="596722" y="3444503"/>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90" name="Shape 190"/>
              <p:cNvSpPr/>
              <p:nvPr/>
            </p:nvSpPr>
            <p:spPr>
              <a:xfrm>
                <a:off x="593310" y="5498471"/>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91" name="Shape 191"/>
              <p:cNvSpPr/>
              <p:nvPr/>
            </p:nvSpPr>
            <p:spPr>
              <a:xfrm>
                <a:off x="593310" y="395710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92" name="Shape 192"/>
              <p:cNvSpPr/>
              <p:nvPr/>
            </p:nvSpPr>
            <p:spPr>
              <a:xfrm>
                <a:off x="596722" y="1401586"/>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93" name="Shape 193"/>
              <p:cNvSpPr/>
              <p:nvPr/>
            </p:nvSpPr>
            <p:spPr>
              <a:xfrm>
                <a:off x="593310" y="446206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a:t>
                </a:r>
              </a:p>
            </p:txBody>
          </p:sp>
          <p:sp>
            <p:nvSpPr>
              <p:cNvPr id="194" name="Shape 194"/>
              <p:cNvSpPr/>
              <p:nvPr/>
            </p:nvSpPr>
            <p:spPr>
              <a:xfrm>
                <a:off x="1224044" y="489448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5" name="Shape 195"/>
              <p:cNvSpPr/>
              <p:nvPr/>
            </p:nvSpPr>
            <p:spPr>
              <a:xfrm>
                <a:off x="1224136" y="530216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6" name="Shape 196"/>
              <p:cNvSpPr/>
              <p:nvPr/>
            </p:nvSpPr>
            <p:spPr>
              <a:xfrm>
                <a:off x="1224044" y="510262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pic>
        <p:nvPicPr>
          <p:cNvPr id="197" name="Shape 197"/>
          <p:cNvPicPr preferRelativeResize="0"/>
          <p:nvPr/>
        </p:nvPicPr>
        <p:blipFill>
          <a:blip r:embed="rId3">
            <a:alphaModFix/>
          </a:blip>
          <a:stretch>
            <a:fillRect/>
          </a:stretch>
        </p:blipFill>
        <p:spPr>
          <a:xfrm>
            <a:off x="520625" y="1753475"/>
            <a:ext cx="1142999" cy="1142999"/>
          </a:xfrm>
          <a:prstGeom prst="rect">
            <a:avLst/>
          </a:prstGeom>
          <a:noFill/>
          <a:ln>
            <a:noFill/>
          </a:ln>
        </p:spPr>
      </p:pic>
      <p:pic>
        <p:nvPicPr>
          <p:cNvPr id="198" name="Shape 198"/>
          <p:cNvPicPr preferRelativeResize="0"/>
          <p:nvPr/>
        </p:nvPicPr>
        <p:blipFill>
          <a:blip r:embed="rId3">
            <a:alphaModFix/>
          </a:blip>
          <a:stretch>
            <a:fillRect/>
          </a:stretch>
        </p:blipFill>
        <p:spPr>
          <a:xfrm>
            <a:off x="520625" y="3232300"/>
            <a:ext cx="1142999" cy="1142999"/>
          </a:xfrm>
          <a:prstGeom prst="rect">
            <a:avLst/>
          </a:prstGeom>
          <a:noFill/>
          <a:ln>
            <a:noFill/>
          </a:ln>
        </p:spPr>
      </p:pic>
      <p:pic>
        <p:nvPicPr>
          <p:cNvPr id="199" name="Shape 199"/>
          <p:cNvPicPr preferRelativeResize="0"/>
          <p:nvPr/>
        </p:nvPicPr>
        <p:blipFill>
          <a:blip r:embed="rId3">
            <a:alphaModFix/>
          </a:blip>
          <a:stretch>
            <a:fillRect/>
          </a:stretch>
        </p:blipFill>
        <p:spPr>
          <a:xfrm>
            <a:off x="593300" y="4711125"/>
            <a:ext cx="1142999" cy="11429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How do data enter the ledger?</a:t>
            </a:r>
          </a:p>
        </p:txBody>
      </p:sp>
      <p:grpSp>
        <p:nvGrpSpPr>
          <p:cNvPr id="205" name="Shape 205"/>
          <p:cNvGrpSpPr/>
          <p:nvPr/>
        </p:nvGrpSpPr>
        <p:grpSpPr>
          <a:xfrm>
            <a:off x="64798" y="1333846"/>
            <a:ext cx="8379296" cy="5100012"/>
            <a:chOff x="64798" y="1333846"/>
            <a:chExt cx="8379296" cy="5100012"/>
          </a:xfrm>
        </p:grpSpPr>
        <p:sp>
          <p:nvSpPr>
            <p:cNvPr id="206" name="Shape 206"/>
            <p:cNvSpPr/>
            <p:nvPr/>
          </p:nvSpPr>
          <p:spPr>
            <a:xfrm>
              <a:off x="7694835" y="3833767"/>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207" name="Shape 207"/>
            <p:cNvGrpSpPr/>
            <p:nvPr/>
          </p:nvGrpSpPr>
          <p:grpSpPr>
            <a:xfrm>
              <a:off x="64798" y="1333846"/>
              <a:ext cx="8379296" cy="5100012"/>
              <a:chOff x="64798" y="1333846"/>
              <a:chExt cx="8379296" cy="5100012"/>
            </a:xfrm>
          </p:grpSpPr>
          <p:sp>
            <p:nvSpPr>
              <p:cNvPr id="208" name="Shape 208"/>
              <p:cNvSpPr txBox="1"/>
              <p:nvPr/>
            </p:nvSpPr>
            <p:spPr>
              <a:xfrm rot="-5400000">
                <a:off x="-427952" y="3495283"/>
                <a:ext cx="13548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participants</a:t>
                </a:r>
              </a:p>
            </p:txBody>
          </p:sp>
          <p:grpSp>
            <p:nvGrpSpPr>
              <p:cNvPr id="209" name="Shape 209"/>
              <p:cNvGrpSpPr/>
              <p:nvPr/>
            </p:nvGrpSpPr>
            <p:grpSpPr>
              <a:xfrm>
                <a:off x="593310" y="1333846"/>
                <a:ext cx="7850783" cy="5100012"/>
                <a:chOff x="593310" y="1333846"/>
                <a:chExt cx="7850783" cy="5100012"/>
              </a:xfrm>
            </p:grpSpPr>
            <p:sp>
              <p:nvSpPr>
                <p:cNvPr id="210" name="Shape 210"/>
                <p:cNvSpPr/>
                <p:nvPr/>
              </p:nvSpPr>
              <p:spPr>
                <a:xfrm>
                  <a:off x="596722" y="2028583"/>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1" name="Shape 211"/>
                <p:cNvSpPr/>
                <p:nvPr/>
              </p:nvSpPr>
              <p:spPr>
                <a:xfrm>
                  <a:off x="596722" y="254021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2" name="Shape 212"/>
                <p:cNvSpPr/>
                <p:nvPr/>
              </p:nvSpPr>
              <p:spPr>
                <a:xfrm>
                  <a:off x="593310" y="305528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3" name="Shape 213"/>
                <p:cNvSpPr/>
                <p:nvPr/>
              </p:nvSpPr>
              <p:spPr>
                <a:xfrm>
                  <a:off x="596722" y="356875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4" name="Shape 214"/>
                <p:cNvSpPr/>
                <p:nvPr/>
              </p:nvSpPr>
              <p:spPr>
                <a:xfrm>
                  <a:off x="593310" y="5622726"/>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5" name="Shape 215"/>
                <p:cNvSpPr/>
                <p:nvPr/>
              </p:nvSpPr>
              <p:spPr>
                <a:xfrm>
                  <a:off x="593310" y="4081362"/>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6" name="Shape 216"/>
                <p:cNvSpPr/>
                <p:nvPr/>
              </p:nvSpPr>
              <p:spPr>
                <a:xfrm>
                  <a:off x="596722" y="6143128"/>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7" name="Shape 217"/>
                <p:cNvSpPr/>
                <p:nvPr/>
              </p:nvSpPr>
              <p:spPr>
                <a:xfrm>
                  <a:off x="596722" y="152584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8" name="Shape 218"/>
                <p:cNvSpPr/>
                <p:nvPr/>
              </p:nvSpPr>
              <p:spPr>
                <a:xfrm>
                  <a:off x="5279682" y="2850866"/>
                  <a:ext cx="1300547" cy="1308289"/>
                </a:xfrm>
                <a:prstGeom prst="roundRect">
                  <a:avLst>
                    <a:gd name="adj" fmla="val 16667"/>
                  </a:avLst>
                </a:prstGeom>
                <a:solidFill>
                  <a:schemeClr val="accent3"/>
                </a:solidFill>
                <a:ln w="9525"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Shared Public Ledger</a:t>
                  </a:r>
                </a:p>
              </p:txBody>
            </p:sp>
            <p:sp>
              <p:nvSpPr>
                <p:cNvPr id="219" name="Shape 219"/>
                <p:cNvSpPr/>
                <p:nvPr/>
              </p:nvSpPr>
              <p:spPr>
                <a:xfrm>
                  <a:off x="593310" y="4586314"/>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0" name="Shape 220"/>
                <p:cNvSpPr/>
                <p:nvPr/>
              </p:nvSpPr>
              <p:spPr>
                <a:xfrm>
                  <a:off x="1224044" y="5018737"/>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1" name="Shape 221"/>
                <p:cNvSpPr/>
                <p:nvPr/>
              </p:nvSpPr>
              <p:spPr>
                <a:xfrm>
                  <a:off x="1224136" y="5426416"/>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2" name="Shape 222"/>
                <p:cNvSpPr/>
                <p:nvPr/>
              </p:nvSpPr>
              <p:spPr>
                <a:xfrm>
                  <a:off x="1224044" y="522687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3" name="Shape 223"/>
                <p:cNvSpPr/>
                <p:nvPr/>
              </p:nvSpPr>
              <p:spPr>
                <a:xfrm>
                  <a:off x="7084542" y="1333846"/>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Researchers</a:t>
                  </a:r>
                </a:p>
              </p:txBody>
            </p:sp>
            <p:sp>
              <p:nvSpPr>
                <p:cNvPr id="224" name="Shape 224"/>
                <p:cNvSpPr/>
                <p:nvPr/>
              </p:nvSpPr>
              <p:spPr>
                <a:xfrm>
                  <a:off x="7084542" y="2249480"/>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Clinicians</a:t>
                  </a:r>
                </a:p>
              </p:txBody>
            </p:sp>
            <p:sp>
              <p:nvSpPr>
                <p:cNvPr id="225" name="Shape 225"/>
                <p:cNvSpPr/>
                <p:nvPr/>
              </p:nvSpPr>
              <p:spPr>
                <a:xfrm>
                  <a:off x="7143546" y="4720932"/>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Individuals</a:t>
                  </a:r>
                </a:p>
              </p:txBody>
            </p:sp>
            <p:sp>
              <p:nvSpPr>
                <p:cNvPr id="226" name="Shape 226"/>
                <p:cNvSpPr/>
                <p:nvPr/>
              </p:nvSpPr>
              <p:spPr>
                <a:xfrm>
                  <a:off x="7143546" y="5913457"/>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Developers</a:t>
                  </a:r>
                </a:p>
              </p:txBody>
            </p:sp>
            <p:cxnSp>
              <p:nvCxnSpPr>
                <p:cNvPr id="227" name="Shape 227"/>
                <p:cNvCxnSpPr>
                  <a:stCxn id="223" idx="1"/>
                  <a:endCxn id="218" idx="3"/>
                </p:cNvCxnSpPr>
                <p:nvPr/>
              </p:nvCxnSpPr>
              <p:spPr>
                <a:xfrm flipH="1">
                  <a:off x="6580242" y="1479212"/>
                  <a:ext cx="504300" cy="2025900"/>
                </a:xfrm>
                <a:prstGeom prst="straightConnector1">
                  <a:avLst/>
                </a:prstGeom>
                <a:noFill/>
                <a:ln w="25400" cap="flat" cmpd="sng">
                  <a:solidFill>
                    <a:schemeClr val="accent1"/>
                  </a:solidFill>
                  <a:prstDash val="solid"/>
                  <a:round/>
                  <a:headEnd type="none" w="med" len="med"/>
                  <a:tailEnd type="stealth" w="lg" len="lg"/>
                </a:ln>
              </p:spPr>
            </p:cxnSp>
            <p:cxnSp>
              <p:nvCxnSpPr>
                <p:cNvPr id="228" name="Shape 228"/>
                <p:cNvCxnSpPr>
                  <a:stCxn id="224" idx="1"/>
                  <a:endCxn id="218" idx="3"/>
                </p:cNvCxnSpPr>
                <p:nvPr/>
              </p:nvCxnSpPr>
              <p:spPr>
                <a:xfrm flipH="1">
                  <a:off x="6580242" y="2394845"/>
                  <a:ext cx="504300" cy="1110299"/>
                </a:xfrm>
                <a:prstGeom prst="straightConnector1">
                  <a:avLst/>
                </a:prstGeom>
                <a:noFill/>
                <a:ln w="25400" cap="flat" cmpd="sng">
                  <a:solidFill>
                    <a:schemeClr val="accent1"/>
                  </a:solidFill>
                  <a:prstDash val="solid"/>
                  <a:round/>
                  <a:headEnd type="none" w="med" len="med"/>
                  <a:tailEnd type="stealth" w="lg" len="lg"/>
                </a:ln>
              </p:spPr>
            </p:cxnSp>
            <p:cxnSp>
              <p:nvCxnSpPr>
                <p:cNvPr id="229" name="Shape 229"/>
                <p:cNvCxnSpPr>
                  <a:stCxn id="225" idx="1"/>
                  <a:endCxn id="218" idx="3"/>
                </p:cNvCxnSpPr>
                <p:nvPr/>
              </p:nvCxnSpPr>
              <p:spPr>
                <a:xfrm rot="10800000">
                  <a:off x="6580146" y="3504898"/>
                  <a:ext cx="563400" cy="1361400"/>
                </a:xfrm>
                <a:prstGeom prst="straightConnector1">
                  <a:avLst/>
                </a:prstGeom>
                <a:noFill/>
                <a:ln w="25400" cap="flat" cmpd="sng">
                  <a:solidFill>
                    <a:schemeClr val="accent1"/>
                  </a:solidFill>
                  <a:prstDash val="solid"/>
                  <a:round/>
                  <a:headEnd type="none" w="med" len="med"/>
                  <a:tailEnd type="stealth" w="lg" len="lg"/>
                </a:ln>
              </p:spPr>
            </p:cxnSp>
            <p:cxnSp>
              <p:nvCxnSpPr>
                <p:cNvPr id="230" name="Shape 230"/>
                <p:cNvCxnSpPr>
                  <a:stCxn id="226" idx="1"/>
                  <a:endCxn id="218" idx="3"/>
                </p:cNvCxnSpPr>
                <p:nvPr/>
              </p:nvCxnSpPr>
              <p:spPr>
                <a:xfrm rot="10800000">
                  <a:off x="6580146" y="3504922"/>
                  <a:ext cx="563400" cy="2553900"/>
                </a:xfrm>
                <a:prstGeom prst="straightConnector1">
                  <a:avLst/>
                </a:prstGeom>
                <a:noFill/>
                <a:ln w="25400" cap="flat" cmpd="sng">
                  <a:solidFill>
                    <a:schemeClr val="accent1"/>
                  </a:solidFill>
                  <a:prstDash val="solid"/>
                  <a:round/>
                  <a:headEnd type="none" w="med" len="med"/>
                  <a:tailEnd type="stealth" w="lg" len="lg"/>
                </a:ln>
              </p:spPr>
            </p:cxnSp>
            <p:sp>
              <p:nvSpPr>
                <p:cNvPr id="231" name="Shape 231"/>
                <p:cNvSpPr/>
                <p:nvPr/>
              </p:nvSpPr>
              <p:spPr>
                <a:xfrm>
                  <a:off x="7694743" y="3426089"/>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2" name="Shape 232"/>
                <p:cNvSpPr/>
                <p:nvPr/>
              </p:nvSpPr>
              <p:spPr>
                <a:xfrm>
                  <a:off x="7694743" y="3634230"/>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3" name="Shape 233"/>
                <p:cNvSpPr txBox="1"/>
                <p:nvPr/>
              </p:nvSpPr>
              <p:spPr>
                <a:xfrm>
                  <a:off x="3132339" y="2540210"/>
                  <a:ext cx="719219"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600">
                      <a:solidFill>
                        <a:schemeClr val="accent4"/>
                      </a:solidFill>
                      <a:latin typeface="Calibri"/>
                      <a:ea typeface="Calibri"/>
                      <a:cs typeface="Calibri"/>
                      <a:sym typeface="Calibri"/>
                    </a:rPr>
                    <a:t>?</a:t>
                  </a:r>
                </a:p>
              </p:txBody>
            </p:sp>
            <p:sp>
              <p:nvSpPr>
                <p:cNvPr id="234" name="Shape 234"/>
                <p:cNvSpPr/>
                <p:nvPr/>
              </p:nvSpPr>
              <p:spPr>
                <a:xfrm>
                  <a:off x="3851557" y="3147707"/>
                  <a:ext cx="1270047" cy="603225"/>
                </a:xfrm>
                <a:prstGeom prst="rightArrow">
                  <a:avLst>
                    <a:gd name="adj1" fmla="val 50000"/>
                    <a:gd name="adj2" fmla="val 50000"/>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35" name="Shape 235"/>
                <p:cNvSpPr/>
                <p:nvPr/>
              </p:nvSpPr>
              <p:spPr>
                <a:xfrm>
                  <a:off x="2070730" y="3293053"/>
                  <a:ext cx="1061609" cy="333939"/>
                </a:xfrm>
                <a:prstGeom prst="rect">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1141662" y="1600200"/>
            <a:ext cx="6892785" cy="45259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0" marR="0" lvl="0" indent="0" algn="ctr" rtl="0">
              <a:spcBef>
                <a:spcPts val="800"/>
              </a:spcBef>
              <a:buClr>
                <a:schemeClr val="dk1"/>
              </a:buClr>
              <a:buSzPct val="25000"/>
              <a:buFont typeface="Arial"/>
              <a:buNone/>
            </a:pPr>
            <a:r>
              <a:rPr lang="en-US" sz="4000" b="0" i="0" u="none" strike="noStrike" cap="none">
                <a:solidFill>
                  <a:schemeClr val="dk1"/>
                </a:solidFill>
                <a:latin typeface="Calibri"/>
                <a:ea typeface="Calibri"/>
                <a:cs typeface="Calibri"/>
                <a:sym typeface="Calibri"/>
              </a:rPr>
              <a:t>A </a:t>
            </a:r>
            <a:r>
              <a:rPr lang="en-US" sz="4000"/>
              <a:t>participant</a:t>
            </a:r>
            <a:r>
              <a:rPr lang="en-US" sz="4000" b="0" i="0" u="none" strike="noStrike" cap="none">
                <a:solidFill>
                  <a:schemeClr val="dk1"/>
                </a:solidFill>
                <a:latin typeface="Calibri"/>
                <a:ea typeface="Calibri"/>
                <a:cs typeface="Calibri"/>
                <a:sym typeface="Calibri"/>
              </a:rPr>
              <a:t> works with a </a:t>
            </a:r>
            <a:r>
              <a:rPr lang="en-US" sz="4000" b="1" i="0" u="none" strike="noStrike" cap="none">
                <a:solidFill>
                  <a:schemeClr val="accent4"/>
                </a:solidFill>
                <a:latin typeface="Calibri"/>
                <a:ea typeface="Calibri"/>
                <a:cs typeface="Calibri"/>
                <a:sym typeface="Calibri"/>
              </a:rPr>
              <a:t>Trusted </a:t>
            </a:r>
            <a:r>
              <a:rPr lang="en-US" sz="4000" b="1">
                <a:solidFill>
                  <a:schemeClr val="accent4"/>
                </a:solidFill>
              </a:rPr>
              <a:t>Steward</a:t>
            </a:r>
            <a:r>
              <a:rPr lang="en-US" sz="4000" b="0" i="0" u="none" strike="noStrike" cap="none">
                <a:solidFill>
                  <a:schemeClr val="dk1"/>
                </a:solidFill>
                <a:latin typeface="Calibri"/>
                <a:ea typeface="Calibri"/>
                <a:cs typeface="Calibri"/>
                <a:sym typeface="Calibri"/>
              </a:rPr>
              <a:t> to add their information to the ledger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457200" y="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Possible Trusted </a:t>
            </a:r>
            <a:r>
              <a:rPr lang="en-US" dirty="0"/>
              <a:t>Steward</a:t>
            </a:r>
            <a:r>
              <a:rPr lang="en-US" sz="4400" b="0" i="0" u="none" strike="noStrike" cap="none" dirty="0">
                <a:solidFill>
                  <a:schemeClr val="dk1"/>
                </a:solidFill>
                <a:latin typeface="Calibri"/>
                <a:ea typeface="Calibri"/>
                <a:cs typeface="Calibri"/>
                <a:sym typeface="Calibri"/>
              </a:rPr>
              <a:t>s</a:t>
            </a:r>
          </a:p>
        </p:txBody>
      </p:sp>
      <p:sp>
        <p:nvSpPr>
          <p:cNvPr id="246" name="Shape 246"/>
          <p:cNvSpPr txBox="1">
            <a:spLocks noGrp="1"/>
          </p:cNvSpPr>
          <p:nvPr>
            <p:ph type="body" idx="1"/>
          </p:nvPr>
        </p:nvSpPr>
        <p:spPr>
          <a:xfrm>
            <a:off x="457200" y="1066455"/>
            <a:ext cx="8229600" cy="4525963"/>
          </a:xfrm>
          <a:prstGeom prst="rect">
            <a:avLst/>
          </a:prstGeom>
          <a:noFill/>
          <a:ln>
            <a:noFill/>
          </a:ln>
        </p:spPr>
        <p:txBody>
          <a:bodyPr lIns="91425" tIns="45700" rIns="91425" bIns="45700" anchor="t" anchorCtr="0">
            <a:noAutofit/>
          </a:bodyPr>
          <a:lstStyle/>
          <a:p>
            <a:pPr marL="342900" marR="0" lvl="0" indent="-299720" algn="l" rtl="0">
              <a:lnSpc>
                <a:spcPct val="80000"/>
              </a:lnSpc>
              <a:spcBef>
                <a:spcPts val="0"/>
              </a:spcBef>
              <a:spcAft>
                <a:spcPts val="0"/>
              </a:spcAft>
              <a:buClr>
                <a:schemeClr val="dk1"/>
              </a:buClr>
              <a:buSzPct val="100000"/>
              <a:buFont typeface="Arial"/>
              <a:buChar char="•"/>
            </a:pPr>
            <a:r>
              <a:rPr lang="en-US" sz="2800" b="0" i="0" u="none" strike="noStrike" cap="none" dirty="0">
                <a:solidFill>
                  <a:schemeClr val="dk1"/>
                </a:solidFill>
                <a:sym typeface="Calibri"/>
              </a:rPr>
              <a:t>Medical research institutions (e.g. GENIE institutions</a:t>
            </a:r>
            <a:r>
              <a:rPr lang="en-US" sz="2800" dirty="0"/>
              <a:t>)</a:t>
            </a:r>
          </a:p>
          <a:p>
            <a:pPr marL="342900" marR="0" lvl="0" indent="-299720" algn="l" rtl="0">
              <a:lnSpc>
                <a:spcPct val="80000"/>
              </a:lnSpc>
              <a:spcBef>
                <a:spcPts val="496"/>
              </a:spcBef>
              <a:spcAft>
                <a:spcPts val="0"/>
              </a:spcAft>
              <a:buClr>
                <a:schemeClr val="dk1"/>
              </a:buClr>
              <a:buSzPct val="100000"/>
              <a:buFont typeface="Arial"/>
              <a:buChar char="•"/>
            </a:pPr>
            <a:r>
              <a:rPr lang="en-US" sz="2800" b="0" i="0" u="none" strike="noStrike" cap="none" dirty="0" smtClean="0">
                <a:solidFill>
                  <a:schemeClr val="dk1"/>
                </a:solidFill>
                <a:sym typeface="Calibri"/>
              </a:rPr>
              <a:t>Hospitals and clinics</a:t>
            </a:r>
            <a:endParaRPr lang="en-US" sz="2800" b="0" i="0" u="none" strike="noStrike" cap="none" dirty="0">
              <a:solidFill>
                <a:schemeClr val="dk1"/>
              </a:solidFill>
              <a:sym typeface="Calibri"/>
            </a:endParaRPr>
          </a:p>
          <a:p>
            <a:pPr marL="342900" marR="0" lvl="0" indent="-299720" algn="l" rtl="0">
              <a:lnSpc>
                <a:spcPct val="80000"/>
              </a:lnSpc>
              <a:spcBef>
                <a:spcPts val="496"/>
              </a:spcBef>
              <a:spcAft>
                <a:spcPts val="0"/>
              </a:spcAft>
              <a:buClr>
                <a:schemeClr val="dk1"/>
              </a:buClr>
              <a:buSzPct val="100000"/>
              <a:buFont typeface="Arial"/>
              <a:buChar char="•"/>
            </a:pPr>
            <a:r>
              <a:rPr lang="en-US" sz="2800" b="0" i="0" u="none" strike="noStrike" cap="none" dirty="0" smtClean="0">
                <a:solidFill>
                  <a:schemeClr val="dk1"/>
                </a:solidFill>
                <a:sym typeface="Calibri"/>
              </a:rPr>
              <a:t>Patient </a:t>
            </a:r>
            <a:r>
              <a:rPr lang="en-US" sz="2800" b="0" i="0" u="none" strike="noStrike" cap="none" dirty="0">
                <a:solidFill>
                  <a:schemeClr val="dk1"/>
                </a:solidFill>
                <a:sym typeface="Calibri"/>
              </a:rPr>
              <a:t>registry services and clinical trial recruitment organizations </a:t>
            </a:r>
          </a:p>
          <a:p>
            <a:pPr marL="342900" marR="0" lvl="0" indent="-299720" algn="l" rtl="0">
              <a:lnSpc>
                <a:spcPct val="80000"/>
              </a:lnSpc>
              <a:spcBef>
                <a:spcPts val="496"/>
              </a:spcBef>
              <a:spcAft>
                <a:spcPts val="0"/>
              </a:spcAft>
              <a:buClr>
                <a:schemeClr val="dk1"/>
              </a:buClr>
              <a:buSzPct val="100000"/>
              <a:buFont typeface="Arial"/>
              <a:buChar char="•"/>
            </a:pPr>
            <a:r>
              <a:rPr lang="en-US" sz="2800" dirty="0"/>
              <a:t>Patient agency advocate groups </a:t>
            </a:r>
            <a:r>
              <a:rPr lang="en-US" sz="2800" dirty="0" smtClean="0"/>
              <a:t>– possibly </a:t>
            </a:r>
            <a:r>
              <a:rPr lang="en-US" sz="2800" dirty="0"/>
              <a:t>providing service to allow patients to maintain agency over data AND participate in clinical </a:t>
            </a:r>
            <a:r>
              <a:rPr lang="en-US" sz="2800" dirty="0" smtClean="0"/>
              <a:t>trials </a:t>
            </a:r>
            <a:r>
              <a:rPr lang="en-US" sz="2800" dirty="0"/>
              <a:t>(e.g. Sage Trust and Genetic Alliance)</a:t>
            </a:r>
          </a:p>
          <a:p>
            <a:pPr marL="342900" marR="0" lvl="0" indent="-299720" algn="l" rtl="0">
              <a:lnSpc>
                <a:spcPct val="80000"/>
              </a:lnSpc>
              <a:spcBef>
                <a:spcPts val="496"/>
              </a:spcBef>
              <a:spcAft>
                <a:spcPts val="0"/>
              </a:spcAft>
              <a:buClr>
                <a:schemeClr val="dk1"/>
              </a:buClr>
              <a:buSzPct val="100000"/>
              <a:buFont typeface="Arial"/>
              <a:buChar char="•"/>
            </a:pPr>
            <a:r>
              <a:rPr lang="en-US" sz="2800" b="0" i="0" u="none" strike="noStrike" cap="none" dirty="0">
                <a:solidFill>
                  <a:schemeClr val="dk1"/>
                </a:solidFill>
                <a:sym typeface="Calibri"/>
              </a:rPr>
              <a:t>Genetic testing companies</a:t>
            </a:r>
          </a:p>
          <a:p>
            <a:pPr marL="342900" marR="0" lvl="0" indent="-342900" algn="l" rtl="0">
              <a:lnSpc>
                <a:spcPct val="80000"/>
              </a:lnSpc>
              <a:spcBef>
                <a:spcPts val="496"/>
              </a:spcBef>
              <a:spcAft>
                <a:spcPts val="0"/>
              </a:spcAft>
              <a:buClr>
                <a:schemeClr val="dk1"/>
              </a:buClr>
              <a:buSzPct val="137777"/>
              <a:buFont typeface="Arial"/>
              <a:buNone/>
            </a:pPr>
            <a:endParaRPr sz="2800" b="0" i="0" u="none" strike="noStrike" cap="none" dirty="0">
              <a:solidFill>
                <a:schemeClr val="dk1"/>
              </a:solidFill>
              <a:sym typeface="Calibri"/>
            </a:endParaRPr>
          </a:p>
          <a:p>
            <a:pPr marL="0" marR="0" lvl="0" indent="0" algn="l" rtl="0">
              <a:lnSpc>
                <a:spcPct val="80000"/>
              </a:lnSpc>
              <a:spcBef>
                <a:spcPts val="496"/>
              </a:spcBef>
              <a:spcAft>
                <a:spcPts val="0"/>
              </a:spcAft>
              <a:buClr>
                <a:schemeClr val="dk1"/>
              </a:buClr>
              <a:buSzPct val="25000"/>
              <a:buFont typeface="Arial"/>
              <a:buNone/>
            </a:pPr>
            <a:r>
              <a:rPr lang="en-US" sz="2800" b="0" i="0" u="none" strike="noStrike" cap="none" dirty="0">
                <a:solidFill>
                  <a:schemeClr val="dk1"/>
                </a:solidFill>
                <a:sym typeface="Calibri"/>
              </a:rPr>
              <a:t>All trusted </a:t>
            </a:r>
            <a:r>
              <a:rPr lang="en-US" sz="2800" dirty="0"/>
              <a:t>steward</a:t>
            </a:r>
            <a:r>
              <a:rPr lang="en-US" sz="2800" b="0" i="0" u="none" strike="noStrike" cap="none" dirty="0">
                <a:solidFill>
                  <a:schemeClr val="dk1"/>
                </a:solidFill>
                <a:sym typeface="Calibri"/>
              </a:rPr>
              <a:t>s use the same software (provided by GA4GH) to add information to the ledger </a:t>
            </a:r>
          </a:p>
          <a:p>
            <a:pPr marL="0" marR="0" lvl="0" indent="0" algn="l" rtl="0">
              <a:lnSpc>
                <a:spcPct val="80000"/>
              </a:lnSpc>
              <a:spcBef>
                <a:spcPts val="496"/>
              </a:spcBef>
              <a:spcAft>
                <a:spcPts val="0"/>
              </a:spcAft>
              <a:buClr>
                <a:schemeClr val="dk1"/>
              </a:buClr>
              <a:buSzPct val="25000"/>
              <a:buFont typeface="Arial"/>
              <a:buNone/>
            </a:pPr>
            <a:endParaRPr sz="2800" b="0" i="0" u="none" strike="noStrike" cap="none" dirty="0">
              <a:solidFill>
                <a:schemeClr val="dk1"/>
              </a:solidFill>
              <a:sym typeface="Calibri"/>
            </a:endParaRPr>
          </a:p>
          <a:p>
            <a:pPr marL="0" marR="0" lvl="0" indent="0" algn="l" rtl="0">
              <a:lnSpc>
                <a:spcPct val="80000"/>
              </a:lnSpc>
              <a:spcBef>
                <a:spcPts val="496"/>
              </a:spcBef>
              <a:buClr>
                <a:schemeClr val="dk1"/>
              </a:buClr>
              <a:buSzPct val="25000"/>
              <a:buFont typeface="Arial"/>
              <a:buNone/>
            </a:pPr>
            <a:r>
              <a:rPr lang="en-US" sz="2800" b="0" i="0" u="none" strike="noStrike" cap="none" dirty="0">
                <a:solidFill>
                  <a:schemeClr val="dk1"/>
                </a:solidFill>
                <a:sym typeface="Calibri"/>
              </a:rPr>
              <a:t>System is designed to support thousands of </a:t>
            </a:r>
            <a:r>
              <a:rPr lang="en-US" sz="2800" dirty="0"/>
              <a:t>steward</a:t>
            </a:r>
            <a:r>
              <a:rPr lang="en-US" sz="2800" b="0" i="0" u="none" strike="noStrike" cap="none" dirty="0">
                <a:solidFill>
                  <a:schemeClr val="dk1"/>
                </a:solidFill>
                <a:sym typeface="Calibri"/>
              </a:rPr>
              <a:t>s globally</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Shape 251"/>
          <p:cNvGrpSpPr/>
          <p:nvPr/>
        </p:nvGrpSpPr>
        <p:grpSpPr>
          <a:xfrm>
            <a:off x="64798" y="509800"/>
            <a:ext cx="8379296" cy="5799806"/>
            <a:chOff x="64798" y="509800"/>
            <a:chExt cx="8379296" cy="5799806"/>
          </a:xfrm>
        </p:grpSpPr>
        <p:grpSp>
          <p:nvGrpSpPr>
            <p:cNvPr id="252" name="Shape 252"/>
            <p:cNvGrpSpPr/>
            <p:nvPr/>
          </p:nvGrpSpPr>
          <p:grpSpPr>
            <a:xfrm>
              <a:off x="593310" y="879120"/>
              <a:ext cx="7850783" cy="5430485"/>
              <a:chOff x="593310" y="879120"/>
              <a:chExt cx="7850783" cy="5430485"/>
            </a:xfrm>
          </p:grpSpPr>
          <p:sp>
            <p:nvSpPr>
              <p:cNvPr id="253" name="Shape 253"/>
              <p:cNvSpPr/>
              <p:nvPr/>
            </p:nvSpPr>
            <p:spPr>
              <a:xfrm>
                <a:off x="596722" y="190433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4" name="Shape 254"/>
              <p:cNvSpPr/>
              <p:nvPr/>
            </p:nvSpPr>
            <p:spPr>
              <a:xfrm>
                <a:off x="596722" y="241595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5" name="Shape 255"/>
              <p:cNvSpPr/>
              <p:nvPr/>
            </p:nvSpPr>
            <p:spPr>
              <a:xfrm>
                <a:off x="593310" y="293102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6" name="Shape 256"/>
              <p:cNvSpPr/>
              <p:nvPr/>
            </p:nvSpPr>
            <p:spPr>
              <a:xfrm>
                <a:off x="596722" y="3444503"/>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7" name="Shape 257"/>
              <p:cNvSpPr/>
              <p:nvPr/>
            </p:nvSpPr>
            <p:spPr>
              <a:xfrm>
                <a:off x="593310" y="5498471"/>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8" name="Shape 258"/>
              <p:cNvSpPr/>
              <p:nvPr/>
            </p:nvSpPr>
            <p:spPr>
              <a:xfrm>
                <a:off x="593310" y="395710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59" name="Shape 259"/>
              <p:cNvSpPr/>
              <p:nvPr/>
            </p:nvSpPr>
            <p:spPr>
              <a:xfrm>
                <a:off x="2804018" y="1071004"/>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Medical Clinics</a:t>
                </a:r>
              </a:p>
            </p:txBody>
          </p:sp>
          <p:sp>
            <p:nvSpPr>
              <p:cNvPr id="260" name="Shape 260"/>
              <p:cNvSpPr/>
              <p:nvPr/>
            </p:nvSpPr>
            <p:spPr>
              <a:xfrm>
                <a:off x="596722" y="601887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1" name="Shape 261"/>
              <p:cNvSpPr/>
              <p:nvPr/>
            </p:nvSpPr>
            <p:spPr>
              <a:xfrm>
                <a:off x="596722" y="1401586"/>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2" name="Shape 262"/>
              <p:cNvSpPr/>
              <p:nvPr/>
            </p:nvSpPr>
            <p:spPr>
              <a:xfrm>
                <a:off x="5279682" y="2726613"/>
                <a:ext cx="1300547" cy="1308289"/>
              </a:xfrm>
              <a:prstGeom prst="roundRect">
                <a:avLst>
                  <a:gd name="adj" fmla="val 16667"/>
                </a:avLst>
              </a:prstGeom>
              <a:solidFill>
                <a:schemeClr val="accent3"/>
              </a:solidFill>
              <a:ln w="9525" cap="flat" cmpd="sng">
                <a:solidFill>
                  <a:schemeClr val="accent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Shared Public Ledger</a:t>
                </a:r>
              </a:p>
            </p:txBody>
          </p:sp>
          <p:sp>
            <p:nvSpPr>
              <p:cNvPr id="263" name="Shape 263"/>
              <p:cNvSpPr/>
              <p:nvPr/>
            </p:nvSpPr>
            <p:spPr>
              <a:xfrm>
                <a:off x="593310" y="446206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4" name="Shape 264"/>
              <p:cNvSpPr/>
              <p:nvPr/>
            </p:nvSpPr>
            <p:spPr>
              <a:xfrm>
                <a:off x="1224044" y="489448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5" name="Shape 265"/>
              <p:cNvSpPr/>
              <p:nvPr/>
            </p:nvSpPr>
            <p:spPr>
              <a:xfrm>
                <a:off x="1224136" y="530216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6" name="Shape 266"/>
              <p:cNvSpPr/>
              <p:nvPr/>
            </p:nvSpPr>
            <p:spPr>
              <a:xfrm>
                <a:off x="1224044" y="510262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7" name="Shape 267"/>
              <p:cNvSpPr/>
              <p:nvPr/>
            </p:nvSpPr>
            <p:spPr>
              <a:xfrm>
                <a:off x="2804018" y="2415957"/>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a:solidFill>
                      <a:schemeClr val="lt1"/>
                    </a:solidFill>
                    <a:latin typeface="Calibri"/>
                    <a:ea typeface="Calibri"/>
                    <a:cs typeface="Calibri"/>
                    <a:sym typeface="Calibri"/>
                  </a:rPr>
                  <a:t>Patient Advocacy Groups</a:t>
                </a:r>
              </a:p>
            </p:txBody>
          </p:sp>
          <p:sp>
            <p:nvSpPr>
              <p:cNvPr id="268" name="Shape 268"/>
              <p:cNvSpPr/>
              <p:nvPr/>
            </p:nvSpPr>
            <p:spPr>
              <a:xfrm>
                <a:off x="2804018" y="3826478"/>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Patient Registries</a:t>
                </a:r>
              </a:p>
            </p:txBody>
          </p:sp>
          <p:sp>
            <p:nvSpPr>
              <p:cNvPr id="269" name="Shape 269"/>
              <p:cNvSpPr/>
              <p:nvPr/>
            </p:nvSpPr>
            <p:spPr>
              <a:xfrm>
                <a:off x="2804018" y="5498471"/>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Testing Companies</a:t>
                </a:r>
              </a:p>
            </p:txBody>
          </p:sp>
          <p:sp>
            <p:nvSpPr>
              <p:cNvPr id="270" name="Shape 270"/>
              <p:cNvSpPr/>
              <p:nvPr/>
            </p:nvSpPr>
            <p:spPr>
              <a:xfrm>
                <a:off x="3403694" y="478674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1" name="Shape 271"/>
              <p:cNvSpPr/>
              <p:nvPr/>
            </p:nvSpPr>
            <p:spPr>
              <a:xfrm>
                <a:off x="3403785" y="519442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72" name="Shape 272"/>
              <p:cNvSpPr/>
              <p:nvPr/>
            </p:nvSpPr>
            <p:spPr>
              <a:xfrm>
                <a:off x="3403694" y="4994891"/>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273" name="Shape 273"/>
              <p:cNvCxnSpPr>
                <a:endCxn id="259" idx="1"/>
              </p:cNvCxnSpPr>
              <p:nvPr/>
            </p:nvCxnSpPr>
            <p:spPr>
              <a:xfrm>
                <a:off x="1897418" y="1024360"/>
                <a:ext cx="906600" cy="357300"/>
              </a:xfrm>
              <a:prstGeom prst="straightConnector1">
                <a:avLst/>
              </a:prstGeom>
              <a:noFill/>
              <a:ln w="25400" cap="flat" cmpd="sng">
                <a:solidFill>
                  <a:schemeClr val="accent1"/>
                </a:solidFill>
                <a:prstDash val="solid"/>
                <a:round/>
                <a:headEnd type="none" w="med" len="med"/>
                <a:tailEnd type="stealth" w="lg" len="lg"/>
              </a:ln>
            </p:spPr>
          </p:cxnSp>
          <p:cxnSp>
            <p:nvCxnSpPr>
              <p:cNvPr id="274" name="Shape 274"/>
              <p:cNvCxnSpPr>
                <a:stCxn id="261" idx="3"/>
                <a:endCxn id="259" idx="1"/>
              </p:cNvCxnSpPr>
              <p:nvPr/>
            </p:nvCxnSpPr>
            <p:spPr>
              <a:xfrm rot="10800000" flipH="1">
                <a:off x="1897270" y="1381651"/>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275" name="Shape 275"/>
              <p:cNvCxnSpPr>
                <a:stCxn id="253" idx="3"/>
                <a:endCxn id="259" idx="1"/>
              </p:cNvCxnSpPr>
              <p:nvPr/>
            </p:nvCxnSpPr>
            <p:spPr>
              <a:xfrm rot="10800000" flipH="1">
                <a:off x="1897270" y="1381595"/>
                <a:ext cx="906600" cy="668100"/>
              </a:xfrm>
              <a:prstGeom prst="straightConnector1">
                <a:avLst/>
              </a:prstGeom>
              <a:noFill/>
              <a:ln w="25400" cap="flat" cmpd="sng">
                <a:solidFill>
                  <a:schemeClr val="accent1"/>
                </a:solidFill>
                <a:prstDash val="solid"/>
                <a:round/>
                <a:headEnd type="none" w="med" len="med"/>
                <a:tailEnd type="stealth" w="lg" len="lg"/>
              </a:ln>
            </p:spPr>
          </p:cxnSp>
          <p:cxnSp>
            <p:nvCxnSpPr>
              <p:cNvPr id="276" name="Shape 276"/>
              <p:cNvCxnSpPr>
                <a:stCxn id="254" idx="3"/>
                <a:endCxn id="267" idx="1"/>
              </p:cNvCxnSpPr>
              <p:nvPr/>
            </p:nvCxnSpPr>
            <p:spPr>
              <a:xfrm>
                <a:off x="1897270" y="2561322"/>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277" name="Shape 277"/>
              <p:cNvCxnSpPr>
                <a:stCxn id="255" idx="3"/>
                <a:endCxn id="267" idx="1"/>
              </p:cNvCxnSpPr>
              <p:nvPr/>
            </p:nvCxnSpPr>
            <p:spPr>
              <a:xfrm rot="10800000" flipH="1">
                <a:off x="1893858" y="2726591"/>
                <a:ext cx="910200" cy="349800"/>
              </a:xfrm>
              <a:prstGeom prst="straightConnector1">
                <a:avLst/>
              </a:prstGeom>
              <a:noFill/>
              <a:ln w="25400" cap="flat" cmpd="sng">
                <a:solidFill>
                  <a:schemeClr val="accent1"/>
                </a:solidFill>
                <a:prstDash val="solid"/>
                <a:round/>
                <a:headEnd type="none" w="med" len="med"/>
                <a:tailEnd type="stealth" w="lg" len="lg"/>
              </a:ln>
            </p:spPr>
          </p:cxnSp>
          <p:cxnSp>
            <p:nvCxnSpPr>
              <p:cNvPr id="278" name="Shape 278"/>
              <p:cNvCxnSpPr>
                <a:stCxn id="256" idx="3"/>
                <a:endCxn id="268" idx="1"/>
              </p:cNvCxnSpPr>
              <p:nvPr/>
            </p:nvCxnSpPr>
            <p:spPr>
              <a:xfrm>
                <a:off x="1897270" y="3589868"/>
                <a:ext cx="906600" cy="547200"/>
              </a:xfrm>
              <a:prstGeom prst="straightConnector1">
                <a:avLst/>
              </a:prstGeom>
              <a:noFill/>
              <a:ln w="25400" cap="flat" cmpd="sng">
                <a:solidFill>
                  <a:schemeClr val="accent1"/>
                </a:solidFill>
                <a:prstDash val="solid"/>
                <a:round/>
                <a:headEnd type="none" w="med" len="med"/>
                <a:tailEnd type="stealth" w="lg" len="lg"/>
              </a:ln>
            </p:spPr>
          </p:cxnSp>
          <p:cxnSp>
            <p:nvCxnSpPr>
              <p:cNvPr id="279" name="Shape 279"/>
              <p:cNvCxnSpPr>
                <a:stCxn id="258" idx="3"/>
                <a:endCxn id="268" idx="1"/>
              </p:cNvCxnSpPr>
              <p:nvPr/>
            </p:nvCxnSpPr>
            <p:spPr>
              <a:xfrm>
                <a:off x="1893858" y="4102473"/>
                <a:ext cx="910200" cy="34800"/>
              </a:xfrm>
              <a:prstGeom prst="straightConnector1">
                <a:avLst/>
              </a:prstGeom>
              <a:noFill/>
              <a:ln w="25400" cap="flat" cmpd="sng">
                <a:solidFill>
                  <a:schemeClr val="accent1"/>
                </a:solidFill>
                <a:prstDash val="solid"/>
                <a:round/>
                <a:headEnd type="none" w="med" len="med"/>
                <a:tailEnd type="stealth" w="lg" len="lg"/>
              </a:ln>
            </p:spPr>
          </p:cxnSp>
          <p:cxnSp>
            <p:nvCxnSpPr>
              <p:cNvPr id="280" name="Shape 280"/>
              <p:cNvCxnSpPr>
                <a:stCxn id="263" idx="3"/>
                <a:endCxn id="268" idx="1"/>
              </p:cNvCxnSpPr>
              <p:nvPr/>
            </p:nvCxnSpPr>
            <p:spPr>
              <a:xfrm rot="10800000" flipH="1">
                <a:off x="1893858" y="4137026"/>
                <a:ext cx="910200" cy="470400"/>
              </a:xfrm>
              <a:prstGeom prst="straightConnector1">
                <a:avLst/>
              </a:prstGeom>
              <a:noFill/>
              <a:ln w="25400" cap="flat" cmpd="sng">
                <a:solidFill>
                  <a:schemeClr val="accent1"/>
                </a:solidFill>
                <a:prstDash val="solid"/>
                <a:round/>
                <a:headEnd type="none" w="med" len="med"/>
                <a:tailEnd type="stealth" w="lg" len="lg"/>
              </a:ln>
            </p:spPr>
          </p:cxnSp>
          <p:cxnSp>
            <p:nvCxnSpPr>
              <p:cNvPr id="281" name="Shape 281"/>
              <p:cNvCxnSpPr>
                <a:stCxn id="257" idx="3"/>
                <a:endCxn id="269" idx="1"/>
              </p:cNvCxnSpPr>
              <p:nvPr/>
            </p:nvCxnSpPr>
            <p:spPr>
              <a:xfrm>
                <a:off x="1893858" y="5643837"/>
                <a:ext cx="910200" cy="165300"/>
              </a:xfrm>
              <a:prstGeom prst="straightConnector1">
                <a:avLst/>
              </a:prstGeom>
              <a:noFill/>
              <a:ln w="25400" cap="flat" cmpd="sng">
                <a:solidFill>
                  <a:schemeClr val="accent1"/>
                </a:solidFill>
                <a:prstDash val="solid"/>
                <a:round/>
                <a:headEnd type="none" w="med" len="med"/>
                <a:tailEnd type="stealth" w="lg" len="lg"/>
              </a:ln>
            </p:spPr>
          </p:cxnSp>
          <p:cxnSp>
            <p:nvCxnSpPr>
              <p:cNvPr id="282" name="Shape 282"/>
              <p:cNvCxnSpPr>
                <a:stCxn id="260" idx="3"/>
                <a:endCxn id="269" idx="1"/>
              </p:cNvCxnSpPr>
              <p:nvPr/>
            </p:nvCxnSpPr>
            <p:spPr>
              <a:xfrm rot="10800000" flipH="1">
                <a:off x="1897270" y="5809040"/>
                <a:ext cx="906600" cy="355200"/>
              </a:xfrm>
              <a:prstGeom prst="straightConnector1">
                <a:avLst/>
              </a:prstGeom>
              <a:noFill/>
              <a:ln w="25400" cap="flat" cmpd="sng">
                <a:solidFill>
                  <a:schemeClr val="accent1"/>
                </a:solidFill>
                <a:prstDash val="solid"/>
                <a:round/>
                <a:headEnd type="none" w="med" len="med"/>
                <a:tailEnd type="stealth" w="lg" len="lg"/>
              </a:ln>
            </p:spPr>
          </p:cxnSp>
          <p:sp>
            <p:nvSpPr>
              <p:cNvPr id="283" name="Shape 283"/>
              <p:cNvSpPr/>
              <p:nvPr/>
            </p:nvSpPr>
            <p:spPr>
              <a:xfrm>
                <a:off x="596722" y="87912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4" name="Shape 284"/>
              <p:cNvSpPr/>
              <p:nvPr/>
            </p:nvSpPr>
            <p:spPr>
              <a:xfrm>
                <a:off x="7084542" y="1209592"/>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Researchers</a:t>
                </a:r>
              </a:p>
            </p:txBody>
          </p:sp>
          <p:sp>
            <p:nvSpPr>
              <p:cNvPr id="285" name="Shape 285"/>
              <p:cNvSpPr/>
              <p:nvPr/>
            </p:nvSpPr>
            <p:spPr>
              <a:xfrm>
                <a:off x="7084542" y="2125225"/>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Clinicians</a:t>
                </a:r>
              </a:p>
            </p:txBody>
          </p:sp>
          <p:sp>
            <p:nvSpPr>
              <p:cNvPr id="286" name="Shape 286"/>
              <p:cNvSpPr/>
              <p:nvPr/>
            </p:nvSpPr>
            <p:spPr>
              <a:xfrm>
                <a:off x="7143546" y="4596678"/>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Developers</a:t>
                </a:r>
              </a:p>
            </p:txBody>
          </p:sp>
          <p:sp>
            <p:nvSpPr>
              <p:cNvPr id="287" name="Shape 287"/>
              <p:cNvSpPr/>
              <p:nvPr/>
            </p:nvSpPr>
            <p:spPr>
              <a:xfrm>
                <a:off x="7143546" y="5789203"/>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Individuals</a:t>
                </a:r>
              </a:p>
            </p:txBody>
          </p:sp>
          <p:cxnSp>
            <p:nvCxnSpPr>
              <p:cNvPr id="288" name="Shape 288"/>
              <p:cNvCxnSpPr>
                <a:stCxn id="259" idx="3"/>
                <a:endCxn id="262" idx="1"/>
              </p:cNvCxnSpPr>
              <p:nvPr/>
            </p:nvCxnSpPr>
            <p:spPr>
              <a:xfrm>
                <a:off x="4104566" y="1381660"/>
                <a:ext cx="1175100" cy="1999200"/>
              </a:xfrm>
              <a:prstGeom prst="straightConnector1">
                <a:avLst/>
              </a:prstGeom>
              <a:noFill/>
              <a:ln w="25400" cap="flat" cmpd="sng">
                <a:solidFill>
                  <a:schemeClr val="accent1"/>
                </a:solidFill>
                <a:prstDash val="solid"/>
                <a:round/>
                <a:headEnd type="none" w="med" len="med"/>
                <a:tailEnd type="stealth" w="lg" len="lg"/>
              </a:ln>
            </p:spPr>
          </p:cxnSp>
          <p:cxnSp>
            <p:nvCxnSpPr>
              <p:cNvPr id="289" name="Shape 289"/>
              <p:cNvCxnSpPr>
                <a:stCxn id="267" idx="3"/>
                <a:endCxn id="262" idx="1"/>
              </p:cNvCxnSpPr>
              <p:nvPr/>
            </p:nvCxnSpPr>
            <p:spPr>
              <a:xfrm>
                <a:off x="4104566" y="2726613"/>
                <a:ext cx="1175100" cy="654000"/>
              </a:xfrm>
              <a:prstGeom prst="straightConnector1">
                <a:avLst/>
              </a:prstGeom>
              <a:noFill/>
              <a:ln w="25400" cap="flat" cmpd="sng">
                <a:solidFill>
                  <a:schemeClr val="accent1"/>
                </a:solidFill>
                <a:prstDash val="solid"/>
                <a:round/>
                <a:headEnd type="none" w="med" len="med"/>
                <a:tailEnd type="stealth" w="lg" len="lg"/>
              </a:ln>
            </p:spPr>
          </p:cxnSp>
          <p:cxnSp>
            <p:nvCxnSpPr>
              <p:cNvPr id="290" name="Shape 290"/>
              <p:cNvCxnSpPr>
                <a:stCxn id="268" idx="3"/>
                <a:endCxn id="262" idx="1"/>
              </p:cNvCxnSpPr>
              <p:nvPr/>
            </p:nvCxnSpPr>
            <p:spPr>
              <a:xfrm rot="10800000" flipH="1">
                <a:off x="4104566" y="3380834"/>
                <a:ext cx="1175100" cy="756300"/>
              </a:xfrm>
              <a:prstGeom prst="straightConnector1">
                <a:avLst/>
              </a:prstGeom>
              <a:noFill/>
              <a:ln w="25400" cap="flat" cmpd="sng">
                <a:solidFill>
                  <a:schemeClr val="accent1"/>
                </a:solidFill>
                <a:prstDash val="solid"/>
                <a:round/>
                <a:headEnd type="none" w="med" len="med"/>
                <a:tailEnd type="stealth" w="lg" len="lg"/>
              </a:ln>
            </p:spPr>
          </p:cxnSp>
          <p:cxnSp>
            <p:nvCxnSpPr>
              <p:cNvPr id="291" name="Shape 291"/>
              <p:cNvCxnSpPr>
                <a:stCxn id="269" idx="3"/>
                <a:endCxn id="262" idx="1"/>
              </p:cNvCxnSpPr>
              <p:nvPr/>
            </p:nvCxnSpPr>
            <p:spPr>
              <a:xfrm rot="10800000" flipH="1">
                <a:off x="4104566" y="3380627"/>
                <a:ext cx="1175100" cy="2428500"/>
              </a:xfrm>
              <a:prstGeom prst="straightConnector1">
                <a:avLst/>
              </a:prstGeom>
              <a:noFill/>
              <a:ln w="25400" cap="flat" cmpd="sng">
                <a:solidFill>
                  <a:schemeClr val="accent1"/>
                </a:solidFill>
                <a:prstDash val="solid"/>
                <a:round/>
                <a:headEnd type="none" w="med" len="med"/>
                <a:tailEnd type="stealth" w="lg" len="lg"/>
              </a:ln>
            </p:spPr>
          </p:cxnSp>
          <p:cxnSp>
            <p:nvCxnSpPr>
              <p:cNvPr id="292" name="Shape 292"/>
              <p:cNvCxnSpPr>
                <a:stCxn id="284" idx="1"/>
                <a:endCxn id="262" idx="3"/>
              </p:cNvCxnSpPr>
              <p:nvPr/>
            </p:nvCxnSpPr>
            <p:spPr>
              <a:xfrm flipH="1">
                <a:off x="6580242" y="1354958"/>
                <a:ext cx="504300" cy="2025900"/>
              </a:xfrm>
              <a:prstGeom prst="straightConnector1">
                <a:avLst/>
              </a:prstGeom>
              <a:noFill/>
              <a:ln w="25400" cap="flat" cmpd="sng">
                <a:solidFill>
                  <a:schemeClr val="accent1"/>
                </a:solidFill>
                <a:prstDash val="solid"/>
                <a:round/>
                <a:headEnd type="none" w="med" len="med"/>
                <a:tailEnd type="stealth" w="lg" len="lg"/>
              </a:ln>
            </p:spPr>
          </p:cxnSp>
          <p:cxnSp>
            <p:nvCxnSpPr>
              <p:cNvPr id="293" name="Shape 293"/>
              <p:cNvCxnSpPr>
                <a:stCxn id="285" idx="1"/>
                <a:endCxn id="262" idx="3"/>
              </p:cNvCxnSpPr>
              <p:nvPr/>
            </p:nvCxnSpPr>
            <p:spPr>
              <a:xfrm flipH="1">
                <a:off x="6580242" y="2270591"/>
                <a:ext cx="504300" cy="1110300"/>
              </a:xfrm>
              <a:prstGeom prst="straightConnector1">
                <a:avLst/>
              </a:prstGeom>
              <a:noFill/>
              <a:ln w="25400" cap="flat" cmpd="sng">
                <a:solidFill>
                  <a:schemeClr val="accent1"/>
                </a:solidFill>
                <a:prstDash val="solid"/>
                <a:round/>
                <a:headEnd type="none" w="med" len="med"/>
                <a:tailEnd type="stealth" w="lg" len="lg"/>
              </a:ln>
            </p:spPr>
          </p:cxnSp>
          <p:cxnSp>
            <p:nvCxnSpPr>
              <p:cNvPr id="294" name="Shape 294"/>
              <p:cNvCxnSpPr>
                <a:stCxn id="286" idx="1"/>
                <a:endCxn id="262" idx="3"/>
              </p:cNvCxnSpPr>
              <p:nvPr/>
            </p:nvCxnSpPr>
            <p:spPr>
              <a:xfrm rot="10800000">
                <a:off x="6580146" y="3380644"/>
                <a:ext cx="563400" cy="1361400"/>
              </a:xfrm>
              <a:prstGeom prst="straightConnector1">
                <a:avLst/>
              </a:prstGeom>
              <a:noFill/>
              <a:ln w="25400" cap="flat" cmpd="sng">
                <a:solidFill>
                  <a:schemeClr val="accent1"/>
                </a:solidFill>
                <a:prstDash val="solid"/>
                <a:round/>
                <a:headEnd type="none" w="med" len="med"/>
                <a:tailEnd type="stealth" w="lg" len="lg"/>
              </a:ln>
            </p:spPr>
          </p:cxnSp>
          <p:cxnSp>
            <p:nvCxnSpPr>
              <p:cNvPr id="295" name="Shape 295"/>
              <p:cNvCxnSpPr>
                <a:stCxn id="287" idx="1"/>
                <a:endCxn id="262" idx="3"/>
              </p:cNvCxnSpPr>
              <p:nvPr/>
            </p:nvCxnSpPr>
            <p:spPr>
              <a:xfrm rot="10800000">
                <a:off x="6580146" y="3380668"/>
                <a:ext cx="563400" cy="2553900"/>
              </a:xfrm>
              <a:prstGeom prst="straightConnector1">
                <a:avLst/>
              </a:prstGeom>
              <a:noFill/>
              <a:ln w="25400" cap="flat" cmpd="sng">
                <a:solidFill>
                  <a:schemeClr val="accent1"/>
                </a:solidFill>
                <a:prstDash val="solid"/>
                <a:round/>
                <a:headEnd type="none" w="med" len="med"/>
                <a:tailEnd type="stealth" w="lg" len="lg"/>
              </a:ln>
            </p:spPr>
          </p:cxnSp>
          <p:sp>
            <p:nvSpPr>
              <p:cNvPr id="296" name="Shape 296"/>
              <p:cNvSpPr/>
              <p:nvPr/>
            </p:nvSpPr>
            <p:spPr>
              <a:xfrm>
                <a:off x="7694743" y="330183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7" name="Shape 297"/>
              <p:cNvSpPr/>
              <p:nvPr/>
            </p:nvSpPr>
            <p:spPr>
              <a:xfrm>
                <a:off x="7694835" y="3709514"/>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8" name="Shape 298"/>
              <p:cNvSpPr/>
              <p:nvPr/>
            </p:nvSpPr>
            <p:spPr>
              <a:xfrm>
                <a:off x="7694743" y="3509976"/>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99" name="Shape 299"/>
            <p:cNvSpPr txBox="1"/>
            <p:nvPr/>
          </p:nvSpPr>
          <p:spPr>
            <a:xfrm rot="-5400000">
              <a:off x="-427952" y="3495283"/>
              <a:ext cx="13548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participants</a:t>
              </a:r>
            </a:p>
          </p:txBody>
        </p:sp>
        <p:sp>
          <p:nvSpPr>
            <p:cNvPr id="300" name="Shape 300"/>
            <p:cNvSpPr txBox="1"/>
            <p:nvPr/>
          </p:nvSpPr>
          <p:spPr>
            <a:xfrm>
              <a:off x="7150917" y="648870"/>
              <a:ext cx="120132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Data Users</a:t>
              </a:r>
            </a:p>
          </p:txBody>
        </p:sp>
        <p:sp>
          <p:nvSpPr>
            <p:cNvPr id="301" name="Shape 301"/>
            <p:cNvSpPr txBox="1"/>
            <p:nvPr/>
          </p:nvSpPr>
          <p:spPr>
            <a:xfrm>
              <a:off x="2612951" y="509800"/>
              <a:ext cx="1865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Trusted Stewards</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1222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What goes into the public ledger and what stays with the </a:t>
            </a:r>
            <a:r>
              <a:rPr lang="en-US" sz="3959"/>
              <a:t>steward</a:t>
            </a:r>
            <a:r>
              <a:rPr lang="en-US" sz="3959" b="0" i="0" u="none" strike="noStrike" cap="none">
                <a:solidFill>
                  <a:schemeClr val="dk1"/>
                </a:solidFill>
                <a:latin typeface="Calibri"/>
                <a:ea typeface="Calibri"/>
                <a:cs typeface="Calibri"/>
                <a:sym typeface="Calibri"/>
              </a:rPr>
              <a:t>?</a:t>
            </a:r>
          </a:p>
        </p:txBody>
      </p:sp>
      <p:sp>
        <p:nvSpPr>
          <p:cNvPr id="307" name="Shape 307"/>
          <p:cNvSpPr txBox="1">
            <a:spLocks noGrp="1"/>
          </p:cNvSpPr>
          <p:nvPr>
            <p:ph type="body" idx="1"/>
          </p:nvPr>
        </p:nvSpPr>
        <p:spPr>
          <a:xfrm>
            <a:off x="4419600" y="1371600"/>
            <a:ext cx="4267200" cy="5063400"/>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accent4"/>
              </a:buClr>
              <a:buSzPct val="25000"/>
              <a:buFont typeface="Arial"/>
              <a:buNone/>
            </a:pPr>
            <a:r>
              <a:rPr lang="en-US" b="1" dirty="0">
                <a:solidFill>
                  <a:schemeClr val="accent4"/>
                </a:solidFill>
              </a:rPr>
              <a:t>Steward</a:t>
            </a:r>
          </a:p>
          <a:p>
            <a:pPr marL="342900" marR="0" lvl="0" indent="-342900" algn="l" rtl="0">
              <a:lnSpc>
                <a:spcPct val="80000"/>
              </a:lnSpc>
              <a:spcBef>
                <a:spcPts val="518"/>
              </a:spcBef>
              <a:spcAft>
                <a:spcPts val="0"/>
              </a:spcAft>
              <a:buClr>
                <a:schemeClr val="dk1"/>
              </a:buClr>
              <a:buSzPct val="99615"/>
              <a:buFont typeface="Arial"/>
              <a:buChar char="•"/>
            </a:pPr>
            <a:r>
              <a:rPr lang="en-US" dirty="0"/>
              <a:t>Participant personal identifying information and staged consent</a:t>
            </a:r>
          </a:p>
          <a:p>
            <a:pPr marL="342900" marR="0" lvl="0" indent="-342900" algn="l" rtl="0">
              <a:lnSpc>
                <a:spcPct val="80000"/>
              </a:lnSpc>
              <a:spcBef>
                <a:spcPts val="518"/>
              </a:spcBef>
              <a:spcAft>
                <a:spcPts val="0"/>
              </a:spcAft>
              <a:buClr>
                <a:schemeClr val="dk1"/>
              </a:buClr>
              <a:buSzPct val="99615"/>
              <a:buFont typeface="Arial"/>
              <a:buChar char="•"/>
            </a:pPr>
            <a:r>
              <a:rPr lang="en-US" dirty="0"/>
              <a:t>Participant’s extended</a:t>
            </a:r>
            <a:r>
              <a:rPr lang="en-US" b="0" i="0" u="none" strike="noStrike" cap="none" dirty="0">
                <a:solidFill>
                  <a:schemeClr val="dk1"/>
                </a:solidFill>
                <a:sym typeface="Calibri"/>
              </a:rPr>
              <a:t> clinical and genetic info</a:t>
            </a:r>
          </a:p>
          <a:p>
            <a:pPr marL="742950" marR="0" lvl="1" indent="-285750" algn="l" rtl="0">
              <a:lnSpc>
                <a:spcPct val="80000"/>
              </a:lnSpc>
              <a:spcBef>
                <a:spcPts val="444"/>
              </a:spcBef>
              <a:spcAft>
                <a:spcPts val="0"/>
              </a:spcAft>
              <a:buClr>
                <a:schemeClr val="dk1"/>
              </a:buClr>
              <a:buSzPct val="100909"/>
              <a:buFont typeface="Arial"/>
              <a:buChar char="–"/>
            </a:pPr>
            <a:r>
              <a:rPr lang="en-US" sz="2800" b="0" i="0" u="none" strike="noStrike" cap="none" dirty="0">
                <a:solidFill>
                  <a:schemeClr val="dk1"/>
                </a:solidFill>
                <a:sym typeface="Calibri"/>
              </a:rPr>
              <a:t>Possibly identifying</a:t>
            </a:r>
          </a:p>
          <a:p>
            <a:pPr indent="-342900">
              <a:lnSpc>
                <a:spcPct val="80000"/>
              </a:lnSpc>
              <a:spcBef>
                <a:spcPts val="518"/>
              </a:spcBef>
              <a:buSzPct val="99615"/>
            </a:pPr>
            <a:r>
              <a:rPr lang="en-US" dirty="0" smtClean="0"/>
              <a:t>Participant’s </a:t>
            </a:r>
            <a:r>
              <a:rPr lang="en-US" dirty="0"/>
              <a:t>instructions for </a:t>
            </a:r>
            <a:r>
              <a:rPr lang="en-US" dirty="0" smtClean="0"/>
              <a:t>sharing </a:t>
            </a:r>
            <a:r>
              <a:rPr lang="en-US" dirty="0" err="1" smtClean="0"/>
              <a:t>addl</a:t>
            </a:r>
            <a:r>
              <a:rPr lang="en-US" dirty="0" smtClean="0"/>
              <a:t> info with qualified researchers w/</a:t>
            </a:r>
            <a:r>
              <a:rPr lang="en-US" dirty="0"/>
              <a:t>o </a:t>
            </a:r>
            <a:r>
              <a:rPr lang="en-US" dirty="0" err="1" smtClean="0"/>
              <a:t>recontact</a:t>
            </a:r>
            <a:endParaRPr lang="en-US" dirty="0" smtClean="0"/>
          </a:p>
          <a:p>
            <a:pPr indent="-342900">
              <a:lnSpc>
                <a:spcPct val="80000"/>
              </a:lnSpc>
              <a:spcBef>
                <a:spcPts val="518"/>
              </a:spcBef>
              <a:buSzPct val="99615"/>
            </a:pPr>
            <a:r>
              <a:rPr lang="en-US" dirty="0" smtClean="0"/>
              <a:t>Participant’s </a:t>
            </a:r>
            <a:r>
              <a:rPr lang="en-US" dirty="0"/>
              <a:t>instructions for </a:t>
            </a:r>
            <a:r>
              <a:rPr lang="en-US" dirty="0" err="1" smtClean="0"/>
              <a:t>recontact</a:t>
            </a:r>
            <a:endParaRPr lang="en-US" dirty="0"/>
          </a:p>
        </p:txBody>
      </p:sp>
      <p:sp>
        <p:nvSpPr>
          <p:cNvPr id="308" name="Shape 308"/>
          <p:cNvSpPr txBox="1">
            <a:spLocks noGrp="1"/>
          </p:cNvSpPr>
          <p:nvPr>
            <p:ph type="body" idx="2"/>
          </p:nvPr>
        </p:nvSpPr>
        <p:spPr>
          <a:xfrm>
            <a:off x="381000" y="1447800"/>
            <a:ext cx="4038600" cy="4892100"/>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accent3"/>
              </a:buClr>
              <a:buSzPct val="25000"/>
              <a:buFont typeface="Arial"/>
              <a:buNone/>
            </a:pPr>
            <a:r>
              <a:rPr lang="en-US" b="1" i="0" u="none" strike="noStrike" cap="none" dirty="0">
                <a:solidFill>
                  <a:schemeClr val="accent3"/>
                </a:solidFill>
                <a:sym typeface="Calibri"/>
              </a:rPr>
              <a:t>Public Ledger</a:t>
            </a:r>
          </a:p>
          <a:p>
            <a:pPr marL="342900" marR="0" lvl="0" indent="-342900" algn="l" rtl="0">
              <a:lnSpc>
                <a:spcPct val="80000"/>
              </a:lnSpc>
              <a:spcBef>
                <a:spcPts val="518"/>
              </a:spcBef>
              <a:spcAft>
                <a:spcPts val="0"/>
              </a:spcAft>
              <a:buClr>
                <a:schemeClr val="dk1"/>
              </a:buClr>
              <a:buSzPct val="99615"/>
              <a:buFont typeface="Arial"/>
              <a:buChar char="•"/>
            </a:pPr>
            <a:r>
              <a:rPr lang="en-US" dirty="0"/>
              <a:t>Participant’s genetic</a:t>
            </a:r>
            <a:r>
              <a:rPr lang="en-US" b="0" i="0" u="none" strike="noStrike" cap="none" dirty="0">
                <a:solidFill>
                  <a:schemeClr val="dk1"/>
                </a:solidFill>
                <a:sym typeface="Calibri"/>
              </a:rPr>
              <a:t> variants in selected genes</a:t>
            </a:r>
          </a:p>
          <a:p>
            <a:pPr marL="342900" marR="0" lvl="0" indent="-342900" algn="l" rtl="0">
              <a:lnSpc>
                <a:spcPct val="80000"/>
              </a:lnSpc>
              <a:spcBef>
                <a:spcPts val="518"/>
              </a:spcBef>
              <a:spcAft>
                <a:spcPts val="0"/>
              </a:spcAft>
              <a:buClr>
                <a:schemeClr val="dk1"/>
              </a:buClr>
              <a:buSzPct val="99615"/>
              <a:buFont typeface="Arial"/>
              <a:buChar char="•"/>
            </a:pPr>
            <a:r>
              <a:rPr lang="en-US" b="0" i="0" u="none" strike="noStrike" cap="none" dirty="0">
                <a:solidFill>
                  <a:schemeClr val="dk1"/>
                </a:solidFill>
                <a:sym typeface="Calibri"/>
              </a:rPr>
              <a:t>~1 dozen broad, non-identifying clinical features</a:t>
            </a:r>
          </a:p>
          <a:p>
            <a:pPr marL="342900" marR="0" lvl="0" indent="-342900" algn="l" rtl="0">
              <a:lnSpc>
                <a:spcPct val="80000"/>
              </a:lnSpc>
              <a:spcBef>
                <a:spcPts val="518"/>
              </a:spcBef>
              <a:spcAft>
                <a:spcPts val="0"/>
              </a:spcAft>
              <a:buClr>
                <a:schemeClr val="dk1"/>
              </a:buClr>
              <a:buSzPct val="99615"/>
              <a:buFont typeface="Arial"/>
              <a:buChar char="•"/>
            </a:pPr>
            <a:r>
              <a:rPr lang="en-US" dirty="0"/>
              <a:t>Steward</a:t>
            </a:r>
            <a:r>
              <a:rPr lang="en-US" b="0" i="0" u="none" strike="noStrike" cap="none" dirty="0">
                <a:solidFill>
                  <a:schemeClr val="dk1"/>
                </a:solidFill>
                <a:sym typeface="Calibri"/>
              </a:rPr>
              <a:t>’s  </a:t>
            </a:r>
            <a:r>
              <a:rPr lang="en-US" dirty="0"/>
              <a:t>i</a:t>
            </a:r>
            <a:r>
              <a:rPr lang="en-US" b="0" i="0" u="none" strike="noStrike" cap="none" dirty="0">
                <a:solidFill>
                  <a:schemeClr val="dk1"/>
                </a:solidFill>
                <a:sym typeface="Calibri"/>
              </a:rPr>
              <a:t>dentity and contact info</a:t>
            </a:r>
          </a:p>
          <a:p>
            <a:pPr marL="342900" marR="0" lvl="0" indent="-342900" algn="l" rtl="0">
              <a:lnSpc>
                <a:spcPct val="80000"/>
              </a:lnSpc>
              <a:spcBef>
                <a:spcPts val="518"/>
              </a:spcBef>
              <a:spcAft>
                <a:spcPts val="0"/>
              </a:spcAft>
              <a:buClr>
                <a:schemeClr val="dk1"/>
              </a:buClr>
              <a:buSzPct val="99615"/>
              <a:buFont typeface="Arial"/>
              <a:buChar char="•"/>
            </a:pPr>
            <a:r>
              <a:rPr lang="en-US" b="0" i="0" u="none" strike="noStrike" cap="none" dirty="0">
                <a:solidFill>
                  <a:schemeClr val="dk1"/>
                </a:solidFill>
                <a:sym typeface="Calibri"/>
              </a:rPr>
              <a:t>Random </a:t>
            </a:r>
            <a:r>
              <a:rPr lang="en-US" b="0" i="0" u="none" strike="noStrike" cap="none" dirty="0" smtClean="0">
                <a:solidFill>
                  <a:schemeClr val="dk1"/>
                </a:solidFill>
                <a:sym typeface="Calibri"/>
              </a:rPr>
              <a:t>numerical </a:t>
            </a:r>
            <a:r>
              <a:rPr lang="en-US" dirty="0" smtClean="0"/>
              <a:t>ID</a:t>
            </a:r>
            <a:r>
              <a:rPr lang="en-US" b="0" i="0" u="none" strike="noStrike" cap="none" dirty="0" smtClean="0">
                <a:solidFill>
                  <a:schemeClr val="dk1"/>
                </a:solidFill>
                <a:sym typeface="Calibri"/>
              </a:rPr>
              <a:t> </a:t>
            </a:r>
            <a:r>
              <a:rPr lang="en-US" b="0" i="0" u="none" strike="noStrike" cap="none" dirty="0">
                <a:solidFill>
                  <a:schemeClr val="dk1"/>
                </a:solidFill>
                <a:sym typeface="Calibri"/>
              </a:rPr>
              <a:t>for </a:t>
            </a:r>
            <a:r>
              <a:rPr lang="en-US" dirty="0"/>
              <a:t>participant</a:t>
            </a:r>
          </a:p>
          <a:p>
            <a:pPr marL="342900" marR="0" lvl="0" indent="-342900" algn="l" rtl="0">
              <a:lnSpc>
                <a:spcPct val="80000"/>
              </a:lnSpc>
              <a:spcBef>
                <a:spcPts val="518"/>
              </a:spcBef>
              <a:buClr>
                <a:schemeClr val="dk1"/>
              </a:buClr>
              <a:buSzPct val="99615"/>
              <a:buFont typeface="Arial"/>
              <a:buNone/>
            </a:pPr>
            <a:endParaRPr sz="259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dirty="0">
                <a:solidFill>
                  <a:schemeClr val="dk1"/>
                </a:solidFill>
                <a:latin typeface="Calibri"/>
                <a:ea typeface="Calibri"/>
                <a:cs typeface="Calibri"/>
                <a:sym typeface="Calibri"/>
              </a:rPr>
              <a:t>Example: </a:t>
            </a:r>
            <a:r>
              <a:rPr lang="en-US" sz="3959" dirty="0"/>
              <a:t>participant</a:t>
            </a:r>
            <a:r>
              <a:rPr lang="en-US" sz="3959" b="0" i="0" u="none" strike="noStrike" cap="none" dirty="0">
                <a:solidFill>
                  <a:schemeClr val="dk1"/>
                </a:solidFill>
                <a:latin typeface="Calibri"/>
                <a:ea typeface="Calibri"/>
                <a:cs typeface="Calibri"/>
                <a:sym typeface="Calibri"/>
              </a:rPr>
              <a:t> -&gt; </a:t>
            </a:r>
            <a:r>
              <a:rPr lang="en-US" sz="3959" b="0" i="0" u="none" strike="noStrike" cap="none" dirty="0" smtClean="0">
                <a:solidFill>
                  <a:schemeClr val="dk1"/>
                </a:solidFill>
                <a:latin typeface="Calibri"/>
                <a:ea typeface="Calibri"/>
                <a:cs typeface="Calibri"/>
                <a:sym typeface="Calibri"/>
              </a:rPr>
              <a:t>public </a:t>
            </a:r>
            <a:r>
              <a:rPr lang="en-US" sz="3959" dirty="0"/>
              <a:t>l</a:t>
            </a:r>
            <a:r>
              <a:rPr lang="en-US" sz="3959" b="0" i="0" u="none" strike="noStrike" cap="none" dirty="0" smtClean="0">
                <a:solidFill>
                  <a:schemeClr val="dk1"/>
                </a:solidFill>
                <a:latin typeface="Calibri"/>
                <a:ea typeface="Calibri"/>
                <a:cs typeface="Calibri"/>
                <a:sym typeface="Calibri"/>
              </a:rPr>
              <a:t>edger</a:t>
            </a:r>
            <a:endParaRPr lang="en-US" sz="3959" b="0" i="0" u="none" strike="noStrike" cap="none" dirty="0">
              <a:solidFill>
                <a:schemeClr val="dk1"/>
              </a:solidFill>
              <a:latin typeface="Calibri"/>
              <a:ea typeface="Calibri"/>
              <a:cs typeface="Calibri"/>
              <a:sym typeface="Calibri"/>
            </a:endParaRPr>
          </a:p>
        </p:txBody>
      </p:sp>
      <p:sp>
        <p:nvSpPr>
          <p:cNvPr id="314" name="Shape 31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dirty="0"/>
              <a:t>Participant</a:t>
            </a:r>
            <a:r>
              <a:rPr lang="en-US" sz="3200" b="0" i="0" u="none" strike="noStrike" cap="none" dirty="0">
                <a:solidFill>
                  <a:schemeClr val="dk1"/>
                </a:solidFill>
                <a:latin typeface="Calibri"/>
                <a:ea typeface="Calibri"/>
                <a:cs typeface="Calibri"/>
                <a:sym typeface="Calibri"/>
              </a:rPr>
              <a:t> visits doctor at a medical clinic</a:t>
            </a:r>
          </a:p>
          <a:p>
            <a:pPr marL="342900" marR="0" lvl="0" indent="-342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Doctor orders genetic test</a:t>
            </a:r>
          </a:p>
          <a:p>
            <a:pPr marL="342900" marR="0" lvl="0" indent="-342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Doctor suggests data donation through </a:t>
            </a:r>
            <a:r>
              <a:rPr lang="en-US" dirty="0"/>
              <a:t>steward</a:t>
            </a:r>
            <a:r>
              <a:rPr lang="en-US" sz="3200" b="0" i="0" u="none" strike="noStrike" cap="none" dirty="0">
                <a:solidFill>
                  <a:schemeClr val="dk1"/>
                </a:solidFill>
                <a:latin typeface="Calibri"/>
                <a:ea typeface="Calibri"/>
                <a:cs typeface="Calibri"/>
                <a:sym typeface="Calibri"/>
              </a:rPr>
              <a:t> (possibly </a:t>
            </a:r>
            <a:r>
              <a:rPr lang="en-US" sz="3200" b="0" i="0" u="none" strike="noStrike" cap="none" dirty="0" smtClean="0">
                <a:solidFill>
                  <a:schemeClr val="dk1"/>
                </a:solidFill>
                <a:latin typeface="Calibri"/>
                <a:ea typeface="Calibri"/>
                <a:cs typeface="Calibri"/>
                <a:sym typeface="Calibri"/>
              </a:rPr>
              <a:t>her</a:t>
            </a:r>
            <a:r>
              <a:rPr lang="en-US" dirty="0"/>
              <a:t> </a:t>
            </a:r>
            <a:r>
              <a:rPr lang="en-US" dirty="0" smtClean="0"/>
              <a:t>own</a:t>
            </a:r>
            <a:r>
              <a:rPr lang="en-US" sz="3200" b="0" i="0" u="none" strike="noStrike" cap="none" dirty="0" smtClean="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institution) </a:t>
            </a:r>
          </a:p>
          <a:p>
            <a:pPr marL="342900" marR="0" lvl="0" indent="-342900" algn="l" rtl="0">
              <a:lnSpc>
                <a:spcPct val="90000"/>
              </a:lnSpc>
              <a:spcBef>
                <a:spcPts val="640"/>
              </a:spcBef>
              <a:spcAft>
                <a:spcPts val="0"/>
              </a:spcAft>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Test results come back</a:t>
            </a:r>
          </a:p>
          <a:p>
            <a:pPr marL="342900" marR="0" lvl="0" indent="-342900" algn="l" rtl="0">
              <a:lnSpc>
                <a:spcPct val="90000"/>
              </a:lnSpc>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Test Results</a:t>
            </a:r>
          </a:p>
        </p:txBody>
      </p:sp>
      <p:pic>
        <p:nvPicPr>
          <p:cNvPr id="320" name="Shape 320"/>
          <p:cNvPicPr preferRelativeResize="0"/>
          <p:nvPr/>
        </p:nvPicPr>
        <p:blipFill rotWithShape="1">
          <a:blip r:embed="rId3">
            <a:alphaModFix/>
          </a:blip>
          <a:srcRect b="57827"/>
          <a:stretch/>
        </p:blipFill>
        <p:spPr>
          <a:xfrm>
            <a:off x="529481" y="1714757"/>
            <a:ext cx="8157319" cy="4448398"/>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324543" y="5984751"/>
            <a:ext cx="10369151" cy="972644"/>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alibri"/>
              <a:ea typeface="Calibri"/>
              <a:cs typeface="Calibri"/>
              <a:sym typeface="Calibri"/>
            </a:endParaRPr>
          </a:p>
        </p:txBody>
      </p:sp>
      <p:sp>
        <p:nvSpPr>
          <p:cNvPr id="165" name="Shape 165"/>
          <p:cNvSpPr txBox="1">
            <a:spLocks noGrp="1"/>
          </p:cNvSpPr>
          <p:nvPr>
            <p:ph type="title"/>
          </p:nvPr>
        </p:nvSpPr>
        <p:spPr>
          <a:xfrm>
            <a:off x="0" y="311389"/>
            <a:ext cx="9144000" cy="83160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200" b="1" i="0" u="none" strike="noStrike" cap="none" dirty="0">
                <a:solidFill>
                  <a:srgbClr val="376092"/>
                </a:solidFill>
                <a:latin typeface="Arial"/>
                <a:ea typeface="Arial"/>
                <a:cs typeface="Arial"/>
                <a:sym typeface="Arial"/>
              </a:rPr>
              <a:t>We need </a:t>
            </a:r>
            <a:r>
              <a:rPr lang="en-US" sz="3200" b="1" i="0" u="none" strike="noStrike" cap="none" dirty="0" smtClean="0">
                <a:solidFill>
                  <a:srgbClr val="376092"/>
                </a:solidFill>
                <a:latin typeface="Arial"/>
                <a:ea typeface="Arial"/>
                <a:cs typeface="Arial"/>
                <a:sym typeface="Arial"/>
              </a:rPr>
              <a:t>a public ledger </a:t>
            </a:r>
            <a:r>
              <a:rPr lang="en-US" sz="3200" b="1" i="0" u="none" strike="noStrike" cap="none" dirty="0">
                <a:solidFill>
                  <a:srgbClr val="376092"/>
                </a:solidFill>
                <a:latin typeface="Arial"/>
                <a:ea typeface="Arial"/>
                <a:cs typeface="Arial"/>
                <a:sym typeface="Arial"/>
              </a:rPr>
              <a:t>for sharing </a:t>
            </a:r>
          </a:p>
        </p:txBody>
      </p:sp>
      <p:pic>
        <p:nvPicPr>
          <p:cNvPr id="166" name="Shape 166"/>
          <p:cNvPicPr preferRelativeResize="0"/>
          <p:nvPr/>
        </p:nvPicPr>
        <p:blipFill rotWithShape="1">
          <a:blip r:embed="rId3">
            <a:alphaModFix/>
          </a:blip>
          <a:srcRect/>
          <a:stretch/>
        </p:blipFill>
        <p:spPr>
          <a:xfrm>
            <a:off x="304800" y="2147978"/>
            <a:ext cx="8595618" cy="5000503"/>
          </a:xfrm>
          <a:prstGeom prst="rect">
            <a:avLst/>
          </a:prstGeom>
          <a:solidFill>
            <a:schemeClr val="lt1"/>
          </a:solidFill>
          <a:ln>
            <a:noFill/>
          </a:ln>
        </p:spPr>
      </p:pic>
      <p:sp>
        <p:nvSpPr>
          <p:cNvPr id="167" name="Shape 167"/>
          <p:cNvSpPr/>
          <p:nvPr/>
        </p:nvSpPr>
        <p:spPr>
          <a:xfrm>
            <a:off x="1269537" y="4090416"/>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68" name="Shape 168"/>
          <p:cNvSpPr/>
          <p:nvPr/>
        </p:nvSpPr>
        <p:spPr>
          <a:xfrm>
            <a:off x="2608119" y="3822696"/>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69" name="Shape 169"/>
          <p:cNvSpPr/>
          <p:nvPr/>
        </p:nvSpPr>
        <p:spPr>
          <a:xfrm>
            <a:off x="4395217" y="4090416"/>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0" name="Shape 170"/>
          <p:cNvSpPr/>
          <p:nvPr/>
        </p:nvSpPr>
        <p:spPr>
          <a:xfrm>
            <a:off x="4776216" y="3389864"/>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1" name="Shape 171"/>
          <p:cNvSpPr/>
          <p:nvPr/>
        </p:nvSpPr>
        <p:spPr>
          <a:xfrm>
            <a:off x="7548352" y="4006392"/>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2" name="Shape 172"/>
          <p:cNvSpPr/>
          <p:nvPr/>
        </p:nvSpPr>
        <p:spPr>
          <a:xfrm>
            <a:off x="7966421" y="4259712"/>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3" name="Shape 173"/>
          <p:cNvSpPr/>
          <p:nvPr/>
        </p:nvSpPr>
        <p:spPr>
          <a:xfrm>
            <a:off x="5095150" y="3480817"/>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4" name="Shape 174"/>
          <p:cNvSpPr/>
          <p:nvPr/>
        </p:nvSpPr>
        <p:spPr>
          <a:xfrm>
            <a:off x="4658135" y="4019848"/>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5" name="Shape 175"/>
          <p:cNvSpPr/>
          <p:nvPr/>
        </p:nvSpPr>
        <p:spPr>
          <a:xfrm>
            <a:off x="4992958" y="5859160"/>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6" name="Shape 176"/>
          <p:cNvSpPr/>
          <p:nvPr/>
        </p:nvSpPr>
        <p:spPr>
          <a:xfrm>
            <a:off x="7398470" y="5984748"/>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7" name="Shape 177"/>
          <p:cNvSpPr/>
          <p:nvPr/>
        </p:nvSpPr>
        <p:spPr>
          <a:xfrm>
            <a:off x="8197213" y="5870448"/>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8" name="Shape 178"/>
          <p:cNvSpPr/>
          <p:nvPr/>
        </p:nvSpPr>
        <p:spPr>
          <a:xfrm>
            <a:off x="8299414" y="6179551"/>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79" name="Shape 179"/>
          <p:cNvSpPr/>
          <p:nvPr/>
        </p:nvSpPr>
        <p:spPr>
          <a:xfrm>
            <a:off x="7055379" y="3755807"/>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0" name="Shape 180"/>
          <p:cNvSpPr/>
          <p:nvPr/>
        </p:nvSpPr>
        <p:spPr>
          <a:xfrm>
            <a:off x="6820275" y="4143076"/>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1" name="Shape 181"/>
          <p:cNvSpPr/>
          <p:nvPr/>
        </p:nvSpPr>
        <p:spPr>
          <a:xfrm>
            <a:off x="7454870" y="4531987"/>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2" name="Shape 182"/>
          <p:cNvSpPr/>
          <p:nvPr/>
        </p:nvSpPr>
        <p:spPr>
          <a:xfrm>
            <a:off x="6538930" y="4627078"/>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3" name="Shape 183"/>
          <p:cNvSpPr/>
          <p:nvPr/>
        </p:nvSpPr>
        <p:spPr>
          <a:xfrm>
            <a:off x="2508123" y="5194173"/>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4" name="Shape 184"/>
          <p:cNvSpPr/>
          <p:nvPr/>
        </p:nvSpPr>
        <p:spPr>
          <a:xfrm>
            <a:off x="4643542" y="3584448"/>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5" name="Shape 185"/>
          <p:cNvSpPr/>
          <p:nvPr/>
        </p:nvSpPr>
        <p:spPr>
          <a:xfrm>
            <a:off x="5183930" y="4179655"/>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6" name="Shape 186"/>
          <p:cNvSpPr/>
          <p:nvPr/>
        </p:nvSpPr>
        <p:spPr>
          <a:xfrm>
            <a:off x="5424669" y="3942160"/>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7" name="Shape 187"/>
          <p:cNvSpPr/>
          <p:nvPr/>
        </p:nvSpPr>
        <p:spPr>
          <a:xfrm>
            <a:off x="3226566" y="5489448"/>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8" name="Shape 188"/>
          <p:cNvSpPr/>
          <p:nvPr/>
        </p:nvSpPr>
        <p:spPr>
          <a:xfrm>
            <a:off x="4617362" y="4719205"/>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89" name="Shape 189"/>
          <p:cNvSpPr/>
          <p:nvPr/>
        </p:nvSpPr>
        <p:spPr>
          <a:xfrm>
            <a:off x="1711005" y="4579373"/>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90" name="Shape 190"/>
          <p:cNvSpPr/>
          <p:nvPr/>
        </p:nvSpPr>
        <p:spPr>
          <a:xfrm>
            <a:off x="2298752" y="3852989"/>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91" name="Shape 191"/>
          <p:cNvSpPr/>
          <p:nvPr/>
        </p:nvSpPr>
        <p:spPr>
          <a:xfrm>
            <a:off x="1338325" y="4266994"/>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92" name="Shape 192"/>
          <p:cNvSpPr/>
          <p:nvPr/>
        </p:nvSpPr>
        <p:spPr>
          <a:xfrm>
            <a:off x="3956437" y="3517773"/>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93" name="Shape 193"/>
          <p:cNvSpPr/>
          <p:nvPr/>
        </p:nvSpPr>
        <p:spPr>
          <a:xfrm>
            <a:off x="1478213" y="3775239"/>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194" name="Shape 194"/>
          <p:cNvSpPr/>
          <p:nvPr/>
        </p:nvSpPr>
        <p:spPr>
          <a:xfrm>
            <a:off x="2028076" y="4274842"/>
            <a:ext cx="73151" cy="73151"/>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cxnSp>
        <p:nvCxnSpPr>
          <p:cNvPr id="195" name="Shape 195"/>
          <p:cNvCxnSpPr>
            <a:endCxn id="167" idx="0"/>
          </p:cNvCxnSpPr>
          <p:nvPr/>
        </p:nvCxnSpPr>
        <p:spPr>
          <a:xfrm>
            <a:off x="1316829" y="2117916"/>
            <a:ext cx="3000" cy="1972499"/>
          </a:xfrm>
          <a:prstGeom prst="straightConnector1">
            <a:avLst/>
          </a:prstGeom>
          <a:noFill/>
          <a:ln w="9525" cap="flat" cmpd="sng">
            <a:solidFill>
              <a:srgbClr val="20AFEA"/>
            </a:solidFill>
            <a:prstDash val="dash"/>
            <a:round/>
            <a:headEnd type="none" w="med" len="med"/>
            <a:tailEnd type="none" w="med" len="med"/>
          </a:ln>
        </p:spPr>
      </p:cxnSp>
      <p:cxnSp>
        <p:nvCxnSpPr>
          <p:cNvPr id="196" name="Shape 196"/>
          <p:cNvCxnSpPr/>
          <p:nvPr/>
        </p:nvCxnSpPr>
        <p:spPr>
          <a:xfrm>
            <a:off x="1372182" y="2147975"/>
            <a:ext cx="0" cy="2101014"/>
          </a:xfrm>
          <a:prstGeom prst="straightConnector1">
            <a:avLst/>
          </a:prstGeom>
          <a:noFill/>
          <a:ln w="9525" cap="flat" cmpd="sng">
            <a:solidFill>
              <a:srgbClr val="20AFEA"/>
            </a:solidFill>
            <a:prstDash val="dash"/>
            <a:round/>
            <a:headEnd type="none" w="med" len="med"/>
            <a:tailEnd type="none" w="med" len="med"/>
          </a:ln>
        </p:spPr>
      </p:cxnSp>
      <p:cxnSp>
        <p:nvCxnSpPr>
          <p:cNvPr id="197" name="Shape 197"/>
          <p:cNvCxnSpPr/>
          <p:nvPr/>
        </p:nvCxnSpPr>
        <p:spPr>
          <a:xfrm>
            <a:off x="1510112" y="2202709"/>
            <a:ext cx="0" cy="1553100"/>
          </a:xfrm>
          <a:prstGeom prst="straightConnector1">
            <a:avLst/>
          </a:prstGeom>
          <a:noFill/>
          <a:ln w="9525" cap="flat" cmpd="sng">
            <a:solidFill>
              <a:srgbClr val="20AFEA"/>
            </a:solidFill>
            <a:prstDash val="dash"/>
            <a:round/>
            <a:headEnd type="none" w="med" len="med"/>
            <a:tailEnd type="none" w="med" len="med"/>
          </a:ln>
        </p:spPr>
      </p:cxnSp>
      <p:cxnSp>
        <p:nvCxnSpPr>
          <p:cNvPr id="198" name="Shape 198"/>
          <p:cNvCxnSpPr/>
          <p:nvPr/>
        </p:nvCxnSpPr>
        <p:spPr>
          <a:xfrm>
            <a:off x="1774153" y="2296661"/>
            <a:ext cx="0" cy="1835881"/>
          </a:xfrm>
          <a:prstGeom prst="straightConnector1">
            <a:avLst/>
          </a:prstGeom>
          <a:noFill/>
          <a:ln w="9525" cap="flat" cmpd="sng">
            <a:solidFill>
              <a:srgbClr val="20AFEA"/>
            </a:solidFill>
            <a:prstDash val="dash"/>
            <a:round/>
            <a:headEnd type="none" w="med" len="med"/>
            <a:tailEnd type="none" w="med" len="med"/>
          </a:ln>
        </p:spPr>
      </p:cxnSp>
      <p:cxnSp>
        <p:nvCxnSpPr>
          <p:cNvPr id="199" name="Shape 199"/>
          <p:cNvCxnSpPr/>
          <p:nvPr/>
        </p:nvCxnSpPr>
        <p:spPr>
          <a:xfrm>
            <a:off x="1744997" y="2251092"/>
            <a:ext cx="0" cy="2328279"/>
          </a:xfrm>
          <a:prstGeom prst="straightConnector1">
            <a:avLst/>
          </a:prstGeom>
          <a:noFill/>
          <a:ln w="9525" cap="flat" cmpd="sng">
            <a:solidFill>
              <a:srgbClr val="20AFEA"/>
            </a:solidFill>
            <a:prstDash val="dash"/>
            <a:round/>
            <a:headEnd type="none" w="med" len="med"/>
            <a:tailEnd type="none" w="med" len="med"/>
          </a:ln>
        </p:spPr>
      </p:cxnSp>
      <p:cxnSp>
        <p:nvCxnSpPr>
          <p:cNvPr id="200" name="Shape 200"/>
          <p:cNvCxnSpPr/>
          <p:nvPr/>
        </p:nvCxnSpPr>
        <p:spPr>
          <a:xfrm>
            <a:off x="2062197" y="2351571"/>
            <a:ext cx="0" cy="1897395"/>
          </a:xfrm>
          <a:prstGeom prst="straightConnector1">
            <a:avLst/>
          </a:prstGeom>
          <a:noFill/>
          <a:ln w="9525" cap="flat" cmpd="sng">
            <a:solidFill>
              <a:srgbClr val="20AFEA"/>
            </a:solidFill>
            <a:prstDash val="dash"/>
            <a:round/>
            <a:headEnd type="none" w="med" len="med"/>
            <a:tailEnd type="none" w="med" len="med"/>
          </a:ln>
        </p:spPr>
      </p:cxnSp>
      <p:cxnSp>
        <p:nvCxnSpPr>
          <p:cNvPr id="201" name="Shape 201"/>
          <p:cNvCxnSpPr/>
          <p:nvPr/>
        </p:nvCxnSpPr>
        <p:spPr>
          <a:xfrm>
            <a:off x="2332873" y="2399415"/>
            <a:ext cx="0" cy="1450170"/>
          </a:xfrm>
          <a:prstGeom prst="straightConnector1">
            <a:avLst/>
          </a:prstGeom>
          <a:noFill/>
          <a:ln w="9525" cap="flat" cmpd="sng">
            <a:solidFill>
              <a:srgbClr val="20AFEA"/>
            </a:solidFill>
            <a:prstDash val="dash"/>
            <a:round/>
            <a:headEnd type="none" w="med" len="med"/>
            <a:tailEnd type="none" w="med" len="med"/>
          </a:ln>
        </p:spPr>
      </p:cxnSp>
      <p:cxnSp>
        <p:nvCxnSpPr>
          <p:cNvPr id="202" name="Shape 202"/>
          <p:cNvCxnSpPr/>
          <p:nvPr/>
        </p:nvCxnSpPr>
        <p:spPr>
          <a:xfrm flipH="1">
            <a:off x="2546834" y="2550010"/>
            <a:ext cx="8431" cy="2596833"/>
          </a:xfrm>
          <a:prstGeom prst="straightConnector1">
            <a:avLst/>
          </a:prstGeom>
          <a:noFill/>
          <a:ln w="9525" cap="flat" cmpd="sng">
            <a:solidFill>
              <a:srgbClr val="20AFEA"/>
            </a:solidFill>
            <a:prstDash val="dash"/>
            <a:round/>
            <a:headEnd type="none" w="med" len="med"/>
            <a:tailEnd type="none" w="med" len="med"/>
          </a:ln>
        </p:spPr>
      </p:cxnSp>
      <p:sp>
        <p:nvSpPr>
          <p:cNvPr id="203" name="Shape 203"/>
          <p:cNvSpPr/>
          <p:nvPr/>
        </p:nvSpPr>
        <p:spPr>
          <a:xfrm>
            <a:off x="1724525" y="4148380"/>
            <a:ext cx="100584" cy="100584"/>
          </a:xfrm>
          <a:prstGeom prst="flowChartConnector">
            <a:avLst/>
          </a:prstGeom>
          <a:gradFill>
            <a:gsLst>
              <a:gs pos="0">
                <a:srgbClr val="C4B55F"/>
              </a:gs>
              <a:gs pos="26000">
                <a:srgbClr val="C4B55F"/>
              </a:gs>
              <a:gs pos="100000">
                <a:srgbClr val="9F944B"/>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cxnSp>
        <p:nvCxnSpPr>
          <p:cNvPr id="204" name="Shape 204"/>
          <p:cNvCxnSpPr/>
          <p:nvPr/>
        </p:nvCxnSpPr>
        <p:spPr>
          <a:xfrm>
            <a:off x="2653113" y="2250644"/>
            <a:ext cx="0" cy="1559754"/>
          </a:xfrm>
          <a:prstGeom prst="straightConnector1">
            <a:avLst/>
          </a:prstGeom>
          <a:noFill/>
          <a:ln w="9525" cap="flat" cmpd="sng">
            <a:solidFill>
              <a:srgbClr val="20AFEA"/>
            </a:solidFill>
            <a:prstDash val="dash"/>
            <a:round/>
            <a:headEnd type="none" w="med" len="med"/>
            <a:tailEnd type="none" w="med" len="med"/>
          </a:ln>
        </p:spPr>
      </p:cxnSp>
      <p:cxnSp>
        <p:nvCxnSpPr>
          <p:cNvPr id="205" name="Shape 205"/>
          <p:cNvCxnSpPr/>
          <p:nvPr/>
        </p:nvCxnSpPr>
        <p:spPr>
          <a:xfrm>
            <a:off x="3264276" y="2895600"/>
            <a:ext cx="0" cy="2564512"/>
          </a:xfrm>
          <a:prstGeom prst="straightConnector1">
            <a:avLst/>
          </a:prstGeom>
          <a:noFill/>
          <a:ln w="9525" cap="flat" cmpd="sng">
            <a:solidFill>
              <a:srgbClr val="20AFEA"/>
            </a:solidFill>
            <a:prstDash val="dash"/>
            <a:round/>
            <a:headEnd type="none" w="med" len="med"/>
            <a:tailEnd type="none" w="med" len="med"/>
          </a:ln>
        </p:spPr>
      </p:cxnSp>
      <p:cxnSp>
        <p:nvCxnSpPr>
          <p:cNvPr id="206" name="Shape 206"/>
          <p:cNvCxnSpPr/>
          <p:nvPr/>
        </p:nvCxnSpPr>
        <p:spPr>
          <a:xfrm>
            <a:off x="3997382" y="2641466"/>
            <a:ext cx="0" cy="865143"/>
          </a:xfrm>
          <a:prstGeom prst="straightConnector1">
            <a:avLst/>
          </a:prstGeom>
          <a:noFill/>
          <a:ln w="9525" cap="flat" cmpd="sng">
            <a:solidFill>
              <a:srgbClr val="20AFEA"/>
            </a:solidFill>
            <a:prstDash val="dash"/>
            <a:round/>
            <a:headEnd type="none" w="med" len="med"/>
            <a:tailEnd type="none" w="med" len="med"/>
          </a:ln>
        </p:spPr>
      </p:cxnSp>
      <p:cxnSp>
        <p:nvCxnSpPr>
          <p:cNvPr id="207" name="Shape 207"/>
          <p:cNvCxnSpPr/>
          <p:nvPr/>
        </p:nvCxnSpPr>
        <p:spPr>
          <a:xfrm rot="10800000">
            <a:off x="1318144" y="2111991"/>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08" name="Shape 208"/>
          <p:cNvCxnSpPr/>
          <p:nvPr/>
        </p:nvCxnSpPr>
        <p:spPr>
          <a:xfrm rot="10800000">
            <a:off x="1376172" y="2154772"/>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09" name="Shape 209"/>
          <p:cNvCxnSpPr/>
          <p:nvPr/>
        </p:nvCxnSpPr>
        <p:spPr>
          <a:xfrm rot="10800000">
            <a:off x="1508320" y="2202707"/>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0" name="Shape 210"/>
          <p:cNvCxnSpPr/>
          <p:nvPr/>
        </p:nvCxnSpPr>
        <p:spPr>
          <a:xfrm rot="10800000">
            <a:off x="1752599" y="2247550"/>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1" name="Shape 211"/>
          <p:cNvCxnSpPr/>
          <p:nvPr/>
        </p:nvCxnSpPr>
        <p:spPr>
          <a:xfrm rot="10800000">
            <a:off x="1784156" y="2296632"/>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2" name="Shape 212"/>
          <p:cNvCxnSpPr/>
          <p:nvPr/>
        </p:nvCxnSpPr>
        <p:spPr>
          <a:xfrm rot="10800000">
            <a:off x="2053865" y="2351567"/>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3" name="Shape 213"/>
          <p:cNvCxnSpPr/>
          <p:nvPr/>
        </p:nvCxnSpPr>
        <p:spPr>
          <a:xfrm rot="10800000">
            <a:off x="2341280" y="2399411"/>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4" name="Shape 214"/>
          <p:cNvCxnSpPr/>
          <p:nvPr/>
        </p:nvCxnSpPr>
        <p:spPr>
          <a:xfrm rot="10800000">
            <a:off x="2541524" y="2551811"/>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15" name="Shape 215"/>
          <p:cNvCxnSpPr/>
          <p:nvPr/>
        </p:nvCxnSpPr>
        <p:spPr>
          <a:xfrm>
            <a:off x="4442353" y="2110328"/>
            <a:ext cx="2874" cy="1972576"/>
          </a:xfrm>
          <a:prstGeom prst="straightConnector1">
            <a:avLst/>
          </a:prstGeom>
          <a:noFill/>
          <a:ln w="9525" cap="flat" cmpd="sng">
            <a:solidFill>
              <a:srgbClr val="20AFEA"/>
            </a:solidFill>
            <a:prstDash val="dash"/>
            <a:round/>
            <a:headEnd type="none" w="med" len="med"/>
            <a:tailEnd type="none" w="med" len="med"/>
          </a:ln>
        </p:spPr>
      </p:cxnSp>
      <p:cxnSp>
        <p:nvCxnSpPr>
          <p:cNvPr id="216" name="Shape 216"/>
          <p:cNvCxnSpPr/>
          <p:nvPr/>
        </p:nvCxnSpPr>
        <p:spPr>
          <a:xfrm>
            <a:off x="4708426" y="1877749"/>
            <a:ext cx="0" cy="2101014"/>
          </a:xfrm>
          <a:prstGeom prst="straightConnector1">
            <a:avLst/>
          </a:prstGeom>
          <a:noFill/>
          <a:ln w="9525" cap="flat" cmpd="sng">
            <a:solidFill>
              <a:srgbClr val="20AFEA"/>
            </a:solidFill>
            <a:prstDash val="dash"/>
            <a:round/>
            <a:headEnd type="none" w="med" len="med"/>
            <a:tailEnd type="none" w="med" len="med"/>
          </a:ln>
        </p:spPr>
      </p:cxnSp>
      <p:cxnSp>
        <p:nvCxnSpPr>
          <p:cNvPr id="217" name="Shape 217"/>
          <p:cNvCxnSpPr/>
          <p:nvPr/>
        </p:nvCxnSpPr>
        <p:spPr>
          <a:xfrm>
            <a:off x="4680117" y="2028301"/>
            <a:ext cx="0" cy="1553100"/>
          </a:xfrm>
          <a:prstGeom prst="straightConnector1">
            <a:avLst/>
          </a:prstGeom>
          <a:noFill/>
          <a:ln w="9525" cap="flat" cmpd="sng">
            <a:solidFill>
              <a:srgbClr val="20AFEA"/>
            </a:solidFill>
            <a:prstDash val="dash"/>
            <a:round/>
            <a:headEnd type="none" w="med" len="med"/>
            <a:tailEnd type="none" w="med" len="med"/>
          </a:ln>
        </p:spPr>
      </p:cxnSp>
      <p:cxnSp>
        <p:nvCxnSpPr>
          <p:cNvPr id="218" name="Shape 218"/>
          <p:cNvCxnSpPr/>
          <p:nvPr/>
        </p:nvCxnSpPr>
        <p:spPr>
          <a:xfrm>
            <a:off x="4820476" y="2303050"/>
            <a:ext cx="0" cy="1062009"/>
          </a:xfrm>
          <a:prstGeom prst="straightConnector1">
            <a:avLst/>
          </a:prstGeom>
          <a:noFill/>
          <a:ln w="9525" cap="flat" cmpd="sng">
            <a:solidFill>
              <a:srgbClr val="20AFEA"/>
            </a:solidFill>
            <a:prstDash val="dash"/>
            <a:round/>
            <a:headEnd type="none" w="med" len="med"/>
            <a:tailEnd type="none" w="med" len="med"/>
          </a:ln>
        </p:spPr>
      </p:cxnSp>
      <p:cxnSp>
        <p:nvCxnSpPr>
          <p:cNvPr id="219" name="Shape 219"/>
          <p:cNvCxnSpPr/>
          <p:nvPr/>
        </p:nvCxnSpPr>
        <p:spPr>
          <a:xfrm>
            <a:off x="5453441" y="2489491"/>
            <a:ext cx="0" cy="1450170"/>
          </a:xfrm>
          <a:prstGeom prst="straightConnector1">
            <a:avLst/>
          </a:prstGeom>
          <a:noFill/>
          <a:ln w="9525" cap="flat" cmpd="sng">
            <a:solidFill>
              <a:srgbClr val="20AFEA"/>
            </a:solidFill>
            <a:prstDash val="dash"/>
            <a:round/>
            <a:headEnd type="none" w="med" len="med"/>
            <a:tailEnd type="none" w="med" len="med"/>
          </a:ln>
        </p:spPr>
      </p:cxnSp>
      <p:cxnSp>
        <p:nvCxnSpPr>
          <p:cNvPr id="220" name="Shape 220"/>
          <p:cNvCxnSpPr>
            <a:endCxn id="182" idx="0"/>
          </p:cNvCxnSpPr>
          <p:nvPr/>
        </p:nvCxnSpPr>
        <p:spPr>
          <a:xfrm flipH="1">
            <a:off x="6575506" y="2758378"/>
            <a:ext cx="3600" cy="1868700"/>
          </a:xfrm>
          <a:prstGeom prst="straightConnector1">
            <a:avLst/>
          </a:prstGeom>
          <a:noFill/>
          <a:ln w="9525" cap="flat" cmpd="sng">
            <a:solidFill>
              <a:srgbClr val="20AFEA"/>
            </a:solidFill>
            <a:prstDash val="dash"/>
            <a:round/>
            <a:headEnd type="none" w="med" len="med"/>
            <a:tailEnd type="none" w="med" len="med"/>
          </a:ln>
        </p:spPr>
      </p:cxnSp>
      <p:cxnSp>
        <p:nvCxnSpPr>
          <p:cNvPr id="221" name="Shape 221"/>
          <p:cNvCxnSpPr/>
          <p:nvPr/>
        </p:nvCxnSpPr>
        <p:spPr>
          <a:xfrm>
            <a:off x="5220507" y="2615297"/>
            <a:ext cx="0" cy="1559754"/>
          </a:xfrm>
          <a:prstGeom prst="straightConnector1">
            <a:avLst/>
          </a:prstGeom>
          <a:noFill/>
          <a:ln w="9525" cap="flat" cmpd="sng">
            <a:solidFill>
              <a:srgbClr val="20AFEA"/>
            </a:solidFill>
            <a:prstDash val="dash"/>
            <a:round/>
            <a:headEnd type="none" w="med" len="med"/>
            <a:tailEnd type="none" w="med" len="med"/>
          </a:ln>
        </p:spPr>
      </p:cxnSp>
      <p:cxnSp>
        <p:nvCxnSpPr>
          <p:cNvPr id="222" name="Shape 222"/>
          <p:cNvCxnSpPr/>
          <p:nvPr/>
        </p:nvCxnSpPr>
        <p:spPr>
          <a:xfrm rot="10800000">
            <a:off x="5741849" y="2183219"/>
            <a:ext cx="2591563" cy="0"/>
          </a:xfrm>
          <a:prstGeom prst="straightConnector1">
            <a:avLst/>
          </a:prstGeom>
          <a:noFill/>
          <a:ln w="9525" cap="flat" cmpd="sng">
            <a:solidFill>
              <a:srgbClr val="20AFEA"/>
            </a:solidFill>
            <a:prstDash val="dash"/>
            <a:round/>
            <a:headEnd type="none" w="med" len="med"/>
            <a:tailEnd type="none" w="med" len="med"/>
          </a:ln>
        </p:spPr>
      </p:cxnSp>
      <p:cxnSp>
        <p:nvCxnSpPr>
          <p:cNvPr id="223" name="Shape 223"/>
          <p:cNvCxnSpPr/>
          <p:nvPr/>
        </p:nvCxnSpPr>
        <p:spPr>
          <a:xfrm rot="10800000">
            <a:off x="5669468" y="2235860"/>
            <a:ext cx="2527760" cy="0"/>
          </a:xfrm>
          <a:prstGeom prst="straightConnector1">
            <a:avLst/>
          </a:prstGeom>
          <a:noFill/>
          <a:ln w="9525" cap="flat" cmpd="sng">
            <a:solidFill>
              <a:srgbClr val="20AFEA"/>
            </a:solidFill>
            <a:prstDash val="dash"/>
            <a:round/>
            <a:headEnd type="none" w="med" len="med"/>
            <a:tailEnd type="none" w="med" len="med"/>
          </a:ln>
        </p:spPr>
      </p:cxnSp>
      <p:cxnSp>
        <p:nvCxnSpPr>
          <p:cNvPr id="224" name="Shape 224"/>
          <p:cNvCxnSpPr/>
          <p:nvPr/>
        </p:nvCxnSpPr>
        <p:spPr>
          <a:xfrm rot="10800000">
            <a:off x="5913734" y="2381250"/>
            <a:ext cx="1687393" cy="0"/>
          </a:xfrm>
          <a:prstGeom prst="straightConnector1">
            <a:avLst/>
          </a:prstGeom>
          <a:noFill/>
          <a:ln w="9525" cap="flat" cmpd="sng">
            <a:solidFill>
              <a:srgbClr val="20AFEA"/>
            </a:solidFill>
            <a:prstDash val="dash"/>
            <a:round/>
            <a:headEnd type="none" w="med" len="med"/>
            <a:tailEnd type="none" w="med" len="med"/>
          </a:ln>
        </p:spPr>
      </p:cxnSp>
      <p:cxnSp>
        <p:nvCxnSpPr>
          <p:cNvPr id="225" name="Shape 225"/>
          <p:cNvCxnSpPr/>
          <p:nvPr/>
        </p:nvCxnSpPr>
        <p:spPr>
          <a:xfrm rot="10800000">
            <a:off x="5761371" y="2451100"/>
            <a:ext cx="1722950" cy="0"/>
          </a:xfrm>
          <a:prstGeom prst="straightConnector1">
            <a:avLst/>
          </a:prstGeom>
          <a:noFill/>
          <a:ln w="9525" cap="flat" cmpd="sng">
            <a:solidFill>
              <a:srgbClr val="20AFEA"/>
            </a:solidFill>
            <a:prstDash val="dash"/>
            <a:round/>
            <a:headEnd type="none" w="med" len="med"/>
            <a:tailEnd type="none" w="med" len="med"/>
          </a:ln>
        </p:spPr>
      </p:cxnSp>
      <p:cxnSp>
        <p:nvCxnSpPr>
          <p:cNvPr id="226" name="Shape 226"/>
          <p:cNvCxnSpPr/>
          <p:nvPr/>
        </p:nvCxnSpPr>
        <p:spPr>
          <a:xfrm rot="10800000">
            <a:off x="5502104" y="2689340"/>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27" name="Shape 227"/>
          <p:cNvCxnSpPr/>
          <p:nvPr/>
        </p:nvCxnSpPr>
        <p:spPr>
          <a:xfrm rot="10800000">
            <a:off x="5241354" y="2745344"/>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28" name="Shape 228"/>
          <p:cNvCxnSpPr/>
          <p:nvPr/>
        </p:nvCxnSpPr>
        <p:spPr>
          <a:xfrm>
            <a:off x="4651469" y="2597551"/>
            <a:ext cx="0" cy="2101014"/>
          </a:xfrm>
          <a:prstGeom prst="straightConnector1">
            <a:avLst/>
          </a:prstGeom>
          <a:noFill/>
          <a:ln w="9525" cap="flat" cmpd="sng">
            <a:solidFill>
              <a:srgbClr val="20AFEA"/>
            </a:solidFill>
            <a:prstDash val="dash"/>
            <a:round/>
            <a:headEnd type="none" w="med" len="med"/>
            <a:tailEnd type="none" w="med" len="med"/>
          </a:ln>
        </p:spPr>
      </p:cxnSp>
      <p:cxnSp>
        <p:nvCxnSpPr>
          <p:cNvPr id="229" name="Shape 229"/>
          <p:cNvCxnSpPr/>
          <p:nvPr/>
        </p:nvCxnSpPr>
        <p:spPr>
          <a:xfrm>
            <a:off x="6854364" y="2689341"/>
            <a:ext cx="0" cy="1432589"/>
          </a:xfrm>
          <a:prstGeom prst="straightConnector1">
            <a:avLst/>
          </a:prstGeom>
          <a:noFill/>
          <a:ln w="9525" cap="flat" cmpd="sng">
            <a:solidFill>
              <a:srgbClr val="20AFEA"/>
            </a:solidFill>
            <a:prstDash val="dash"/>
            <a:round/>
            <a:headEnd type="none" w="med" len="med"/>
            <a:tailEnd type="none" w="med" len="med"/>
          </a:ln>
        </p:spPr>
      </p:cxnSp>
      <p:cxnSp>
        <p:nvCxnSpPr>
          <p:cNvPr id="230" name="Shape 230"/>
          <p:cNvCxnSpPr/>
          <p:nvPr/>
        </p:nvCxnSpPr>
        <p:spPr>
          <a:xfrm>
            <a:off x="5145442" y="2399441"/>
            <a:ext cx="0" cy="1062009"/>
          </a:xfrm>
          <a:prstGeom prst="straightConnector1">
            <a:avLst/>
          </a:prstGeom>
          <a:noFill/>
          <a:ln w="9525" cap="flat" cmpd="sng">
            <a:solidFill>
              <a:srgbClr val="20AFEA"/>
            </a:solidFill>
            <a:prstDash val="dash"/>
            <a:round/>
            <a:headEnd type="none" w="med" len="med"/>
            <a:tailEnd type="none" w="med" len="med"/>
          </a:ln>
        </p:spPr>
      </p:cxnSp>
      <p:cxnSp>
        <p:nvCxnSpPr>
          <p:cNvPr id="231" name="Shape 231"/>
          <p:cNvCxnSpPr/>
          <p:nvPr/>
        </p:nvCxnSpPr>
        <p:spPr>
          <a:xfrm>
            <a:off x="7091956" y="2597544"/>
            <a:ext cx="0" cy="1158264"/>
          </a:xfrm>
          <a:prstGeom prst="straightConnector1">
            <a:avLst/>
          </a:prstGeom>
          <a:noFill/>
          <a:ln w="9525" cap="flat" cmpd="sng">
            <a:solidFill>
              <a:srgbClr val="20AFEA"/>
            </a:solidFill>
            <a:prstDash val="dash"/>
            <a:round/>
            <a:headEnd type="none" w="med" len="med"/>
            <a:tailEnd type="none" w="med" len="med"/>
          </a:ln>
        </p:spPr>
      </p:cxnSp>
      <p:cxnSp>
        <p:nvCxnSpPr>
          <p:cNvPr id="232" name="Shape 232"/>
          <p:cNvCxnSpPr/>
          <p:nvPr/>
        </p:nvCxnSpPr>
        <p:spPr>
          <a:xfrm>
            <a:off x="7490053" y="2451102"/>
            <a:ext cx="0" cy="2044699"/>
          </a:xfrm>
          <a:prstGeom prst="straightConnector1">
            <a:avLst/>
          </a:prstGeom>
          <a:noFill/>
          <a:ln w="9525" cap="flat" cmpd="sng">
            <a:solidFill>
              <a:srgbClr val="20AFEA"/>
            </a:solidFill>
            <a:prstDash val="dash"/>
            <a:round/>
            <a:headEnd type="none" w="med" len="med"/>
            <a:tailEnd type="none" w="med" len="med"/>
          </a:ln>
        </p:spPr>
      </p:cxnSp>
      <p:cxnSp>
        <p:nvCxnSpPr>
          <p:cNvPr id="233" name="Shape 233"/>
          <p:cNvCxnSpPr/>
          <p:nvPr/>
        </p:nvCxnSpPr>
        <p:spPr>
          <a:xfrm>
            <a:off x="7601127" y="2381083"/>
            <a:ext cx="0" cy="1606391"/>
          </a:xfrm>
          <a:prstGeom prst="straightConnector1">
            <a:avLst/>
          </a:prstGeom>
          <a:noFill/>
          <a:ln w="9525" cap="flat" cmpd="sng">
            <a:solidFill>
              <a:srgbClr val="20AFEA"/>
            </a:solidFill>
            <a:prstDash val="dash"/>
            <a:round/>
            <a:headEnd type="none" w="med" len="med"/>
            <a:tailEnd type="none" w="med" len="med"/>
          </a:ln>
        </p:spPr>
      </p:cxnSp>
      <p:cxnSp>
        <p:nvCxnSpPr>
          <p:cNvPr id="234" name="Shape 234"/>
          <p:cNvCxnSpPr/>
          <p:nvPr/>
        </p:nvCxnSpPr>
        <p:spPr>
          <a:xfrm>
            <a:off x="8016714" y="2317088"/>
            <a:ext cx="0" cy="1931876"/>
          </a:xfrm>
          <a:prstGeom prst="straightConnector1">
            <a:avLst/>
          </a:prstGeom>
          <a:noFill/>
          <a:ln w="9525" cap="flat" cmpd="sng">
            <a:solidFill>
              <a:srgbClr val="20AFEA"/>
            </a:solidFill>
            <a:prstDash val="dash"/>
            <a:round/>
            <a:headEnd type="none" w="med" len="med"/>
            <a:tailEnd type="none" w="med" len="med"/>
          </a:ln>
        </p:spPr>
      </p:cxnSp>
      <p:cxnSp>
        <p:nvCxnSpPr>
          <p:cNvPr id="235" name="Shape 235"/>
          <p:cNvCxnSpPr/>
          <p:nvPr/>
        </p:nvCxnSpPr>
        <p:spPr>
          <a:xfrm>
            <a:off x="8212135" y="2238869"/>
            <a:ext cx="14840" cy="3620911"/>
          </a:xfrm>
          <a:prstGeom prst="straightConnector1">
            <a:avLst/>
          </a:prstGeom>
          <a:noFill/>
          <a:ln w="9525" cap="flat" cmpd="sng">
            <a:solidFill>
              <a:srgbClr val="20AFEA"/>
            </a:solidFill>
            <a:prstDash val="dash"/>
            <a:round/>
            <a:headEnd type="none" w="med" len="med"/>
            <a:tailEnd type="none" w="med" len="med"/>
          </a:ln>
        </p:spPr>
      </p:cxnSp>
      <p:cxnSp>
        <p:nvCxnSpPr>
          <p:cNvPr id="236" name="Shape 236"/>
          <p:cNvCxnSpPr/>
          <p:nvPr/>
        </p:nvCxnSpPr>
        <p:spPr>
          <a:xfrm>
            <a:off x="8333413" y="2183222"/>
            <a:ext cx="1003" cy="3996330"/>
          </a:xfrm>
          <a:prstGeom prst="straightConnector1">
            <a:avLst/>
          </a:prstGeom>
          <a:noFill/>
          <a:ln w="9525" cap="flat" cmpd="sng">
            <a:solidFill>
              <a:srgbClr val="20AFEA"/>
            </a:solidFill>
            <a:prstDash val="dash"/>
            <a:round/>
            <a:headEnd type="none" w="med" len="med"/>
            <a:tailEnd type="none" w="med" len="med"/>
          </a:ln>
        </p:spPr>
      </p:cxnSp>
      <p:cxnSp>
        <p:nvCxnSpPr>
          <p:cNvPr id="237" name="Shape 237"/>
          <p:cNvCxnSpPr/>
          <p:nvPr/>
        </p:nvCxnSpPr>
        <p:spPr>
          <a:xfrm>
            <a:off x="7432236" y="2520315"/>
            <a:ext cx="0" cy="3439846"/>
          </a:xfrm>
          <a:prstGeom prst="straightConnector1">
            <a:avLst/>
          </a:prstGeom>
          <a:noFill/>
          <a:ln w="9525" cap="flat" cmpd="sng">
            <a:solidFill>
              <a:srgbClr val="20AFEA"/>
            </a:solidFill>
            <a:prstDash val="dash"/>
            <a:round/>
            <a:headEnd type="none" w="med" len="med"/>
            <a:tailEnd type="none" w="med" len="med"/>
          </a:ln>
        </p:spPr>
      </p:cxnSp>
      <p:cxnSp>
        <p:nvCxnSpPr>
          <p:cNvPr id="238" name="Shape 238"/>
          <p:cNvCxnSpPr/>
          <p:nvPr/>
        </p:nvCxnSpPr>
        <p:spPr>
          <a:xfrm rot="10800000">
            <a:off x="5735497" y="2597543"/>
            <a:ext cx="1344752" cy="0"/>
          </a:xfrm>
          <a:prstGeom prst="straightConnector1">
            <a:avLst/>
          </a:prstGeom>
          <a:noFill/>
          <a:ln w="9525" cap="flat" cmpd="sng">
            <a:solidFill>
              <a:srgbClr val="20AFEA"/>
            </a:solidFill>
            <a:prstDash val="dash"/>
            <a:round/>
            <a:headEnd type="none" w="med" len="med"/>
            <a:tailEnd type="none" w="med" len="med"/>
          </a:ln>
        </p:spPr>
      </p:cxnSp>
      <p:cxnSp>
        <p:nvCxnSpPr>
          <p:cNvPr id="239" name="Shape 239"/>
          <p:cNvCxnSpPr/>
          <p:nvPr/>
        </p:nvCxnSpPr>
        <p:spPr>
          <a:xfrm rot="10800000">
            <a:off x="5803849" y="2520286"/>
            <a:ext cx="1627149" cy="0"/>
          </a:xfrm>
          <a:prstGeom prst="straightConnector1">
            <a:avLst/>
          </a:prstGeom>
          <a:noFill/>
          <a:ln w="9525" cap="flat" cmpd="sng">
            <a:solidFill>
              <a:srgbClr val="20AFEA"/>
            </a:solidFill>
            <a:prstDash val="dash"/>
            <a:round/>
            <a:headEnd type="none" w="med" len="med"/>
            <a:tailEnd type="none" w="med" len="med"/>
          </a:ln>
        </p:spPr>
      </p:cxnSp>
      <p:cxnSp>
        <p:nvCxnSpPr>
          <p:cNvPr id="240" name="Shape 240"/>
          <p:cNvCxnSpPr/>
          <p:nvPr/>
        </p:nvCxnSpPr>
        <p:spPr>
          <a:xfrm rot="10800000">
            <a:off x="5970448" y="2317086"/>
            <a:ext cx="2046266" cy="0"/>
          </a:xfrm>
          <a:prstGeom prst="straightConnector1">
            <a:avLst/>
          </a:prstGeom>
          <a:noFill/>
          <a:ln w="9525" cap="flat" cmpd="sng">
            <a:solidFill>
              <a:srgbClr val="20AFEA"/>
            </a:solidFill>
            <a:prstDash val="dash"/>
            <a:round/>
            <a:headEnd type="none" w="med" len="med"/>
            <a:tailEnd type="none" w="med" len="med"/>
          </a:ln>
        </p:spPr>
      </p:cxnSp>
      <p:cxnSp>
        <p:nvCxnSpPr>
          <p:cNvPr id="241" name="Shape 241"/>
          <p:cNvCxnSpPr/>
          <p:nvPr/>
        </p:nvCxnSpPr>
        <p:spPr>
          <a:xfrm>
            <a:off x="5029535" y="3096616"/>
            <a:ext cx="0" cy="2712100"/>
          </a:xfrm>
          <a:prstGeom prst="straightConnector1">
            <a:avLst/>
          </a:prstGeom>
          <a:noFill/>
          <a:ln w="9525" cap="flat" cmpd="sng">
            <a:solidFill>
              <a:srgbClr val="20AFEA"/>
            </a:solidFill>
            <a:prstDash val="dash"/>
            <a:round/>
            <a:headEnd type="none" w="med" len="med"/>
            <a:tailEnd type="none" w="med" len="med"/>
          </a:ln>
        </p:spPr>
      </p:cxnSp>
      <p:grpSp>
        <p:nvGrpSpPr>
          <p:cNvPr id="242" name="Shape 242"/>
          <p:cNvGrpSpPr/>
          <p:nvPr/>
        </p:nvGrpSpPr>
        <p:grpSpPr>
          <a:xfrm>
            <a:off x="2550218" y="1489191"/>
            <a:ext cx="3891249" cy="1876426"/>
            <a:chOff x="7005350" y="180973"/>
            <a:chExt cx="3891249" cy="1876428"/>
          </a:xfrm>
        </p:grpSpPr>
        <p:sp>
          <p:nvSpPr>
            <p:cNvPr id="243" name="Shape 243"/>
            <p:cNvSpPr/>
            <p:nvPr/>
          </p:nvSpPr>
          <p:spPr>
            <a:xfrm>
              <a:off x="7005350" y="180973"/>
              <a:ext cx="3434049" cy="1580516"/>
            </a:xfrm>
            <a:prstGeom prst="cloud">
              <a:avLst/>
            </a:prstGeom>
            <a:gradFill>
              <a:gsLst>
                <a:gs pos="0">
                  <a:srgbClr val="7AB1DF"/>
                </a:gs>
                <a:gs pos="25000">
                  <a:srgbClr val="A2C9EB"/>
                </a:gs>
                <a:gs pos="51000">
                  <a:srgbClr val="A5CCED"/>
                </a:gs>
                <a:gs pos="100000">
                  <a:srgbClr val="8EBDE5"/>
                </a:gs>
              </a:gsLst>
              <a:lin ang="5400000" scaled="0"/>
            </a:gradFill>
            <a:ln w="762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244" name="Shape 244"/>
            <p:cNvSpPr/>
            <p:nvPr/>
          </p:nvSpPr>
          <p:spPr>
            <a:xfrm rot="10800000">
              <a:off x="8763000" y="809625"/>
              <a:ext cx="2133599" cy="1142999"/>
            </a:xfrm>
            <a:prstGeom prst="cloud">
              <a:avLst/>
            </a:prstGeom>
            <a:gradFill>
              <a:gsLst>
                <a:gs pos="0">
                  <a:srgbClr val="7AB1DF"/>
                </a:gs>
                <a:gs pos="25000">
                  <a:srgbClr val="A2C9EB"/>
                </a:gs>
                <a:gs pos="51000">
                  <a:srgbClr val="A5CCED"/>
                </a:gs>
                <a:gs pos="100000">
                  <a:srgbClr val="8EBDE5"/>
                </a:gs>
              </a:gsLst>
              <a:lin ang="5400000" scaled="0"/>
            </a:gradFill>
            <a:ln w="762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Source Sans Pro"/>
                <a:ea typeface="Source Sans Pro"/>
                <a:cs typeface="Source Sans Pro"/>
                <a:sym typeface="Source Sans Pro"/>
              </a:endParaRPr>
            </a:p>
          </p:txBody>
        </p:sp>
        <p:sp>
          <p:nvSpPr>
            <p:cNvPr id="245" name="Shape 245"/>
            <p:cNvSpPr txBox="1"/>
            <p:nvPr/>
          </p:nvSpPr>
          <p:spPr>
            <a:xfrm>
              <a:off x="7010400" y="426185"/>
              <a:ext cx="3815048" cy="1631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i="0" u="none" strike="noStrike" cap="none">
                  <a:solidFill>
                    <a:srgbClr val="FFFFFF"/>
                  </a:solidFill>
                  <a:latin typeface="Arial"/>
                  <a:ea typeface="Arial"/>
                  <a:cs typeface="Arial"/>
                  <a:sym typeface="Arial"/>
                </a:rPr>
                <a:t>G</a:t>
              </a:r>
              <a:r>
                <a:rPr lang="en-US" sz="2000" b="1" i="0" u="none" strike="noStrike" cap="none">
                  <a:solidFill>
                    <a:srgbClr val="20AFEA"/>
                  </a:solidFill>
                  <a:latin typeface="Arial"/>
                  <a:ea typeface="Arial"/>
                  <a:cs typeface="Arial"/>
                  <a:sym typeface="Arial"/>
                </a:rPr>
                <a:t>ATTTATCTGCTCTCGTTG</a:t>
              </a:r>
            </a:p>
            <a:p>
              <a:pPr marL="0" marR="0" lvl="0" indent="0" algn="l" rtl="0">
                <a:spcBef>
                  <a:spcPts val="0"/>
                </a:spcBef>
                <a:buSzPct val="25000"/>
                <a:buNone/>
              </a:pPr>
              <a:r>
                <a:rPr lang="en-US" sz="2000" b="1">
                  <a:solidFill>
                    <a:srgbClr val="20AFEA"/>
                  </a:solidFill>
                  <a:latin typeface="Arial"/>
                  <a:ea typeface="Arial"/>
                  <a:cs typeface="Arial"/>
                  <a:sym typeface="Arial"/>
                </a:rPr>
                <a:t>GAAGTACAAAATTCATTAATGCTATGCACAAAATCTGTAG</a:t>
              </a:r>
            </a:p>
            <a:p>
              <a:pPr marL="0" marR="0" lvl="0" indent="0" algn="l" rtl="0">
                <a:spcBef>
                  <a:spcPts val="0"/>
                </a:spcBef>
                <a:buSzPct val="25000"/>
                <a:buNone/>
              </a:pPr>
              <a:r>
                <a:rPr lang="en-US" sz="2000" b="1">
                  <a:solidFill>
                    <a:srgbClr val="20AFEA"/>
                  </a:solidFill>
                  <a:latin typeface="Arial"/>
                  <a:ea typeface="Arial"/>
                  <a:cs typeface="Arial"/>
                  <a:sym typeface="Arial"/>
                </a:rPr>
                <a:t>          TAGTGTCCCATCTATTT</a:t>
              </a:r>
            </a:p>
            <a:p>
              <a:pPr marL="0" marR="0" lvl="0" indent="0" algn="l" rtl="0">
                <a:spcBef>
                  <a:spcPts val="0"/>
                </a:spcBef>
                <a:buNone/>
              </a:pPr>
              <a:endParaRPr sz="2000" b="1">
                <a:solidFill>
                  <a:srgbClr val="20AFEA"/>
                </a:solidFill>
                <a:latin typeface="Source Sans Pro"/>
                <a:ea typeface="Source Sans Pro"/>
                <a:cs typeface="Source Sans Pro"/>
                <a:sym typeface="Source Sans Pro"/>
              </a:endParaRPr>
            </a:p>
          </p:txBody>
        </p:sp>
        <p:sp>
          <p:nvSpPr>
            <p:cNvPr id="246" name="Shape 246"/>
            <p:cNvSpPr txBox="1"/>
            <p:nvPr/>
          </p:nvSpPr>
          <p:spPr>
            <a:xfrm>
              <a:off x="7525871" y="1342104"/>
              <a:ext cx="1063319" cy="40010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b="1">
                  <a:solidFill>
                    <a:srgbClr val="20AFEA"/>
                  </a:solidFill>
                  <a:latin typeface="Arial"/>
                  <a:ea typeface="Arial"/>
                  <a:cs typeface="Arial"/>
                  <a:sym typeface="Arial"/>
                </a:rPr>
                <a:t>C</a:t>
              </a:r>
            </a:p>
          </p:txBody>
        </p:sp>
      </p:grpSp>
    </p:spTree>
    <p:extLst>
      <p:ext uri="{BB962C8B-B14F-4D97-AF65-F5344CB8AC3E}">
        <p14:creationId xmlns:p14="http://schemas.microsoft.com/office/powerpoint/2010/main" val="25276326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457199" y="485143"/>
            <a:ext cx="8376410" cy="587879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Pa</a:t>
            </a:r>
            <a:r>
              <a:rPr lang="en-US" dirty="0"/>
              <a:t>rticipant</a:t>
            </a:r>
            <a:r>
              <a:rPr lang="en-US" sz="3200" b="0" i="0" u="none" strike="noStrike" cap="none" dirty="0">
                <a:solidFill>
                  <a:schemeClr val="dk1"/>
                </a:solidFill>
                <a:latin typeface="Calibri"/>
                <a:ea typeface="Calibri"/>
                <a:cs typeface="Calibri"/>
                <a:sym typeface="Calibri"/>
              </a:rPr>
              <a:t> visits </a:t>
            </a:r>
            <a:r>
              <a:rPr lang="en-US" dirty="0"/>
              <a:t>steward</a:t>
            </a:r>
            <a:r>
              <a:rPr lang="en-US" sz="3200" b="0" i="0" u="none" strike="noStrike" cap="none" dirty="0">
                <a:solidFill>
                  <a:schemeClr val="dk1"/>
                </a:solidFill>
                <a:latin typeface="Calibri"/>
                <a:ea typeface="Calibri"/>
                <a:cs typeface="Calibri"/>
                <a:sym typeface="Calibri"/>
              </a:rPr>
              <a:t> </a:t>
            </a:r>
          </a:p>
          <a:p>
            <a:pPr marL="342900" marR="0" lvl="0" indent="-342900" algn="l" rtl="0">
              <a:spcBef>
                <a:spcPts val="640"/>
              </a:spcBef>
              <a:spcAft>
                <a:spcPts val="0"/>
              </a:spcAft>
              <a:buClr>
                <a:schemeClr val="dk1"/>
              </a:buClr>
              <a:buSzPct val="100000"/>
              <a:buFont typeface="Arial"/>
              <a:buChar char="•"/>
            </a:pPr>
            <a:r>
              <a:rPr lang="en-US" dirty="0"/>
              <a:t>Steward</a:t>
            </a:r>
            <a:r>
              <a:rPr lang="en-US" sz="3200" b="0" i="0" u="none" strike="noStrike" cap="none" dirty="0">
                <a:solidFill>
                  <a:schemeClr val="dk1"/>
                </a:solidFill>
                <a:latin typeface="Calibri"/>
                <a:ea typeface="Calibri"/>
                <a:cs typeface="Calibri"/>
                <a:sym typeface="Calibri"/>
              </a:rPr>
              <a:t> </a:t>
            </a:r>
            <a:r>
              <a:rPr lang="en-US" sz="3200" b="0" i="0" u="none" strike="noStrike" cap="none" dirty="0" smtClean="0">
                <a:solidFill>
                  <a:schemeClr val="dk1"/>
                </a:solidFill>
                <a:latin typeface="Calibri"/>
                <a:ea typeface="Calibri"/>
                <a:cs typeface="Calibri"/>
                <a:sym typeface="Calibri"/>
              </a:rPr>
              <a:t>records from the participant:</a:t>
            </a:r>
            <a:endParaRPr lang="en-US" sz="3200" b="0" i="0" u="none" strike="noStrike" cap="none" dirty="0">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SzPct val="100000"/>
              <a:buFont typeface="Arial"/>
              <a:buChar char="–"/>
            </a:pPr>
            <a:r>
              <a:rPr lang="en-US" dirty="0" smtClean="0"/>
              <a:t>personal </a:t>
            </a:r>
            <a:r>
              <a:rPr lang="en-US" sz="2800" b="0" i="0" u="none" strike="noStrike" cap="none" dirty="0">
                <a:solidFill>
                  <a:schemeClr val="dk1"/>
                </a:solidFill>
                <a:latin typeface="Calibri"/>
                <a:ea typeface="Calibri"/>
                <a:cs typeface="Calibri"/>
                <a:sym typeface="Calibri"/>
              </a:rPr>
              <a:t>information</a:t>
            </a:r>
          </a:p>
          <a:p>
            <a:pPr marL="742950" marR="0" lvl="1" indent="-285750" algn="l" rtl="0">
              <a:spcBef>
                <a:spcPts val="560"/>
              </a:spcBef>
              <a:spcAft>
                <a:spcPts val="0"/>
              </a:spcAft>
              <a:buClr>
                <a:schemeClr val="dk1"/>
              </a:buClr>
              <a:buSzPct val="100000"/>
              <a:buFont typeface="Arial"/>
              <a:buChar char="–"/>
            </a:pPr>
            <a:r>
              <a:rPr lang="en-US" dirty="0" smtClean="0"/>
              <a:t>t</a:t>
            </a:r>
            <a:r>
              <a:rPr lang="en-US" sz="2800" b="0" i="0" u="none" strike="noStrike" cap="none" dirty="0" smtClean="0">
                <a:solidFill>
                  <a:schemeClr val="dk1"/>
                </a:solidFill>
                <a:latin typeface="Calibri"/>
                <a:ea typeface="Calibri"/>
                <a:cs typeface="Calibri"/>
                <a:sym typeface="Calibri"/>
              </a:rPr>
              <a:t>est results</a:t>
            </a:r>
          </a:p>
          <a:p>
            <a:pPr marL="742950" marR="0" lvl="1" indent="-285750" algn="l" rtl="0">
              <a:spcBef>
                <a:spcPts val="560"/>
              </a:spcBef>
              <a:spcAft>
                <a:spcPts val="0"/>
              </a:spcAft>
              <a:buClr>
                <a:schemeClr val="dk1"/>
              </a:buClr>
              <a:buSzPct val="100000"/>
              <a:buFont typeface="Arial"/>
              <a:buChar char="–"/>
            </a:pPr>
            <a:r>
              <a:rPr lang="en-US" dirty="0" smtClean="0"/>
              <a:t>additional genetic and clinical data</a:t>
            </a:r>
            <a:endParaRPr lang="en-US" sz="2800" b="0" i="0" u="none" strike="noStrike" cap="none" dirty="0">
              <a:solidFill>
                <a:schemeClr val="dk1"/>
              </a:solidFill>
              <a:latin typeface="Calibri"/>
              <a:ea typeface="Calibri"/>
              <a:cs typeface="Calibri"/>
              <a:sym typeface="Calibri"/>
            </a:endParaRPr>
          </a:p>
          <a:p>
            <a:pPr marL="742950" marR="0" lvl="1" indent="-285750" algn="l" rtl="0">
              <a:spcBef>
                <a:spcPts val="560"/>
              </a:spcBef>
              <a:spcAft>
                <a:spcPts val="0"/>
              </a:spcAft>
              <a:buClr>
                <a:schemeClr val="dk1"/>
              </a:buClr>
              <a:buSzPct val="100000"/>
              <a:buFont typeface="Arial"/>
              <a:buChar char="–"/>
            </a:pPr>
            <a:r>
              <a:rPr lang="en-US" sz="2800" b="0" i="0" u="none" strike="noStrike" cap="none" dirty="0" smtClean="0">
                <a:solidFill>
                  <a:schemeClr val="dk1"/>
                </a:solidFill>
                <a:latin typeface="Calibri"/>
                <a:ea typeface="Calibri"/>
                <a:cs typeface="Calibri"/>
                <a:sym typeface="Calibri"/>
              </a:rPr>
              <a:t>consent </a:t>
            </a:r>
            <a:r>
              <a:rPr lang="en-US" sz="2800" b="0" i="0" u="none" strike="noStrike" cap="none" dirty="0">
                <a:solidFill>
                  <a:schemeClr val="dk1"/>
                </a:solidFill>
                <a:latin typeface="Calibri"/>
                <a:ea typeface="Calibri"/>
                <a:cs typeface="Calibri"/>
                <a:sym typeface="Calibri"/>
              </a:rPr>
              <a:t>to donate to </a:t>
            </a:r>
            <a:r>
              <a:rPr lang="en-US" sz="2800" b="0" i="0" u="none" strike="noStrike" cap="none" dirty="0" smtClean="0">
                <a:solidFill>
                  <a:schemeClr val="dk1"/>
                </a:solidFill>
                <a:latin typeface="Calibri"/>
                <a:ea typeface="Calibri"/>
                <a:cs typeface="Calibri"/>
                <a:sym typeface="Calibri"/>
              </a:rPr>
              <a:t>database</a:t>
            </a:r>
          </a:p>
          <a:p>
            <a:pPr marL="742950" marR="0" lvl="1" indent="-285750" algn="l" rtl="0">
              <a:spcBef>
                <a:spcPts val="560"/>
              </a:spcBef>
              <a:spcAft>
                <a:spcPts val="0"/>
              </a:spcAft>
              <a:buClr>
                <a:schemeClr val="dk1"/>
              </a:buClr>
              <a:buSzPct val="100000"/>
              <a:buFont typeface="Arial"/>
              <a:buChar char="–"/>
            </a:pPr>
            <a:r>
              <a:rPr lang="en-US" dirty="0" smtClean="0"/>
              <a:t>additional sharing and </a:t>
            </a:r>
            <a:r>
              <a:rPr lang="en-US" dirty="0" err="1" smtClean="0"/>
              <a:t>recontact</a:t>
            </a:r>
            <a:r>
              <a:rPr lang="en-US" dirty="0" smtClean="0"/>
              <a:t> preferences</a:t>
            </a:r>
            <a:endParaRPr lang="en-US"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Char char="•"/>
            </a:pPr>
            <a:r>
              <a:rPr lang="en-US" dirty="0"/>
              <a:t>Steward</a:t>
            </a:r>
            <a:r>
              <a:rPr lang="en-US" sz="3200" b="0" i="0" u="none" strike="noStrike" cap="none" dirty="0">
                <a:solidFill>
                  <a:schemeClr val="dk1"/>
                </a:solidFill>
                <a:latin typeface="Calibri"/>
                <a:ea typeface="Calibri"/>
                <a:cs typeface="Calibri"/>
                <a:sym typeface="Calibri"/>
              </a:rPr>
              <a:t> appends </a:t>
            </a:r>
            <a:r>
              <a:rPr lang="en-US" dirty="0"/>
              <a:t>participant</a:t>
            </a:r>
            <a:r>
              <a:rPr lang="en-US" sz="3200" b="0" i="0" u="none" strike="noStrike" cap="none" dirty="0">
                <a:solidFill>
                  <a:schemeClr val="dk1"/>
                </a:solidFill>
                <a:latin typeface="Calibri"/>
                <a:ea typeface="Calibri"/>
                <a:cs typeface="Calibri"/>
                <a:sym typeface="Calibri"/>
              </a:rPr>
              <a:t>’s </a:t>
            </a:r>
            <a:r>
              <a:rPr lang="en-US" dirty="0" smtClean="0"/>
              <a:t>publicly sharable genetic/clinical </a:t>
            </a:r>
            <a:r>
              <a:rPr lang="en-US" sz="3200" b="0" i="0" u="none" strike="noStrike" cap="none" dirty="0" smtClean="0">
                <a:solidFill>
                  <a:schemeClr val="dk1"/>
                </a:solidFill>
                <a:latin typeface="Calibri"/>
                <a:ea typeface="Calibri"/>
                <a:cs typeface="Calibri"/>
                <a:sym typeface="Calibri"/>
              </a:rPr>
              <a:t>data to publi</a:t>
            </a:r>
            <a:r>
              <a:rPr lang="en-US" dirty="0" smtClean="0"/>
              <a:t>c </a:t>
            </a:r>
            <a:r>
              <a:rPr lang="en-US" sz="3200" b="0" i="0" u="none" strike="noStrike" cap="none" dirty="0" smtClean="0">
                <a:solidFill>
                  <a:schemeClr val="dk1"/>
                </a:solidFill>
                <a:latin typeface="Calibri"/>
                <a:ea typeface="Calibri"/>
                <a:cs typeface="Calibri"/>
                <a:sym typeface="Calibri"/>
              </a:rPr>
              <a:t>ledger </a:t>
            </a:r>
            <a:endParaRPr lang="en-US" sz="3200" b="0" i="0" u="none" strike="noStrike" cap="none" dirty="0">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pSp>
        <p:nvGrpSpPr>
          <p:cNvPr id="330" name="Shape 330"/>
          <p:cNvGrpSpPr/>
          <p:nvPr/>
        </p:nvGrpSpPr>
        <p:grpSpPr>
          <a:xfrm>
            <a:off x="64798" y="509800"/>
            <a:ext cx="8379296" cy="5799806"/>
            <a:chOff x="64798" y="509800"/>
            <a:chExt cx="8379296" cy="5799806"/>
          </a:xfrm>
        </p:grpSpPr>
        <p:sp>
          <p:nvSpPr>
            <p:cNvPr id="331" name="Shape 331"/>
            <p:cNvSpPr/>
            <p:nvPr/>
          </p:nvSpPr>
          <p:spPr>
            <a:xfrm>
              <a:off x="596722" y="190433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2" name="Shape 332"/>
            <p:cNvSpPr/>
            <p:nvPr/>
          </p:nvSpPr>
          <p:spPr>
            <a:xfrm>
              <a:off x="596722" y="241595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3" name="Shape 333"/>
            <p:cNvSpPr/>
            <p:nvPr/>
          </p:nvSpPr>
          <p:spPr>
            <a:xfrm>
              <a:off x="593310" y="293102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4" name="Shape 334"/>
            <p:cNvSpPr/>
            <p:nvPr/>
          </p:nvSpPr>
          <p:spPr>
            <a:xfrm>
              <a:off x="596722" y="3444503"/>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5" name="Shape 335"/>
            <p:cNvSpPr/>
            <p:nvPr/>
          </p:nvSpPr>
          <p:spPr>
            <a:xfrm>
              <a:off x="593310" y="5498471"/>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6" name="Shape 336"/>
            <p:cNvSpPr/>
            <p:nvPr/>
          </p:nvSpPr>
          <p:spPr>
            <a:xfrm>
              <a:off x="593310" y="395710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7" name="Shape 337"/>
            <p:cNvSpPr/>
            <p:nvPr/>
          </p:nvSpPr>
          <p:spPr>
            <a:xfrm>
              <a:off x="2804018" y="1071004"/>
              <a:ext cx="1300547" cy="621311"/>
            </a:xfrm>
            <a:prstGeom prst="roundRect">
              <a:avLst>
                <a:gd name="adj" fmla="val 16667"/>
              </a:avLst>
            </a:prstGeom>
            <a:solidFill>
              <a:schemeClr val="accent4"/>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Medical Clinics</a:t>
              </a:r>
            </a:p>
          </p:txBody>
        </p:sp>
        <p:sp>
          <p:nvSpPr>
            <p:cNvPr id="338" name="Shape 338"/>
            <p:cNvSpPr/>
            <p:nvPr/>
          </p:nvSpPr>
          <p:spPr>
            <a:xfrm>
              <a:off x="596722" y="601887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9" name="Shape 339"/>
            <p:cNvSpPr/>
            <p:nvPr/>
          </p:nvSpPr>
          <p:spPr>
            <a:xfrm>
              <a:off x="596722" y="1401586"/>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0" name="Shape 340"/>
            <p:cNvSpPr/>
            <p:nvPr/>
          </p:nvSpPr>
          <p:spPr>
            <a:xfrm>
              <a:off x="5279682" y="2726613"/>
              <a:ext cx="1300547" cy="1308289"/>
            </a:xfrm>
            <a:prstGeom prst="roundRect">
              <a:avLst>
                <a:gd name="adj" fmla="val 16667"/>
              </a:avLst>
            </a:prstGeom>
            <a:solidFill>
              <a:schemeClr val="accent3"/>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Shared Public Ledger</a:t>
              </a:r>
            </a:p>
          </p:txBody>
        </p:sp>
        <p:sp>
          <p:nvSpPr>
            <p:cNvPr id="341" name="Shape 341"/>
            <p:cNvSpPr/>
            <p:nvPr/>
          </p:nvSpPr>
          <p:spPr>
            <a:xfrm>
              <a:off x="593310" y="446206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2" name="Shape 342"/>
            <p:cNvSpPr/>
            <p:nvPr/>
          </p:nvSpPr>
          <p:spPr>
            <a:xfrm>
              <a:off x="1224044" y="489448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3" name="Shape 343"/>
            <p:cNvSpPr/>
            <p:nvPr/>
          </p:nvSpPr>
          <p:spPr>
            <a:xfrm>
              <a:off x="1224136" y="530216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4" name="Shape 344"/>
            <p:cNvSpPr/>
            <p:nvPr/>
          </p:nvSpPr>
          <p:spPr>
            <a:xfrm>
              <a:off x="1224044" y="510262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5" name="Shape 345"/>
            <p:cNvSpPr/>
            <p:nvPr/>
          </p:nvSpPr>
          <p:spPr>
            <a:xfrm>
              <a:off x="2804018" y="2415957"/>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a:solidFill>
                    <a:schemeClr val="lt1"/>
                  </a:solidFill>
                  <a:latin typeface="Calibri"/>
                  <a:ea typeface="Calibri"/>
                  <a:cs typeface="Calibri"/>
                  <a:sym typeface="Calibri"/>
                </a:rPr>
                <a:t>Patient Advocacy Groups</a:t>
              </a:r>
            </a:p>
          </p:txBody>
        </p:sp>
        <p:sp>
          <p:nvSpPr>
            <p:cNvPr id="346" name="Shape 346"/>
            <p:cNvSpPr/>
            <p:nvPr/>
          </p:nvSpPr>
          <p:spPr>
            <a:xfrm>
              <a:off x="2804018" y="3826478"/>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Patient Registries</a:t>
              </a:r>
            </a:p>
          </p:txBody>
        </p:sp>
        <p:sp>
          <p:nvSpPr>
            <p:cNvPr id="347" name="Shape 347"/>
            <p:cNvSpPr/>
            <p:nvPr/>
          </p:nvSpPr>
          <p:spPr>
            <a:xfrm>
              <a:off x="2804018" y="5498471"/>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Testing Companies</a:t>
              </a:r>
            </a:p>
          </p:txBody>
        </p:sp>
        <p:sp>
          <p:nvSpPr>
            <p:cNvPr id="348" name="Shape 348"/>
            <p:cNvSpPr/>
            <p:nvPr/>
          </p:nvSpPr>
          <p:spPr>
            <a:xfrm>
              <a:off x="3403694" y="478674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9" name="Shape 349"/>
            <p:cNvSpPr/>
            <p:nvPr/>
          </p:nvSpPr>
          <p:spPr>
            <a:xfrm>
              <a:off x="3403785" y="519442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0" name="Shape 350"/>
            <p:cNvSpPr/>
            <p:nvPr/>
          </p:nvSpPr>
          <p:spPr>
            <a:xfrm>
              <a:off x="3403694" y="4994891"/>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351" name="Shape 351"/>
            <p:cNvCxnSpPr>
              <a:stCxn id="339" idx="3"/>
              <a:endCxn id="337" idx="1"/>
            </p:cNvCxnSpPr>
            <p:nvPr/>
          </p:nvCxnSpPr>
          <p:spPr>
            <a:xfrm rot="10800000" flipH="1">
              <a:off x="1897270" y="1381651"/>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352" name="Shape 352"/>
            <p:cNvCxnSpPr>
              <a:stCxn id="331" idx="3"/>
              <a:endCxn id="337" idx="1"/>
            </p:cNvCxnSpPr>
            <p:nvPr/>
          </p:nvCxnSpPr>
          <p:spPr>
            <a:xfrm rot="10800000" flipH="1">
              <a:off x="1897270" y="1381595"/>
              <a:ext cx="906600" cy="668100"/>
            </a:xfrm>
            <a:prstGeom prst="straightConnector1">
              <a:avLst/>
            </a:prstGeom>
            <a:noFill/>
            <a:ln w="25400" cap="flat" cmpd="sng">
              <a:solidFill>
                <a:schemeClr val="accent1"/>
              </a:solidFill>
              <a:prstDash val="solid"/>
              <a:round/>
              <a:headEnd type="none" w="med" len="med"/>
              <a:tailEnd type="stealth" w="lg" len="lg"/>
            </a:ln>
          </p:spPr>
        </p:cxnSp>
        <p:cxnSp>
          <p:nvCxnSpPr>
            <p:cNvPr id="353" name="Shape 353"/>
            <p:cNvCxnSpPr>
              <a:stCxn id="332" idx="3"/>
              <a:endCxn id="345" idx="1"/>
            </p:cNvCxnSpPr>
            <p:nvPr/>
          </p:nvCxnSpPr>
          <p:spPr>
            <a:xfrm>
              <a:off x="1897270" y="2561322"/>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354" name="Shape 354"/>
            <p:cNvCxnSpPr>
              <a:stCxn id="333" idx="3"/>
              <a:endCxn id="345" idx="1"/>
            </p:cNvCxnSpPr>
            <p:nvPr/>
          </p:nvCxnSpPr>
          <p:spPr>
            <a:xfrm rot="10800000" flipH="1">
              <a:off x="1893858" y="2726591"/>
              <a:ext cx="910200" cy="349800"/>
            </a:xfrm>
            <a:prstGeom prst="straightConnector1">
              <a:avLst/>
            </a:prstGeom>
            <a:noFill/>
            <a:ln w="25400" cap="flat" cmpd="sng">
              <a:solidFill>
                <a:schemeClr val="accent1"/>
              </a:solidFill>
              <a:prstDash val="solid"/>
              <a:round/>
              <a:headEnd type="none" w="med" len="med"/>
              <a:tailEnd type="stealth" w="lg" len="lg"/>
            </a:ln>
          </p:spPr>
        </p:cxnSp>
        <p:cxnSp>
          <p:nvCxnSpPr>
            <p:cNvPr id="355" name="Shape 355"/>
            <p:cNvCxnSpPr>
              <a:stCxn id="334" idx="3"/>
              <a:endCxn id="346" idx="1"/>
            </p:cNvCxnSpPr>
            <p:nvPr/>
          </p:nvCxnSpPr>
          <p:spPr>
            <a:xfrm>
              <a:off x="1897270" y="3589868"/>
              <a:ext cx="906600" cy="547200"/>
            </a:xfrm>
            <a:prstGeom prst="straightConnector1">
              <a:avLst/>
            </a:prstGeom>
            <a:noFill/>
            <a:ln w="25400" cap="flat" cmpd="sng">
              <a:solidFill>
                <a:schemeClr val="accent1"/>
              </a:solidFill>
              <a:prstDash val="solid"/>
              <a:round/>
              <a:headEnd type="none" w="med" len="med"/>
              <a:tailEnd type="stealth" w="lg" len="lg"/>
            </a:ln>
          </p:spPr>
        </p:cxnSp>
        <p:cxnSp>
          <p:nvCxnSpPr>
            <p:cNvPr id="356" name="Shape 356"/>
            <p:cNvCxnSpPr>
              <a:stCxn id="336" idx="3"/>
              <a:endCxn id="346" idx="1"/>
            </p:cNvCxnSpPr>
            <p:nvPr/>
          </p:nvCxnSpPr>
          <p:spPr>
            <a:xfrm>
              <a:off x="1893858" y="4102473"/>
              <a:ext cx="910200" cy="34800"/>
            </a:xfrm>
            <a:prstGeom prst="straightConnector1">
              <a:avLst/>
            </a:prstGeom>
            <a:noFill/>
            <a:ln w="25400" cap="flat" cmpd="sng">
              <a:solidFill>
                <a:schemeClr val="accent1"/>
              </a:solidFill>
              <a:prstDash val="solid"/>
              <a:round/>
              <a:headEnd type="none" w="med" len="med"/>
              <a:tailEnd type="stealth" w="lg" len="lg"/>
            </a:ln>
          </p:spPr>
        </p:cxnSp>
        <p:cxnSp>
          <p:nvCxnSpPr>
            <p:cNvPr id="357" name="Shape 357"/>
            <p:cNvCxnSpPr>
              <a:stCxn id="341" idx="3"/>
              <a:endCxn id="346" idx="1"/>
            </p:cNvCxnSpPr>
            <p:nvPr/>
          </p:nvCxnSpPr>
          <p:spPr>
            <a:xfrm rot="10800000" flipH="1">
              <a:off x="1893858" y="4137026"/>
              <a:ext cx="910200" cy="470400"/>
            </a:xfrm>
            <a:prstGeom prst="straightConnector1">
              <a:avLst/>
            </a:prstGeom>
            <a:noFill/>
            <a:ln w="25400" cap="flat" cmpd="sng">
              <a:solidFill>
                <a:schemeClr val="accent1"/>
              </a:solidFill>
              <a:prstDash val="solid"/>
              <a:round/>
              <a:headEnd type="none" w="med" len="med"/>
              <a:tailEnd type="stealth" w="lg" len="lg"/>
            </a:ln>
          </p:spPr>
        </p:cxnSp>
        <p:cxnSp>
          <p:nvCxnSpPr>
            <p:cNvPr id="358" name="Shape 358"/>
            <p:cNvCxnSpPr>
              <a:stCxn id="335" idx="3"/>
              <a:endCxn id="347" idx="1"/>
            </p:cNvCxnSpPr>
            <p:nvPr/>
          </p:nvCxnSpPr>
          <p:spPr>
            <a:xfrm>
              <a:off x="1893858" y="5643837"/>
              <a:ext cx="910200" cy="165300"/>
            </a:xfrm>
            <a:prstGeom prst="straightConnector1">
              <a:avLst/>
            </a:prstGeom>
            <a:noFill/>
            <a:ln w="25400" cap="flat" cmpd="sng">
              <a:solidFill>
                <a:schemeClr val="accent1"/>
              </a:solidFill>
              <a:prstDash val="solid"/>
              <a:round/>
              <a:headEnd type="none" w="med" len="med"/>
              <a:tailEnd type="stealth" w="lg" len="lg"/>
            </a:ln>
          </p:spPr>
        </p:cxnSp>
        <p:cxnSp>
          <p:nvCxnSpPr>
            <p:cNvPr id="359" name="Shape 359"/>
            <p:cNvCxnSpPr>
              <a:stCxn id="338" idx="3"/>
              <a:endCxn id="347" idx="1"/>
            </p:cNvCxnSpPr>
            <p:nvPr/>
          </p:nvCxnSpPr>
          <p:spPr>
            <a:xfrm rot="10800000" flipH="1">
              <a:off x="1897270" y="5809040"/>
              <a:ext cx="906600" cy="355200"/>
            </a:xfrm>
            <a:prstGeom prst="straightConnector1">
              <a:avLst/>
            </a:prstGeom>
            <a:noFill/>
            <a:ln w="25400" cap="flat" cmpd="sng">
              <a:solidFill>
                <a:schemeClr val="accent1"/>
              </a:solidFill>
              <a:prstDash val="solid"/>
              <a:round/>
              <a:headEnd type="none" w="med" len="med"/>
              <a:tailEnd type="stealth" w="lg" len="lg"/>
            </a:ln>
          </p:spPr>
        </p:cxnSp>
        <p:cxnSp>
          <p:nvCxnSpPr>
            <p:cNvPr id="360" name="Shape 360"/>
            <p:cNvCxnSpPr>
              <a:endCxn id="337" idx="1"/>
            </p:cNvCxnSpPr>
            <p:nvPr/>
          </p:nvCxnSpPr>
          <p:spPr>
            <a:xfrm>
              <a:off x="1897418" y="1024360"/>
              <a:ext cx="906600" cy="357300"/>
            </a:xfrm>
            <a:prstGeom prst="straightConnector1">
              <a:avLst/>
            </a:prstGeom>
            <a:noFill/>
            <a:ln w="38100" cap="flat" cmpd="sng">
              <a:solidFill>
                <a:srgbClr val="FF0000"/>
              </a:solidFill>
              <a:prstDash val="solid"/>
              <a:round/>
              <a:headEnd type="none" w="med" len="med"/>
              <a:tailEnd type="stealth" w="lg" len="lg"/>
            </a:ln>
          </p:spPr>
        </p:cxnSp>
        <p:sp>
          <p:nvSpPr>
            <p:cNvPr id="361" name="Shape 361"/>
            <p:cNvSpPr/>
            <p:nvPr/>
          </p:nvSpPr>
          <p:spPr>
            <a:xfrm>
              <a:off x="596722" y="879120"/>
              <a:ext cx="1300547" cy="290731"/>
            </a:xfrm>
            <a:prstGeom prst="roundRect">
              <a:avLst>
                <a:gd name="adj" fmla="val 16667"/>
              </a:avLst>
            </a:prstGeom>
            <a:solidFill>
              <a:schemeClr val="accent5"/>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2" name="Shape 362"/>
            <p:cNvSpPr/>
            <p:nvPr/>
          </p:nvSpPr>
          <p:spPr>
            <a:xfrm>
              <a:off x="7084542" y="1209592"/>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Researchers</a:t>
              </a:r>
            </a:p>
          </p:txBody>
        </p:sp>
        <p:sp>
          <p:nvSpPr>
            <p:cNvPr id="363" name="Shape 363"/>
            <p:cNvSpPr/>
            <p:nvPr/>
          </p:nvSpPr>
          <p:spPr>
            <a:xfrm>
              <a:off x="7084542" y="2125225"/>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Clinicians</a:t>
              </a:r>
            </a:p>
          </p:txBody>
        </p:sp>
        <p:sp>
          <p:nvSpPr>
            <p:cNvPr id="364" name="Shape 364"/>
            <p:cNvSpPr/>
            <p:nvPr/>
          </p:nvSpPr>
          <p:spPr>
            <a:xfrm>
              <a:off x="7143546" y="4596678"/>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Developers</a:t>
              </a:r>
            </a:p>
          </p:txBody>
        </p:sp>
        <p:sp>
          <p:nvSpPr>
            <p:cNvPr id="365" name="Shape 365"/>
            <p:cNvSpPr/>
            <p:nvPr/>
          </p:nvSpPr>
          <p:spPr>
            <a:xfrm>
              <a:off x="7143546" y="5789203"/>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Individuals</a:t>
              </a:r>
            </a:p>
          </p:txBody>
        </p:sp>
        <p:cxnSp>
          <p:nvCxnSpPr>
            <p:cNvPr id="366" name="Shape 366"/>
            <p:cNvCxnSpPr>
              <a:stCxn id="345" idx="3"/>
              <a:endCxn id="340" idx="1"/>
            </p:cNvCxnSpPr>
            <p:nvPr/>
          </p:nvCxnSpPr>
          <p:spPr>
            <a:xfrm>
              <a:off x="4104566" y="2726613"/>
              <a:ext cx="1175100" cy="654000"/>
            </a:xfrm>
            <a:prstGeom prst="straightConnector1">
              <a:avLst/>
            </a:prstGeom>
            <a:noFill/>
            <a:ln w="25400" cap="flat" cmpd="sng">
              <a:solidFill>
                <a:schemeClr val="accent1"/>
              </a:solidFill>
              <a:prstDash val="solid"/>
              <a:round/>
              <a:headEnd type="none" w="med" len="med"/>
              <a:tailEnd type="stealth" w="lg" len="lg"/>
            </a:ln>
          </p:spPr>
        </p:cxnSp>
        <p:cxnSp>
          <p:nvCxnSpPr>
            <p:cNvPr id="367" name="Shape 367"/>
            <p:cNvCxnSpPr>
              <a:stCxn id="346" idx="3"/>
              <a:endCxn id="340" idx="1"/>
            </p:cNvCxnSpPr>
            <p:nvPr/>
          </p:nvCxnSpPr>
          <p:spPr>
            <a:xfrm rot="10800000" flipH="1">
              <a:off x="4104566" y="3380834"/>
              <a:ext cx="1175100" cy="756300"/>
            </a:xfrm>
            <a:prstGeom prst="straightConnector1">
              <a:avLst/>
            </a:prstGeom>
            <a:noFill/>
            <a:ln w="25400" cap="flat" cmpd="sng">
              <a:solidFill>
                <a:schemeClr val="accent1"/>
              </a:solidFill>
              <a:prstDash val="solid"/>
              <a:round/>
              <a:headEnd type="none" w="med" len="med"/>
              <a:tailEnd type="stealth" w="lg" len="lg"/>
            </a:ln>
          </p:spPr>
        </p:cxnSp>
        <p:cxnSp>
          <p:nvCxnSpPr>
            <p:cNvPr id="368" name="Shape 368"/>
            <p:cNvCxnSpPr>
              <a:stCxn id="347" idx="3"/>
              <a:endCxn id="340" idx="1"/>
            </p:cNvCxnSpPr>
            <p:nvPr/>
          </p:nvCxnSpPr>
          <p:spPr>
            <a:xfrm rot="10800000" flipH="1">
              <a:off x="4104566" y="3380627"/>
              <a:ext cx="1175100" cy="2428500"/>
            </a:xfrm>
            <a:prstGeom prst="straightConnector1">
              <a:avLst/>
            </a:prstGeom>
            <a:noFill/>
            <a:ln w="25400" cap="flat" cmpd="sng">
              <a:solidFill>
                <a:schemeClr val="accent1"/>
              </a:solidFill>
              <a:prstDash val="solid"/>
              <a:round/>
              <a:headEnd type="none" w="med" len="med"/>
              <a:tailEnd type="stealth" w="lg" len="lg"/>
            </a:ln>
          </p:spPr>
        </p:cxnSp>
        <p:cxnSp>
          <p:nvCxnSpPr>
            <p:cNvPr id="369" name="Shape 369"/>
            <p:cNvCxnSpPr>
              <a:stCxn id="362" idx="1"/>
              <a:endCxn id="340" idx="3"/>
            </p:cNvCxnSpPr>
            <p:nvPr/>
          </p:nvCxnSpPr>
          <p:spPr>
            <a:xfrm flipH="1">
              <a:off x="6580242" y="1354958"/>
              <a:ext cx="504300" cy="2025900"/>
            </a:xfrm>
            <a:prstGeom prst="straightConnector1">
              <a:avLst/>
            </a:prstGeom>
            <a:noFill/>
            <a:ln w="25400" cap="flat" cmpd="sng">
              <a:solidFill>
                <a:schemeClr val="accent1"/>
              </a:solidFill>
              <a:prstDash val="solid"/>
              <a:round/>
              <a:headEnd type="none" w="med" len="med"/>
              <a:tailEnd type="stealth" w="lg" len="lg"/>
            </a:ln>
          </p:spPr>
        </p:cxnSp>
        <p:cxnSp>
          <p:nvCxnSpPr>
            <p:cNvPr id="370" name="Shape 370"/>
            <p:cNvCxnSpPr>
              <a:stCxn id="363" idx="1"/>
              <a:endCxn id="340" idx="3"/>
            </p:cNvCxnSpPr>
            <p:nvPr/>
          </p:nvCxnSpPr>
          <p:spPr>
            <a:xfrm flipH="1">
              <a:off x="6580242" y="2270591"/>
              <a:ext cx="504300" cy="1110300"/>
            </a:xfrm>
            <a:prstGeom prst="straightConnector1">
              <a:avLst/>
            </a:prstGeom>
            <a:noFill/>
            <a:ln w="25400" cap="flat" cmpd="sng">
              <a:solidFill>
                <a:schemeClr val="accent1"/>
              </a:solidFill>
              <a:prstDash val="solid"/>
              <a:round/>
              <a:headEnd type="none" w="med" len="med"/>
              <a:tailEnd type="stealth" w="lg" len="lg"/>
            </a:ln>
          </p:spPr>
        </p:cxnSp>
        <p:cxnSp>
          <p:nvCxnSpPr>
            <p:cNvPr id="371" name="Shape 371"/>
            <p:cNvCxnSpPr>
              <a:stCxn id="364" idx="1"/>
              <a:endCxn id="340" idx="3"/>
            </p:cNvCxnSpPr>
            <p:nvPr/>
          </p:nvCxnSpPr>
          <p:spPr>
            <a:xfrm rot="10800000">
              <a:off x="6580146" y="3380644"/>
              <a:ext cx="563400" cy="1361400"/>
            </a:xfrm>
            <a:prstGeom prst="straightConnector1">
              <a:avLst/>
            </a:prstGeom>
            <a:noFill/>
            <a:ln w="25400" cap="flat" cmpd="sng">
              <a:solidFill>
                <a:schemeClr val="accent1"/>
              </a:solidFill>
              <a:prstDash val="solid"/>
              <a:round/>
              <a:headEnd type="none" w="med" len="med"/>
              <a:tailEnd type="stealth" w="lg" len="lg"/>
            </a:ln>
          </p:spPr>
        </p:cxnSp>
        <p:cxnSp>
          <p:nvCxnSpPr>
            <p:cNvPr id="372" name="Shape 372"/>
            <p:cNvCxnSpPr>
              <a:stCxn id="365" idx="1"/>
              <a:endCxn id="340" idx="3"/>
            </p:cNvCxnSpPr>
            <p:nvPr/>
          </p:nvCxnSpPr>
          <p:spPr>
            <a:xfrm rot="10800000">
              <a:off x="6580146" y="3380668"/>
              <a:ext cx="563400" cy="2553900"/>
            </a:xfrm>
            <a:prstGeom prst="straightConnector1">
              <a:avLst/>
            </a:prstGeom>
            <a:noFill/>
            <a:ln w="25400" cap="flat" cmpd="sng">
              <a:solidFill>
                <a:schemeClr val="accent1"/>
              </a:solidFill>
              <a:prstDash val="solid"/>
              <a:round/>
              <a:headEnd type="none" w="med" len="med"/>
              <a:tailEnd type="stealth" w="lg" len="lg"/>
            </a:ln>
          </p:spPr>
        </p:cxnSp>
        <p:sp>
          <p:nvSpPr>
            <p:cNvPr id="373" name="Shape 373"/>
            <p:cNvSpPr/>
            <p:nvPr/>
          </p:nvSpPr>
          <p:spPr>
            <a:xfrm>
              <a:off x="7694743" y="330183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74" name="Shape 374"/>
            <p:cNvSpPr/>
            <p:nvPr/>
          </p:nvSpPr>
          <p:spPr>
            <a:xfrm>
              <a:off x="7694835" y="3709514"/>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75" name="Shape 375"/>
            <p:cNvSpPr/>
            <p:nvPr/>
          </p:nvSpPr>
          <p:spPr>
            <a:xfrm>
              <a:off x="7694743" y="3509976"/>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76" name="Shape 376"/>
            <p:cNvSpPr txBox="1"/>
            <p:nvPr/>
          </p:nvSpPr>
          <p:spPr>
            <a:xfrm rot="-5400000">
              <a:off x="-427952" y="3495283"/>
              <a:ext cx="13548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participants</a:t>
              </a:r>
            </a:p>
          </p:txBody>
        </p:sp>
        <p:sp>
          <p:nvSpPr>
            <p:cNvPr id="377" name="Shape 377"/>
            <p:cNvSpPr txBox="1"/>
            <p:nvPr/>
          </p:nvSpPr>
          <p:spPr>
            <a:xfrm>
              <a:off x="7150917" y="648870"/>
              <a:ext cx="120132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Data Users</a:t>
              </a:r>
            </a:p>
          </p:txBody>
        </p:sp>
        <p:sp>
          <p:nvSpPr>
            <p:cNvPr id="378" name="Shape 378"/>
            <p:cNvSpPr txBox="1"/>
            <p:nvPr/>
          </p:nvSpPr>
          <p:spPr>
            <a:xfrm>
              <a:off x="2612951" y="509800"/>
              <a:ext cx="1970699"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Trusted Stewards</a:t>
              </a:r>
            </a:p>
          </p:txBody>
        </p:sp>
        <p:cxnSp>
          <p:nvCxnSpPr>
            <p:cNvPr id="379" name="Shape 379"/>
            <p:cNvCxnSpPr>
              <a:stCxn id="337" idx="3"/>
              <a:endCxn id="340" idx="1"/>
            </p:cNvCxnSpPr>
            <p:nvPr/>
          </p:nvCxnSpPr>
          <p:spPr>
            <a:xfrm>
              <a:off x="4104566" y="1381660"/>
              <a:ext cx="1175100" cy="1999200"/>
            </a:xfrm>
            <a:prstGeom prst="straightConnector1">
              <a:avLst/>
            </a:prstGeom>
            <a:noFill/>
            <a:ln w="38100" cap="flat" cmpd="sng">
              <a:solidFill>
                <a:srgbClr val="FF0000"/>
              </a:solidFill>
              <a:prstDash val="solid"/>
              <a:round/>
              <a:headEnd type="none" w="med" len="med"/>
              <a:tailEnd type="stealth" w="lg" len="lg"/>
            </a:ln>
          </p:spPr>
        </p:cxn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Recontact	</a:t>
            </a:r>
          </a:p>
        </p:txBody>
      </p:sp>
      <p:sp>
        <p:nvSpPr>
          <p:cNvPr id="448" name="Shape 448"/>
          <p:cNvSpPr txBox="1">
            <a:spLocks noGrp="1"/>
          </p:cNvSpPr>
          <p:nvPr>
            <p:ph type="body" idx="1"/>
          </p:nvPr>
        </p:nvSpPr>
        <p:spPr>
          <a:xfrm>
            <a:off x="457200" y="13335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Data user </a:t>
            </a:r>
            <a:r>
              <a:rPr lang="en-US" dirty="0" smtClean="0"/>
              <a:t>discovers mutations of interest by using 3</a:t>
            </a:r>
            <a:r>
              <a:rPr lang="en-US" baseline="30000" dirty="0" smtClean="0"/>
              <a:t>rd</a:t>
            </a:r>
            <a:r>
              <a:rPr lang="en-US" dirty="0" smtClean="0"/>
              <a:t> party app on the public ledger and </a:t>
            </a:r>
            <a:r>
              <a:rPr lang="en-US" sz="3200" b="0" i="0" u="none" strike="noStrike" cap="none" dirty="0" smtClean="0">
                <a:solidFill>
                  <a:schemeClr val="dk1"/>
                </a:solidFill>
                <a:latin typeface="Calibri"/>
                <a:ea typeface="Calibri"/>
                <a:cs typeface="Calibri"/>
                <a:sym typeface="Calibri"/>
              </a:rPr>
              <a:t>wants </a:t>
            </a:r>
            <a:r>
              <a:rPr lang="en-US" sz="3200" b="0" i="0" u="none" strike="noStrike" cap="none" dirty="0">
                <a:solidFill>
                  <a:schemeClr val="dk1"/>
                </a:solidFill>
                <a:latin typeface="Calibri"/>
                <a:ea typeface="Calibri"/>
                <a:cs typeface="Calibri"/>
                <a:sym typeface="Calibri"/>
              </a:rPr>
              <a:t>more information about the </a:t>
            </a:r>
            <a:r>
              <a:rPr lang="en-US" dirty="0"/>
              <a:t>participant</a:t>
            </a:r>
            <a:r>
              <a:rPr lang="en-US" sz="3200" b="0" i="0" u="none" strike="noStrike" cap="none" dirty="0">
                <a:solidFill>
                  <a:schemeClr val="dk1"/>
                </a:solidFill>
                <a:latin typeface="Calibri"/>
                <a:ea typeface="Calibri"/>
                <a:cs typeface="Calibri"/>
                <a:sym typeface="Calibri"/>
              </a:rPr>
              <a:t> </a:t>
            </a:r>
            <a:r>
              <a:rPr lang="en-US" sz="3200" b="0" i="0" u="none" strike="noStrike" cap="none" dirty="0" smtClean="0">
                <a:solidFill>
                  <a:schemeClr val="dk1"/>
                </a:solidFill>
                <a:latin typeface="Calibri"/>
                <a:ea typeface="Calibri"/>
                <a:cs typeface="Calibri"/>
                <a:sym typeface="Calibri"/>
              </a:rPr>
              <a:t>that </a:t>
            </a:r>
            <a:r>
              <a:rPr lang="en-US" sz="3200" b="0" i="0" u="none" strike="noStrike" cap="none" dirty="0">
                <a:solidFill>
                  <a:schemeClr val="dk1"/>
                </a:solidFill>
                <a:latin typeface="Calibri"/>
                <a:ea typeface="Calibri"/>
                <a:cs typeface="Calibri"/>
                <a:sym typeface="Calibri"/>
              </a:rPr>
              <a:t>provided in the ledger</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Data user contacts</a:t>
            </a:r>
            <a:r>
              <a:rPr lang="en-US" dirty="0"/>
              <a:t> participant’s steward</a:t>
            </a:r>
          </a:p>
          <a:p>
            <a:pPr marL="342900" marR="0" lvl="0" indent="-342900" algn="l" rtl="0">
              <a:lnSpc>
                <a:spcPct val="90000"/>
              </a:lnSpc>
              <a:spcBef>
                <a:spcPts val="640"/>
              </a:spcBef>
              <a:spcAft>
                <a:spcPts val="0"/>
              </a:spcAft>
              <a:buClr>
                <a:schemeClr val="dk1"/>
              </a:buClr>
              <a:buSzPct val="100000"/>
              <a:buFont typeface="Arial"/>
              <a:buChar char="•"/>
            </a:pPr>
            <a:r>
              <a:rPr lang="en-US" dirty="0"/>
              <a:t>Steward</a:t>
            </a:r>
            <a:r>
              <a:rPr lang="en-US" sz="3200" b="0" i="0" u="none" strike="noStrike" cap="none" dirty="0">
                <a:solidFill>
                  <a:schemeClr val="dk1"/>
                </a:solidFill>
                <a:latin typeface="Calibri"/>
                <a:ea typeface="Calibri"/>
                <a:cs typeface="Calibri"/>
                <a:sym typeface="Calibri"/>
              </a:rPr>
              <a:t> has info about under what circumstances the </a:t>
            </a:r>
            <a:r>
              <a:rPr lang="en-US" dirty="0"/>
              <a:t>participant</a:t>
            </a:r>
            <a:r>
              <a:rPr lang="en-US" sz="3200" b="0" i="0" u="none" strike="noStrike" cap="none" dirty="0">
                <a:solidFill>
                  <a:schemeClr val="dk1"/>
                </a:solidFill>
                <a:latin typeface="Calibri"/>
                <a:ea typeface="Calibri"/>
                <a:cs typeface="Calibri"/>
                <a:sym typeface="Calibri"/>
              </a:rPr>
              <a:t> will share additional data or agrees to be </a:t>
            </a:r>
            <a:r>
              <a:rPr lang="en-US" sz="3200" b="0" i="0" u="none" strike="noStrike" cap="none" dirty="0" err="1">
                <a:solidFill>
                  <a:schemeClr val="dk1"/>
                </a:solidFill>
                <a:latin typeface="Calibri"/>
                <a:ea typeface="Calibri"/>
                <a:cs typeface="Calibri"/>
                <a:sym typeface="Calibri"/>
              </a:rPr>
              <a:t>recontacted</a:t>
            </a:r>
            <a:endParaRPr lang="en-US" sz="32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As appropriate, </a:t>
            </a:r>
            <a:r>
              <a:rPr lang="en-US" dirty="0"/>
              <a:t>steward</a:t>
            </a:r>
            <a:r>
              <a:rPr lang="en-US" sz="3200" b="0" i="0" u="none" strike="noStrike" cap="none" dirty="0">
                <a:solidFill>
                  <a:schemeClr val="dk1"/>
                </a:solidFill>
                <a:latin typeface="Calibri"/>
                <a:ea typeface="Calibri"/>
                <a:cs typeface="Calibri"/>
                <a:sym typeface="Calibri"/>
              </a:rPr>
              <a:t> will</a:t>
            </a:r>
          </a:p>
          <a:p>
            <a:pPr marL="742950" marR="0" lvl="1" indent="-285750" algn="l" rtl="0">
              <a:lnSpc>
                <a:spcPct val="90000"/>
              </a:lnSpc>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supply additional information to data user or</a:t>
            </a:r>
          </a:p>
          <a:p>
            <a:pPr marL="742950" marR="0" lvl="1" indent="-285750" algn="l" rtl="0">
              <a:lnSpc>
                <a:spcPct val="90000"/>
              </a:lnSpc>
              <a:spcBef>
                <a:spcPts val="56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set up contact between user and </a:t>
            </a:r>
            <a:r>
              <a:rPr lang="en-US" dirty="0"/>
              <a:t>participant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Shape 453"/>
          <p:cNvGrpSpPr/>
          <p:nvPr/>
        </p:nvGrpSpPr>
        <p:grpSpPr>
          <a:xfrm>
            <a:off x="64798" y="509800"/>
            <a:ext cx="8379296" cy="5799806"/>
            <a:chOff x="64798" y="509800"/>
            <a:chExt cx="8379296" cy="5799806"/>
          </a:xfrm>
        </p:grpSpPr>
        <p:sp>
          <p:nvSpPr>
            <p:cNvPr id="454" name="Shape 454"/>
            <p:cNvSpPr txBox="1"/>
            <p:nvPr/>
          </p:nvSpPr>
          <p:spPr>
            <a:xfrm rot="-5400000">
              <a:off x="-427952" y="3495283"/>
              <a:ext cx="135483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participants</a:t>
              </a:r>
            </a:p>
          </p:txBody>
        </p:sp>
        <p:grpSp>
          <p:nvGrpSpPr>
            <p:cNvPr id="455" name="Shape 455"/>
            <p:cNvGrpSpPr/>
            <p:nvPr/>
          </p:nvGrpSpPr>
          <p:grpSpPr>
            <a:xfrm>
              <a:off x="593310" y="509800"/>
              <a:ext cx="7850783" cy="5799806"/>
              <a:chOff x="593310" y="509800"/>
              <a:chExt cx="7850783" cy="5799806"/>
            </a:xfrm>
          </p:grpSpPr>
          <p:sp>
            <p:nvSpPr>
              <p:cNvPr id="456" name="Shape 456"/>
              <p:cNvSpPr/>
              <p:nvPr/>
            </p:nvSpPr>
            <p:spPr>
              <a:xfrm>
                <a:off x="596722" y="190433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7" name="Shape 457"/>
              <p:cNvSpPr/>
              <p:nvPr/>
            </p:nvSpPr>
            <p:spPr>
              <a:xfrm>
                <a:off x="596722" y="241595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8" name="Shape 458"/>
              <p:cNvSpPr/>
              <p:nvPr/>
            </p:nvSpPr>
            <p:spPr>
              <a:xfrm>
                <a:off x="593310" y="293102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9" name="Shape 459"/>
              <p:cNvSpPr/>
              <p:nvPr/>
            </p:nvSpPr>
            <p:spPr>
              <a:xfrm>
                <a:off x="596722" y="3444503"/>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0" name="Shape 460"/>
              <p:cNvSpPr/>
              <p:nvPr/>
            </p:nvSpPr>
            <p:spPr>
              <a:xfrm>
                <a:off x="593310" y="5498471"/>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1" name="Shape 461"/>
              <p:cNvSpPr/>
              <p:nvPr/>
            </p:nvSpPr>
            <p:spPr>
              <a:xfrm>
                <a:off x="593310" y="3957107"/>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2" name="Shape 462"/>
              <p:cNvSpPr/>
              <p:nvPr/>
            </p:nvSpPr>
            <p:spPr>
              <a:xfrm>
                <a:off x="2804018" y="1071004"/>
                <a:ext cx="1300547" cy="621311"/>
              </a:xfrm>
              <a:prstGeom prst="roundRect">
                <a:avLst>
                  <a:gd name="adj" fmla="val 16667"/>
                </a:avLst>
              </a:prstGeom>
              <a:solidFill>
                <a:schemeClr val="accent4"/>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Medical Clinics</a:t>
                </a:r>
              </a:p>
            </p:txBody>
          </p:sp>
          <p:sp>
            <p:nvSpPr>
              <p:cNvPr id="463" name="Shape 463"/>
              <p:cNvSpPr/>
              <p:nvPr/>
            </p:nvSpPr>
            <p:spPr>
              <a:xfrm>
                <a:off x="596722" y="6018875"/>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4" name="Shape 464"/>
              <p:cNvSpPr/>
              <p:nvPr/>
            </p:nvSpPr>
            <p:spPr>
              <a:xfrm>
                <a:off x="596722" y="1401586"/>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5" name="Shape 465"/>
              <p:cNvSpPr/>
              <p:nvPr/>
            </p:nvSpPr>
            <p:spPr>
              <a:xfrm>
                <a:off x="5279682" y="2726613"/>
                <a:ext cx="1300547" cy="1308289"/>
              </a:xfrm>
              <a:prstGeom prst="roundRect">
                <a:avLst>
                  <a:gd name="adj" fmla="val 16667"/>
                </a:avLst>
              </a:prstGeom>
              <a:solidFill>
                <a:schemeClr val="accent3"/>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Shared Public Ledger</a:t>
                </a:r>
              </a:p>
            </p:txBody>
          </p:sp>
          <p:sp>
            <p:nvSpPr>
              <p:cNvPr id="466" name="Shape 466"/>
              <p:cNvSpPr/>
              <p:nvPr/>
            </p:nvSpPr>
            <p:spPr>
              <a:xfrm>
                <a:off x="593310" y="4462060"/>
                <a:ext cx="1300547" cy="290731"/>
              </a:xfrm>
              <a:prstGeom prst="roundRect">
                <a:avLst>
                  <a:gd name="adj" fmla="val 16667"/>
                </a:avLst>
              </a:prstGeom>
              <a:solidFill>
                <a:schemeClr val="accent5"/>
              </a:solidFill>
              <a:ln w="952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7" name="Shape 467"/>
              <p:cNvSpPr/>
              <p:nvPr/>
            </p:nvSpPr>
            <p:spPr>
              <a:xfrm>
                <a:off x="1224044" y="489448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8" name="Shape 468"/>
              <p:cNvSpPr/>
              <p:nvPr/>
            </p:nvSpPr>
            <p:spPr>
              <a:xfrm>
                <a:off x="1224136" y="5302162"/>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9" name="Shape 469"/>
              <p:cNvSpPr/>
              <p:nvPr/>
            </p:nvSpPr>
            <p:spPr>
              <a:xfrm>
                <a:off x="1224044" y="510262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0" name="Shape 470"/>
              <p:cNvSpPr/>
              <p:nvPr/>
            </p:nvSpPr>
            <p:spPr>
              <a:xfrm>
                <a:off x="2804018" y="2415957"/>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a:solidFill>
                      <a:schemeClr val="lt1"/>
                    </a:solidFill>
                    <a:latin typeface="Calibri"/>
                    <a:ea typeface="Calibri"/>
                    <a:cs typeface="Calibri"/>
                    <a:sym typeface="Calibri"/>
                  </a:rPr>
                  <a:t>Patient Advocacy Groups</a:t>
                </a:r>
              </a:p>
            </p:txBody>
          </p:sp>
          <p:sp>
            <p:nvSpPr>
              <p:cNvPr id="471" name="Shape 471"/>
              <p:cNvSpPr/>
              <p:nvPr/>
            </p:nvSpPr>
            <p:spPr>
              <a:xfrm>
                <a:off x="2804018" y="3826478"/>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Patient Registries</a:t>
                </a:r>
              </a:p>
            </p:txBody>
          </p:sp>
          <p:sp>
            <p:nvSpPr>
              <p:cNvPr id="472" name="Shape 472"/>
              <p:cNvSpPr/>
              <p:nvPr/>
            </p:nvSpPr>
            <p:spPr>
              <a:xfrm>
                <a:off x="2804018" y="5498471"/>
                <a:ext cx="1300547" cy="621311"/>
              </a:xfrm>
              <a:prstGeom prst="roundRect">
                <a:avLst>
                  <a:gd name="adj" fmla="val 16667"/>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Testing Companies</a:t>
                </a:r>
              </a:p>
            </p:txBody>
          </p:sp>
          <p:sp>
            <p:nvSpPr>
              <p:cNvPr id="473" name="Shape 473"/>
              <p:cNvSpPr/>
              <p:nvPr/>
            </p:nvSpPr>
            <p:spPr>
              <a:xfrm>
                <a:off x="3403694" y="478674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4" name="Shape 474"/>
              <p:cNvSpPr/>
              <p:nvPr/>
            </p:nvSpPr>
            <p:spPr>
              <a:xfrm>
                <a:off x="3403785" y="5194428"/>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5" name="Shape 475"/>
              <p:cNvSpPr/>
              <p:nvPr/>
            </p:nvSpPr>
            <p:spPr>
              <a:xfrm>
                <a:off x="3403694" y="4994891"/>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cxnSp>
            <p:nvCxnSpPr>
              <p:cNvPr id="476" name="Shape 476"/>
              <p:cNvCxnSpPr>
                <a:endCxn id="462" idx="1"/>
              </p:cNvCxnSpPr>
              <p:nvPr/>
            </p:nvCxnSpPr>
            <p:spPr>
              <a:xfrm>
                <a:off x="1897418" y="1024360"/>
                <a:ext cx="906600" cy="357300"/>
              </a:xfrm>
              <a:prstGeom prst="straightConnector1">
                <a:avLst/>
              </a:prstGeom>
              <a:noFill/>
              <a:ln w="25400" cap="flat" cmpd="sng">
                <a:solidFill>
                  <a:schemeClr val="accent1"/>
                </a:solidFill>
                <a:prstDash val="solid"/>
                <a:round/>
                <a:headEnd type="none" w="med" len="med"/>
                <a:tailEnd type="stealth" w="lg" len="lg"/>
              </a:ln>
            </p:spPr>
          </p:cxnSp>
          <p:cxnSp>
            <p:nvCxnSpPr>
              <p:cNvPr id="477" name="Shape 477"/>
              <p:cNvCxnSpPr>
                <a:stCxn id="464" idx="3"/>
                <a:endCxn id="462" idx="1"/>
              </p:cNvCxnSpPr>
              <p:nvPr/>
            </p:nvCxnSpPr>
            <p:spPr>
              <a:xfrm rot="10800000" flipH="1">
                <a:off x="1897270" y="1381651"/>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478" name="Shape 478"/>
              <p:cNvCxnSpPr>
                <a:stCxn id="456" idx="3"/>
                <a:endCxn id="462" idx="1"/>
              </p:cNvCxnSpPr>
              <p:nvPr/>
            </p:nvCxnSpPr>
            <p:spPr>
              <a:xfrm rot="10800000" flipH="1">
                <a:off x="1897270" y="1381595"/>
                <a:ext cx="906600" cy="668100"/>
              </a:xfrm>
              <a:prstGeom prst="straightConnector1">
                <a:avLst/>
              </a:prstGeom>
              <a:noFill/>
              <a:ln w="25400" cap="flat" cmpd="sng">
                <a:solidFill>
                  <a:schemeClr val="accent1"/>
                </a:solidFill>
                <a:prstDash val="solid"/>
                <a:round/>
                <a:headEnd type="none" w="med" len="med"/>
                <a:tailEnd type="stealth" w="lg" len="lg"/>
              </a:ln>
            </p:spPr>
          </p:cxnSp>
          <p:cxnSp>
            <p:nvCxnSpPr>
              <p:cNvPr id="479" name="Shape 479"/>
              <p:cNvCxnSpPr>
                <a:stCxn id="457" idx="3"/>
                <a:endCxn id="470" idx="1"/>
              </p:cNvCxnSpPr>
              <p:nvPr/>
            </p:nvCxnSpPr>
            <p:spPr>
              <a:xfrm>
                <a:off x="1897270" y="2561322"/>
                <a:ext cx="906600" cy="165300"/>
              </a:xfrm>
              <a:prstGeom prst="straightConnector1">
                <a:avLst/>
              </a:prstGeom>
              <a:noFill/>
              <a:ln w="25400" cap="flat" cmpd="sng">
                <a:solidFill>
                  <a:schemeClr val="accent1"/>
                </a:solidFill>
                <a:prstDash val="solid"/>
                <a:round/>
                <a:headEnd type="none" w="med" len="med"/>
                <a:tailEnd type="stealth" w="lg" len="lg"/>
              </a:ln>
            </p:spPr>
          </p:cxnSp>
          <p:cxnSp>
            <p:nvCxnSpPr>
              <p:cNvPr id="480" name="Shape 480"/>
              <p:cNvCxnSpPr>
                <a:stCxn id="458" idx="3"/>
                <a:endCxn id="470" idx="1"/>
              </p:cNvCxnSpPr>
              <p:nvPr/>
            </p:nvCxnSpPr>
            <p:spPr>
              <a:xfrm rot="10800000" flipH="1">
                <a:off x="1893858" y="2726591"/>
                <a:ext cx="910200" cy="349800"/>
              </a:xfrm>
              <a:prstGeom prst="straightConnector1">
                <a:avLst/>
              </a:prstGeom>
              <a:noFill/>
              <a:ln w="25400" cap="flat" cmpd="sng">
                <a:solidFill>
                  <a:schemeClr val="accent1"/>
                </a:solidFill>
                <a:prstDash val="solid"/>
                <a:round/>
                <a:headEnd type="none" w="med" len="med"/>
                <a:tailEnd type="stealth" w="lg" len="lg"/>
              </a:ln>
            </p:spPr>
          </p:cxnSp>
          <p:cxnSp>
            <p:nvCxnSpPr>
              <p:cNvPr id="481" name="Shape 481"/>
              <p:cNvCxnSpPr>
                <a:stCxn id="459" idx="3"/>
                <a:endCxn id="471" idx="1"/>
              </p:cNvCxnSpPr>
              <p:nvPr/>
            </p:nvCxnSpPr>
            <p:spPr>
              <a:xfrm>
                <a:off x="1897270" y="3589868"/>
                <a:ext cx="906600" cy="547200"/>
              </a:xfrm>
              <a:prstGeom prst="straightConnector1">
                <a:avLst/>
              </a:prstGeom>
              <a:noFill/>
              <a:ln w="25400" cap="flat" cmpd="sng">
                <a:solidFill>
                  <a:schemeClr val="accent1"/>
                </a:solidFill>
                <a:prstDash val="solid"/>
                <a:round/>
                <a:headEnd type="none" w="med" len="med"/>
                <a:tailEnd type="stealth" w="lg" len="lg"/>
              </a:ln>
            </p:spPr>
          </p:cxnSp>
          <p:cxnSp>
            <p:nvCxnSpPr>
              <p:cNvPr id="482" name="Shape 482"/>
              <p:cNvCxnSpPr>
                <a:stCxn id="461" idx="3"/>
                <a:endCxn id="471" idx="1"/>
              </p:cNvCxnSpPr>
              <p:nvPr/>
            </p:nvCxnSpPr>
            <p:spPr>
              <a:xfrm>
                <a:off x="1893858" y="4102473"/>
                <a:ext cx="910200" cy="34800"/>
              </a:xfrm>
              <a:prstGeom prst="straightConnector1">
                <a:avLst/>
              </a:prstGeom>
              <a:noFill/>
              <a:ln w="25400" cap="flat" cmpd="sng">
                <a:solidFill>
                  <a:schemeClr val="accent1"/>
                </a:solidFill>
                <a:prstDash val="solid"/>
                <a:round/>
                <a:headEnd type="none" w="med" len="med"/>
                <a:tailEnd type="stealth" w="lg" len="lg"/>
              </a:ln>
            </p:spPr>
          </p:cxnSp>
          <p:cxnSp>
            <p:nvCxnSpPr>
              <p:cNvPr id="483" name="Shape 483"/>
              <p:cNvCxnSpPr>
                <a:stCxn id="466" idx="3"/>
                <a:endCxn id="471" idx="1"/>
              </p:cNvCxnSpPr>
              <p:nvPr/>
            </p:nvCxnSpPr>
            <p:spPr>
              <a:xfrm rot="10800000" flipH="1">
                <a:off x="1893858" y="4137026"/>
                <a:ext cx="910200" cy="470400"/>
              </a:xfrm>
              <a:prstGeom prst="straightConnector1">
                <a:avLst/>
              </a:prstGeom>
              <a:noFill/>
              <a:ln w="25400" cap="flat" cmpd="sng">
                <a:solidFill>
                  <a:schemeClr val="accent1"/>
                </a:solidFill>
                <a:prstDash val="solid"/>
                <a:round/>
                <a:headEnd type="none" w="med" len="med"/>
                <a:tailEnd type="stealth" w="lg" len="lg"/>
              </a:ln>
            </p:spPr>
          </p:cxnSp>
          <p:cxnSp>
            <p:nvCxnSpPr>
              <p:cNvPr id="484" name="Shape 484"/>
              <p:cNvCxnSpPr>
                <a:stCxn id="460" idx="3"/>
                <a:endCxn id="472" idx="1"/>
              </p:cNvCxnSpPr>
              <p:nvPr/>
            </p:nvCxnSpPr>
            <p:spPr>
              <a:xfrm>
                <a:off x="1893858" y="5643837"/>
                <a:ext cx="910200" cy="165300"/>
              </a:xfrm>
              <a:prstGeom prst="straightConnector1">
                <a:avLst/>
              </a:prstGeom>
              <a:noFill/>
              <a:ln w="25400" cap="flat" cmpd="sng">
                <a:solidFill>
                  <a:schemeClr val="accent1"/>
                </a:solidFill>
                <a:prstDash val="solid"/>
                <a:round/>
                <a:headEnd type="none" w="med" len="med"/>
                <a:tailEnd type="stealth" w="lg" len="lg"/>
              </a:ln>
            </p:spPr>
          </p:cxnSp>
          <p:cxnSp>
            <p:nvCxnSpPr>
              <p:cNvPr id="485" name="Shape 485"/>
              <p:cNvCxnSpPr>
                <a:stCxn id="463" idx="3"/>
                <a:endCxn id="472" idx="1"/>
              </p:cNvCxnSpPr>
              <p:nvPr/>
            </p:nvCxnSpPr>
            <p:spPr>
              <a:xfrm rot="10800000" flipH="1">
                <a:off x="1897270" y="5809040"/>
                <a:ext cx="906600" cy="355200"/>
              </a:xfrm>
              <a:prstGeom prst="straightConnector1">
                <a:avLst/>
              </a:prstGeom>
              <a:noFill/>
              <a:ln w="25400" cap="flat" cmpd="sng">
                <a:solidFill>
                  <a:schemeClr val="accent1"/>
                </a:solidFill>
                <a:prstDash val="solid"/>
                <a:round/>
                <a:headEnd type="none" w="med" len="med"/>
                <a:tailEnd type="stealth" w="lg" len="lg"/>
              </a:ln>
            </p:spPr>
          </p:cxnSp>
          <p:sp>
            <p:nvSpPr>
              <p:cNvPr id="486" name="Shape 486"/>
              <p:cNvSpPr/>
              <p:nvPr/>
            </p:nvSpPr>
            <p:spPr>
              <a:xfrm>
                <a:off x="596722" y="879120"/>
                <a:ext cx="1300547" cy="290731"/>
              </a:xfrm>
              <a:prstGeom prst="roundRect">
                <a:avLst>
                  <a:gd name="adj" fmla="val 16667"/>
                </a:avLst>
              </a:prstGeom>
              <a:solidFill>
                <a:schemeClr val="accent5"/>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87" name="Shape 487"/>
              <p:cNvSpPr/>
              <p:nvPr/>
            </p:nvSpPr>
            <p:spPr>
              <a:xfrm>
                <a:off x="7084542" y="1209592"/>
                <a:ext cx="1300547" cy="290731"/>
              </a:xfrm>
              <a:prstGeom prst="roundRect">
                <a:avLst>
                  <a:gd name="adj" fmla="val 16667"/>
                </a:avLst>
              </a:prstGeom>
              <a:solidFill>
                <a:schemeClr val="accent6"/>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Researchers</a:t>
                </a:r>
              </a:p>
            </p:txBody>
          </p:sp>
          <p:sp>
            <p:nvSpPr>
              <p:cNvPr id="488" name="Shape 488"/>
              <p:cNvSpPr/>
              <p:nvPr/>
            </p:nvSpPr>
            <p:spPr>
              <a:xfrm>
                <a:off x="7084542" y="2125225"/>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Clinicians</a:t>
                </a:r>
              </a:p>
            </p:txBody>
          </p:sp>
          <p:sp>
            <p:nvSpPr>
              <p:cNvPr id="489" name="Shape 489"/>
              <p:cNvSpPr/>
              <p:nvPr/>
            </p:nvSpPr>
            <p:spPr>
              <a:xfrm>
                <a:off x="7143546" y="4596678"/>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Developers</a:t>
                </a:r>
              </a:p>
            </p:txBody>
          </p:sp>
          <p:sp>
            <p:nvSpPr>
              <p:cNvPr id="490" name="Shape 490"/>
              <p:cNvSpPr/>
              <p:nvPr/>
            </p:nvSpPr>
            <p:spPr>
              <a:xfrm>
                <a:off x="7143546" y="5789203"/>
                <a:ext cx="1300547" cy="290731"/>
              </a:xfrm>
              <a:prstGeom prst="roundRect">
                <a:avLst>
                  <a:gd name="adj" fmla="val 16667"/>
                </a:avLst>
              </a:prstGeom>
              <a:solidFill>
                <a:schemeClr val="accent6"/>
              </a:solidFill>
              <a:ln w="9525" cap="flat" cmpd="sng">
                <a:solidFill>
                  <a:schemeClr val="accent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Individuals</a:t>
                </a:r>
              </a:p>
            </p:txBody>
          </p:sp>
          <p:cxnSp>
            <p:nvCxnSpPr>
              <p:cNvPr id="491" name="Shape 491"/>
              <p:cNvCxnSpPr>
                <a:stCxn id="462" idx="3"/>
                <a:endCxn id="465" idx="1"/>
              </p:cNvCxnSpPr>
              <p:nvPr/>
            </p:nvCxnSpPr>
            <p:spPr>
              <a:xfrm>
                <a:off x="4104566" y="1381660"/>
                <a:ext cx="1175100" cy="1999200"/>
              </a:xfrm>
              <a:prstGeom prst="straightConnector1">
                <a:avLst/>
              </a:prstGeom>
              <a:noFill/>
              <a:ln w="25400" cap="flat" cmpd="sng">
                <a:solidFill>
                  <a:schemeClr val="accent1"/>
                </a:solidFill>
                <a:prstDash val="solid"/>
                <a:round/>
                <a:headEnd type="none" w="med" len="med"/>
                <a:tailEnd type="stealth" w="lg" len="lg"/>
              </a:ln>
            </p:spPr>
          </p:cxnSp>
          <p:cxnSp>
            <p:nvCxnSpPr>
              <p:cNvPr id="492" name="Shape 492"/>
              <p:cNvCxnSpPr>
                <a:stCxn id="470" idx="3"/>
                <a:endCxn id="465" idx="1"/>
              </p:cNvCxnSpPr>
              <p:nvPr/>
            </p:nvCxnSpPr>
            <p:spPr>
              <a:xfrm>
                <a:off x="4104566" y="2726613"/>
                <a:ext cx="1175100" cy="654000"/>
              </a:xfrm>
              <a:prstGeom prst="straightConnector1">
                <a:avLst/>
              </a:prstGeom>
              <a:noFill/>
              <a:ln w="25400" cap="flat" cmpd="sng">
                <a:solidFill>
                  <a:schemeClr val="accent1"/>
                </a:solidFill>
                <a:prstDash val="solid"/>
                <a:round/>
                <a:headEnd type="none" w="med" len="med"/>
                <a:tailEnd type="stealth" w="lg" len="lg"/>
              </a:ln>
            </p:spPr>
          </p:cxnSp>
          <p:cxnSp>
            <p:nvCxnSpPr>
              <p:cNvPr id="493" name="Shape 493"/>
              <p:cNvCxnSpPr>
                <a:stCxn id="471" idx="3"/>
                <a:endCxn id="465" idx="1"/>
              </p:cNvCxnSpPr>
              <p:nvPr/>
            </p:nvCxnSpPr>
            <p:spPr>
              <a:xfrm rot="10800000" flipH="1">
                <a:off x="4104566" y="3380834"/>
                <a:ext cx="1175100" cy="756300"/>
              </a:xfrm>
              <a:prstGeom prst="straightConnector1">
                <a:avLst/>
              </a:prstGeom>
              <a:noFill/>
              <a:ln w="25400" cap="flat" cmpd="sng">
                <a:solidFill>
                  <a:schemeClr val="accent1"/>
                </a:solidFill>
                <a:prstDash val="solid"/>
                <a:round/>
                <a:headEnd type="none" w="med" len="med"/>
                <a:tailEnd type="stealth" w="lg" len="lg"/>
              </a:ln>
            </p:spPr>
          </p:cxnSp>
          <p:cxnSp>
            <p:nvCxnSpPr>
              <p:cNvPr id="494" name="Shape 494"/>
              <p:cNvCxnSpPr>
                <a:stCxn id="472" idx="3"/>
                <a:endCxn id="465" idx="1"/>
              </p:cNvCxnSpPr>
              <p:nvPr/>
            </p:nvCxnSpPr>
            <p:spPr>
              <a:xfrm rot="10800000" flipH="1">
                <a:off x="4104566" y="3380627"/>
                <a:ext cx="1175100" cy="2428500"/>
              </a:xfrm>
              <a:prstGeom prst="straightConnector1">
                <a:avLst/>
              </a:prstGeom>
              <a:noFill/>
              <a:ln w="25400" cap="flat" cmpd="sng">
                <a:solidFill>
                  <a:schemeClr val="accent1"/>
                </a:solidFill>
                <a:prstDash val="solid"/>
                <a:round/>
                <a:headEnd type="none" w="med" len="med"/>
                <a:tailEnd type="stealth" w="lg" len="lg"/>
              </a:ln>
            </p:spPr>
          </p:cxnSp>
          <p:cxnSp>
            <p:nvCxnSpPr>
              <p:cNvPr id="495" name="Shape 495"/>
              <p:cNvCxnSpPr>
                <a:stCxn id="488" idx="1"/>
                <a:endCxn id="465" idx="3"/>
              </p:cNvCxnSpPr>
              <p:nvPr/>
            </p:nvCxnSpPr>
            <p:spPr>
              <a:xfrm flipH="1">
                <a:off x="6580242" y="2270591"/>
                <a:ext cx="504300" cy="1110300"/>
              </a:xfrm>
              <a:prstGeom prst="straightConnector1">
                <a:avLst/>
              </a:prstGeom>
              <a:noFill/>
              <a:ln w="25400" cap="flat" cmpd="sng">
                <a:solidFill>
                  <a:schemeClr val="accent1"/>
                </a:solidFill>
                <a:prstDash val="solid"/>
                <a:round/>
                <a:headEnd type="none" w="med" len="med"/>
                <a:tailEnd type="stealth" w="lg" len="lg"/>
              </a:ln>
            </p:spPr>
          </p:cxnSp>
          <p:cxnSp>
            <p:nvCxnSpPr>
              <p:cNvPr id="496" name="Shape 496"/>
              <p:cNvCxnSpPr>
                <a:stCxn id="489" idx="1"/>
                <a:endCxn id="465" idx="3"/>
              </p:cNvCxnSpPr>
              <p:nvPr/>
            </p:nvCxnSpPr>
            <p:spPr>
              <a:xfrm rot="10800000">
                <a:off x="6580146" y="3380644"/>
                <a:ext cx="563400" cy="1361400"/>
              </a:xfrm>
              <a:prstGeom prst="straightConnector1">
                <a:avLst/>
              </a:prstGeom>
              <a:noFill/>
              <a:ln w="25400" cap="flat" cmpd="sng">
                <a:solidFill>
                  <a:schemeClr val="accent1"/>
                </a:solidFill>
                <a:prstDash val="solid"/>
                <a:round/>
                <a:headEnd type="none" w="med" len="med"/>
                <a:tailEnd type="stealth" w="lg" len="lg"/>
              </a:ln>
            </p:spPr>
          </p:cxnSp>
          <p:cxnSp>
            <p:nvCxnSpPr>
              <p:cNvPr id="497" name="Shape 497"/>
              <p:cNvCxnSpPr>
                <a:stCxn id="490" idx="1"/>
                <a:endCxn id="465" idx="3"/>
              </p:cNvCxnSpPr>
              <p:nvPr/>
            </p:nvCxnSpPr>
            <p:spPr>
              <a:xfrm rot="10800000">
                <a:off x="6580146" y="3380668"/>
                <a:ext cx="563400" cy="2553900"/>
              </a:xfrm>
              <a:prstGeom prst="straightConnector1">
                <a:avLst/>
              </a:prstGeom>
              <a:noFill/>
              <a:ln w="25400" cap="flat" cmpd="sng">
                <a:solidFill>
                  <a:schemeClr val="accent1"/>
                </a:solidFill>
                <a:prstDash val="solid"/>
                <a:round/>
                <a:headEnd type="none" w="med" len="med"/>
                <a:tailEnd type="stealth" w="lg" len="lg"/>
              </a:ln>
            </p:spPr>
          </p:cxnSp>
          <p:cxnSp>
            <p:nvCxnSpPr>
              <p:cNvPr id="498" name="Shape 498"/>
              <p:cNvCxnSpPr>
                <a:stCxn id="487" idx="1"/>
                <a:endCxn id="465" idx="3"/>
              </p:cNvCxnSpPr>
              <p:nvPr/>
            </p:nvCxnSpPr>
            <p:spPr>
              <a:xfrm flipH="1">
                <a:off x="6580242" y="1354958"/>
                <a:ext cx="504300" cy="2025900"/>
              </a:xfrm>
              <a:prstGeom prst="straightConnector1">
                <a:avLst/>
              </a:prstGeom>
              <a:noFill/>
              <a:ln w="38100" cap="flat" cmpd="sng">
                <a:solidFill>
                  <a:srgbClr val="FF0000"/>
                </a:solidFill>
                <a:prstDash val="solid"/>
                <a:round/>
                <a:headEnd type="none" w="med" len="med"/>
                <a:tailEnd type="stealth" w="lg" len="lg"/>
              </a:ln>
            </p:spPr>
          </p:cxnSp>
          <p:sp>
            <p:nvSpPr>
              <p:cNvPr id="499" name="Shape 499"/>
              <p:cNvSpPr/>
              <p:nvPr/>
            </p:nvSpPr>
            <p:spPr>
              <a:xfrm>
                <a:off x="7694743" y="3301835"/>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0" name="Shape 500"/>
              <p:cNvSpPr/>
              <p:nvPr/>
            </p:nvSpPr>
            <p:spPr>
              <a:xfrm>
                <a:off x="7694835" y="3709514"/>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1" name="Shape 501"/>
              <p:cNvSpPr/>
              <p:nvPr/>
            </p:nvSpPr>
            <p:spPr>
              <a:xfrm>
                <a:off x="7694743" y="3509976"/>
                <a:ext cx="45718" cy="45718"/>
              </a:xfrm>
              <a:prstGeom prst="ellipse">
                <a:avLst/>
              </a:prstGeom>
              <a:solidFill>
                <a:schemeClr val="accen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2" name="Shape 502"/>
              <p:cNvSpPr txBox="1"/>
              <p:nvPr/>
            </p:nvSpPr>
            <p:spPr>
              <a:xfrm>
                <a:off x="7150917" y="648870"/>
                <a:ext cx="120132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Data Users</a:t>
                </a:r>
              </a:p>
            </p:txBody>
          </p:sp>
          <p:sp>
            <p:nvSpPr>
              <p:cNvPr id="503" name="Shape 503"/>
              <p:cNvSpPr txBox="1"/>
              <p:nvPr/>
            </p:nvSpPr>
            <p:spPr>
              <a:xfrm>
                <a:off x="2612951" y="509800"/>
                <a:ext cx="18651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Trusted Stewards</a:t>
                </a:r>
              </a:p>
            </p:txBody>
          </p:sp>
          <p:sp>
            <p:nvSpPr>
              <p:cNvPr id="504" name="Shape 504"/>
              <p:cNvSpPr/>
              <p:nvPr/>
            </p:nvSpPr>
            <p:spPr>
              <a:xfrm>
                <a:off x="6281214" y="1594716"/>
                <a:ext cx="1090581" cy="454979"/>
              </a:xfrm>
              <a:prstGeom prst="roundRect">
                <a:avLst>
                  <a:gd name="adj" fmla="val 16667"/>
                </a:avLst>
              </a:prstGeom>
              <a:solidFill>
                <a:schemeClr val="accent1"/>
              </a:solidFill>
              <a:ln w="381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400">
                    <a:solidFill>
                      <a:schemeClr val="lt1"/>
                    </a:solidFill>
                    <a:latin typeface="Calibri"/>
                    <a:ea typeface="Calibri"/>
                    <a:cs typeface="Calibri"/>
                    <a:sym typeface="Calibri"/>
                  </a:rPr>
                  <a:t>Third-Party App</a:t>
                </a:r>
              </a:p>
            </p:txBody>
          </p:sp>
          <p:cxnSp>
            <p:nvCxnSpPr>
              <p:cNvPr id="505" name="Shape 505"/>
              <p:cNvCxnSpPr>
                <a:stCxn id="465" idx="1"/>
                <a:endCxn id="462" idx="3"/>
              </p:cNvCxnSpPr>
              <p:nvPr/>
            </p:nvCxnSpPr>
            <p:spPr>
              <a:xfrm rot="10800000">
                <a:off x="4104582" y="1381557"/>
                <a:ext cx="1175100" cy="1999200"/>
              </a:xfrm>
              <a:prstGeom prst="curvedConnector3">
                <a:avLst>
                  <a:gd name="adj1" fmla="val 50000"/>
                </a:avLst>
              </a:prstGeom>
              <a:noFill/>
              <a:ln w="38100" cap="flat" cmpd="sng">
                <a:solidFill>
                  <a:srgbClr val="FF0000"/>
                </a:solidFill>
                <a:prstDash val="solid"/>
                <a:round/>
                <a:headEnd type="none" w="med" len="med"/>
                <a:tailEnd type="stealth" w="lg" len="lg"/>
              </a:ln>
            </p:spPr>
          </p:cxnSp>
          <p:cxnSp>
            <p:nvCxnSpPr>
              <p:cNvPr id="506" name="Shape 506"/>
              <p:cNvCxnSpPr>
                <a:stCxn id="462" idx="1"/>
                <a:endCxn id="486" idx="3"/>
              </p:cNvCxnSpPr>
              <p:nvPr/>
            </p:nvCxnSpPr>
            <p:spPr>
              <a:xfrm rot="10800000">
                <a:off x="1897418" y="1024360"/>
                <a:ext cx="906600" cy="357300"/>
              </a:xfrm>
              <a:prstGeom prst="curvedConnector3">
                <a:avLst>
                  <a:gd name="adj1" fmla="val 50000"/>
                </a:avLst>
              </a:prstGeom>
              <a:noFill/>
              <a:ln w="38100" cap="flat" cmpd="sng">
                <a:solidFill>
                  <a:srgbClr val="FF0000"/>
                </a:solidFill>
                <a:prstDash val="solid"/>
                <a:round/>
                <a:headEnd type="none" w="med" len="med"/>
                <a:tailEnd type="stealth" w="lg" len="lg"/>
              </a:ln>
            </p:spPr>
          </p:cxnSp>
        </p:gr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xfrm>
            <a:off x="231325" y="276068"/>
            <a:ext cx="8761200" cy="1196297"/>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dirty="0">
                <a:solidFill>
                  <a:schemeClr val="dk1"/>
                </a:solidFill>
                <a:latin typeface="Calibri"/>
                <a:ea typeface="Calibri"/>
                <a:cs typeface="Calibri"/>
                <a:sym typeface="Calibri"/>
              </a:rPr>
              <a:t>How </a:t>
            </a:r>
            <a:r>
              <a:rPr lang="en-US" sz="3959" b="0" i="0" u="none" strike="noStrike" cap="none" dirty="0" smtClean="0">
                <a:solidFill>
                  <a:schemeClr val="dk1"/>
                </a:solidFill>
                <a:latin typeface="Calibri"/>
                <a:ea typeface="Calibri"/>
                <a:cs typeface="Calibri"/>
                <a:sym typeface="Calibri"/>
              </a:rPr>
              <a:t>do two </a:t>
            </a:r>
            <a:r>
              <a:rPr lang="en-US" sz="3959" dirty="0" smtClean="0"/>
              <a:t>stewards</a:t>
            </a:r>
            <a:r>
              <a:rPr lang="en-US" sz="3959" b="0" i="0" u="none" strike="noStrike" cap="none" dirty="0" smtClean="0">
                <a:solidFill>
                  <a:schemeClr val="dk1"/>
                </a:solidFill>
                <a:latin typeface="Calibri"/>
                <a:ea typeface="Calibri"/>
                <a:cs typeface="Calibri"/>
                <a:sym typeface="Calibri"/>
              </a:rPr>
              <a:t> know if they have a participant in common?</a:t>
            </a:r>
            <a:endParaRPr lang="en-US" sz="3959" b="0" i="0" u="none" strike="noStrike" cap="none" dirty="0">
              <a:solidFill>
                <a:schemeClr val="dk1"/>
              </a:solidFill>
              <a:latin typeface="Calibri"/>
              <a:ea typeface="Calibri"/>
              <a:cs typeface="Calibri"/>
              <a:sym typeface="Calibri"/>
            </a:endParaRPr>
          </a:p>
        </p:txBody>
      </p:sp>
      <p:sp>
        <p:nvSpPr>
          <p:cNvPr id="512" name="Shape 512"/>
          <p:cNvSpPr txBox="1">
            <a:spLocks noGrp="1"/>
          </p:cNvSpPr>
          <p:nvPr>
            <p:ph type="body" idx="1"/>
          </p:nvPr>
        </p:nvSpPr>
        <p:spPr>
          <a:xfrm>
            <a:off x="457200" y="1558370"/>
            <a:ext cx="8229600" cy="58503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496"/>
              </a:spcBef>
              <a:spcAft>
                <a:spcPts val="0"/>
              </a:spcAft>
              <a:buClr>
                <a:schemeClr val="dk1"/>
              </a:buClr>
              <a:buSzPct val="99200"/>
              <a:buFont typeface="Arial"/>
              <a:buChar char="•"/>
            </a:pPr>
            <a:r>
              <a:rPr lang="en-US" sz="2800" dirty="0" smtClean="0"/>
              <a:t>On the </a:t>
            </a:r>
            <a:r>
              <a:rPr lang="en-US" sz="2800" dirty="0"/>
              <a:t>public ledger, </a:t>
            </a:r>
            <a:r>
              <a:rPr lang="en-US" sz="2800" dirty="0" smtClean="0"/>
              <a:t>a participant </a:t>
            </a:r>
            <a:r>
              <a:rPr lang="en-US" sz="2800" dirty="0"/>
              <a:t>is identified with a random number</a:t>
            </a:r>
          </a:p>
          <a:p>
            <a:pPr marL="342900" marR="0" lvl="0" indent="-342900" algn="l" rtl="0">
              <a:lnSpc>
                <a:spcPct val="80000"/>
              </a:lnSpc>
              <a:spcBef>
                <a:spcPts val="496"/>
              </a:spcBef>
              <a:spcAft>
                <a:spcPts val="0"/>
              </a:spcAft>
              <a:buClr>
                <a:schemeClr val="dk1"/>
              </a:buClr>
              <a:buSzPct val="99200"/>
              <a:buFont typeface="Arial"/>
              <a:buChar char="•"/>
            </a:pPr>
            <a:r>
              <a:rPr lang="en-US" sz="2800" dirty="0" smtClean="0"/>
              <a:t>Each stewar</a:t>
            </a:r>
            <a:r>
              <a:rPr lang="en-US" sz="2800" dirty="0"/>
              <a:t>d</a:t>
            </a:r>
            <a:r>
              <a:rPr lang="en-US" sz="2800" b="0" i="0" u="none" strike="noStrike" cap="none" dirty="0" smtClean="0">
                <a:solidFill>
                  <a:schemeClr val="dk1"/>
                </a:solidFill>
                <a:sym typeface="Calibri"/>
              </a:rPr>
              <a:t> </a:t>
            </a:r>
            <a:r>
              <a:rPr lang="en-US" sz="2800" b="0" i="0" u="none" strike="noStrike" cap="none" dirty="0">
                <a:solidFill>
                  <a:schemeClr val="dk1"/>
                </a:solidFill>
                <a:sym typeface="Calibri"/>
              </a:rPr>
              <a:t>securely </a:t>
            </a:r>
            <a:r>
              <a:rPr lang="en-US" sz="2800" b="0" i="0" u="none" strike="noStrike" cap="none" dirty="0" smtClean="0">
                <a:solidFill>
                  <a:schemeClr val="dk1"/>
                </a:solidFill>
                <a:sym typeface="Calibri"/>
              </a:rPr>
              <a:t>stores </a:t>
            </a:r>
            <a:r>
              <a:rPr lang="en-US" sz="2800" b="0" i="0" u="none" strike="noStrike" cap="none" dirty="0">
                <a:solidFill>
                  <a:schemeClr val="dk1"/>
                </a:solidFill>
                <a:sym typeface="Calibri"/>
              </a:rPr>
              <a:t>personal </a:t>
            </a:r>
            <a:r>
              <a:rPr lang="en-US" sz="2800" dirty="0"/>
              <a:t>identifiable </a:t>
            </a:r>
            <a:r>
              <a:rPr lang="en-US" sz="2800" b="0" i="0" u="none" strike="noStrike" cap="none" dirty="0">
                <a:solidFill>
                  <a:schemeClr val="dk1"/>
                </a:solidFill>
                <a:sym typeface="Calibri"/>
              </a:rPr>
              <a:t>information </a:t>
            </a:r>
            <a:r>
              <a:rPr lang="en-US" sz="2800" b="0" i="0" u="none" strike="noStrike" cap="none" dirty="0" smtClean="0">
                <a:solidFill>
                  <a:schemeClr val="dk1"/>
                </a:solidFill>
                <a:sym typeface="Calibri"/>
              </a:rPr>
              <a:t>for</a:t>
            </a:r>
            <a:r>
              <a:rPr lang="en-US" sz="2800" dirty="0" smtClean="0"/>
              <a:t> their participants; only they can associate participant with a public random number</a:t>
            </a:r>
            <a:endParaRPr lang="en-US" sz="2800" dirty="0"/>
          </a:p>
          <a:p>
            <a:pPr marL="342900" marR="0" lvl="0" indent="-342900" algn="l" rtl="0">
              <a:lnSpc>
                <a:spcPct val="80000"/>
              </a:lnSpc>
              <a:spcBef>
                <a:spcPts val="496"/>
              </a:spcBef>
              <a:spcAft>
                <a:spcPts val="0"/>
              </a:spcAft>
              <a:buClr>
                <a:schemeClr val="dk1"/>
              </a:buClr>
              <a:buSzPct val="99200"/>
              <a:buFont typeface="Arial"/>
              <a:buChar char="•"/>
            </a:pPr>
            <a:r>
              <a:rPr lang="en-US" sz="2800" dirty="0"/>
              <a:t>Personal identifiable information</a:t>
            </a:r>
            <a:r>
              <a:rPr lang="en-US" sz="2800" b="0" i="0" u="none" strike="noStrike" cap="none" dirty="0">
                <a:solidFill>
                  <a:schemeClr val="dk1"/>
                </a:solidFill>
                <a:sym typeface="Calibri"/>
              </a:rPr>
              <a:t> </a:t>
            </a:r>
            <a:r>
              <a:rPr lang="en-US" sz="2800" b="0" i="0" u="none" strike="noStrike" cap="none" dirty="0" smtClean="0">
                <a:solidFill>
                  <a:schemeClr val="dk1"/>
                </a:solidFill>
                <a:sym typeface="Calibri"/>
              </a:rPr>
              <a:t>is compared between the two stewards </a:t>
            </a:r>
            <a:r>
              <a:rPr lang="en-US" sz="2800" dirty="0" smtClean="0"/>
              <a:t>without revealing any information except which participants they have in common by </a:t>
            </a:r>
            <a:r>
              <a:rPr lang="en-US" sz="2800" dirty="0"/>
              <a:t>a cryptographic trick (secure multiparty computation)</a:t>
            </a:r>
          </a:p>
          <a:p>
            <a:pPr marL="0" marR="0" lvl="0" indent="0" algn="l" rtl="0">
              <a:lnSpc>
                <a:spcPct val="80000"/>
              </a:lnSpc>
              <a:spcBef>
                <a:spcPts val="496"/>
              </a:spcBef>
              <a:buNone/>
            </a:pPr>
            <a:endParaRPr sz="2480" b="0" i="0" u="none" strike="noStrike" cap="none" dirty="0">
              <a:solidFill>
                <a:schemeClr val="dk1"/>
              </a:solidFill>
              <a:latin typeface="Calibri"/>
              <a:ea typeface="Calibri"/>
              <a:cs typeface="Calibri"/>
              <a:sym typeface="Calibri"/>
            </a:endParaRPr>
          </a:p>
        </p:txBody>
      </p:sp>
      <p:pic>
        <p:nvPicPr>
          <p:cNvPr id="513" name="Shape 513"/>
          <p:cNvPicPr preferRelativeResize="0"/>
          <p:nvPr/>
        </p:nvPicPr>
        <p:blipFill>
          <a:blip r:embed="rId3">
            <a:alphaModFix/>
          </a:blip>
          <a:stretch>
            <a:fillRect/>
          </a:stretch>
        </p:blipFill>
        <p:spPr>
          <a:xfrm>
            <a:off x="3568400" y="4928000"/>
            <a:ext cx="5272074" cy="1728275"/>
          </a:xfrm>
          <a:prstGeom prst="rect">
            <a:avLst/>
          </a:prstGeom>
          <a:noFill/>
          <a:ln>
            <a:noFill/>
          </a:ln>
        </p:spPr>
      </p:pic>
      <p:sp>
        <p:nvSpPr>
          <p:cNvPr id="514" name="Shape 514"/>
          <p:cNvSpPr txBox="1"/>
          <p:nvPr/>
        </p:nvSpPr>
        <p:spPr>
          <a:xfrm>
            <a:off x="701084" y="5264032"/>
            <a:ext cx="2692800" cy="1189788"/>
          </a:xfrm>
          <a:prstGeom prst="rect">
            <a:avLst/>
          </a:prstGeom>
          <a:noFill/>
          <a:ln>
            <a:noFill/>
          </a:ln>
        </p:spPr>
        <p:txBody>
          <a:bodyPr lIns="91425" tIns="91425" rIns="91425" bIns="91425" anchor="t" anchorCtr="0">
            <a:noAutofit/>
          </a:bodyPr>
          <a:lstStyle/>
          <a:p>
            <a:pPr lvl="0" rtl="0">
              <a:spcBef>
                <a:spcPts val="0"/>
              </a:spcBef>
              <a:buNone/>
            </a:pPr>
            <a:r>
              <a:rPr lang="en-US" sz="1800" dirty="0" smtClean="0"/>
              <a:t>To make it comparable, personal </a:t>
            </a:r>
            <a:r>
              <a:rPr lang="en-US" sz="1800" dirty="0"/>
              <a:t>information </a:t>
            </a:r>
            <a:r>
              <a:rPr lang="en-US" sz="1800" dirty="0" smtClean="0"/>
              <a:t>could be collected by the </a:t>
            </a:r>
            <a:r>
              <a:rPr lang="en-US" sz="1800" dirty="0"/>
              <a:t>NIH NDAR GUID standard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457200" y="145802"/>
            <a:ext cx="8229600" cy="1143000"/>
          </a:xfrm>
          <a:prstGeom prst="rect">
            <a:avLst/>
          </a:prstGeom>
        </p:spPr>
        <p:txBody>
          <a:bodyPr lIns="91425" tIns="91425" rIns="91425" bIns="91425" anchor="ctr" anchorCtr="0">
            <a:noAutofit/>
          </a:bodyPr>
          <a:lstStyle/>
          <a:p>
            <a:pPr lvl="0">
              <a:spcBef>
                <a:spcPts val="0"/>
              </a:spcBef>
              <a:buNone/>
            </a:pPr>
            <a:r>
              <a:rPr lang="en-US" sz="3600" dirty="0"/>
              <a:t>Demo: s</a:t>
            </a:r>
            <a:r>
              <a:rPr lang="en-US" sz="3600" dirty="0" smtClean="0"/>
              <a:t>ecure </a:t>
            </a:r>
            <a:r>
              <a:rPr lang="en-US" sz="3600" dirty="0"/>
              <a:t>m</a:t>
            </a:r>
            <a:r>
              <a:rPr lang="en-US" sz="3600" dirty="0" smtClean="0"/>
              <a:t>ultiparty </a:t>
            </a:r>
            <a:r>
              <a:rPr lang="en-US" sz="3600" dirty="0"/>
              <a:t>c</a:t>
            </a:r>
            <a:r>
              <a:rPr lang="en-US" sz="3600" dirty="0" smtClean="0"/>
              <a:t>omputation to compute private set intersection</a:t>
            </a:r>
            <a:endParaRPr lang="en-US" sz="3600" dirty="0"/>
          </a:p>
        </p:txBody>
      </p:sp>
      <p:pic>
        <p:nvPicPr>
          <p:cNvPr id="521" name="Shape 521"/>
          <p:cNvPicPr preferRelativeResize="0"/>
          <p:nvPr/>
        </p:nvPicPr>
        <p:blipFill>
          <a:blip r:embed="rId3">
            <a:alphaModFix/>
          </a:blip>
          <a:stretch>
            <a:fillRect/>
          </a:stretch>
        </p:blipFill>
        <p:spPr>
          <a:xfrm>
            <a:off x="1925400" y="1394800"/>
            <a:ext cx="971474" cy="1497675"/>
          </a:xfrm>
          <a:prstGeom prst="rect">
            <a:avLst/>
          </a:prstGeom>
          <a:noFill/>
          <a:ln>
            <a:noFill/>
          </a:ln>
        </p:spPr>
      </p:pic>
      <p:pic>
        <p:nvPicPr>
          <p:cNvPr id="522" name="Shape 522"/>
          <p:cNvPicPr preferRelativeResize="0"/>
          <p:nvPr/>
        </p:nvPicPr>
        <p:blipFill>
          <a:blip r:embed="rId3">
            <a:alphaModFix/>
          </a:blip>
          <a:stretch>
            <a:fillRect/>
          </a:stretch>
        </p:blipFill>
        <p:spPr>
          <a:xfrm>
            <a:off x="5434825" y="1394800"/>
            <a:ext cx="920424" cy="1419000"/>
          </a:xfrm>
          <a:prstGeom prst="rect">
            <a:avLst/>
          </a:prstGeom>
          <a:noFill/>
          <a:ln>
            <a:noFill/>
          </a:ln>
        </p:spPr>
      </p:pic>
      <p:cxnSp>
        <p:nvCxnSpPr>
          <p:cNvPr id="523" name="Shape 523"/>
          <p:cNvCxnSpPr/>
          <p:nvPr/>
        </p:nvCxnSpPr>
        <p:spPr>
          <a:xfrm>
            <a:off x="2992625" y="2286250"/>
            <a:ext cx="2236200" cy="0"/>
          </a:xfrm>
          <a:prstGeom prst="straightConnector1">
            <a:avLst/>
          </a:prstGeom>
          <a:noFill/>
          <a:ln w="38100" cap="flat" cmpd="sng">
            <a:solidFill>
              <a:schemeClr val="dk2"/>
            </a:solidFill>
            <a:prstDash val="solid"/>
            <a:round/>
            <a:headEnd type="triangle" w="lg" len="lg"/>
            <a:tailEnd type="triangle" w="lg" len="lg"/>
          </a:ln>
        </p:spPr>
      </p:cxnSp>
      <p:sp>
        <p:nvSpPr>
          <p:cNvPr id="524" name="Shape 524"/>
          <p:cNvSpPr txBox="1"/>
          <p:nvPr/>
        </p:nvSpPr>
        <p:spPr>
          <a:xfrm>
            <a:off x="1472612" y="2925100"/>
            <a:ext cx="1882888" cy="770700"/>
          </a:xfrm>
          <a:prstGeom prst="rect">
            <a:avLst/>
          </a:prstGeom>
          <a:noFill/>
          <a:ln>
            <a:noFill/>
          </a:ln>
        </p:spPr>
        <p:txBody>
          <a:bodyPr lIns="91425" tIns="91425" rIns="91425" bIns="91425" anchor="t" anchorCtr="0">
            <a:noAutofit/>
          </a:bodyPr>
          <a:lstStyle/>
          <a:p>
            <a:pPr lvl="0" rtl="0">
              <a:spcBef>
                <a:spcPts val="0"/>
              </a:spcBef>
              <a:buNone/>
            </a:pPr>
            <a:r>
              <a:rPr lang="en-US" dirty="0"/>
              <a:t>Steward A</a:t>
            </a:r>
          </a:p>
          <a:p>
            <a:pPr lvl="0" rtl="0">
              <a:spcBef>
                <a:spcPts val="0"/>
              </a:spcBef>
              <a:buNone/>
            </a:pPr>
            <a:r>
              <a:rPr lang="en-US" dirty="0" smtClean="0"/>
              <a:t>100,000 participants</a:t>
            </a:r>
            <a:endParaRPr lang="en-US" dirty="0"/>
          </a:p>
          <a:p>
            <a:pPr lvl="0">
              <a:spcBef>
                <a:spcPts val="0"/>
              </a:spcBef>
              <a:buNone/>
            </a:pPr>
            <a:r>
              <a:rPr lang="en-US" dirty="0"/>
              <a:t>10 </a:t>
            </a:r>
            <a:r>
              <a:rPr lang="en-US" dirty="0" smtClean="0"/>
              <a:t>overlap </a:t>
            </a:r>
            <a:r>
              <a:rPr lang="en-US" dirty="0"/>
              <a:t>with B</a:t>
            </a:r>
          </a:p>
        </p:txBody>
      </p:sp>
      <p:sp>
        <p:nvSpPr>
          <p:cNvPr id="525" name="Shape 525"/>
          <p:cNvSpPr txBox="1"/>
          <p:nvPr/>
        </p:nvSpPr>
        <p:spPr>
          <a:xfrm>
            <a:off x="5305024" y="2850050"/>
            <a:ext cx="1929181" cy="770700"/>
          </a:xfrm>
          <a:prstGeom prst="rect">
            <a:avLst/>
          </a:prstGeom>
          <a:noFill/>
          <a:ln>
            <a:noFill/>
          </a:ln>
        </p:spPr>
        <p:txBody>
          <a:bodyPr lIns="91425" tIns="91425" rIns="91425" bIns="91425" anchor="t" anchorCtr="0">
            <a:noAutofit/>
          </a:bodyPr>
          <a:lstStyle/>
          <a:p>
            <a:pPr lvl="0" rtl="0">
              <a:spcBef>
                <a:spcPts val="0"/>
              </a:spcBef>
              <a:buNone/>
            </a:pPr>
            <a:r>
              <a:rPr lang="en-US" dirty="0"/>
              <a:t>Steward B</a:t>
            </a:r>
          </a:p>
          <a:p>
            <a:pPr lvl="0" rtl="0">
              <a:spcBef>
                <a:spcPts val="0"/>
              </a:spcBef>
              <a:buNone/>
            </a:pPr>
            <a:r>
              <a:rPr lang="en-US" dirty="0" smtClean="0"/>
              <a:t>100,000 participants</a:t>
            </a:r>
            <a:endParaRPr lang="en-US" dirty="0"/>
          </a:p>
          <a:p>
            <a:pPr lvl="0" rtl="0">
              <a:spcBef>
                <a:spcPts val="0"/>
              </a:spcBef>
              <a:buNone/>
            </a:pPr>
            <a:r>
              <a:rPr lang="en-US" dirty="0"/>
              <a:t>10 </a:t>
            </a:r>
            <a:r>
              <a:rPr lang="en-US" dirty="0" smtClean="0"/>
              <a:t>overlap </a:t>
            </a:r>
            <a:r>
              <a:rPr lang="en-US" dirty="0"/>
              <a:t>with A</a:t>
            </a:r>
          </a:p>
        </p:txBody>
      </p:sp>
      <p:sp>
        <p:nvSpPr>
          <p:cNvPr id="526" name="Shape 526"/>
          <p:cNvSpPr txBox="1"/>
          <p:nvPr/>
        </p:nvSpPr>
        <p:spPr>
          <a:xfrm>
            <a:off x="3522300" y="2285675"/>
            <a:ext cx="1548300" cy="770700"/>
          </a:xfrm>
          <a:prstGeom prst="rect">
            <a:avLst/>
          </a:prstGeom>
          <a:noFill/>
          <a:ln>
            <a:noFill/>
          </a:ln>
        </p:spPr>
        <p:txBody>
          <a:bodyPr lIns="91425" tIns="91425" rIns="91425" bIns="91425" anchor="t" anchorCtr="0">
            <a:noAutofit/>
          </a:bodyPr>
          <a:lstStyle/>
          <a:p>
            <a:pPr lvl="0" rtl="0">
              <a:spcBef>
                <a:spcPts val="0"/>
              </a:spcBef>
              <a:buNone/>
            </a:pPr>
            <a:r>
              <a:rPr lang="en-US" dirty="0" err="1"/>
              <a:t>Homomorphic</a:t>
            </a:r>
            <a:endParaRPr lang="en-US" dirty="0"/>
          </a:p>
          <a:p>
            <a:pPr lvl="0" rtl="0">
              <a:spcBef>
                <a:spcPts val="0"/>
              </a:spcBef>
              <a:buNone/>
            </a:pPr>
            <a:r>
              <a:rPr lang="en-US" dirty="0" smtClean="0"/>
              <a:t>encryption</a:t>
            </a:r>
            <a:endParaRPr lang="en-US" dirty="0"/>
          </a:p>
        </p:txBody>
      </p:sp>
      <p:sp>
        <p:nvSpPr>
          <p:cNvPr id="527" name="Shape 527"/>
          <p:cNvSpPr txBox="1"/>
          <p:nvPr/>
        </p:nvSpPr>
        <p:spPr>
          <a:xfrm>
            <a:off x="3529400" y="1832575"/>
            <a:ext cx="1272900" cy="770700"/>
          </a:xfrm>
          <a:prstGeom prst="rect">
            <a:avLst/>
          </a:prstGeom>
          <a:noFill/>
          <a:ln>
            <a:noFill/>
          </a:ln>
        </p:spPr>
        <p:txBody>
          <a:bodyPr lIns="91425" tIns="91425" rIns="91425" bIns="91425" anchor="t" anchorCtr="0">
            <a:noAutofit/>
          </a:bodyPr>
          <a:lstStyle/>
          <a:p>
            <a:pPr lvl="0">
              <a:spcBef>
                <a:spcPts val="0"/>
              </a:spcBef>
              <a:buNone/>
            </a:pPr>
            <a:r>
              <a:rPr lang="en-US"/>
              <a:t>Internet</a:t>
            </a:r>
          </a:p>
        </p:txBody>
      </p:sp>
      <p:sp>
        <p:nvSpPr>
          <p:cNvPr id="528" name="Shape 528"/>
          <p:cNvSpPr txBox="1"/>
          <p:nvPr/>
        </p:nvSpPr>
        <p:spPr>
          <a:xfrm>
            <a:off x="527550" y="4041425"/>
            <a:ext cx="8440500" cy="2291700"/>
          </a:xfrm>
          <a:prstGeom prst="rect">
            <a:avLst/>
          </a:prstGeom>
          <a:noFill/>
          <a:ln>
            <a:noFill/>
          </a:ln>
        </p:spPr>
        <p:txBody>
          <a:bodyPr lIns="91425" tIns="91425" rIns="91425" bIns="91425" anchor="t" anchorCtr="0">
            <a:noAutofit/>
          </a:bodyPr>
          <a:lstStyle/>
          <a:p>
            <a:pPr lvl="0" rtl="0">
              <a:spcBef>
                <a:spcPts val="0"/>
              </a:spcBef>
              <a:buNone/>
            </a:pPr>
            <a:r>
              <a:rPr lang="en-US" sz="2400" dirty="0" smtClean="0">
                <a:solidFill>
                  <a:schemeClr val="dk1"/>
                </a:solidFill>
              </a:rPr>
              <a:t>Neither server sees the personal information on the other.</a:t>
            </a:r>
            <a:r>
              <a:rPr lang="en-US" sz="2400" dirty="0">
                <a:solidFill>
                  <a:schemeClr val="dk1"/>
                </a:solidFill>
              </a:rPr>
              <a:t/>
            </a:r>
            <a:br>
              <a:rPr lang="en-US" sz="2400" dirty="0">
                <a:solidFill>
                  <a:schemeClr val="dk1"/>
                </a:solidFill>
              </a:rPr>
            </a:br>
            <a:r>
              <a:rPr lang="en-US" sz="2400" dirty="0">
                <a:solidFill>
                  <a:schemeClr val="dk1"/>
                </a:solidFill>
              </a:rPr>
              <a:t>Only the checksum </a:t>
            </a:r>
            <a:r>
              <a:rPr lang="en-US" sz="2400" dirty="0" smtClean="0">
                <a:solidFill>
                  <a:schemeClr val="dk1"/>
                </a:solidFill>
              </a:rPr>
              <a:t>identifying the participants in common </a:t>
            </a:r>
            <a:r>
              <a:rPr lang="en-US" sz="2400" dirty="0">
                <a:solidFill>
                  <a:schemeClr val="dk1"/>
                </a:solidFill>
              </a:rPr>
              <a:t>is visible, nothing else</a:t>
            </a:r>
          </a:p>
          <a:p>
            <a:pPr lvl="0" rtl="0">
              <a:spcBef>
                <a:spcPts val="0"/>
              </a:spcBef>
              <a:buClr>
                <a:schemeClr val="dk1"/>
              </a:buClr>
              <a:buFont typeface="Arial"/>
              <a:buNone/>
            </a:pPr>
            <a:endParaRPr sz="2400" dirty="0">
              <a:solidFill>
                <a:schemeClr val="dk1"/>
              </a:solidFill>
            </a:endParaRPr>
          </a:p>
          <a:p>
            <a:pPr lvl="0" rtl="0">
              <a:spcBef>
                <a:spcPts val="0"/>
              </a:spcBef>
              <a:buNone/>
            </a:pPr>
            <a:r>
              <a:rPr lang="en-US" sz="2400" dirty="0"/>
              <a:t>Runtime: 10 seconds over a transatlantic link, single </a:t>
            </a:r>
            <a:r>
              <a:rPr lang="en-US" sz="2400" dirty="0" smtClean="0"/>
              <a:t>CPU</a:t>
            </a:r>
          </a:p>
          <a:p>
            <a:pPr lvl="0" rtl="0">
              <a:spcBef>
                <a:spcPts val="0"/>
              </a:spcBef>
              <a:buNone/>
            </a:pPr>
            <a:endParaRPr lang="en-US" sz="2400" dirty="0"/>
          </a:p>
          <a:p>
            <a:pPr lvl="0" rtl="0">
              <a:spcBef>
                <a:spcPts val="0"/>
              </a:spcBef>
              <a:buNone/>
            </a:pPr>
            <a:r>
              <a:rPr lang="en-US" sz="2400" dirty="0" smtClean="0"/>
              <a:t>Implementation and experiments by Max </a:t>
            </a:r>
            <a:r>
              <a:rPr lang="en-US" sz="2400" dirty="0" err="1" smtClean="0"/>
              <a:t>Haeussler</a:t>
            </a:r>
            <a:endParaRPr lang="en-US" sz="2400" dirty="0"/>
          </a:p>
          <a:p>
            <a:pPr lvl="0">
              <a:spcBef>
                <a:spcPts val="0"/>
              </a:spcBef>
              <a:buNone/>
            </a:pPr>
            <a:endParaRPr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Who can be a </a:t>
            </a:r>
            <a:r>
              <a:rPr lang="en-US"/>
              <a:t>steward</a:t>
            </a:r>
            <a:r>
              <a:rPr lang="en-US" sz="4400" b="0" i="0" u="none" strike="noStrike" cap="none">
                <a:solidFill>
                  <a:schemeClr val="dk1"/>
                </a:solidFill>
                <a:latin typeface="Calibri"/>
                <a:ea typeface="Calibri"/>
                <a:cs typeface="Calibri"/>
                <a:sym typeface="Calibri"/>
              </a:rPr>
              <a:t>?	</a:t>
            </a:r>
          </a:p>
        </p:txBody>
      </p:sp>
      <p:sp>
        <p:nvSpPr>
          <p:cNvPr id="534" name="Shape 534"/>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Any entity that:</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Has a legitimate permanent contact</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Follows the rules</a:t>
            </a:r>
          </a:p>
          <a:p>
            <a:pPr marL="742950" marR="0" lvl="1" indent="-285750" algn="l" rtl="0">
              <a:spcBef>
                <a:spcPts val="56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Has enough </a:t>
            </a:r>
            <a:r>
              <a:rPr lang="en-US" dirty="0"/>
              <a:t>participant</a:t>
            </a:r>
            <a:r>
              <a:rPr lang="en-US" sz="2800" b="0" i="0" u="none" strike="noStrike" cap="none" dirty="0">
                <a:solidFill>
                  <a:schemeClr val="dk1"/>
                </a:solidFill>
                <a:latin typeface="Calibri"/>
                <a:ea typeface="Calibri"/>
                <a:cs typeface="Calibri"/>
                <a:sym typeface="Calibri"/>
              </a:rPr>
              <a:t>s to prevent “</a:t>
            </a:r>
            <a:r>
              <a:rPr lang="en-US" dirty="0"/>
              <a:t>participant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reidentification</a:t>
            </a:r>
            <a:r>
              <a:rPr lang="en-US" sz="2800" b="0" i="0" u="none" strike="noStrike" cap="none" dirty="0">
                <a:solidFill>
                  <a:schemeClr val="dk1"/>
                </a:solidFill>
                <a:latin typeface="Calibri"/>
                <a:ea typeface="Calibri"/>
                <a:cs typeface="Calibri"/>
                <a:sym typeface="Calibri"/>
              </a:rPr>
              <a:t> by </a:t>
            </a:r>
            <a:r>
              <a:rPr lang="en-US" dirty="0"/>
              <a:t>steward</a:t>
            </a:r>
            <a:r>
              <a:rPr lang="en-US" sz="2800" b="0" i="0" u="none" strike="noStrike" cap="none" dirty="0">
                <a:solidFill>
                  <a:schemeClr val="dk1"/>
                </a:solidFill>
                <a:latin typeface="Calibri"/>
                <a:ea typeface="Calibri"/>
                <a:cs typeface="Calibri"/>
                <a:sym typeface="Calibri"/>
              </a:rPr>
              <a:t>” (small stewards can be anonymously pooled)</a:t>
            </a:r>
          </a:p>
          <a:p>
            <a:pPr marL="742950" marR="0" lvl="1" indent="-285750" algn="l" rtl="0">
              <a:spcBef>
                <a:spcPts val="560"/>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All </a:t>
            </a:r>
            <a:r>
              <a:rPr lang="en-US" dirty="0"/>
              <a:t>steward</a:t>
            </a:r>
            <a:r>
              <a:rPr lang="en-US" sz="3200" b="0" i="0" u="none" strike="noStrike" cap="none" dirty="0">
                <a:solidFill>
                  <a:schemeClr val="dk1"/>
                </a:solidFill>
                <a:latin typeface="Calibri"/>
                <a:ea typeface="Calibri"/>
                <a:cs typeface="Calibri"/>
                <a:sym typeface="Calibri"/>
              </a:rPr>
              <a:t>s </a:t>
            </a:r>
            <a:r>
              <a:rPr lang="en-US" dirty="0" smtClean="0"/>
              <a:t>will have</a:t>
            </a:r>
            <a:r>
              <a:rPr lang="en-US" sz="3200" b="0" i="0" u="none" strike="noStrike" cap="none" dirty="0" smtClean="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Internet ratings; t</a:t>
            </a:r>
            <a:r>
              <a:rPr lang="en-US" dirty="0"/>
              <a:t>hese can be available on a ledger (e.g. like </a:t>
            </a:r>
            <a:r>
              <a:rPr lang="en-US" dirty="0" err="1"/>
              <a:t>AirBnB</a:t>
            </a:r>
            <a:r>
              <a:rPr lang="en-US" dirty="0"/>
              <a:t>); </a:t>
            </a:r>
            <a:r>
              <a:rPr lang="en-US" sz="3200" b="0" i="0" u="none" strike="noStrike" cap="none" dirty="0">
                <a:solidFill>
                  <a:schemeClr val="dk1"/>
                </a:solidFill>
                <a:latin typeface="Calibri"/>
                <a:ea typeface="Calibri"/>
                <a:cs typeface="Calibri"/>
                <a:sym typeface="Calibri"/>
              </a:rPr>
              <a:t>users can filter out unreliable </a:t>
            </a:r>
            <a:r>
              <a:rPr lang="en-US" dirty="0"/>
              <a:t>steward</a:t>
            </a:r>
            <a:r>
              <a:rPr lang="en-US" sz="3200" b="0" i="0" u="none" strike="noStrike" cap="none" dirty="0">
                <a:solidFill>
                  <a:schemeClr val="dk1"/>
                </a:solidFill>
                <a:latin typeface="Calibri"/>
                <a:ea typeface="Calibri"/>
                <a:cs typeface="Calibri"/>
                <a:sym typeface="Calibri"/>
              </a:rPr>
              <a:t> data</a:t>
            </a:r>
          </a:p>
          <a:p>
            <a:pPr marL="342900" marR="0" lvl="0" indent="-342900" algn="l" rtl="0">
              <a:spcBef>
                <a:spcPts val="640"/>
              </a:spcBef>
              <a:buClr>
                <a:schemeClr val="dk1"/>
              </a:buClr>
              <a:buSzPct val="1000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Who pays for all this?</a:t>
            </a:r>
          </a:p>
        </p:txBody>
      </p:sp>
      <p:sp>
        <p:nvSpPr>
          <p:cNvPr id="547" name="Shape 54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740"/>
              <a:buFont typeface="Arial"/>
              <a:buChar char="•"/>
            </a:pPr>
            <a:r>
              <a:rPr lang="en-US" sz="2800" b="0" i="0" u="none" strike="noStrike" cap="none" dirty="0">
                <a:solidFill>
                  <a:schemeClr val="dk1"/>
                </a:solidFill>
                <a:sym typeface="Calibri"/>
              </a:rPr>
              <a:t>System can be designed and implemented for a few million dollars; long term maintenance is the only issue</a:t>
            </a:r>
          </a:p>
          <a:p>
            <a:pPr marL="342900" marR="0" lvl="0" indent="-342900" algn="l" rtl="0">
              <a:lnSpc>
                <a:spcPct val="90000"/>
              </a:lnSpc>
              <a:spcBef>
                <a:spcPts val="544"/>
              </a:spcBef>
              <a:spcAft>
                <a:spcPts val="0"/>
              </a:spcAft>
              <a:buClr>
                <a:schemeClr val="dk1"/>
              </a:buClr>
              <a:buSzPct val="100740"/>
              <a:buFont typeface="Arial"/>
              <a:buChar char="•"/>
            </a:pPr>
            <a:r>
              <a:rPr lang="en-US" sz="2800" b="0" i="0" u="none" strike="noStrike" cap="none" dirty="0">
                <a:solidFill>
                  <a:schemeClr val="dk1"/>
                </a:solidFill>
                <a:sym typeface="Calibri"/>
              </a:rPr>
              <a:t>Governments or philanthropies (possibly associated with hospitals, patient advocacy groups, etc.) could supply general funding</a:t>
            </a:r>
          </a:p>
          <a:p>
            <a:pPr marL="342900" marR="0" lvl="0" indent="-342900" algn="l" rtl="0">
              <a:lnSpc>
                <a:spcPct val="90000"/>
              </a:lnSpc>
              <a:spcBef>
                <a:spcPts val="544"/>
              </a:spcBef>
              <a:spcAft>
                <a:spcPts val="0"/>
              </a:spcAft>
              <a:buClr>
                <a:schemeClr val="dk1"/>
              </a:buClr>
              <a:buSzPct val="100740"/>
              <a:buFont typeface="Arial"/>
              <a:buChar char="•"/>
            </a:pPr>
            <a:r>
              <a:rPr lang="en-US" sz="2800" b="0" i="0" u="none" strike="noStrike" cap="none" dirty="0">
                <a:solidFill>
                  <a:schemeClr val="dk1"/>
                </a:solidFill>
                <a:sym typeface="Calibri"/>
              </a:rPr>
              <a:t>“Taxes” on genetic tests could provide revenue</a:t>
            </a:r>
          </a:p>
          <a:p>
            <a:pPr marL="342900" marR="0" lvl="0" indent="-342900" algn="l" rtl="0">
              <a:lnSpc>
                <a:spcPct val="90000"/>
              </a:lnSpc>
              <a:spcBef>
                <a:spcPts val="544"/>
              </a:spcBef>
              <a:spcAft>
                <a:spcPts val="0"/>
              </a:spcAft>
              <a:buClr>
                <a:schemeClr val="dk1"/>
              </a:buClr>
              <a:buSzPct val="100740"/>
              <a:buFont typeface="Arial"/>
              <a:buChar char="•"/>
            </a:pPr>
            <a:r>
              <a:rPr lang="en-US" sz="2800" dirty="0"/>
              <a:t>Steward</a:t>
            </a:r>
            <a:r>
              <a:rPr lang="en-US" sz="2800" b="0" i="0" u="none" strike="noStrike" cap="none" dirty="0">
                <a:solidFill>
                  <a:schemeClr val="dk1"/>
                </a:solidFill>
                <a:sym typeface="Calibri"/>
              </a:rPr>
              <a:t>s can be motivated to secure data donations either by altruism or commissions from data users</a:t>
            </a:r>
          </a:p>
          <a:p>
            <a:pPr marL="342900" marR="0" lvl="0" indent="-342900" algn="l" rtl="0">
              <a:lnSpc>
                <a:spcPct val="90000"/>
              </a:lnSpc>
              <a:spcBef>
                <a:spcPts val="544"/>
              </a:spcBef>
              <a:spcAft>
                <a:spcPts val="0"/>
              </a:spcAft>
              <a:buClr>
                <a:schemeClr val="dk1"/>
              </a:buClr>
              <a:buSzPct val="100740"/>
              <a:buFont typeface="Arial"/>
              <a:buChar char="•"/>
            </a:pPr>
            <a:r>
              <a:rPr lang="en-US" sz="2800" b="0" i="0" u="none" strike="noStrike" cap="none" dirty="0">
                <a:solidFill>
                  <a:schemeClr val="dk1"/>
                </a:solidFill>
                <a:sym typeface="Calibri"/>
              </a:rPr>
              <a:t>3</a:t>
            </a:r>
            <a:r>
              <a:rPr lang="en-US" sz="2800" b="0" i="0" u="none" strike="noStrike" cap="none" baseline="30000" dirty="0">
                <a:solidFill>
                  <a:schemeClr val="dk1"/>
                </a:solidFill>
                <a:sym typeface="Calibri"/>
              </a:rPr>
              <a:t>rd</a:t>
            </a:r>
            <a:r>
              <a:rPr lang="en-US" sz="2800" b="0" i="0" u="none" strike="noStrike" cap="none" dirty="0">
                <a:solidFill>
                  <a:schemeClr val="dk1"/>
                </a:solidFill>
                <a:sym typeface="Calibri"/>
              </a:rPr>
              <a:t> party app developers can charge for use of th</a:t>
            </a:r>
            <a:r>
              <a:rPr lang="en-US" sz="2800" dirty="0"/>
              <a:t>ei</a:t>
            </a:r>
            <a:r>
              <a:rPr lang="en-US" sz="2800" b="0" i="0" u="none" strike="noStrike" cap="none" dirty="0">
                <a:solidFill>
                  <a:schemeClr val="dk1"/>
                </a:solidFill>
                <a:sym typeface="Calibri"/>
              </a:rPr>
              <a:t>r tools or sell advertising to support their </a:t>
            </a:r>
            <a:r>
              <a:rPr lang="en-US" sz="2800" b="0" i="0" u="none" strike="noStrike" cap="none" dirty="0" smtClean="0">
                <a:solidFill>
                  <a:schemeClr val="dk1"/>
                </a:solidFill>
                <a:sym typeface="Calibri"/>
              </a:rPr>
              <a:t>efforts and to support the public ledger</a:t>
            </a:r>
            <a:endParaRPr lang="en-US" sz="2800" b="0" i="0" u="none" strike="noStrike" cap="none" dirty="0">
              <a:solidFill>
                <a:schemeClr val="dk1"/>
              </a:solidFill>
              <a:sym typeface="Calibri"/>
            </a:endParaRPr>
          </a:p>
          <a:p>
            <a:pPr marL="342900" marR="0" lvl="0" indent="-342900" algn="l" rtl="0">
              <a:lnSpc>
                <a:spcPct val="90000"/>
              </a:lnSpc>
              <a:spcBef>
                <a:spcPts val="544"/>
              </a:spcBef>
              <a:spcAft>
                <a:spcPts val="0"/>
              </a:spcAft>
              <a:buClr>
                <a:schemeClr val="dk1"/>
              </a:buClr>
              <a:buSzPct val="100740"/>
              <a:buFont typeface="Arial"/>
              <a:buNone/>
            </a:pPr>
            <a:endParaRPr sz="272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544"/>
              </a:spcBef>
              <a:buClr>
                <a:schemeClr val="dk1"/>
              </a:buClr>
              <a:buSzPct val="100740"/>
              <a:buFont typeface="Arial"/>
              <a:buNone/>
            </a:pPr>
            <a:endParaRPr sz="272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Summary</a:t>
            </a:r>
          </a:p>
        </p:txBody>
      </p:sp>
      <p:sp>
        <p:nvSpPr>
          <p:cNvPr id="560" name="Shape 560"/>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A completely decentralized, public database is possible, while still protecting privacy</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We need this because “trust is local”</a:t>
            </a:r>
          </a:p>
          <a:p>
            <a:pPr marL="342900" marR="0" lvl="0" indent="-342900" algn="l" rtl="0">
              <a:lnSpc>
                <a:spcPct val="90000"/>
              </a:lnSpc>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No single state government or private organization </a:t>
            </a:r>
            <a:r>
              <a:rPr lang="en-US" sz="3200" b="0" i="0" u="none" strike="noStrike" cap="none" dirty="0" smtClean="0">
                <a:solidFill>
                  <a:schemeClr val="dk1"/>
                </a:solidFill>
                <a:latin typeface="Calibri"/>
                <a:ea typeface="Calibri"/>
                <a:cs typeface="Calibri"/>
                <a:sym typeface="Calibri"/>
              </a:rPr>
              <a:t>can/should </a:t>
            </a:r>
            <a:r>
              <a:rPr lang="en-US" sz="3200" b="0" i="0" u="none" strike="noStrike" cap="none" dirty="0">
                <a:solidFill>
                  <a:schemeClr val="dk1"/>
                </a:solidFill>
                <a:latin typeface="Calibri"/>
                <a:ea typeface="Calibri"/>
                <a:cs typeface="Calibri"/>
                <a:sym typeface="Calibri"/>
              </a:rPr>
              <a:t>own or control </a:t>
            </a:r>
            <a:r>
              <a:rPr lang="en-US" dirty="0" smtClean="0"/>
              <a:t>all the world’s genetic</a:t>
            </a:r>
            <a:r>
              <a:rPr lang="en-US" sz="3200" b="0" i="0" u="none" strike="noStrike" cap="none" dirty="0" smtClean="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data</a:t>
            </a:r>
          </a:p>
          <a:p>
            <a:pPr marL="342900" marR="0" lvl="0" indent="-342900" algn="l" rtl="0">
              <a:lnSpc>
                <a:spcPct val="90000"/>
              </a:lnSpc>
              <a:spcBef>
                <a:spcPts val="640"/>
              </a:spcBef>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Once launched, a shared public ledger grows and is maintained organically by the global community because it benefits them, much like the Internet itself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idx="4294967295"/>
          </p:nvPr>
        </p:nvSpPr>
        <p:spPr>
          <a:xfrm>
            <a:off x="228600" y="228600"/>
            <a:ext cx="8381999" cy="990599"/>
          </a:xfrm>
          <a:prstGeom prst="rect">
            <a:avLst/>
          </a:prstGeom>
          <a:noFill/>
          <a:ln>
            <a:noFill/>
          </a:ln>
        </p:spPr>
        <p:txBody>
          <a:bodyPr lIns="91425" tIns="45700" rIns="91425" bIns="45700" anchor="ctr" anchorCtr="0">
            <a:noAutofit/>
          </a:bodyPr>
          <a:lstStyle/>
          <a:p>
            <a:pPr marL="0" marR="0" lvl="0" indent="0" algn="l" rtl="0">
              <a:lnSpc>
                <a:spcPct val="125000"/>
              </a:lnSpc>
              <a:spcBef>
                <a:spcPts val="0"/>
              </a:spcBef>
              <a:spcAft>
                <a:spcPts val="0"/>
              </a:spcAft>
              <a:buSzPct val="25000"/>
              <a:buNone/>
            </a:pPr>
            <a:r>
              <a:rPr lang="en-US" sz="3200" b="0" i="0" u="none" strike="noStrike" cap="none">
                <a:solidFill>
                  <a:srgbClr val="294171"/>
                </a:solidFill>
                <a:latin typeface="Arial"/>
                <a:ea typeface="Arial"/>
                <a:cs typeface="Arial"/>
                <a:sym typeface="Arial"/>
              </a:rPr>
              <a:t>Alliance for data sharing</a:t>
            </a:r>
          </a:p>
        </p:txBody>
      </p:sp>
      <p:sp>
        <p:nvSpPr>
          <p:cNvPr id="253" name="Shape 253"/>
          <p:cNvSpPr txBox="1"/>
          <p:nvPr/>
        </p:nvSpPr>
        <p:spPr>
          <a:xfrm>
            <a:off x="977900" y="6629400"/>
            <a:ext cx="18466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rgbClr val="000000"/>
              </a:solidFill>
              <a:latin typeface="Source Sans Pro"/>
              <a:ea typeface="Source Sans Pro"/>
              <a:cs typeface="Source Sans Pro"/>
              <a:sym typeface="Source Sans Pro"/>
            </a:endParaRPr>
          </a:p>
        </p:txBody>
      </p:sp>
      <p:sp>
        <p:nvSpPr>
          <p:cNvPr id="254" name="Shape 254"/>
          <p:cNvSpPr txBox="1"/>
          <p:nvPr/>
        </p:nvSpPr>
        <p:spPr>
          <a:xfrm>
            <a:off x="304800" y="6397830"/>
            <a:ext cx="289560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rgbClr val="7F7F7F"/>
                </a:solidFill>
                <a:latin typeface="Source Sans Pro"/>
                <a:ea typeface="Source Sans Pro"/>
                <a:cs typeface="Source Sans Pro"/>
                <a:sym typeface="Source Sans Pro"/>
              </a:rPr>
              <a:t>UC Santa Cruz Genomics Institute</a:t>
            </a:r>
          </a:p>
        </p:txBody>
      </p:sp>
      <p:pic>
        <p:nvPicPr>
          <p:cNvPr id="255" name="Shape 255"/>
          <p:cNvPicPr preferRelativeResize="0"/>
          <p:nvPr/>
        </p:nvPicPr>
        <p:blipFill rotWithShape="1">
          <a:blip r:embed="rId3">
            <a:alphaModFix/>
          </a:blip>
          <a:srcRect l="2435" t="3438" r="2805" b="19180"/>
          <a:stretch/>
        </p:blipFill>
        <p:spPr>
          <a:xfrm>
            <a:off x="-91440" y="-76200"/>
            <a:ext cx="9326879" cy="7113714"/>
          </a:xfrm>
          <a:prstGeom prst="rect">
            <a:avLst/>
          </a:prstGeom>
          <a:noFill/>
          <a:ln>
            <a:noFill/>
          </a:ln>
        </p:spPr>
      </p:pic>
    </p:spTree>
    <p:extLst>
      <p:ext uri="{BB962C8B-B14F-4D97-AF65-F5344CB8AC3E}">
        <p14:creationId xmlns:p14="http://schemas.microsoft.com/office/powerpoint/2010/main" val="35509056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0" y="304799"/>
            <a:ext cx="9144000" cy="83820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b="1" i="0" u="none" strike="noStrike" cap="none" baseline="0" dirty="0" smtClean="0">
                <a:solidFill>
                  <a:srgbClr val="376092"/>
                </a:solidFill>
                <a:latin typeface="Arial"/>
                <a:ea typeface="Arial"/>
                <a:cs typeface="Arial"/>
                <a:sym typeface="Arial"/>
              </a:rPr>
              <a:t>Enabling </a:t>
            </a:r>
            <a:r>
              <a:rPr lang="en" b="1" i="0" u="none" strike="noStrike" cap="none" baseline="0" dirty="0">
                <a:solidFill>
                  <a:srgbClr val="376092"/>
                </a:solidFill>
                <a:latin typeface="Arial"/>
                <a:ea typeface="Arial"/>
                <a:cs typeface="Arial"/>
                <a:sym typeface="Arial"/>
              </a:rPr>
              <a:t>Responsible Sharing of Genomic and Clinical Data</a:t>
            </a:r>
          </a:p>
        </p:txBody>
      </p:sp>
      <p:sp>
        <p:nvSpPr>
          <p:cNvPr id="131" name="Shape 131"/>
          <p:cNvSpPr txBox="1">
            <a:spLocks noGrp="1"/>
          </p:cNvSpPr>
          <p:nvPr>
            <p:ph idx="1"/>
          </p:nvPr>
        </p:nvSpPr>
        <p:spPr>
          <a:xfrm>
            <a:off x="304800" y="1600200"/>
            <a:ext cx="8610600" cy="4672999"/>
          </a:xfrm>
          <a:prstGeom prst="rect">
            <a:avLst/>
          </a:prstGeom>
          <a:noFill/>
          <a:ln>
            <a:noFill/>
          </a:ln>
        </p:spPr>
        <p:txBody>
          <a:bodyPr lIns="91425" tIns="45700" rIns="91425" bIns="45700" anchor="t" anchorCtr="0">
            <a:noAutofit/>
          </a:bodyPr>
          <a:lstStyle/>
          <a:p>
            <a:pPr marL="355600">
              <a:spcBef>
                <a:spcPts val="0"/>
              </a:spcBef>
              <a:spcAft>
                <a:spcPts val="0"/>
              </a:spcAft>
              <a:buClr>
                <a:schemeClr val="dk1"/>
              </a:buClr>
              <a:buSzPct val="100000"/>
            </a:pPr>
            <a:r>
              <a:rPr lang="en-US" sz="2400" b="0" i="0" u="none" strike="noStrike" cap="none" baseline="0" dirty="0" smtClean="0">
                <a:solidFill>
                  <a:schemeClr val="dk1"/>
                </a:solidFill>
                <a:sym typeface="Arial"/>
              </a:rPr>
              <a:t>GA4GH </a:t>
            </a:r>
            <a:r>
              <a:rPr lang="en" sz="2400" b="0" i="0" u="none" strike="noStrike" cap="none" baseline="0" dirty="0" smtClean="0">
                <a:solidFill>
                  <a:schemeClr val="dk1"/>
                </a:solidFill>
                <a:sym typeface="Arial"/>
              </a:rPr>
              <a:t>Found</a:t>
            </a:r>
            <a:r>
              <a:rPr lang="en" sz="2400" dirty="0" smtClean="0">
                <a:solidFill>
                  <a:schemeClr val="dk1"/>
                </a:solidFill>
              </a:rPr>
              <a:t>ed </a:t>
            </a:r>
            <a:r>
              <a:rPr lang="en" sz="2400" b="0" i="0" u="none" strike="noStrike" cap="none" baseline="0" dirty="0">
                <a:solidFill>
                  <a:schemeClr val="dk1"/>
                </a:solidFill>
                <a:sym typeface="Arial"/>
              </a:rPr>
              <a:t>on June 5, 2013</a:t>
            </a:r>
          </a:p>
          <a:p>
            <a:pPr marL="1085850" lvl="1" indent="-342900">
              <a:spcBef>
                <a:spcPts val="0"/>
              </a:spcBef>
              <a:spcAft>
                <a:spcPts val="0"/>
              </a:spcAft>
              <a:buClr>
                <a:schemeClr val="dk1"/>
              </a:buClr>
              <a:buSzPct val="100000"/>
            </a:pPr>
            <a:r>
              <a:rPr lang="en" sz="2400" dirty="0" smtClean="0"/>
              <a:t>M</a:t>
            </a:r>
            <a:r>
              <a:rPr lang="en-US" sz="2400" dirty="0" smtClean="0"/>
              <a:t>ore than 400 </a:t>
            </a:r>
            <a:r>
              <a:rPr lang="en-US" sz="2400" dirty="0" err="1" smtClean="0"/>
              <a:t>insitutional</a:t>
            </a:r>
            <a:r>
              <a:rPr lang="en" sz="2400" b="0" i="0" u="none" strike="noStrike" cap="none" baseline="0" dirty="0" smtClean="0">
                <a:solidFill>
                  <a:schemeClr val="dk1"/>
                </a:solidFill>
                <a:sym typeface="Arial"/>
              </a:rPr>
              <a:t> members</a:t>
            </a:r>
            <a:endParaRPr lang="en-US" sz="2400" b="0" i="0" u="none" strike="noStrike" cap="none" baseline="0" dirty="0" smtClean="0">
              <a:solidFill>
                <a:schemeClr val="dk1"/>
              </a:solidFill>
              <a:sym typeface="Arial"/>
            </a:endParaRPr>
          </a:p>
          <a:p>
            <a:pPr marL="1085850" lvl="1" indent="-342900">
              <a:spcBef>
                <a:spcPts val="0"/>
              </a:spcBef>
              <a:spcAft>
                <a:spcPts val="0"/>
              </a:spcAft>
              <a:buClr>
                <a:schemeClr val="dk1"/>
              </a:buClr>
              <a:buSzPct val="100000"/>
            </a:pPr>
            <a:r>
              <a:rPr lang="en-US" sz="2400" b="0" i="0" u="none" strike="noStrike" cap="none" baseline="0" dirty="0" smtClean="0">
                <a:solidFill>
                  <a:schemeClr val="dk1"/>
                </a:solidFill>
                <a:sym typeface="Arial"/>
              </a:rPr>
              <a:t>F</a:t>
            </a:r>
            <a:r>
              <a:rPr lang="en" sz="2400" b="0" i="0" u="none" strike="noStrike" cap="none" baseline="0" dirty="0" smtClean="0">
                <a:solidFill>
                  <a:schemeClr val="dk1"/>
                </a:solidFill>
                <a:sym typeface="Arial"/>
              </a:rPr>
              <a:t>ro</a:t>
            </a:r>
            <a:r>
              <a:rPr lang="en" sz="2400" dirty="0" smtClean="0">
                <a:solidFill>
                  <a:schemeClr val="dk1"/>
                </a:solidFill>
              </a:rPr>
              <a:t>m </a:t>
            </a:r>
            <a:r>
              <a:rPr lang="en-US" sz="2400" dirty="0" smtClean="0"/>
              <a:t>more than 40</a:t>
            </a:r>
            <a:r>
              <a:rPr lang="en" sz="2400" b="0" i="0" u="none" strike="noStrike" cap="none" baseline="0" dirty="0" smtClean="0">
                <a:solidFill>
                  <a:schemeClr val="dk1"/>
                </a:solidFill>
                <a:sym typeface="Arial"/>
              </a:rPr>
              <a:t> countries</a:t>
            </a:r>
            <a:r>
              <a:rPr lang="en-US" sz="2400" b="0" i="0" u="none" strike="noStrike" cap="none" baseline="0" dirty="0" smtClean="0">
                <a:solidFill>
                  <a:schemeClr val="dk1"/>
                </a:solidFill>
                <a:sym typeface="Arial"/>
              </a:rPr>
              <a:t>,</a:t>
            </a:r>
          </a:p>
          <a:p>
            <a:pPr marL="1085850" lvl="1" indent="-342900">
              <a:spcBef>
                <a:spcPts val="0"/>
              </a:spcBef>
              <a:spcAft>
                <a:spcPts val="0"/>
              </a:spcAft>
              <a:buClr>
                <a:schemeClr val="dk1"/>
              </a:buClr>
              <a:buSzPct val="100000"/>
            </a:pPr>
            <a:r>
              <a:rPr lang="en-US" sz="2400" b="0" i="0" u="none" strike="noStrike" cap="none" dirty="0" smtClean="0">
                <a:solidFill>
                  <a:schemeClr val="dk1"/>
                </a:solidFill>
                <a:sym typeface="Arial"/>
              </a:rPr>
              <a:t> </a:t>
            </a:r>
            <a:r>
              <a:rPr lang="en-US" sz="2400" dirty="0" smtClean="0">
                <a:sym typeface="Arial"/>
              </a:rPr>
              <a:t>Approx. </a:t>
            </a:r>
            <a:r>
              <a:rPr lang="en-US" sz="2400" b="0" i="0" u="none" strike="noStrike" cap="none" dirty="0" smtClean="0">
                <a:solidFill>
                  <a:schemeClr val="dk1"/>
                </a:solidFill>
                <a:sym typeface="Arial"/>
              </a:rPr>
              <a:t>1/3 are companies</a:t>
            </a:r>
            <a:endParaRPr lang="en" sz="2400" b="0" i="0" u="none" strike="noStrike" cap="none" baseline="0" dirty="0" smtClean="0">
              <a:solidFill>
                <a:schemeClr val="dk1"/>
              </a:solidFill>
              <a:sym typeface="Arial"/>
            </a:endParaRPr>
          </a:p>
          <a:p>
            <a:pPr marL="355600">
              <a:spcBef>
                <a:spcPts val="0"/>
              </a:spcBef>
              <a:spcAft>
                <a:spcPts val="0"/>
              </a:spcAft>
              <a:buClr>
                <a:schemeClr val="dk1"/>
              </a:buClr>
              <a:buSzPct val="100000"/>
            </a:pPr>
            <a:r>
              <a:rPr lang="en" sz="2400" b="0" i="0" u="none" strike="noStrike" cap="none" baseline="0" dirty="0" smtClean="0">
                <a:solidFill>
                  <a:schemeClr val="dk1"/>
                </a:solidFill>
                <a:sym typeface="Arial"/>
              </a:rPr>
              <a:t>Mission</a:t>
            </a:r>
            <a:r>
              <a:rPr lang="en" sz="2400" b="0" i="0" u="none" strike="noStrike" cap="none" baseline="0" dirty="0">
                <a:solidFill>
                  <a:schemeClr val="dk1"/>
                </a:solidFill>
                <a:sym typeface="Arial"/>
              </a:rPr>
              <a:t>: to enable rapid progress in </a:t>
            </a:r>
            <a:r>
              <a:rPr lang="en" sz="2400" b="0" i="0" u="none" strike="noStrike" cap="none" baseline="0" dirty="0" smtClean="0">
                <a:solidFill>
                  <a:schemeClr val="dk1"/>
                </a:solidFill>
                <a:sym typeface="Arial"/>
              </a:rPr>
              <a:t>biomedicine</a:t>
            </a:r>
            <a:endParaRPr lang="en-US" sz="2400" dirty="0" smtClean="0"/>
          </a:p>
          <a:p>
            <a:pPr marL="355600">
              <a:spcBef>
                <a:spcPts val="0"/>
              </a:spcBef>
              <a:buClr>
                <a:schemeClr val="dk1"/>
              </a:buClr>
              <a:buSzPct val="100000"/>
            </a:pPr>
            <a:r>
              <a:rPr lang="en-US" sz="2400" dirty="0" smtClean="0"/>
              <a:t>Strategy</a:t>
            </a:r>
            <a:r>
              <a:rPr lang="en" sz="2400" baseline="0" dirty="0" smtClean="0"/>
              <a:t>:</a:t>
            </a:r>
            <a:endParaRPr lang="en" sz="2400" baseline="0" dirty="0"/>
          </a:p>
          <a:p>
            <a:pPr marL="812800" lvl="1" indent="-342900">
              <a:spcBef>
                <a:spcPts val="0"/>
              </a:spcBef>
              <a:buClr>
                <a:schemeClr val="dk1"/>
              </a:buClr>
              <a:buSzPct val="100000"/>
            </a:pPr>
            <a:r>
              <a:rPr lang="en" sz="2400" dirty="0"/>
              <a:t>s</a:t>
            </a:r>
            <a:r>
              <a:rPr lang="en-US" sz="2400" baseline="0" dirty="0" err="1" smtClean="0"/>
              <a:t>upport</a:t>
            </a:r>
            <a:r>
              <a:rPr lang="en-US" sz="2400" baseline="0" dirty="0" smtClean="0"/>
              <a:t> major driver projects</a:t>
            </a:r>
          </a:p>
          <a:p>
            <a:pPr marL="812800" lvl="1" indent="-342900">
              <a:spcBef>
                <a:spcPts val="0"/>
              </a:spcBef>
              <a:buClr>
                <a:schemeClr val="dk1"/>
              </a:buClr>
              <a:buSzPct val="100000"/>
            </a:pPr>
            <a:r>
              <a:rPr lang="en" sz="2400" baseline="0" dirty="0" smtClean="0"/>
              <a:t>create </a:t>
            </a:r>
            <a:r>
              <a:rPr lang="en" sz="2400" baseline="0" dirty="0"/>
              <a:t>and </a:t>
            </a:r>
            <a:r>
              <a:rPr lang="en" sz="2400" baseline="0" dirty="0" smtClean="0"/>
              <a:t>maintain </a:t>
            </a:r>
            <a:r>
              <a:rPr lang="en" sz="2400" baseline="0" dirty="0"/>
              <a:t>interoperability of</a:t>
            </a:r>
            <a:r>
              <a:rPr lang="en" sz="2400" dirty="0"/>
              <a:t> </a:t>
            </a:r>
            <a:r>
              <a:rPr lang="en" sz="2400" baseline="0" dirty="0"/>
              <a:t>technology platform standards </a:t>
            </a:r>
            <a:endParaRPr lang="en-US" sz="2400" baseline="0" dirty="0" smtClean="0"/>
          </a:p>
          <a:p>
            <a:pPr marL="812800" lvl="1" indent="-342900">
              <a:spcBef>
                <a:spcPts val="0"/>
              </a:spcBef>
              <a:buClr>
                <a:schemeClr val="dk1"/>
              </a:buClr>
              <a:buSzPct val="100000"/>
            </a:pPr>
            <a:r>
              <a:rPr lang="en" sz="2400" baseline="0" dirty="0" smtClean="0"/>
              <a:t>develop </a:t>
            </a:r>
            <a:r>
              <a:rPr lang="en" sz="2400" baseline="0" dirty="0"/>
              <a:t>guidelines and harmonizing procedures</a:t>
            </a:r>
            <a:r>
              <a:rPr lang="en" sz="2400" dirty="0"/>
              <a:t> </a:t>
            </a:r>
            <a:r>
              <a:rPr lang="en" sz="2400" baseline="0" dirty="0"/>
              <a:t>for privacy and ethics in the international regulatory context</a:t>
            </a:r>
          </a:p>
          <a:p>
            <a:pPr marL="812800" lvl="1" indent="-342900">
              <a:spcBef>
                <a:spcPts val="0"/>
              </a:spcBef>
              <a:buClr>
                <a:schemeClr val="dk1"/>
              </a:buClr>
              <a:buSzPct val="100000"/>
            </a:pPr>
            <a:r>
              <a:rPr lang="en" sz="2400" baseline="0" dirty="0"/>
              <a:t>engage stakeholders across sectors to encourage the</a:t>
            </a:r>
            <a:r>
              <a:rPr lang="en" sz="2400" dirty="0"/>
              <a:t> </a:t>
            </a:r>
            <a:r>
              <a:rPr lang="en" sz="2400" baseline="0" dirty="0"/>
              <a:t>responsible and voluntary sharing of data and of methods</a:t>
            </a:r>
          </a:p>
        </p:txBody>
      </p:sp>
      <p:pic>
        <p:nvPicPr>
          <p:cNvPr id="130" name="Shape 130"/>
          <p:cNvPicPr preferRelativeResize="0"/>
          <p:nvPr/>
        </p:nvPicPr>
        <p:blipFill rotWithShape="1">
          <a:blip r:embed="rId3">
            <a:alphaModFix/>
          </a:blip>
          <a:srcRect l="20915" r="21725"/>
          <a:stretch/>
        </p:blipFill>
        <p:spPr>
          <a:xfrm>
            <a:off x="7165801" y="1648530"/>
            <a:ext cx="1978199" cy="1932870"/>
          </a:xfrm>
          <a:prstGeom prst="rect">
            <a:avLst/>
          </a:prstGeom>
          <a:noFill/>
          <a:ln>
            <a:noFill/>
          </a:ln>
        </p:spPr>
      </p:pic>
    </p:spTree>
    <p:extLst>
      <p:ext uri="{BB962C8B-B14F-4D97-AF65-F5344CB8AC3E}">
        <p14:creationId xmlns:p14="http://schemas.microsoft.com/office/powerpoint/2010/main" val="172122087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87853"/>
            <a:ext cx="6760030" cy="523479"/>
          </a:xfrm>
        </p:spPr>
        <p:txBody>
          <a:bodyPr>
            <a:noAutofit/>
          </a:bodyPr>
          <a:lstStyle/>
          <a:p>
            <a:r>
              <a:rPr lang="en-US" sz="3200" dirty="0" smtClean="0"/>
              <a:t>Cancer Global Data Sharing </a:t>
            </a:r>
            <a:endParaRPr lang="en-US" sz="3200" dirty="0"/>
          </a:p>
        </p:txBody>
      </p:sp>
      <p:sp>
        <p:nvSpPr>
          <p:cNvPr id="3" name="Content Placeholder 2"/>
          <p:cNvSpPr>
            <a:spLocks noGrp="1"/>
          </p:cNvSpPr>
          <p:nvPr>
            <p:ph sz="half" idx="10"/>
          </p:nvPr>
        </p:nvSpPr>
        <p:spPr>
          <a:xfrm>
            <a:off x="457200" y="1773238"/>
            <a:ext cx="8229600" cy="4376665"/>
          </a:xfrm>
        </p:spPr>
        <p:txBody>
          <a:bodyPr>
            <a:normAutofit fontScale="92500" lnSpcReduction="20000"/>
          </a:bodyPr>
          <a:lstStyle/>
          <a:p>
            <a:r>
              <a:rPr lang="en-CA" sz="2800" b="1" dirty="0" smtClean="0"/>
              <a:t>Cancer is driven by mutations in DNA. Precision treatment of cancer depends on knowledge of these mutations</a:t>
            </a:r>
          </a:p>
          <a:p>
            <a:endParaRPr lang="en-CA" sz="2800" u="sng" dirty="0"/>
          </a:p>
          <a:p>
            <a:r>
              <a:rPr lang="en-CA" sz="2800" u="sng" dirty="0" smtClean="0"/>
              <a:t>Start with a Pilot</a:t>
            </a:r>
            <a:r>
              <a:rPr lang="en-CA" sz="2800" dirty="0" smtClean="0"/>
              <a:t>:</a:t>
            </a:r>
          </a:p>
          <a:p>
            <a:r>
              <a:rPr lang="en-CA" sz="2800" dirty="0" smtClean="0"/>
              <a:t>-build a mechanism for recording cancer DNA mutations and clinical information from millions of cancer patient participants across the world</a:t>
            </a:r>
          </a:p>
          <a:p>
            <a:r>
              <a:rPr lang="en-CA" sz="2800" dirty="0" smtClean="0"/>
              <a:t>-Initially called the Actionable Cancer Genome Initiative</a:t>
            </a:r>
          </a:p>
          <a:p>
            <a:r>
              <a:rPr lang="en-CA" sz="2800" dirty="0" smtClean="0"/>
              <a:t>-</a:t>
            </a:r>
            <a:r>
              <a:rPr lang="en-CA" sz="2800" dirty="0" smtClean="0"/>
              <a:t>Cancer is the right place to </a:t>
            </a:r>
            <a:r>
              <a:rPr lang="en-CA" sz="2800" dirty="0" smtClean="0"/>
              <a:t>start</a:t>
            </a:r>
            <a:r>
              <a:rPr lang="en-CA" sz="2800" dirty="0" smtClean="0"/>
              <a:t>. Once this is working,</a:t>
            </a:r>
            <a:r>
              <a:rPr lang="en-CA" sz="2800" dirty="0" smtClean="0"/>
              <a:t> similar technology could be used to share DNA </a:t>
            </a:r>
            <a:r>
              <a:rPr lang="en-CA" sz="2800" dirty="0" smtClean="0"/>
              <a:t>information </a:t>
            </a:r>
            <a:r>
              <a:rPr lang="en-CA" sz="2800" dirty="0" smtClean="0"/>
              <a:t>for </a:t>
            </a:r>
            <a:r>
              <a:rPr lang="en-CA" sz="2800" dirty="0" smtClean="0"/>
              <a:t>other </a:t>
            </a:r>
            <a:r>
              <a:rPr lang="en-CA" sz="2800" dirty="0" smtClean="0"/>
              <a:t>diseases</a:t>
            </a:r>
            <a:endParaRPr lang="en-CA" sz="2800" kern="1200" dirty="0" smtClean="0"/>
          </a:p>
        </p:txBody>
      </p:sp>
    </p:spTree>
    <p:extLst>
      <p:ext uri="{BB962C8B-B14F-4D97-AF65-F5344CB8AC3E}">
        <p14:creationId xmlns:p14="http://schemas.microsoft.com/office/powerpoint/2010/main" val="36984683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31075" y="-17094"/>
            <a:ext cx="8754600" cy="1143000"/>
          </a:xfrm>
          <a:prstGeom prst="rect">
            <a:avLst/>
          </a:prstGeom>
        </p:spPr>
        <p:txBody>
          <a:bodyPr lIns="91425" tIns="91425" rIns="91425" bIns="91425" anchor="ctr" anchorCtr="0">
            <a:noAutofit/>
          </a:bodyPr>
          <a:lstStyle/>
          <a:p>
            <a:pPr lvl="0" rtl="0">
              <a:spcBef>
                <a:spcPts val="0"/>
              </a:spcBef>
              <a:buNone/>
            </a:pPr>
            <a:r>
              <a:rPr lang="en-US" dirty="0" smtClean="0"/>
              <a:t>Example proposed public record</a:t>
            </a:r>
            <a:endParaRPr lang="en-US" dirty="0"/>
          </a:p>
        </p:txBody>
      </p:sp>
      <p:sp>
        <p:nvSpPr>
          <p:cNvPr id="102" name="Shape 102"/>
          <p:cNvSpPr txBox="1">
            <a:spLocks noGrp="1"/>
          </p:cNvSpPr>
          <p:nvPr>
            <p:ph type="body" idx="1"/>
          </p:nvPr>
        </p:nvSpPr>
        <p:spPr>
          <a:xfrm>
            <a:off x="665716" y="1074137"/>
            <a:ext cx="8229600" cy="4526100"/>
          </a:xfrm>
          <a:prstGeom prst="rect">
            <a:avLst/>
          </a:prstGeom>
        </p:spPr>
        <p:txBody>
          <a:bodyPr lIns="91425" tIns="91425" rIns="91425" bIns="91425" anchor="t" anchorCtr="0">
            <a:noAutofit/>
          </a:bodyPr>
          <a:lstStyle/>
          <a:p>
            <a:pPr lvl="0" rtl="0">
              <a:spcBef>
                <a:spcPts val="0"/>
              </a:spcBef>
              <a:buNone/>
            </a:pPr>
            <a:r>
              <a:rPr lang="en-US" sz="2800" dirty="0"/>
              <a:t>gene: BRAF</a:t>
            </a:r>
          </a:p>
          <a:p>
            <a:pPr lvl="0" rtl="0">
              <a:spcBef>
                <a:spcPts val="0"/>
              </a:spcBef>
              <a:buNone/>
            </a:pPr>
            <a:r>
              <a:rPr lang="en-US" sz="2800" dirty="0"/>
              <a:t>variant: V600E</a:t>
            </a:r>
          </a:p>
          <a:p>
            <a:pPr lvl="0" rtl="0">
              <a:spcBef>
                <a:spcPts val="0"/>
              </a:spcBef>
              <a:buNone/>
            </a:pPr>
            <a:r>
              <a:rPr lang="en-US" sz="2800" dirty="0"/>
              <a:t>Patient ID: 163a0083-26fa-4705-bcfb-d264c4cff796</a:t>
            </a:r>
          </a:p>
          <a:p>
            <a:pPr lvl="0" rtl="0">
              <a:spcBef>
                <a:spcPts val="0"/>
              </a:spcBef>
              <a:buNone/>
            </a:pPr>
            <a:r>
              <a:rPr lang="en-US" sz="2800" dirty="0"/>
              <a:t>Gender: Male</a:t>
            </a:r>
          </a:p>
          <a:p>
            <a:pPr lvl="0" rtl="0">
              <a:spcBef>
                <a:spcPts val="0"/>
              </a:spcBef>
              <a:buNone/>
            </a:pPr>
            <a:r>
              <a:rPr lang="en-US" sz="2800" dirty="0"/>
              <a:t>Ethnicity: White Caucasian</a:t>
            </a:r>
          </a:p>
          <a:p>
            <a:pPr lvl="0" rtl="0">
              <a:spcBef>
                <a:spcPts val="0"/>
              </a:spcBef>
              <a:buNone/>
            </a:pPr>
            <a:r>
              <a:rPr lang="en-US" sz="2800" dirty="0"/>
              <a:t>Age at Diagnosis: 57</a:t>
            </a:r>
          </a:p>
          <a:p>
            <a:pPr lvl="0" rtl="0">
              <a:spcBef>
                <a:spcPts val="0"/>
              </a:spcBef>
              <a:buNone/>
            </a:pPr>
            <a:r>
              <a:rPr lang="en-US" sz="2800" dirty="0"/>
              <a:t>Tumor Classification: non-small-cell lung carcinoma (</a:t>
            </a:r>
            <a:r>
              <a:rPr lang="en-US" sz="2800" dirty="0" err="1"/>
              <a:t>MeSH</a:t>
            </a:r>
            <a:r>
              <a:rPr lang="en-US" sz="2800" dirty="0"/>
              <a:t> D002289)</a:t>
            </a:r>
          </a:p>
          <a:p>
            <a:pPr lvl="0" rtl="0">
              <a:spcBef>
                <a:spcPts val="0"/>
              </a:spcBef>
              <a:buNone/>
            </a:pPr>
            <a:r>
              <a:rPr lang="en-US" sz="2800" dirty="0"/>
              <a:t>Tissue or organ of origin: Lung</a:t>
            </a:r>
          </a:p>
          <a:p>
            <a:pPr lvl="0" rtl="0">
              <a:spcBef>
                <a:spcPts val="0"/>
              </a:spcBef>
              <a:buClr>
                <a:schemeClr val="dk1"/>
              </a:buClr>
              <a:buSzPct val="45833"/>
              <a:buFont typeface="Arial"/>
              <a:buNone/>
            </a:pPr>
            <a:r>
              <a:rPr lang="en-US" sz="2800" dirty="0"/>
              <a:t>Tumor morphology: </a:t>
            </a:r>
            <a:r>
              <a:rPr lang="en-US" sz="2800" dirty="0" smtClean="0"/>
              <a:t>Squamous </a:t>
            </a:r>
            <a:r>
              <a:rPr lang="en-US" sz="2800" dirty="0"/>
              <a:t>(</a:t>
            </a:r>
            <a:r>
              <a:rPr lang="en-US" sz="2800" dirty="0" err="1"/>
              <a:t>epidermoid</a:t>
            </a:r>
            <a:r>
              <a:rPr lang="en-US" sz="2800" dirty="0"/>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170209"/>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Data Sharing </a:t>
            </a:r>
            <a:r>
              <a:rPr lang="en-US" sz="4400" b="0" i="0" u="none" strike="noStrike" cap="none" dirty="0">
                <a:solidFill>
                  <a:schemeClr val="dk1"/>
                </a:solidFill>
                <a:latin typeface="Calibri"/>
                <a:ea typeface="Calibri"/>
                <a:cs typeface="Calibri"/>
                <a:sym typeface="Calibri"/>
              </a:rPr>
              <a:t>Specifications</a:t>
            </a:r>
          </a:p>
        </p:txBody>
      </p:sp>
      <p:sp>
        <p:nvSpPr>
          <p:cNvPr id="136" name="Shape 136"/>
          <p:cNvSpPr txBox="1">
            <a:spLocks noGrp="1"/>
          </p:cNvSpPr>
          <p:nvPr>
            <p:ph type="body" idx="1"/>
          </p:nvPr>
        </p:nvSpPr>
        <p:spPr>
          <a:xfrm>
            <a:off x="457200" y="856804"/>
            <a:ext cx="8229600" cy="5607495"/>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dirty="0" smtClean="0"/>
              <a:t>Data o</a:t>
            </a:r>
            <a:r>
              <a:rPr lang="en-US" sz="3200" b="0" i="0" u="none" strike="noStrike" cap="none" dirty="0" smtClean="0">
                <a:solidFill>
                  <a:schemeClr val="dk1"/>
                </a:solidFill>
                <a:latin typeface="Calibri"/>
                <a:ea typeface="Calibri"/>
                <a:cs typeface="Calibri"/>
                <a:sym typeface="Calibri"/>
              </a:rPr>
              <a:t>pen </a:t>
            </a:r>
            <a:r>
              <a:rPr lang="en-US" sz="3200" b="0" i="0" u="none" strike="noStrike" cap="none" dirty="0">
                <a:solidFill>
                  <a:schemeClr val="dk1"/>
                </a:solidFill>
                <a:latin typeface="Calibri"/>
                <a:ea typeface="Calibri"/>
                <a:cs typeface="Calibri"/>
                <a:sym typeface="Calibri"/>
              </a:rPr>
              <a:t>and available to all</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Ubiquitously accessible on the </a:t>
            </a:r>
            <a:r>
              <a:rPr lang="en-US" sz="3200" b="0" i="0" u="none" strike="noStrike" cap="none" dirty="0" smtClean="0">
                <a:solidFill>
                  <a:schemeClr val="dk1"/>
                </a:solidFill>
                <a:latin typeface="Calibri"/>
                <a:ea typeface="Calibri"/>
                <a:cs typeface="Calibri"/>
                <a:sym typeface="Calibri"/>
              </a:rPr>
              <a:t>Internet</a:t>
            </a:r>
          </a:p>
          <a:p>
            <a:pPr marL="342900" marR="0" lvl="0" indent="-342900" algn="l" rtl="0">
              <a:spcBef>
                <a:spcPts val="640"/>
              </a:spcBef>
              <a:spcAft>
                <a:spcPts val="0"/>
              </a:spcAft>
              <a:buClr>
                <a:schemeClr val="dk1"/>
              </a:buClr>
              <a:buSzPct val="100000"/>
              <a:buFont typeface="Arial"/>
              <a:buChar char="•"/>
            </a:pPr>
            <a:r>
              <a:rPr lang="en-US" dirty="0" smtClean="0"/>
              <a:t>Can scale to accept donations from 1000s of sources</a:t>
            </a:r>
            <a:endParaRPr lang="en-US" sz="32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Not maintained by any central authority or tied to any </a:t>
            </a:r>
            <a:r>
              <a:rPr lang="en-US" sz="3200" b="0" i="0" u="none" strike="noStrike" cap="none" dirty="0" smtClean="0">
                <a:solidFill>
                  <a:schemeClr val="dk1"/>
                </a:solidFill>
                <a:latin typeface="Calibri"/>
                <a:ea typeface="Calibri"/>
                <a:cs typeface="Calibri"/>
                <a:sym typeface="Calibri"/>
              </a:rPr>
              <a:t>single country, </a:t>
            </a:r>
            <a:r>
              <a:rPr lang="en-US" sz="3200" b="0" i="0" u="none" strike="noStrike" cap="none" dirty="0">
                <a:solidFill>
                  <a:schemeClr val="dk1"/>
                </a:solidFill>
                <a:latin typeface="Calibri"/>
                <a:ea typeface="Calibri"/>
                <a:cs typeface="Calibri"/>
                <a:sym typeface="Calibri"/>
              </a:rPr>
              <a:t>location or institution</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Not corruptible</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Protects </a:t>
            </a:r>
            <a:r>
              <a:rPr lang="en-US" dirty="0"/>
              <a:t>participant</a:t>
            </a:r>
            <a:r>
              <a:rPr lang="en-US" sz="3200" b="0" i="0" u="none" strike="noStrike" cap="none" dirty="0">
                <a:solidFill>
                  <a:schemeClr val="dk1"/>
                </a:solidFill>
                <a:latin typeface="Calibri"/>
                <a:ea typeface="Calibri"/>
                <a:cs typeface="Calibri"/>
                <a:sym typeface="Calibri"/>
              </a:rPr>
              <a:t> privacy</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smtClean="0">
                <a:solidFill>
                  <a:schemeClr val="dk1"/>
                </a:solidFill>
                <a:latin typeface="Calibri"/>
                <a:ea typeface="Calibri"/>
                <a:cs typeface="Calibri"/>
                <a:sym typeface="Calibri"/>
              </a:rPr>
              <a:t>Stable design so that it may be used </a:t>
            </a:r>
            <a:r>
              <a:rPr lang="en-US" sz="3200" b="0" i="0" u="none" strike="noStrike" cap="none" dirty="0">
                <a:solidFill>
                  <a:schemeClr val="dk1"/>
                </a:solidFill>
                <a:latin typeface="Calibri"/>
                <a:ea typeface="Calibri"/>
                <a:cs typeface="Calibri"/>
                <a:sym typeface="Calibri"/>
              </a:rPr>
              <a:t>by many 3</a:t>
            </a:r>
            <a:r>
              <a:rPr lang="en-US" sz="3200" b="0" i="0" u="none" strike="noStrike" cap="none" baseline="30000" dirty="0">
                <a:solidFill>
                  <a:schemeClr val="dk1"/>
                </a:solidFill>
                <a:latin typeface="Calibri"/>
                <a:ea typeface="Calibri"/>
                <a:cs typeface="Calibri"/>
                <a:sym typeface="Calibri"/>
              </a:rPr>
              <a:t>rd</a:t>
            </a:r>
            <a:r>
              <a:rPr lang="en-US" sz="3200" b="0" i="0" u="none" strike="noStrike" cap="none" dirty="0">
                <a:solidFill>
                  <a:schemeClr val="dk1"/>
                </a:solidFill>
                <a:latin typeface="Calibri"/>
                <a:ea typeface="Calibri"/>
                <a:cs typeface="Calibri"/>
                <a:sym typeface="Calibri"/>
              </a:rPr>
              <a:t> party app</a:t>
            </a:r>
            <a:r>
              <a:rPr lang="en-US" dirty="0"/>
              <a:t>lication programs (“apps</a:t>
            </a:r>
            <a:r>
              <a:rPr lang="en-US" dirty="0" smtClean="0"/>
              <a:t>”)</a:t>
            </a:r>
            <a:endParaRPr sz="320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356449"/>
            <a:ext cx="8229600" cy="1500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This is accomplished with a </a:t>
            </a:r>
            <a:r>
              <a:rPr lang="en-US" sz="3959" b="1" i="0" u="none" strike="noStrike" cap="none">
                <a:solidFill>
                  <a:srgbClr val="9BBB59"/>
                </a:solidFill>
                <a:latin typeface="Calibri"/>
                <a:ea typeface="Calibri"/>
                <a:cs typeface="Calibri"/>
                <a:sym typeface="Calibri"/>
              </a:rPr>
              <a:t>Shared Public Ledger</a:t>
            </a:r>
            <a:br>
              <a:rPr lang="en-US" sz="3959" b="1" i="0" u="none" strike="noStrike" cap="none">
                <a:solidFill>
                  <a:srgbClr val="9BBB59"/>
                </a:solidFill>
                <a:latin typeface="Calibri"/>
                <a:ea typeface="Calibri"/>
                <a:cs typeface="Calibri"/>
                <a:sym typeface="Calibri"/>
              </a:rPr>
            </a:br>
            <a:endParaRPr lang="en-US" sz="3959" b="1" i="0" u="none" strike="noStrike" cap="none">
              <a:solidFill>
                <a:srgbClr val="9BBB59"/>
              </a:solidFill>
              <a:latin typeface="Calibri"/>
              <a:ea typeface="Calibri"/>
              <a:cs typeface="Calibri"/>
              <a:sym typeface="Calibri"/>
            </a:endParaRPr>
          </a:p>
        </p:txBody>
      </p:sp>
      <p:sp>
        <p:nvSpPr>
          <p:cNvPr id="142" name="Shape 142"/>
          <p:cNvSpPr txBox="1"/>
          <p:nvPr/>
        </p:nvSpPr>
        <p:spPr>
          <a:xfrm>
            <a:off x="236475" y="1551650"/>
            <a:ext cx="4923600" cy="2109900"/>
          </a:xfrm>
          <a:prstGeom prst="rect">
            <a:avLst/>
          </a:prstGeom>
          <a:noFill/>
          <a:ln>
            <a:noFill/>
          </a:ln>
        </p:spPr>
        <p:txBody>
          <a:bodyPr lIns="91425" tIns="91425" rIns="91425" bIns="91425" anchor="t" anchorCtr="0">
            <a:noAutofit/>
          </a:bodyPr>
          <a:lstStyle/>
          <a:p>
            <a:pPr lvl="0" rtl="0">
              <a:spcBef>
                <a:spcPts val="0"/>
              </a:spcBef>
              <a:buNone/>
            </a:pPr>
            <a:r>
              <a:rPr lang="en-US" sz="2400"/>
              <a:t>Ethereum: </a:t>
            </a:r>
            <a:r>
              <a:rPr lang="en-US" sz="2400" u="sng">
                <a:solidFill>
                  <a:schemeClr val="hlink"/>
                </a:solidFill>
                <a:hlinkClick r:id="rId3"/>
              </a:rPr>
              <a:t>https://www.ethereum.org/foundation</a:t>
            </a:r>
          </a:p>
          <a:p>
            <a:pPr lvl="0" rtl="0">
              <a:spcBef>
                <a:spcPts val="0"/>
              </a:spcBef>
              <a:buNone/>
            </a:pPr>
            <a:r>
              <a:rPr lang="en-US" sz="2400"/>
              <a:t>Ripple: </a:t>
            </a:r>
            <a:r>
              <a:rPr lang="en-US" sz="2400" u="sng">
                <a:solidFill>
                  <a:schemeClr val="hlink"/>
                </a:solidFill>
                <a:hlinkClick r:id="rId4"/>
              </a:rPr>
              <a:t>https://ripple.com/</a:t>
            </a:r>
          </a:p>
          <a:p>
            <a:pPr lvl="0" rtl="0">
              <a:spcBef>
                <a:spcPts val="0"/>
              </a:spcBef>
              <a:buNone/>
            </a:pPr>
            <a:r>
              <a:rPr lang="en-US" sz="2400"/>
              <a:t>Hyperledger: </a:t>
            </a:r>
            <a:r>
              <a:rPr lang="en-US" sz="2400" u="sng">
                <a:solidFill>
                  <a:schemeClr val="hlink"/>
                </a:solidFill>
                <a:hlinkClick r:id="rId5"/>
              </a:rPr>
              <a:t>https://github.com/hyperledger/hyperledger</a:t>
            </a:r>
          </a:p>
          <a:p>
            <a:pPr lvl="0" rtl="0">
              <a:spcBef>
                <a:spcPts val="0"/>
              </a:spcBef>
              <a:buNone/>
            </a:pPr>
            <a:r>
              <a:rPr lang="en-US" sz="2400">
                <a:solidFill>
                  <a:schemeClr val="dk1"/>
                </a:solidFill>
              </a:rPr>
              <a:t>IBM  Open BlockChain:  </a:t>
            </a:r>
            <a:r>
              <a:rPr lang="en-US" sz="2400" u="sng">
                <a:solidFill>
                  <a:schemeClr val="hlink"/>
                </a:solidFill>
                <a:hlinkClick r:id="rId6"/>
              </a:rPr>
              <a:t>www.</a:t>
            </a:r>
            <a:r>
              <a:rPr lang="en-US" sz="2400" b="1" u="sng">
                <a:solidFill>
                  <a:schemeClr val="hlink"/>
                </a:solidFill>
                <a:hlinkClick r:id="rId6"/>
              </a:rPr>
              <a:t>ibm</a:t>
            </a:r>
            <a:r>
              <a:rPr lang="en-US" sz="2400" u="sng">
                <a:solidFill>
                  <a:schemeClr val="hlink"/>
                </a:solidFill>
                <a:hlinkClick r:id="rId6"/>
              </a:rPr>
              <a:t>.com/</a:t>
            </a:r>
            <a:r>
              <a:rPr lang="en-US" sz="2400" b="1" u="sng">
                <a:solidFill>
                  <a:schemeClr val="hlink"/>
                </a:solidFill>
                <a:hlinkClick r:id="rId6"/>
              </a:rPr>
              <a:t>blockchain</a:t>
            </a:r>
            <a:r>
              <a:rPr lang="en-US" sz="2400" u="sng">
                <a:solidFill>
                  <a:schemeClr val="hlink"/>
                </a:solidFill>
                <a:hlinkClick r:id="rId6"/>
              </a:rPr>
              <a:t>/</a:t>
            </a:r>
          </a:p>
          <a:p>
            <a:pPr lvl="0" rtl="0">
              <a:spcBef>
                <a:spcPts val="0"/>
              </a:spcBef>
              <a:buClr>
                <a:schemeClr val="dk1"/>
              </a:buClr>
              <a:buSzPct val="45833"/>
              <a:buFont typeface="Arial"/>
              <a:buNone/>
            </a:pPr>
            <a:r>
              <a:rPr lang="en-US" sz="2400">
                <a:solidFill>
                  <a:schemeClr val="dk1"/>
                </a:solidFill>
              </a:rPr>
              <a:t>MIT Enigma project enigma.media.mit.edu</a:t>
            </a:r>
          </a:p>
          <a:p>
            <a:pPr lvl="0" rtl="0">
              <a:spcBef>
                <a:spcPts val="0"/>
              </a:spcBef>
              <a:buNone/>
            </a:pPr>
            <a:r>
              <a:rPr lang="en-US" sz="2400">
                <a:solidFill>
                  <a:schemeClr val="dk1"/>
                </a:solidFill>
              </a:rPr>
              <a:t>AirBnB (proposed): </a:t>
            </a:r>
            <a:r>
              <a:rPr lang="en-US" sz="2400" u="sng">
                <a:solidFill>
                  <a:schemeClr val="hlink"/>
                </a:solidFill>
                <a:hlinkClick r:id="rId7"/>
              </a:rPr>
              <a:t>www.coindesk.com/</a:t>
            </a:r>
            <a:r>
              <a:rPr lang="en-US" sz="2400" b="1" u="sng">
                <a:solidFill>
                  <a:schemeClr val="hlink"/>
                </a:solidFill>
                <a:hlinkClick r:id="rId7"/>
              </a:rPr>
              <a:t>airbnb</a:t>
            </a:r>
            <a:r>
              <a:rPr lang="en-US" sz="2400" u="sng">
                <a:solidFill>
                  <a:schemeClr val="hlink"/>
                </a:solidFill>
                <a:hlinkClick r:id="rId7"/>
              </a:rPr>
              <a:t>-exec-use-</a:t>
            </a:r>
            <a:r>
              <a:rPr lang="en-US" sz="2400" b="1" u="sng">
                <a:solidFill>
                  <a:schemeClr val="hlink"/>
                </a:solidFill>
                <a:hlinkClick r:id="rId7"/>
              </a:rPr>
              <a:t>blockchain</a:t>
            </a:r>
            <a:r>
              <a:rPr lang="en-US" sz="2400" u="sng">
                <a:solidFill>
                  <a:schemeClr val="hlink"/>
                </a:solidFill>
                <a:hlinkClick r:id="rId7"/>
              </a:rPr>
              <a:t>/</a:t>
            </a:r>
          </a:p>
          <a:p>
            <a:pPr lvl="0" rtl="0">
              <a:spcBef>
                <a:spcPts val="0"/>
              </a:spcBef>
              <a:buNone/>
            </a:pPr>
            <a:endParaRPr sz="1800">
              <a:solidFill>
                <a:schemeClr val="dk1"/>
              </a:solidFill>
            </a:endParaRPr>
          </a:p>
          <a:p>
            <a:pPr lvl="0" rtl="0">
              <a:spcBef>
                <a:spcPts val="0"/>
              </a:spcBef>
              <a:buNone/>
            </a:pPr>
            <a:endParaRPr sz="1800">
              <a:solidFill>
                <a:schemeClr val="dk1"/>
              </a:solidFill>
            </a:endParaRPr>
          </a:p>
          <a:p>
            <a:pPr lvl="0" rtl="0">
              <a:spcBef>
                <a:spcPts val="0"/>
              </a:spcBef>
              <a:buNone/>
            </a:pPr>
            <a:endParaRPr sz="1800">
              <a:solidFill>
                <a:schemeClr val="dk1"/>
              </a:solidFill>
            </a:endParaRPr>
          </a:p>
          <a:p>
            <a:pPr lvl="0" rtl="0">
              <a:spcBef>
                <a:spcPts val="0"/>
              </a:spcBef>
              <a:buNone/>
            </a:pPr>
            <a:endParaRPr sz="1800"/>
          </a:p>
          <a:p>
            <a:pPr lvl="0" rtl="0">
              <a:spcBef>
                <a:spcPts val="0"/>
              </a:spcBef>
              <a:buNone/>
            </a:pPr>
            <a:endParaRPr sz="1800"/>
          </a:p>
          <a:p>
            <a:pPr lvl="0" rtl="0">
              <a:spcBef>
                <a:spcPts val="0"/>
              </a:spcBef>
              <a:buNone/>
            </a:pPr>
            <a:endParaRPr sz="1800"/>
          </a:p>
          <a:p>
            <a:pPr lvl="0" rtl="0">
              <a:spcBef>
                <a:spcPts val="0"/>
              </a:spcBef>
              <a:buClr>
                <a:schemeClr val="dk1"/>
              </a:buClr>
              <a:buFont typeface="Arial"/>
              <a:buNone/>
            </a:pPr>
            <a:endParaRPr sz="1800"/>
          </a:p>
        </p:txBody>
      </p:sp>
      <p:pic>
        <p:nvPicPr>
          <p:cNvPr id="143" name="Shape 143"/>
          <p:cNvPicPr preferRelativeResize="0"/>
          <p:nvPr/>
        </p:nvPicPr>
        <p:blipFill>
          <a:blip r:embed="rId8">
            <a:alphaModFix/>
          </a:blip>
          <a:stretch>
            <a:fillRect/>
          </a:stretch>
        </p:blipFill>
        <p:spPr>
          <a:xfrm rot="5400000">
            <a:off x="5290000" y="3183500"/>
            <a:ext cx="4248150" cy="20859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46037"/>
            <a:ext cx="8229600" cy="7670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Simplest Shared </a:t>
            </a:r>
            <a:r>
              <a:rPr lang="en-US" sz="4400" b="0" i="0" u="none" strike="noStrike" cap="none" dirty="0">
                <a:solidFill>
                  <a:schemeClr val="dk1"/>
                </a:solidFill>
                <a:latin typeface="Calibri"/>
                <a:ea typeface="Calibri"/>
                <a:cs typeface="Calibri"/>
                <a:sym typeface="Calibri"/>
              </a:rPr>
              <a:t>Public Ledger</a:t>
            </a:r>
          </a:p>
        </p:txBody>
      </p:sp>
      <p:sp>
        <p:nvSpPr>
          <p:cNvPr id="149" name="Shape 149"/>
          <p:cNvSpPr txBox="1">
            <a:spLocks noGrp="1"/>
          </p:cNvSpPr>
          <p:nvPr>
            <p:ph type="body" idx="1"/>
          </p:nvPr>
        </p:nvSpPr>
        <p:spPr>
          <a:xfrm>
            <a:off x="457200" y="908058"/>
            <a:ext cx="8229600" cy="5236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740"/>
              <a:buFont typeface="Arial"/>
              <a:buChar char="•"/>
            </a:pPr>
            <a:r>
              <a:rPr lang="en-US" sz="3000" b="0" i="0" u="none" strike="noStrike" cap="none" dirty="0">
                <a:solidFill>
                  <a:schemeClr val="dk1"/>
                </a:solidFill>
                <a:sym typeface="Calibri"/>
              </a:rPr>
              <a:t>Record of </a:t>
            </a:r>
            <a:r>
              <a:rPr lang="en-US" sz="3000" b="1" i="0" u="none" strike="noStrike" cap="none" dirty="0">
                <a:solidFill>
                  <a:srgbClr val="9BBB59"/>
                </a:solidFill>
                <a:sym typeface="Calibri"/>
              </a:rPr>
              <a:t>transactions</a:t>
            </a:r>
            <a:r>
              <a:rPr lang="en-US" sz="3000" b="0" i="0" u="none" strike="noStrike" cap="none" dirty="0">
                <a:solidFill>
                  <a:schemeClr val="dk1"/>
                </a:solidFill>
                <a:sym typeface="Calibri"/>
              </a:rPr>
              <a:t> over time</a:t>
            </a:r>
          </a:p>
          <a:p>
            <a:pPr marL="342900" marR="0" lvl="0" indent="-342900" algn="l" rtl="0">
              <a:lnSpc>
                <a:spcPct val="80000"/>
              </a:lnSpc>
              <a:spcBef>
                <a:spcPts val="544"/>
              </a:spcBef>
              <a:spcAft>
                <a:spcPts val="0"/>
              </a:spcAft>
              <a:buClr>
                <a:schemeClr val="dk1"/>
              </a:buClr>
              <a:buSzPct val="100740"/>
              <a:buFont typeface="Arial"/>
              <a:buChar char="•"/>
            </a:pPr>
            <a:r>
              <a:rPr lang="en-US" sz="3000" b="0" i="0" u="none" strike="noStrike" cap="none" dirty="0">
                <a:solidFill>
                  <a:schemeClr val="dk1"/>
                </a:solidFill>
                <a:sym typeface="Calibri"/>
              </a:rPr>
              <a:t>Transaction is adding information to the database</a:t>
            </a:r>
          </a:p>
          <a:p>
            <a:pPr marL="742950" marR="0" lvl="1" indent="-285750" algn="l" rtl="0">
              <a:lnSpc>
                <a:spcPct val="80000"/>
              </a:lnSpc>
              <a:spcBef>
                <a:spcPts val="476"/>
              </a:spcBef>
              <a:spcAft>
                <a:spcPts val="0"/>
              </a:spcAft>
              <a:buClr>
                <a:schemeClr val="dk1"/>
              </a:buClr>
              <a:buSzPct val="99166"/>
              <a:buFont typeface="Arial"/>
              <a:buChar char="–"/>
            </a:pPr>
            <a:r>
              <a:rPr lang="en-US" sz="3000" b="0" i="0" u="none" strike="noStrike" cap="none" dirty="0">
                <a:solidFill>
                  <a:schemeClr val="dk1"/>
                </a:solidFill>
                <a:sym typeface="Calibri"/>
              </a:rPr>
              <a:t>Special case: New information marks previous information as out-of-date</a:t>
            </a:r>
          </a:p>
          <a:p>
            <a:pPr marL="342900" marR="0" lvl="0" indent="-342900" algn="l" rtl="0">
              <a:lnSpc>
                <a:spcPct val="80000"/>
              </a:lnSpc>
              <a:spcBef>
                <a:spcPts val="544"/>
              </a:spcBef>
              <a:spcAft>
                <a:spcPts val="0"/>
              </a:spcAft>
              <a:buClr>
                <a:schemeClr val="dk1"/>
              </a:buClr>
              <a:buSzPct val="100740"/>
              <a:buFont typeface="Arial"/>
              <a:buChar char="•"/>
            </a:pPr>
            <a:r>
              <a:rPr lang="en-US" sz="3000" b="0" i="0" u="none" strike="noStrike" cap="none" dirty="0">
                <a:solidFill>
                  <a:schemeClr val="dk1"/>
                </a:solidFill>
                <a:sym typeface="Calibri"/>
              </a:rPr>
              <a:t>It is only possible to add more transactions, no transaction is ever erased or </a:t>
            </a:r>
            <a:r>
              <a:rPr lang="en-US" sz="3000" b="0" i="0" u="none" strike="noStrike" cap="none" dirty="0" smtClean="0">
                <a:solidFill>
                  <a:schemeClr val="dk1"/>
                </a:solidFill>
                <a:sym typeface="Calibri"/>
              </a:rPr>
              <a:t>altered</a:t>
            </a:r>
          </a:p>
          <a:p>
            <a:pPr indent="-342900">
              <a:lnSpc>
                <a:spcPct val="80000"/>
              </a:lnSpc>
              <a:spcBef>
                <a:spcPts val="544"/>
              </a:spcBef>
              <a:buSzPct val="100740"/>
            </a:pPr>
            <a:r>
              <a:rPr lang="en-US" sz="3000" dirty="0" smtClean="0"/>
              <a:t>1000s of copies of the ledger all over the world are </a:t>
            </a:r>
            <a:r>
              <a:rPr lang="en-US" sz="3000" dirty="0"/>
              <a:t>kept in sync </a:t>
            </a:r>
            <a:r>
              <a:rPr lang="en-US" sz="3000" dirty="0" smtClean="0"/>
              <a:t>while additional transactions come in from multiple sources by miners</a:t>
            </a:r>
          </a:p>
          <a:p>
            <a:pPr marL="342900" marR="0" lvl="0" indent="-342900" algn="l" rtl="0">
              <a:lnSpc>
                <a:spcPct val="80000"/>
              </a:lnSpc>
              <a:spcBef>
                <a:spcPts val="544"/>
              </a:spcBef>
              <a:spcAft>
                <a:spcPts val="0"/>
              </a:spcAft>
              <a:buClr>
                <a:schemeClr val="dk1"/>
              </a:buClr>
              <a:buSzPct val="100740"/>
              <a:buFont typeface="Arial"/>
              <a:buChar char="•"/>
            </a:pPr>
            <a:r>
              <a:rPr lang="en-US" sz="3000" b="0" i="0" u="none" strike="noStrike" cap="none" dirty="0" smtClean="0">
                <a:solidFill>
                  <a:schemeClr val="dk1"/>
                </a:solidFill>
                <a:sym typeface="Calibri"/>
              </a:rPr>
              <a:t>A </a:t>
            </a:r>
            <a:r>
              <a:rPr lang="en-US" sz="3000" b="0" i="0" u="none" strike="noStrike" cap="none" dirty="0">
                <a:solidFill>
                  <a:schemeClr val="dk1"/>
                </a:solidFill>
                <a:sym typeface="Calibri"/>
              </a:rPr>
              <a:t>shared public ledger keeps track of data provenance, i.e. when and how data was entered and </a:t>
            </a:r>
            <a:r>
              <a:rPr lang="en-US" sz="3000" b="0" i="0" u="none" strike="noStrike" cap="none" dirty="0" smtClean="0">
                <a:solidFill>
                  <a:schemeClr val="dk1"/>
                </a:solidFill>
                <a:sym typeface="Calibri"/>
              </a:rPr>
              <a:t>updated, so users have the reputation/reliability information they need to filter out data they don</a:t>
            </a:r>
            <a:r>
              <a:rPr lang="fr-FR" sz="3000" b="0" i="0" u="none" strike="noStrike" cap="none" dirty="0" smtClean="0">
                <a:solidFill>
                  <a:schemeClr val="dk1"/>
                </a:solidFill>
                <a:sym typeface="Calibri"/>
              </a:rPr>
              <a:t>’</a:t>
            </a:r>
            <a:r>
              <a:rPr lang="en-US" sz="3000" b="0" i="0" u="none" strike="noStrike" cap="none" dirty="0" smtClean="0">
                <a:solidFill>
                  <a:schemeClr val="dk1"/>
                </a:solidFill>
                <a:sym typeface="Calibri"/>
              </a:rPr>
              <a:t>t want  </a:t>
            </a:r>
            <a:endParaRPr lang="en-US" sz="3000" b="0" i="0" u="none" strike="noStrike" cap="none" dirty="0">
              <a:solidFill>
                <a:schemeClr val="dk1"/>
              </a:solidFill>
              <a:sym typeface="Calibri"/>
            </a:endParaRPr>
          </a:p>
          <a:p>
            <a:pPr marL="342900" marR="0" lvl="0" indent="-342900" algn="l" rtl="0">
              <a:lnSpc>
                <a:spcPct val="80000"/>
              </a:lnSpc>
              <a:spcBef>
                <a:spcPts val="544"/>
              </a:spcBef>
              <a:buClr>
                <a:schemeClr val="dk1"/>
              </a:buClr>
              <a:buSzPct val="100740"/>
              <a:buFont typeface="Arial"/>
              <a:buNone/>
            </a:pPr>
            <a:endParaRPr sz="2720" b="0" i="0" u="none" strike="noStrike" cap="none"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resentation - standard">
  <a:themeElements>
    <a:clrScheme name="GA Colour Palette">
      <a:dk1>
        <a:sysClr val="windowText" lastClr="000000"/>
      </a:dk1>
      <a:lt1>
        <a:sysClr val="window" lastClr="FFFFFF"/>
      </a:lt1>
      <a:dk2>
        <a:srgbClr val="77787B"/>
      </a:dk2>
      <a:lt2>
        <a:srgbClr val="EEECE1"/>
      </a:lt2>
      <a:accent1>
        <a:srgbClr val="1B75BC"/>
      </a:accent1>
      <a:accent2>
        <a:srgbClr val="4FAEDD"/>
      </a:accent2>
      <a:accent3>
        <a:srgbClr val="A07AB0"/>
      </a:accent3>
      <a:accent4>
        <a:srgbClr val="E34A3B"/>
      </a:accent4>
      <a:accent5>
        <a:srgbClr val="8DC63F"/>
      </a:accent5>
      <a:accent6>
        <a:srgbClr val="FAA63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1850</Words>
  <Application>Microsoft Macintosh PowerPoint</Application>
  <PresentationFormat>On-screen Show (4:3)</PresentationFormat>
  <Paragraphs>278</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2_Presentation - standard</vt:lpstr>
      <vt:lpstr>Problem: Genome Data Held in Silos, Unshared, not Standardized for Exchange</vt:lpstr>
      <vt:lpstr>We need a public ledger for sharing </vt:lpstr>
      <vt:lpstr>Alliance for data sharing</vt:lpstr>
      <vt:lpstr>Enabling Responsible Sharing of Genomic and Clinical Data</vt:lpstr>
      <vt:lpstr>Cancer Global Data Sharing </vt:lpstr>
      <vt:lpstr>Example proposed public record</vt:lpstr>
      <vt:lpstr>Data Sharing Specifications</vt:lpstr>
      <vt:lpstr>This is accomplished with a Shared Public Ledger </vt:lpstr>
      <vt:lpstr>Simplest Shared Public Ledger</vt:lpstr>
      <vt:lpstr>Ethereum Cancer KnowLedger Pilot</vt:lpstr>
      <vt:lpstr>Who will use the shared public ledger?</vt:lpstr>
      <vt:lpstr>Where do the data come from?</vt:lpstr>
      <vt:lpstr>How do data enter the ledger?</vt:lpstr>
      <vt:lpstr>PowerPoint Presentation</vt:lpstr>
      <vt:lpstr>Possible Trusted Stewards</vt:lpstr>
      <vt:lpstr>PowerPoint Presentation</vt:lpstr>
      <vt:lpstr>What goes into the public ledger and what stays with the steward?</vt:lpstr>
      <vt:lpstr>Example: participant -&gt; public ledger</vt:lpstr>
      <vt:lpstr>Test Results</vt:lpstr>
      <vt:lpstr>PowerPoint Presentation</vt:lpstr>
      <vt:lpstr>PowerPoint Presentation</vt:lpstr>
      <vt:lpstr>Recontact </vt:lpstr>
      <vt:lpstr>PowerPoint Presentation</vt:lpstr>
      <vt:lpstr>How do two stewards know if they have a participant in common?</vt:lpstr>
      <vt:lpstr>Demo: secure multiparty computation to compute private set intersection</vt:lpstr>
      <vt:lpstr>Who can be a steward? </vt:lpstr>
      <vt:lpstr>Who pays for all this?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Global Data-sharing System for the Actionable Cancer Genome Initiative</dc:title>
  <cp:lastModifiedBy>David Haussler</cp:lastModifiedBy>
  <cp:revision>29</cp:revision>
  <dcterms:modified xsi:type="dcterms:W3CDTF">2016-04-30T19:51:53Z</dcterms:modified>
</cp:coreProperties>
</file>