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59" r:id="rId4"/>
    <p:sldId id="271" r:id="rId5"/>
    <p:sldId id="257" r:id="rId6"/>
    <p:sldId id="269" r:id="rId7"/>
    <p:sldId id="305" r:id="rId8"/>
    <p:sldId id="301" r:id="rId9"/>
    <p:sldId id="258" r:id="rId10"/>
    <p:sldId id="280" r:id="rId11"/>
    <p:sldId id="300" r:id="rId12"/>
    <p:sldId id="260" r:id="rId13"/>
    <p:sldId id="278" r:id="rId14"/>
    <p:sldId id="277" r:id="rId15"/>
    <p:sldId id="274" r:id="rId16"/>
    <p:sldId id="267" r:id="rId17"/>
    <p:sldId id="270" r:id="rId18"/>
    <p:sldId id="273" r:id="rId19"/>
    <p:sldId id="262" r:id="rId20"/>
    <p:sldId id="275" r:id="rId21"/>
    <p:sldId id="264" r:id="rId22"/>
    <p:sldId id="263" r:id="rId23"/>
    <p:sldId id="272" r:id="rId24"/>
    <p:sldId id="279" r:id="rId25"/>
    <p:sldId id="298" r:id="rId26"/>
    <p:sldId id="328" r:id="rId27"/>
    <p:sldId id="287" r:id="rId28"/>
    <p:sldId id="327" r:id="rId29"/>
    <p:sldId id="308" r:id="rId30"/>
    <p:sldId id="303" r:id="rId31"/>
    <p:sldId id="304" r:id="rId32"/>
    <p:sldId id="309" r:id="rId33"/>
    <p:sldId id="319" r:id="rId34"/>
    <p:sldId id="325" r:id="rId35"/>
    <p:sldId id="302" r:id="rId36"/>
    <p:sldId id="276" r:id="rId37"/>
    <p:sldId id="307" r:id="rId38"/>
    <p:sldId id="281" r:id="rId39"/>
    <p:sldId id="282" r:id="rId40"/>
    <p:sldId id="283" r:id="rId41"/>
    <p:sldId id="288" r:id="rId42"/>
    <p:sldId id="284" r:id="rId43"/>
    <p:sldId id="261" r:id="rId44"/>
    <p:sldId id="265" r:id="rId45"/>
    <p:sldId id="266" r:id="rId46"/>
    <p:sldId id="320" r:id="rId47"/>
    <p:sldId id="285" r:id="rId48"/>
    <p:sldId id="286" r:id="rId49"/>
    <p:sldId id="292" r:id="rId50"/>
    <p:sldId id="306" r:id="rId51"/>
    <p:sldId id="289" r:id="rId52"/>
    <p:sldId id="290" r:id="rId53"/>
    <p:sldId id="291" r:id="rId54"/>
    <p:sldId id="293" r:id="rId55"/>
    <p:sldId id="295" r:id="rId56"/>
    <p:sldId id="321" r:id="rId57"/>
    <p:sldId id="294" r:id="rId58"/>
    <p:sldId id="296" r:id="rId59"/>
    <p:sldId id="310" r:id="rId60"/>
    <p:sldId id="322" r:id="rId61"/>
    <p:sldId id="323" r:id="rId62"/>
    <p:sldId id="324" r:id="rId63"/>
    <p:sldId id="326" r:id="rId64"/>
    <p:sldId id="329" r:id="rId65"/>
    <p:sldId id="312" r:id="rId66"/>
    <p:sldId id="311" r:id="rId67"/>
    <p:sldId id="313" r:id="rId68"/>
    <p:sldId id="314" r:id="rId69"/>
    <p:sldId id="315" r:id="rId70"/>
    <p:sldId id="316" r:id="rId71"/>
    <p:sldId id="317" r:id="rId72"/>
    <p:sldId id="318" r:id="rId73"/>
    <p:sldId id="330" r:id="rId74"/>
    <p:sldId id="29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317FA8-D257-4594-AE3B-1366AE4006E3}"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41290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8414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8963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70369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17FA8-D257-4594-AE3B-1366AE4006E3}"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411100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317FA8-D257-4594-AE3B-1366AE4006E3}"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3152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317FA8-D257-4594-AE3B-1366AE4006E3}"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03069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317FA8-D257-4594-AE3B-1366AE4006E3}"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574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17FA8-D257-4594-AE3B-1366AE4006E3}"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3652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17FA8-D257-4594-AE3B-1366AE4006E3}"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669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17FA8-D257-4594-AE3B-1366AE4006E3}"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79618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17FA8-D257-4594-AE3B-1366AE4006E3}"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B53B5-1864-49FB-8BAA-49CB65DA56A4}" type="slidenum">
              <a:rPr lang="en-US" smtClean="0"/>
              <a:t>‹#›</a:t>
            </a:fld>
            <a:endParaRPr lang="en-US"/>
          </a:p>
        </p:txBody>
      </p:sp>
    </p:spTree>
    <p:extLst>
      <p:ext uri="{BB962C8B-B14F-4D97-AF65-F5344CB8AC3E}">
        <p14:creationId xmlns:p14="http://schemas.microsoft.com/office/powerpoint/2010/main" val="241118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aqr.com/~/media/files/papers/aqr-understanding-risk-parity.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eople.stern.nyu.edu/adamodar/"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books.mec.biz/downloads/Julian_Robertson_A_Tiger_in_the_Land_of_Bulls_and_Bears/NzAyOTExODM5"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2.gsu.edu/~fncgdg/material/Swaps.pdf" TargetMode="External"/><Relationship Id="rId2" Type="http://schemas.openxmlformats.org/officeDocument/2006/relationships/hyperlink" Target="http://www.icap.com/what-we-do/global-broking/~/media/Files/I/Icap-Corp/pdfs/icap-interest-rates.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rinciple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Investing Basics</a:t>
            </a:r>
          </a:p>
        </p:txBody>
      </p:sp>
      <p:sp>
        <p:nvSpPr>
          <p:cNvPr id="3" name="Subtitle 2"/>
          <p:cNvSpPr>
            <a:spLocks noGrp="1"/>
          </p:cNvSpPr>
          <p:nvPr>
            <p:ph type="subTitle" idx="1"/>
          </p:nvPr>
        </p:nvSpPr>
        <p:spPr/>
        <p:txBody>
          <a:bodyPr/>
          <a:lstStyle/>
          <a:p>
            <a:r>
              <a:rPr lang="en-US" dirty="0"/>
              <a:t>Document Created 11/6/2015</a:t>
            </a:r>
          </a:p>
          <a:p>
            <a:r>
              <a:rPr lang="en-US" dirty="0"/>
              <a:t>Last Updated 9/18/2016</a:t>
            </a:r>
          </a:p>
        </p:txBody>
      </p:sp>
    </p:spTree>
    <p:extLst>
      <p:ext uri="{BB962C8B-B14F-4D97-AF65-F5344CB8AC3E}">
        <p14:creationId xmlns:p14="http://schemas.microsoft.com/office/powerpoint/2010/main" val="1966620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Overview</a:t>
            </a:r>
          </a:p>
        </p:txBody>
      </p:sp>
      <p:sp>
        <p:nvSpPr>
          <p:cNvPr id="3" name="Content Placeholder 2"/>
          <p:cNvSpPr>
            <a:spLocks noGrp="1"/>
          </p:cNvSpPr>
          <p:nvPr>
            <p:ph idx="1"/>
          </p:nvPr>
        </p:nvSpPr>
        <p:spPr/>
        <p:txBody>
          <a:bodyPr>
            <a:normAutofit lnSpcReduction="10000"/>
          </a:bodyPr>
          <a:lstStyle/>
          <a:p>
            <a:r>
              <a:rPr lang="en-US" dirty="0"/>
              <a:t>Almost all corporate activity on the planet is done in the aim of creating </a:t>
            </a:r>
            <a:r>
              <a:rPr lang="en-US" b="1" u="sng" dirty="0"/>
              <a:t>equity value</a:t>
            </a:r>
            <a:r>
              <a:rPr lang="en-US" dirty="0"/>
              <a:t> (or stockowner value) – through increased stock value or dividends</a:t>
            </a:r>
          </a:p>
          <a:p>
            <a:pPr lvl="1"/>
            <a:r>
              <a:rPr lang="en-US" dirty="0"/>
              <a:t>Big public companies (Walmart, Google, etc.)</a:t>
            </a:r>
          </a:p>
          <a:p>
            <a:pPr lvl="1"/>
            <a:r>
              <a:rPr lang="en-US" dirty="0"/>
              <a:t>Sole, privately-held proprietorship (local deli)</a:t>
            </a:r>
          </a:p>
          <a:p>
            <a:r>
              <a:rPr lang="en-US" dirty="0"/>
              <a:t>Equities/Corporations are a useful corporate organization option because they allow for business expansion furnished by the proceeds of selling new equity</a:t>
            </a:r>
          </a:p>
          <a:p>
            <a:pPr lvl="1"/>
            <a:r>
              <a:rPr lang="en-US" dirty="0"/>
              <a:t>New equity is </a:t>
            </a:r>
            <a:r>
              <a:rPr lang="en-US" b="1" u="sng" dirty="0"/>
              <a:t>dilutive</a:t>
            </a:r>
            <a:r>
              <a:rPr lang="en-US" dirty="0"/>
              <a:t> to old equity owners but provides cash</a:t>
            </a:r>
          </a:p>
          <a:p>
            <a:pPr lvl="1"/>
            <a:r>
              <a:rPr lang="en-US" dirty="0"/>
              <a:t>Equities are very efficient and portable (vs. partnership interests). They are easily </a:t>
            </a:r>
            <a:r>
              <a:rPr lang="en-US" dirty="0" err="1"/>
              <a:t>listable</a:t>
            </a:r>
            <a:r>
              <a:rPr lang="en-US" dirty="0"/>
              <a:t>, tradeable and sellable</a:t>
            </a:r>
          </a:p>
        </p:txBody>
      </p:sp>
    </p:spTree>
    <p:extLst>
      <p:ext uri="{BB962C8B-B14F-4D97-AF65-F5344CB8AC3E}">
        <p14:creationId xmlns:p14="http://schemas.microsoft.com/office/powerpoint/2010/main" val="220133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Example: A New Company</a:t>
            </a:r>
          </a:p>
        </p:txBody>
      </p:sp>
      <p:sp>
        <p:nvSpPr>
          <p:cNvPr id="3" name="Content Placeholder 2"/>
          <p:cNvSpPr>
            <a:spLocks noGrp="1"/>
          </p:cNvSpPr>
          <p:nvPr>
            <p:ph idx="1"/>
          </p:nvPr>
        </p:nvSpPr>
        <p:spPr>
          <a:xfrm>
            <a:off x="838199" y="1825624"/>
            <a:ext cx="11225645" cy="4897293"/>
          </a:xfrm>
        </p:spPr>
        <p:txBody>
          <a:bodyPr>
            <a:normAutofit fontScale="70000" lnSpcReduction="20000"/>
          </a:bodyPr>
          <a:lstStyle/>
          <a:p>
            <a:r>
              <a:rPr lang="en-US" dirty="0"/>
              <a:t>Imagine you and your partners have decided to start a new business, </a:t>
            </a:r>
            <a:r>
              <a:rPr lang="en-US" dirty="0" err="1"/>
              <a:t>Deez.Com</a:t>
            </a:r>
            <a:endParaRPr lang="en-US" dirty="0"/>
          </a:p>
          <a:p>
            <a:pPr lvl="1"/>
            <a:r>
              <a:rPr lang="en-US" dirty="0"/>
              <a:t>You are the CEO of </a:t>
            </a:r>
            <a:r>
              <a:rPr lang="en-US" dirty="0" err="1"/>
              <a:t>Deez</a:t>
            </a:r>
            <a:r>
              <a:rPr lang="en-US" dirty="0"/>
              <a:t>, and your two partners are the CFO and General Counsel</a:t>
            </a:r>
          </a:p>
          <a:p>
            <a:pPr lvl="1"/>
            <a:r>
              <a:rPr lang="en-US" dirty="0"/>
              <a:t>You have decided to split the ownership of the company into 50% for yourself and 25% each for your two partners</a:t>
            </a:r>
          </a:p>
          <a:p>
            <a:r>
              <a:rPr lang="en-US" dirty="0"/>
              <a:t>Incorporating </a:t>
            </a:r>
            <a:r>
              <a:rPr lang="en-US" dirty="0" err="1"/>
              <a:t>Deez.Com</a:t>
            </a:r>
            <a:r>
              <a:rPr lang="en-US" dirty="0"/>
              <a:t> in Delaware with a law firm’s assistance, you decide to have 1,000,000 shares outstanding of Deez.com</a:t>
            </a:r>
          </a:p>
          <a:p>
            <a:pPr lvl="1"/>
            <a:r>
              <a:rPr lang="en-US" dirty="0"/>
              <a:t>You own 500,000 shares of Deez.com</a:t>
            </a:r>
          </a:p>
          <a:p>
            <a:pPr lvl="1"/>
            <a:r>
              <a:rPr lang="en-US" dirty="0"/>
              <a:t>Your two partners each own 250,000 shares of Deez.com</a:t>
            </a:r>
          </a:p>
          <a:p>
            <a:r>
              <a:rPr lang="en-US" dirty="0"/>
              <a:t>Of course, you have not yet contributed any cash (capital) to the company</a:t>
            </a:r>
          </a:p>
          <a:p>
            <a:pPr lvl="1"/>
            <a:r>
              <a:rPr lang="en-US" dirty="0"/>
              <a:t>To do so, you must seek investors!</a:t>
            </a:r>
          </a:p>
          <a:p>
            <a:pPr lvl="1"/>
            <a:r>
              <a:rPr lang="en-US" dirty="0"/>
              <a:t>Your pitch is exciting and investors have agreed to invest $1,000,000 into the company at a price of $1 per share</a:t>
            </a:r>
          </a:p>
          <a:p>
            <a:pPr lvl="2"/>
            <a:r>
              <a:rPr lang="en-US" dirty="0"/>
              <a:t>You bargained very hard for $2 per share, and the investors proposed $0.50 per share, but you agreed on $1</a:t>
            </a:r>
          </a:p>
          <a:p>
            <a:pPr lvl="1"/>
            <a:r>
              <a:rPr lang="en-US" dirty="0" err="1"/>
              <a:t>Deez.Com</a:t>
            </a:r>
            <a:r>
              <a:rPr lang="en-US" dirty="0"/>
              <a:t> will now </a:t>
            </a:r>
            <a:r>
              <a:rPr lang="en-US" b="1" u="sng" dirty="0"/>
              <a:t>issue</a:t>
            </a:r>
            <a:r>
              <a:rPr lang="en-US" dirty="0"/>
              <a:t> one million new shares to the investors</a:t>
            </a:r>
          </a:p>
          <a:p>
            <a:pPr lvl="1"/>
            <a:r>
              <a:rPr lang="en-US" dirty="0"/>
              <a:t>The new </a:t>
            </a:r>
            <a:r>
              <a:rPr lang="en-US" b="1" u="sng" dirty="0"/>
              <a:t>capitalization</a:t>
            </a:r>
            <a:r>
              <a:rPr lang="en-US" dirty="0"/>
              <a:t> of the company is:</a:t>
            </a:r>
          </a:p>
          <a:p>
            <a:pPr lvl="2"/>
            <a:r>
              <a:rPr lang="en-US" dirty="0"/>
              <a:t>1,000,000 shares for the new investors</a:t>
            </a:r>
          </a:p>
          <a:p>
            <a:pPr lvl="2"/>
            <a:r>
              <a:rPr lang="en-US" dirty="0"/>
              <a:t>500,000 shares for you</a:t>
            </a:r>
          </a:p>
          <a:p>
            <a:pPr lvl="2"/>
            <a:r>
              <a:rPr lang="en-US" dirty="0"/>
              <a:t>250,000 shares for the CFO</a:t>
            </a:r>
          </a:p>
          <a:p>
            <a:pPr lvl="2"/>
            <a:r>
              <a:rPr lang="en-US" dirty="0"/>
              <a:t>250,000 shares for the General Counsel</a:t>
            </a:r>
          </a:p>
          <a:p>
            <a:pPr lvl="2"/>
            <a:r>
              <a:rPr lang="en-US" dirty="0"/>
              <a:t>2,000,000 </a:t>
            </a:r>
            <a:r>
              <a:rPr lang="en-US" b="1" u="sng" dirty="0"/>
              <a:t>TOTAL SHARES OUTSTANDING</a:t>
            </a:r>
            <a:endParaRPr lang="en-US" dirty="0"/>
          </a:p>
          <a:p>
            <a:pPr lvl="1"/>
            <a:r>
              <a:rPr lang="en-US" b="1" u="sng" dirty="0"/>
              <a:t>Notice how your stake in the company dropped from 50% to 25% after the capital raise—you were DILUTED in the transaction</a:t>
            </a:r>
          </a:p>
        </p:txBody>
      </p:sp>
    </p:spTree>
    <p:extLst>
      <p:ext uri="{BB962C8B-B14F-4D97-AF65-F5344CB8AC3E}">
        <p14:creationId xmlns:p14="http://schemas.microsoft.com/office/powerpoint/2010/main" val="212984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 (Stocks) Basics</a:t>
            </a:r>
          </a:p>
        </p:txBody>
      </p:sp>
      <p:sp>
        <p:nvSpPr>
          <p:cNvPr id="3" name="Content Placeholder 2"/>
          <p:cNvSpPr>
            <a:spLocks noGrp="1"/>
          </p:cNvSpPr>
          <p:nvPr>
            <p:ph idx="1"/>
          </p:nvPr>
        </p:nvSpPr>
        <p:spPr/>
        <p:txBody>
          <a:bodyPr>
            <a:normAutofit/>
          </a:bodyPr>
          <a:lstStyle/>
          <a:p>
            <a:pPr marL="0" indent="0" algn="ctr">
              <a:buNone/>
            </a:pPr>
            <a:r>
              <a:rPr lang="en-US" b="1" u="sng" dirty="0"/>
              <a:t>The first six things I look at for any equity</a:t>
            </a:r>
          </a:p>
          <a:p>
            <a:r>
              <a:rPr lang="en-US" dirty="0"/>
              <a:t>1. Stock Price</a:t>
            </a:r>
          </a:p>
          <a:p>
            <a:r>
              <a:rPr lang="en-US" dirty="0"/>
              <a:t>2. Shares Outstanding</a:t>
            </a:r>
          </a:p>
          <a:p>
            <a:r>
              <a:rPr lang="en-US" b="1" dirty="0"/>
              <a:t>3. Market Capitalization (Stock Price X Shares Outstanding)</a:t>
            </a:r>
          </a:p>
          <a:p>
            <a:pPr lvl="1"/>
            <a:r>
              <a:rPr lang="en-US" b="1" dirty="0"/>
              <a:t>In essence, this is the value of the company!</a:t>
            </a:r>
          </a:p>
          <a:p>
            <a:r>
              <a:rPr lang="en-US" dirty="0"/>
              <a:t>(4. Cash – 5. Debt) or Net Cash</a:t>
            </a:r>
          </a:p>
          <a:p>
            <a:r>
              <a:rPr lang="en-US" b="1" dirty="0"/>
              <a:t>6. Enterprise Value</a:t>
            </a:r>
          </a:p>
          <a:p>
            <a:pPr lvl="1"/>
            <a:r>
              <a:rPr lang="en-US" b="1" dirty="0"/>
              <a:t>This is the value of the company on a “cash-neutral” basis</a:t>
            </a:r>
          </a:p>
        </p:txBody>
      </p:sp>
    </p:spTree>
    <p:extLst>
      <p:ext uri="{BB962C8B-B14F-4D97-AF65-F5344CB8AC3E}">
        <p14:creationId xmlns:p14="http://schemas.microsoft.com/office/powerpoint/2010/main" val="335229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Statements</a:t>
            </a:r>
          </a:p>
        </p:txBody>
      </p:sp>
      <p:sp>
        <p:nvSpPr>
          <p:cNvPr id="3" name="Content Placeholder 2"/>
          <p:cNvSpPr>
            <a:spLocks noGrp="1"/>
          </p:cNvSpPr>
          <p:nvPr>
            <p:ph idx="1"/>
          </p:nvPr>
        </p:nvSpPr>
        <p:spPr/>
        <p:txBody>
          <a:bodyPr>
            <a:normAutofit/>
          </a:bodyPr>
          <a:lstStyle/>
          <a:p>
            <a:pPr algn="ctr"/>
            <a:r>
              <a:rPr lang="en-US" b="1" u="sng" dirty="0"/>
              <a:t>“The Holy Trinity”</a:t>
            </a:r>
          </a:p>
          <a:p>
            <a:r>
              <a:rPr lang="en-US" u="sng" dirty="0"/>
              <a:t>Income Statement</a:t>
            </a:r>
            <a:r>
              <a:rPr lang="en-US" dirty="0"/>
              <a:t> – Total </a:t>
            </a:r>
            <a:r>
              <a:rPr lang="en-US" b="1" u="sng" dirty="0"/>
              <a:t>operational</a:t>
            </a:r>
            <a:r>
              <a:rPr lang="en-US" b="1" dirty="0"/>
              <a:t> </a:t>
            </a:r>
            <a:r>
              <a:rPr lang="en-US" dirty="0"/>
              <a:t>results for any given period</a:t>
            </a:r>
          </a:p>
          <a:p>
            <a:pPr lvl="1"/>
            <a:r>
              <a:rPr lang="en-US" dirty="0"/>
              <a:t>Revenue Recognition (“rev rec”) - GAAP</a:t>
            </a:r>
          </a:p>
          <a:p>
            <a:pPr lvl="1"/>
            <a:r>
              <a:rPr lang="en-US" b="1" dirty="0"/>
              <a:t>Revenue – Expenses = Profit/Losses</a:t>
            </a:r>
          </a:p>
          <a:p>
            <a:pPr lvl="1"/>
            <a:r>
              <a:rPr lang="en-US" dirty="0"/>
              <a:t>Matching Principle and other GAAP applies – may not reflect cash reality</a:t>
            </a:r>
          </a:p>
          <a:p>
            <a:r>
              <a:rPr lang="en-US" u="sng" dirty="0"/>
              <a:t>Balance Sheet</a:t>
            </a:r>
            <a:r>
              <a:rPr lang="en-US" dirty="0"/>
              <a:t> – A snapshot (like a photograph) of a company’s financial position (balances) at any given time – usually at the end of an important period such as a quarter or year</a:t>
            </a:r>
          </a:p>
          <a:p>
            <a:pPr lvl="1"/>
            <a:r>
              <a:rPr lang="en-US" dirty="0"/>
              <a:t>Assets – Liabilities = Stockholders’ Equity</a:t>
            </a:r>
          </a:p>
          <a:p>
            <a:r>
              <a:rPr lang="en-US" u="sng" dirty="0"/>
              <a:t>Cash Flow Statement</a:t>
            </a:r>
            <a:r>
              <a:rPr lang="en-US" dirty="0"/>
              <a:t> – Reconciles GAAP Income Statement to Cash</a:t>
            </a:r>
            <a:endParaRPr lang="en-US" u="sng" dirty="0"/>
          </a:p>
          <a:p>
            <a:endParaRPr lang="en-US" dirty="0"/>
          </a:p>
        </p:txBody>
      </p:sp>
    </p:spTree>
    <p:extLst>
      <p:ext uri="{BB962C8B-B14F-4D97-AF65-F5344CB8AC3E}">
        <p14:creationId xmlns:p14="http://schemas.microsoft.com/office/powerpoint/2010/main" val="56100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Illustrated Concept of Enterprise Value</a:t>
            </a:r>
          </a:p>
        </p:txBody>
      </p:sp>
      <p:sp>
        <p:nvSpPr>
          <p:cNvPr id="3" name="Content Placeholder 2"/>
          <p:cNvSpPr>
            <a:spLocks noGrp="1"/>
          </p:cNvSpPr>
          <p:nvPr>
            <p:ph idx="1"/>
          </p:nvPr>
        </p:nvSpPr>
        <p:spPr/>
        <p:txBody>
          <a:bodyPr>
            <a:normAutofit lnSpcReduction="10000"/>
          </a:bodyPr>
          <a:lstStyle/>
          <a:p>
            <a:r>
              <a:rPr lang="en-US" dirty="0"/>
              <a:t>Company A has 10 million shares outstanding. </a:t>
            </a:r>
          </a:p>
          <a:p>
            <a:r>
              <a:rPr lang="en-US" dirty="0"/>
              <a:t>Company A stock recently has been fluctuating between $20 and $21.</a:t>
            </a:r>
          </a:p>
          <a:p>
            <a:r>
              <a:rPr lang="en-US" dirty="0"/>
              <a:t>The market capitalization of Company A is</a:t>
            </a:r>
            <a:br>
              <a:rPr lang="en-US" dirty="0"/>
            </a:br>
            <a:r>
              <a:rPr lang="en-US" dirty="0"/>
              <a:t>therefore approximately $200,000,000.</a:t>
            </a:r>
          </a:p>
          <a:p>
            <a:r>
              <a:rPr lang="en-US" dirty="0"/>
              <a:t>The balance sheet of Company A shows</a:t>
            </a:r>
            <a:br>
              <a:rPr lang="en-US" dirty="0"/>
            </a:br>
            <a:r>
              <a:rPr lang="en-US" dirty="0"/>
              <a:t>$50,000,000 in cash and $25,000,000 in debt.</a:t>
            </a:r>
          </a:p>
          <a:p>
            <a:r>
              <a:rPr lang="en-US" dirty="0"/>
              <a:t>Therefore, the enterprise value of Company A</a:t>
            </a:r>
            <a:br>
              <a:rPr lang="en-US" dirty="0"/>
            </a:br>
            <a:r>
              <a:rPr lang="en-US" dirty="0"/>
              <a:t>is $175,000,000.</a:t>
            </a:r>
          </a:p>
          <a:p>
            <a:pPr lvl="1"/>
            <a:r>
              <a:rPr lang="en-US" dirty="0"/>
              <a:t>Another way to think of it is enterprise value is </a:t>
            </a:r>
            <a:br>
              <a:rPr lang="en-US" dirty="0"/>
            </a:br>
            <a:r>
              <a:rPr lang="en-US" dirty="0"/>
              <a:t>a “cash-neutral” market cap</a:t>
            </a:r>
          </a:p>
        </p:txBody>
      </p:sp>
      <p:sp>
        <p:nvSpPr>
          <p:cNvPr id="4" name="Rectangle 3"/>
          <p:cNvSpPr/>
          <p:nvPr/>
        </p:nvSpPr>
        <p:spPr>
          <a:xfrm>
            <a:off x="7880279" y="3061699"/>
            <a:ext cx="3369923" cy="289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r>
              <a:rPr lang="en-US" dirty="0"/>
              <a:t>Market Capitalization</a:t>
            </a:r>
            <a:br>
              <a:rPr lang="en-US" dirty="0"/>
            </a:br>
            <a:r>
              <a:rPr lang="en-US" dirty="0"/>
              <a:t>$200,000,000</a:t>
            </a:r>
          </a:p>
          <a:p>
            <a:pPr algn="ctr"/>
            <a:r>
              <a:rPr lang="en-US" dirty="0"/>
              <a:t>Enterprise Value</a:t>
            </a:r>
          </a:p>
          <a:p>
            <a:pPr algn="ctr"/>
            <a:r>
              <a:rPr lang="en-US" dirty="0"/>
              <a:t>$175,000,000</a:t>
            </a:r>
          </a:p>
        </p:txBody>
      </p:sp>
      <p:sp>
        <p:nvSpPr>
          <p:cNvPr id="5" name="Rectangle 4"/>
          <p:cNvSpPr/>
          <p:nvPr/>
        </p:nvSpPr>
        <p:spPr>
          <a:xfrm>
            <a:off x="7880279" y="3062424"/>
            <a:ext cx="1428108" cy="9657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$50,000,000 cash</a:t>
            </a:r>
          </a:p>
        </p:txBody>
      </p:sp>
      <p:sp>
        <p:nvSpPr>
          <p:cNvPr id="6" name="Rectangle 5"/>
          <p:cNvSpPr/>
          <p:nvPr/>
        </p:nvSpPr>
        <p:spPr>
          <a:xfrm>
            <a:off x="9822094" y="5385503"/>
            <a:ext cx="1428108" cy="5735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$25,000,000 debt</a:t>
            </a:r>
          </a:p>
        </p:txBody>
      </p:sp>
      <p:sp>
        <p:nvSpPr>
          <p:cNvPr id="7" name="TextBox 6"/>
          <p:cNvSpPr txBox="1"/>
          <p:nvPr/>
        </p:nvSpPr>
        <p:spPr>
          <a:xfrm>
            <a:off x="8057478" y="6078071"/>
            <a:ext cx="3044414" cy="369332"/>
          </a:xfrm>
          <a:prstGeom prst="rect">
            <a:avLst/>
          </a:prstGeom>
          <a:noFill/>
        </p:spPr>
        <p:txBody>
          <a:bodyPr wrap="square" rtlCol="0">
            <a:spAutoFit/>
          </a:bodyPr>
          <a:lstStyle/>
          <a:p>
            <a:pPr algn="ctr"/>
            <a:r>
              <a:rPr lang="en-US" dirty="0"/>
              <a:t>Company A “Capital Structure”</a:t>
            </a:r>
          </a:p>
        </p:txBody>
      </p:sp>
    </p:spTree>
    <p:extLst>
      <p:ext uri="{BB962C8B-B14F-4D97-AF65-F5344CB8AC3E}">
        <p14:creationId xmlns:p14="http://schemas.microsoft.com/office/powerpoint/2010/main" val="92854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 The Language of Business</a:t>
            </a:r>
          </a:p>
        </p:txBody>
      </p:sp>
      <p:sp>
        <p:nvSpPr>
          <p:cNvPr id="3" name="Content Placeholder 2"/>
          <p:cNvSpPr>
            <a:spLocks noGrp="1"/>
          </p:cNvSpPr>
          <p:nvPr>
            <p:ph idx="1"/>
          </p:nvPr>
        </p:nvSpPr>
        <p:spPr/>
        <p:txBody>
          <a:bodyPr/>
          <a:lstStyle/>
          <a:p>
            <a:r>
              <a:rPr lang="en-US" dirty="0"/>
              <a:t>Generally Accepted Accounting Principles are our rules</a:t>
            </a:r>
          </a:p>
          <a:p>
            <a:pPr lvl="1"/>
            <a:r>
              <a:rPr lang="en-US" dirty="0"/>
              <a:t>FASB is the group that promulgates GAAP</a:t>
            </a:r>
          </a:p>
          <a:p>
            <a:pPr marL="457200" lvl="1" indent="0">
              <a:buNone/>
            </a:pPr>
            <a:endParaRPr lang="en-US" dirty="0"/>
          </a:p>
          <a:p>
            <a:r>
              <a:rPr lang="en-US" dirty="0"/>
              <a:t>Non-GAAP financials are sometimes useful!</a:t>
            </a:r>
          </a:p>
          <a:p>
            <a:pPr lvl="1"/>
            <a:r>
              <a:rPr lang="en-US" dirty="0"/>
              <a:t>Excluding “one-time” and especially “non-cash” costs can give us a better understanding of a business</a:t>
            </a:r>
          </a:p>
          <a:p>
            <a:pPr lvl="1"/>
            <a:endParaRPr lang="en-US" dirty="0"/>
          </a:p>
          <a:p>
            <a:r>
              <a:rPr lang="en-US" dirty="0"/>
              <a:t>The Cash Flow statement is critical to reconcile the expensing or capitalization (putting an expense on the balance sheet instead of the income statement) of costs</a:t>
            </a:r>
          </a:p>
          <a:p>
            <a:pPr lvl="1"/>
            <a:endParaRPr lang="en-US" dirty="0"/>
          </a:p>
        </p:txBody>
      </p:sp>
    </p:spTree>
    <p:extLst>
      <p:ext uri="{BB962C8B-B14F-4D97-AF65-F5344CB8AC3E}">
        <p14:creationId xmlns:p14="http://schemas.microsoft.com/office/powerpoint/2010/main" val="5636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a:t>
            </a:r>
          </a:p>
        </p:txBody>
      </p:sp>
      <p:sp>
        <p:nvSpPr>
          <p:cNvPr id="3" name="Content Placeholder 2"/>
          <p:cNvSpPr>
            <a:spLocks noGrp="1"/>
          </p:cNvSpPr>
          <p:nvPr>
            <p:ph idx="1"/>
          </p:nvPr>
        </p:nvSpPr>
        <p:spPr/>
        <p:txBody>
          <a:bodyPr>
            <a:normAutofit fontScale="62500" lnSpcReduction="20000"/>
          </a:bodyPr>
          <a:lstStyle/>
          <a:p>
            <a:r>
              <a:rPr lang="en-US" dirty="0"/>
              <a:t>Revenue Recognition – a difficult but important concept – when is revenue realized?</a:t>
            </a:r>
          </a:p>
          <a:p>
            <a:pPr lvl="1"/>
            <a:r>
              <a:rPr lang="en-US" dirty="0"/>
              <a:t>General concept is when title has passed and risk is born by purchaser</a:t>
            </a:r>
          </a:p>
          <a:p>
            <a:pPr lvl="1"/>
            <a:r>
              <a:rPr lang="en-US" dirty="0"/>
              <a:t>Cash need not be collected yet!</a:t>
            </a:r>
          </a:p>
          <a:p>
            <a:r>
              <a:rPr lang="en-US" dirty="0"/>
              <a:t>Matching Principle</a:t>
            </a:r>
          </a:p>
          <a:p>
            <a:pPr lvl="1"/>
            <a:r>
              <a:rPr lang="en-US" dirty="0"/>
              <a:t>Costs are recognized in the period they are incurred and matched to the revenue recognized</a:t>
            </a:r>
          </a:p>
          <a:p>
            <a:r>
              <a:rPr lang="en-US" dirty="0"/>
              <a:t>Non-Cash Expenses</a:t>
            </a:r>
          </a:p>
          <a:p>
            <a:pPr lvl="1"/>
            <a:r>
              <a:rPr lang="en-US" dirty="0"/>
              <a:t>Depreciation &amp; Amortization</a:t>
            </a:r>
          </a:p>
          <a:p>
            <a:pPr lvl="2"/>
            <a:r>
              <a:rPr lang="en-US" dirty="0"/>
              <a:t>Writing off of a capital expenditure (D) and the writing off of an intangible asset (amortization)</a:t>
            </a:r>
          </a:p>
          <a:p>
            <a:r>
              <a:rPr lang="en-US" dirty="0"/>
              <a:t>Expenses: expensed or capitalized?</a:t>
            </a:r>
          </a:p>
          <a:p>
            <a:pPr lvl="1"/>
            <a:r>
              <a:rPr lang="en-US" dirty="0"/>
              <a:t>Some expenses are “capitalized” and they do not flow through the income statement!!! </a:t>
            </a:r>
          </a:p>
          <a:p>
            <a:pPr lvl="1"/>
            <a:r>
              <a:rPr lang="en-US" dirty="0"/>
              <a:t>Capital expenditures (long-term assets with over 12 months of usable life) will be capitalized on the balance sheet and recorded in the cash flow statement</a:t>
            </a:r>
          </a:p>
          <a:p>
            <a:r>
              <a:rPr lang="en-US" dirty="0"/>
              <a:t>Cash Flow vs. Net Income</a:t>
            </a:r>
          </a:p>
          <a:p>
            <a:pPr lvl="1"/>
            <a:r>
              <a:rPr lang="en-US" dirty="0"/>
              <a:t>Reconciled by comparing Cash Flow statement and Income statement</a:t>
            </a:r>
          </a:p>
          <a:p>
            <a:r>
              <a:rPr lang="en-US" dirty="0"/>
              <a:t>Consolidate all the income statements of the entities you own more than 50% of</a:t>
            </a:r>
          </a:p>
          <a:p>
            <a:pPr lvl="1"/>
            <a:r>
              <a:rPr lang="en-US" dirty="0"/>
              <a:t>VIE, MI</a:t>
            </a:r>
          </a:p>
        </p:txBody>
      </p:sp>
    </p:spTree>
    <p:extLst>
      <p:ext uri="{BB962C8B-B14F-4D97-AF65-F5344CB8AC3E}">
        <p14:creationId xmlns:p14="http://schemas.microsoft.com/office/powerpoint/2010/main" val="403087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 Sheet</a:t>
            </a:r>
          </a:p>
        </p:txBody>
      </p:sp>
      <p:sp>
        <p:nvSpPr>
          <p:cNvPr id="3" name="Content Placeholder 2"/>
          <p:cNvSpPr>
            <a:spLocks noGrp="1"/>
          </p:cNvSpPr>
          <p:nvPr>
            <p:ph idx="1"/>
          </p:nvPr>
        </p:nvSpPr>
        <p:spPr/>
        <p:txBody>
          <a:bodyPr>
            <a:normAutofit fontScale="77500" lnSpcReduction="20000"/>
          </a:bodyPr>
          <a:lstStyle/>
          <a:p>
            <a:r>
              <a:rPr lang="en-US" dirty="0"/>
              <a:t>Assets – Liabilities = Stockholders’ Equity</a:t>
            </a:r>
          </a:p>
          <a:p>
            <a:r>
              <a:rPr lang="en-US" dirty="0"/>
              <a:t>Assets = Liabilities + Stockholders’ Equity</a:t>
            </a:r>
          </a:p>
          <a:p>
            <a:endParaRPr lang="en-US" dirty="0"/>
          </a:p>
          <a:p>
            <a:pPr marL="0" indent="0">
              <a:buNone/>
            </a:pPr>
            <a:r>
              <a:rPr lang="en-US" b="1" u="sng" dirty="0"/>
              <a:t>Liquidity</a:t>
            </a:r>
          </a:p>
          <a:p>
            <a:r>
              <a:rPr lang="en-US" dirty="0"/>
              <a:t>Current Assets/Liabilities = become cash within 12 months</a:t>
            </a:r>
          </a:p>
          <a:p>
            <a:r>
              <a:rPr lang="en-US" dirty="0"/>
              <a:t>Long-Term Assets/Liabilities become cash after 12 months or never</a:t>
            </a:r>
          </a:p>
          <a:p>
            <a:r>
              <a:rPr lang="en-US" dirty="0"/>
              <a:t>Order in liquidity</a:t>
            </a:r>
          </a:p>
          <a:p>
            <a:endParaRPr lang="en-US" dirty="0"/>
          </a:p>
          <a:p>
            <a:r>
              <a:rPr lang="en-US" dirty="0"/>
              <a:t>Accounts Receivable – Cash your customers owe you</a:t>
            </a:r>
          </a:p>
          <a:p>
            <a:r>
              <a:rPr lang="en-US" dirty="0"/>
              <a:t>Deferred Revenue – Product you owe your customers</a:t>
            </a:r>
          </a:p>
          <a:p>
            <a:r>
              <a:rPr lang="en-US" dirty="0"/>
              <a:t>Property Plant &amp; Equipment (PP&amp;E) – Assets with a useful life of longer than 1 year</a:t>
            </a:r>
          </a:p>
          <a:p>
            <a:endParaRPr lang="en-US" dirty="0"/>
          </a:p>
          <a:p>
            <a:endParaRPr lang="en-US" dirty="0"/>
          </a:p>
        </p:txBody>
      </p:sp>
    </p:spTree>
    <p:extLst>
      <p:ext uri="{BB962C8B-B14F-4D97-AF65-F5344CB8AC3E}">
        <p14:creationId xmlns:p14="http://schemas.microsoft.com/office/powerpoint/2010/main" val="414640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Statement</a:t>
            </a:r>
          </a:p>
        </p:txBody>
      </p:sp>
      <p:sp>
        <p:nvSpPr>
          <p:cNvPr id="3" name="Content Placeholder 2"/>
          <p:cNvSpPr>
            <a:spLocks noGrp="1"/>
          </p:cNvSpPr>
          <p:nvPr>
            <p:ph idx="1"/>
          </p:nvPr>
        </p:nvSpPr>
        <p:spPr/>
        <p:txBody>
          <a:bodyPr/>
          <a:lstStyle/>
          <a:p>
            <a:r>
              <a:rPr lang="en-US" dirty="0"/>
              <a:t>Revenue Recognition</a:t>
            </a:r>
          </a:p>
          <a:p>
            <a:r>
              <a:rPr lang="en-US" dirty="0"/>
              <a:t>Cost of Goods Sold (COGS) – Direct and indirect (!) costs of the product recognized as revenue (can include people!)</a:t>
            </a:r>
          </a:p>
          <a:p>
            <a:r>
              <a:rPr lang="en-US" dirty="0"/>
              <a:t>Selling &amp; Marketing – Promotional costs, including people!</a:t>
            </a:r>
          </a:p>
          <a:p>
            <a:r>
              <a:rPr lang="en-US" dirty="0"/>
              <a:t>Research &amp; Development – Project costs, includes people</a:t>
            </a:r>
          </a:p>
          <a:p>
            <a:r>
              <a:rPr lang="en-US" dirty="0"/>
              <a:t>General &amp; Administrative – Legal Costs, Audit Costs, Rent, Headquarters, Employees, etc.</a:t>
            </a:r>
          </a:p>
          <a:p>
            <a:endParaRPr lang="en-US" dirty="0"/>
          </a:p>
          <a:p>
            <a:endParaRPr lang="en-US" dirty="0"/>
          </a:p>
        </p:txBody>
      </p:sp>
    </p:spTree>
    <p:extLst>
      <p:ext uri="{BB962C8B-B14F-4D97-AF65-F5344CB8AC3E}">
        <p14:creationId xmlns:p14="http://schemas.microsoft.com/office/powerpoint/2010/main" val="384784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9482" y="5568786"/>
            <a:ext cx="9974318" cy="800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Value of a Company - Theory</a:t>
            </a:r>
          </a:p>
        </p:txBody>
      </p:sp>
      <p:sp>
        <p:nvSpPr>
          <p:cNvPr id="3" name="Content Placeholder 2"/>
          <p:cNvSpPr>
            <a:spLocks noGrp="1"/>
          </p:cNvSpPr>
          <p:nvPr>
            <p:ph idx="1"/>
          </p:nvPr>
        </p:nvSpPr>
        <p:spPr>
          <a:xfrm>
            <a:off x="1030014" y="1825625"/>
            <a:ext cx="10323786" cy="4732829"/>
          </a:xfrm>
        </p:spPr>
        <p:txBody>
          <a:bodyPr>
            <a:normAutofit fontScale="92500" lnSpcReduction="20000"/>
          </a:bodyPr>
          <a:lstStyle/>
          <a:p>
            <a:r>
              <a:rPr lang="en-US" b="1" u="sng" dirty="0"/>
              <a:t>Finance 101</a:t>
            </a:r>
            <a:endParaRPr lang="en-US" dirty="0"/>
          </a:p>
          <a:p>
            <a:pPr lvl="1"/>
            <a:r>
              <a:rPr lang="en-US" dirty="0"/>
              <a:t>Discounting cash flow series</a:t>
            </a:r>
          </a:p>
          <a:p>
            <a:pPr lvl="1"/>
            <a:r>
              <a:rPr lang="en-US" dirty="0"/>
              <a:t>Discount Rate is the embodiment of the concept that “a dollar today is worth more than a dollar tomorrow” – but how much?</a:t>
            </a:r>
          </a:p>
          <a:p>
            <a:pPr lvl="1"/>
            <a:r>
              <a:rPr lang="en-US" dirty="0"/>
              <a:t>What discount rate to use?</a:t>
            </a:r>
          </a:p>
          <a:p>
            <a:pPr lvl="2"/>
            <a:r>
              <a:rPr lang="en-US" dirty="0"/>
              <a:t>Risk = reward</a:t>
            </a:r>
          </a:p>
          <a:p>
            <a:pPr lvl="2"/>
            <a:r>
              <a:rPr lang="en-US" dirty="0"/>
              <a:t>Risk free rate</a:t>
            </a:r>
          </a:p>
          <a:p>
            <a:pPr lvl="2"/>
            <a:r>
              <a:rPr lang="en-US" dirty="0"/>
              <a:t>Equity risk premium</a:t>
            </a:r>
          </a:p>
          <a:p>
            <a:pPr lvl="2"/>
            <a:r>
              <a:rPr lang="en-US" dirty="0"/>
              <a:t>Bond markets, equity yields</a:t>
            </a:r>
          </a:p>
          <a:p>
            <a:pPr lvl="1"/>
            <a:r>
              <a:rPr lang="en-US" dirty="0"/>
              <a:t>Monitoring DR across potential investments</a:t>
            </a:r>
          </a:p>
          <a:p>
            <a:r>
              <a:rPr lang="en-US" dirty="0"/>
              <a:t>Why do this?</a:t>
            </a:r>
          </a:p>
          <a:p>
            <a:pPr lvl="1"/>
            <a:r>
              <a:rPr lang="en-US" b="1" dirty="0"/>
              <a:t>Forecasting those cash flows, assessing risk to cash flows is the job of an investor</a:t>
            </a:r>
          </a:p>
          <a:p>
            <a:pPr lvl="1"/>
            <a:endParaRPr lang="en-US" b="1" dirty="0"/>
          </a:p>
          <a:p>
            <a:pPr marL="457200" lvl="1" indent="0" algn="ctr">
              <a:buNone/>
            </a:pPr>
            <a:r>
              <a:rPr lang="en-US" sz="2800" b="1" u="sng" dirty="0"/>
              <a:t>“A company is worth the discounted sum of its cash flows from today until eternity”</a:t>
            </a:r>
          </a:p>
        </p:txBody>
      </p:sp>
    </p:spTree>
    <p:extLst>
      <p:ext uri="{BB962C8B-B14F-4D97-AF65-F5344CB8AC3E}">
        <p14:creationId xmlns:p14="http://schemas.microsoft.com/office/powerpoint/2010/main" val="233562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Personal Planning and Career Development (Slides 3-8)</a:t>
            </a:r>
          </a:p>
          <a:p>
            <a:r>
              <a:rPr lang="en-US" dirty="0"/>
              <a:t>Investing (Slides 9-43)</a:t>
            </a:r>
          </a:p>
          <a:p>
            <a:pPr lvl="1"/>
            <a:r>
              <a:rPr lang="en-US" dirty="0"/>
              <a:t>Equities (Slides 10-33)</a:t>
            </a:r>
          </a:p>
          <a:p>
            <a:pPr lvl="1"/>
            <a:r>
              <a:rPr lang="en-US" dirty="0"/>
              <a:t>Bonds (Slide 34-36)</a:t>
            </a:r>
          </a:p>
          <a:p>
            <a:pPr lvl="1"/>
            <a:r>
              <a:rPr lang="en-US" dirty="0"/>
              <a:t>Markets, Funds and Portfolios (Slides 37-49)</a:t>
            </a:r>
          </a:p>
          <a:p>
            <a:r>
              <a:rPr lang="en-US" dirty="0"/>
              <a:t>Wall Street (Slides 50-70)</a:t>
            </a:r>
          </a:p>
          <a:p>
            <a:r>
              <a:rPr lang="en-US" dirty="0"/>
              <a:t>Bibliography (Slide 71)</a:t>
            </a:r>
          </a:p>
        </p:txBody>
      </p:sp>
    </p:spTree>
    <p:extLst>
      <p:ext uri="{BB962C8B-B14F-4D97-AF65-F5344CB8AC3E}">
        <p14:creationId xmlns:p14="http://schemas.microsoft.com/office/powerpoint/2010/main" val="257453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Discounting Cash Flow</a:t>
            </a:r>
          </a:p>
        </p:txBody>
      </p:sp>
      <p:sp>
        <p:nvSpPr>
          <p:cNvPr id="3" name="Content Placeholder 2"/>
          <p:cNvSpPr>
            <a:spLocks noGrp="1"/>
          </p:cNvSpPr>
          <p:nvPr>
            <p:ph idx="1"/>
          </p:nvPr>
        </p:nvSpPr>
        <p:spPr/>
        <p:txBody>
          <a:bodyPr>
            <a:normAutofit fontScale="85000" lnSpcReduction="20000"/>
          </a:bodyPr>
          <a:lstStyle/>
          <a:p>
            <a:r>
              <a:rPr lang="en-US" dirty="0"/>
              <a:t>Why is one dollar today worth more than one dollar promised tomorrow?</a:t>
            </a:r>
          </a:p>
          <a:p>
            <a:pPr lvl="1"/>
            <a:r>
              <a:rPr lang="en-US" dirty="0"/>
              <a:t>Risk that you may not receive that dollar</a:t>
            </a:r>
          </a:p>
          <a:p>
            <a:pPr lvl="1"/>
            <a:r>
              <a:rPr lang="en-US" dirty="0"/>
              <a:t>Inflation (consider risk/benefit of deflation)</a:t>
            </a:r>
          </a:p>
          <a:p>
            <a:pPr lvl="1"/>
            <a:r>
              <a:rPr lang="en-US" dirty="0"/>
              <a:t>Opportunities to invest that dollar in higher-returning projects</a:t>
            </a:r>
          </a:p>
          <a:p>
            <a:pPr lvl="1"/>
            <a:endParaRPr lang="en-US" dirty="0"/>
          </a:p>
          <a:p>
            <a:pPr marL="0" indent="0" algn="ctr">
              <a:buNone/>
            </a:pPr>
            <a:r>
              <a:rPr lang="en-US" b="1" u="sng" dirty="0"/>
              <a:t>Simple Example</a:t>
            </a:r>
          </a:p>
          <a:p>
            <a:r>
              <a:rPr lang="en-US" dirty="0"/>
              <a:t>Q: John is a NFL quarterback who believes he can return 5% per annum investing in bond funds. Should he take a $75 million upfront payment or a $25 million per annum payment for 3 years? Assume his probability of collecting over 3 years is the same as the upfront payment (not at risk)</a:t>
            </a:r>
          </a:p>
          <a:p>
            <a:r>
              <a:rPr lang="en-US" dirty="0"/>
              <a:t>A: The $75 million is vastly preferential as John will have $86.8 million ($75m X 1.05^3) at the end of three years, as opposed to only $82.5 million ($25m X 0.05 + $50m X 0.05 + $75m X 1.05) if he receives payment in installments. It is obvious to see that the ability to invest cash flow as soon as possible is desired</a:t>
            </a:r>
          </a:p>
        </p:txBody>
      </p:sp>
    </p:spTree>
    <p:extLst>
      <p:ext uri="{BB962C8B-B14F-4D97-AF65-F5344CB8AC3E}">
        <p14:creationId xmlns:p14="http://schemas.microsoft.com/office/powerpoint/2010/main" val="177060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a Company - Practice</a:t>
            </a:r>
          </a:p>
        </p:txBody>
      </p:sp>
      <p:sp>
        <p:nvSpPr>
          <p:cNvPr id="3" name="Content Placeholder 2"/>
          <p:cNvSpPr>
            <a:spLocks noGrp="1"/>
          </p:cNvSpPr>
          <p:nvPr>
            <p:ph idx="1"/>
          </p:nvPr>
        </p:nvSpPr>
        <p:spPr/>
        <p:txBody>
          <a:bodyPr/>
          <a:lstStyle/>
          <a:p>
            <a:r>
              <a:rPr lang="en-US" dirty="0"/>
              <a:t>Bonds and Equities have a parity concept (Shkreli Theory)</a:t>
            </a:r>
          </a:p>
          <a:p>
            <a:pPr lvl="1"/>
            <a:r>
              <a:rPr lang="en-US" dirty="0"/>
              <a:t>Bonds have an annual “cash flow” in the same sense equities have net income that shareholders may claim. This cash flow is interest and the amortized principal (even if it is a balloon repayment)</a:t>
            </a:r>
          </a:p>
          <a:p>
            <a:r>
              <a:rPr lang="en-US" dirty="0"/>
              <a:t>Bonds are theoretically safer than equities as they are senior to equity in the repayment “waterfall”</a:t>
            </a:r>
          </a:p>
          <a:p>
            <a:pPr lvl="1"/>
            <a:r>
              <a:rPr lang="en-US" dirty="0"/>
              <a:t>However, for very large companies where the default risk is very low, the bonds and equity should have a much closer parity than in a riskier enterprise</a:t>
            </a:r>
          </a:p>
          <a:p>
            <a:endParaRPr lang="en-US" dirty="0"/>
          </a:p>
          <a:p>
            <a:pPr lvl="1"/>
            <a:endParaRPr lang="en-US" dirty="0"/>
          </a:p>
        </p:txBody>
      </p:sp>
    </p:spTree>
    <p:extLst>
      <p:ext uri="{BB962C8B-B14F-4D97-AF65-F5344CB8AC3E}">
        <p14:creationId xmlns:p14="http://schemas.microsoft.com/office/powerpoint/2010/main" val="116891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a:t>
            </a:r>
          </a:p>
        </p:txBody>
      </p:sp>
      <p:sp>
        <p:nvSpPr>
          <p:cNvPr id="3" name="Content Placeholder 2"/>
          <p:cNvSpPr>
            <a:spLocks noGrp="1"/>
          </p:cNvSpPr>
          <p:nvPr>
            <p:ph idx="1"/>
          </p:nvPr>
        </p:nvSpPr>
        <p:spPr/>
        <p:txBody>
          <a:bodyPr>
            <a:normAutofit fontScale="70000" lnSpcReduction="20000"/>
          </a:bodyPr>
          <a:lstStyle/>
          <a:p>
            <a:r>
              <a:rPr lang="en-US" dirty="0"/>
              <a:t>Phil Fisher – Common Stocks and Uncommon Profits</a:t>
            </a:r>
          </a:p>
          <a:p>
            <a:pPr lvl="1"/>
            <a:r>
              <a:rPr lang="en-US" dirty="0"/>
              <a:t>“Channel Check”</a:t>
            </a:r>
          </a:p>
          <a:p>
            <a:r>
              <a:rPr lang="en-US" dirty="0"/>
              <a:t>Management</a:t>
            </a:r>
          </a:p>
          <a:p>
            <a:pPr lvl="1"/>
            <a:r>
              <a:rPr lang="en-US" dirty="0"/>
              <a:t>Update – Quarterly Conference calls and meetings</a:t>
            </a:r>
          </a:p>
          <a:p>
            <a:r>
              <a:rPr lang="en-US" b="1" dirty="0"/>
              <a:t>Press Releases – Read at least 1 year of prior releases and update your model with them</a:t>
            </a:r>
          </a:p>
          <a:p>
            <a:pPr lvl="1"/>
            <a:r>
              <a:rPr lang="en-US" dirty="0"/>
              <a:t>Sign up for company press releases OR create google alerts</a:t>
            </a:r>
          </a:p>
          <a:p>
            <a:r>
              <a:rPr lang="en-US" b="1" dirty="0"/>
              <a:t>Forecasting</a:t>
            </a:r>
          </a:p>
          <a:p>
            <a:pPr lvl="1"/>
            <a:r>
              <a:rPr lang="en-US" dirty="0"/>
              <a:t>Traditional</a:t>
            </a:r>
          </a:p>
          <a:p>
            <a:pPr lvl="1"/>
            <a:r>
              <a:rPr lang="en-US" dirty="0"/>
              <a:t>Lateral</a:t>
            </a:r>
          </a:p>
          <a:p>
            <a:pPr lvl="1"/>
            <a:r>
              <a:rPr lang="en-US" dirty="0"/>
              <a:t>True Costs / One-Time Costs / Economic Reality</a:t>
            </a:r>
          </a:p>
          <a:p>
            <a:r>
              <a:rPr lang="en-US" dirty="0"/>
              <a:t>The Opinion of Others</a:t>
            </a:r>
          </a:p>
          <a:p>
            <a:pPr lvl="1"/>
            <a:r>
              <a:rPr lang="en-US" dirty="0"/>
              <a:t>Ignore other investors</a:t>
            </a:r>
          </a:p>
          <a:p>
            <a:pPr lvl="1"/>
            <a:r>
              <a:rPr lang="en-US" dirty="0"/>
              <a:t>Ignore Wall Street research</a:t>
            </a:r>
          </a:p>
          <a:p>
            <a:pPr lvl="1"/>
            <a:r>
              <a:rPr lang="en-US" dirty="0"/>
              <a:t>Ignore TV/CNBC</a:t>
            </a:r>
          </a:p>
          <a:p>
            <a:r>
              <a:rPr lang="en-US" b="1" dirty="0"/>
              <a:t>Value vs. Growth / Risk</a:t>
            </a:r>
            <a:endParaRPr lang="en-US" dirty="0"/>
          </a:p>
        </p:txBody>
      </p:sp>
    </p:spTree>
    <p:extLst>
      <p:ext uri="{BB962C8B-B14F-4D97-AF65-F5344CB8AC3E}">
        <p14:creationId xmlns:p14="http://schemas.microsoft.com/office/powerpoint/2010/main" val="267908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 - Expectations</a:t>
            </a:r>
          </a:p>
        </p:txBody>
      </p:sp>
      <p:sp>
        <p:nvSpPr>
          <p:cNvPr id="3" name="Content Placeholder 2"/>
          <p:cNvSpPr>
            <a:spLocks noGrp="1"/>
          </p:cNvSpPr>
          <p:nvPr>
            <p:ph idx="1"/>
          </p:nvPr>
        </p:nvSpPr>
        <p:spPr>
          <a:xfrm>
            <a:off x="838200" y="1825625"/>
            <a:ext cx="10515600" cy="4613276"/>
          </a:xfrm>
        </p:spPr>
        <p:txBody>
          <a:bodyPr/>
          <a:lstStyle/>
          <a:p>
            <a:r>
              <a:rPr lang="en-US" dirty="0"/>
              <a:t>1 hour – barely any familiarity with the company</a:t>
            </a:r>
          </a:p>
          <a:p>
            <a:pPr lvl="1"/>
            <a:r>
              <a:rPr lang="en-US" dirty="0"/>
              <a:t>Company history, current products, etc.</a:t>
            </a:r>
          </a:p>
          <a:p>
            <a:r>
              <a:rPr lang="en-US" dirty="0"/>
              <a:t>10 hours – slight familiarity with the company</a:t>
            </a:r>
          </a:p>
          <a:p>
            <a:pPr lvl="1"/>
            <a:r>
              <a:rPr lang="en-US" dirty="0"/>
              <a:t>Basic working model, etc.</a:t>
            </a:r>
          </a:p>
          <a:p>
            <a:r>
              <a:rPr lang="en-US" dirty="0"/>
              <a:t>100 hours – reasonable familiarity with the company</a:t>
            </a:r>
          </a:p>
          <a:p>
            <a:pPr lvl="1"/>
            <a:r>
              <a:rPr lang="en-US" dirty="0"/>
              <a:t>Listened to/met with management, etc.</a:t>
            </a:r>
          </a:p>
          <a:p>
            <a:r>
              <a:rPr lang="en-US" dirty="0"/>
              <a:t>1000 hours – decision-making familiarity with the company</a:t>
            </a:r>
          </a:p>
          <a:p>
            <a:endParaRPr lang="en-US" dirty="0"/>
          </a:p>
          <a:p>
            <a:pPr marL="0" indent="0" algn="ctr">
              <a:buNone/>
            </a:pPr>
            <a:r>
              <a:rPr lang="en-US" b="1" dirty="0"/>
              <a:t>It (should) take a lot of time and thinking before you make the decision to invest!</a:t>
            </a:r>
          </a:p>
        </p:txBody>
      </p:sp>
    </p:spTree>
    <p:extLst>
      <p:ext uri="{BB962C8B-B14F-4D97-AF65-F5344CB8AC3E}">
        <p14:creationId xmlns:p14="http://schemas.microsoft.com/office/powerpoint/2010/main" val="2776526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 - Forecasting</a:t>
            </a:r>
          </a:p>
        </p:txBody>
      </p:sp>
      <p:sp>
        <p:nvSpPr>
          <p:cNvPr id="3" name="Content Placeholder 2"/>
          <p:cNvSpPr>
            <a:spLocks noGrp="1"/>
          </p:cNvSpPr>
          <p:nvPr>
            <p:ph idx="1"/>
          </p:nvPr>
        </p:nvSpPr>
        <p:spPr/>
        <p:txBody>
          <a:bodyPr/>
          <a:lstStyle/>
          <a:p>
            <a:r>
              <a:rPr lang="en-US" dirty="0"/>
              <a:t>Revenue forecasts</a:t>
            </a:r>
          </a:p>
          <a:p>
            <a:pPr lvl="1"/>
            <a:r>
              <a:rPr lang="en-US" dirty="0"/>
              <a:t>Management guidance and other company results/guidance</a:t>
            </a:r>
          </a:p>
          <a:p>
            <a:pPr lvl="1"/>
            <a:r>
              <a:rPr lang="en-US" dirty="0"/>
              <a:t>Currency adjustments</a:t>
            </a:r>
          </a:p>
          <a:p>
            <a:r>
              <a:rPr lang="en-US" dirty="0"/>
              <a:t>Parallels</a:t>
            </a:r>
          </a:p>
          <a:p>
            <a:pPr lvl="1"/>
            <a:r>
              <a:rPr lang="en-US" dirty="0"/>
              <a:t>Relate something hard to forecast to some phenomenon that has happened in the past. E.g. transition from black &amp; white TV to color TV might mirror the transition from TV ads to internet ads</a:t>
            </a:r>
          </a:p>
          <a:p>
            <a:pPr lvl="2"/>
            <a:r>
              <a:rPr lang="en-US" dirty="0"/>
              <a:t>Anything that is more realistic than a “law of larger numbers” forecast—avoid these</a:t>
            </a:r>
          </a:p>
          <a:p>
            <a:r>
              <a:rPr lang="en-US" dirty="0"/>
              <a:t>Surveys</a:t>
            </a:r>
          </a:p>
          <a:p>
            <a:pPr lvl="1"/>
            <a:r>
              <a:rPr lang="en-US" dirty="0"/>
              <a:t>Surveys are a very cheap way to keep your finger on the pulse of business</a:t>
            </a:r>
          </a:p>
        </p:txBody>
      </p:sp>
    </p:spTree>
    <p:extLst>
      <p:ext uri="{BB962C8B-B14F-4D97-AF65-F5344CB8AC3E}">
        <p14:creationId xmlns:p14="http://schemas.microsoft.com/office/powerpoint/2010/main" val="901710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Research</a:t>
            </a:r>
          </a:p>
        </p:txBody>
      </p:sp>
      <p:sp>
        <p:nvSpPr>
          <p:cNvPr id="3" name="Content Placeholder 2"/>
          <p:cNvSpPr>
            <a:spLocks noGrp="1"/>
          </p:cNvSpPr>
          <p:nvPr>
            <p:ph idx="1"/>
          </p:nvPr>
        </p:nvSpPr>
        <p:spPr/>
        <p:txBody>
          <a:bodyPr>
            <a:normAutofit fontScale="85000" lnSpcReduction="20000"/>
          </a:bodyPr>
          <a:lstStyle/>
          <a:p>
            <a:r>
              <a:rPr lang="en-US" dirty="0"/>
              <a:t>Relevant interviews/contacts (“Channel Checks” vs. “Due Diligence”)</a:t>
            </a:r>
          </a:p>
          <a:p>
            <a:pPr lvl="1"/>
            <a:r>
              <a:rPr lang="en-US" dirty="0"/>
              <a:t>Who they are</a:t>
            </a:r>
          </a:p>
          <a:p>
            <a:pPr lvl="2"/>
            <a:r>
              <a:rPr lang="en-US" dirty="0"/>
              <a:t>Current and former employees</a:t>
            </a:r>
          </a:p>
          <a:p>
            <a:pPr lvl="2"/>
            <a:r>
              <a:rPr lang="en-US" dirty="0"/>
              <a:t>Competitors</a:t>
            </a:r>
          </a:p>
          <a:p>
            <a:pPr lvl="1"/>
            <a:r>
              <a:rPr lang="en-US" dirty="0"/>
              <a:t>How to get them</a:t>
            </a:r>
          </a:p>
          <a:p>
            <a:pPr lvl="2"/>
            <a:r>
              <a:rPr lang="en-US" dirty="0"/>
              <a:t>Gerson </a:t>
            </a:r>
            <a:r>
              <a:rPr lang="en-US" dirty="0" err="1"/>
              <a:t>Lehrman</a:t>
            </a:r>
            <a:r>
              <a:rPr lang="en-US" dirty="0"/>
              <a:t> Group/similar “matchmaker” services</a:t>
            </a:r>
          </a:p>
          <a:p>
            <a:pPr lvl="2"/>
            <a:r>
              <a:rPr lang="en-US" dirty="0" err="1"/>
              <a:t>Linkedin</a:t>
            </a:r>
            <a:r>
              <a:rPr lang="en-US" dirty="0"/>
              <a:t>/”smile and dial”</a:t>
            </a:r>
          </a:p>
          <a:p>
            <a:pPr lvl="1"/>
            <a:r>
              <a:rPr lang="en-US" dirty="0"/>
              <a:t>What to say</a:t>
            </a:r>
          </a:p>
          <a:p>
            <a:pPr lvl="2"/>
            <a:r>
              <a:rPr lang="en-US" b="1" dirty="0"/>
              <a:t>CIA/KGB interrogation methods</a:t>
            </a:r>
          </a:p>
          <a:p>
            <a:pPr lvl="2"/>
            <a:r>
              <a:rPr lang="en-US" dirty="0"/>
              <a:t>Phil Fisher, Common Stocks and Uncommon Profits (Chapter 2)</a:t>
            </a:r>
          </a:p>
          <a:p>
            <a:r>
              <a:rPr lang="en-US" dirty="0"/>
              <a:t>Secondary Research: Other People’s Research (Investment Banks, Investors, News articles)</a:t>
            </a:r>
          </a:p>
          <a:p>
            <a:endParaRPr lang="en-US" dirty="0"/>
          </a:p>
          <a:p>
            <a:r>
              <a:rPr lang="en-US" dirty="0"/>
              <a:t>Pitfalls: Misleading conclusions from poor sample size, confirmation bias, </a:t>
            </a:r>
            <a:r>
              <a:rPr lang="en-US" b="1" u="sng" dirty="0"/>
              <a:t>possible insider information</a:t>
            </a:r>
            <a:endParaRPr lang="en-US" dirty="0"/>
          </a:p>
          <a:p>
            <a:endParaRPr lang="en-US" dirty="0"/>
          </a:p>
        </p:txBody>
      </p:sp>
    </p:spTree>
    <p:extLst>
      <p:ext uri="{BB962C8B-B14F-4D97-AF65-F5344CB8AC3E}">
        <p14:creationId xmlns:p14="http://schemas.microsoft.com/office/powerpoint/2010/main" val="3506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Capital Efficiency</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Capital efficiency is a concept that compares a business’ required assets to generate profit with that profit</a:t>
            </a:r>
          </a:p>
          <a:p>
            <a:pPr lvl="1"/>
            <a:r>
              <a:rPr lang="en-US" dirty="0">
                <a:solidFill>
                  <a:srgbClr val="FF0000"/>
                </a:solidFill>
              </a:rPr>
              <a:t>Is capital efficiency desirable?</a:t>
            </a:r>
          </a:p>
          <a:p>
            <a:pPr lvl="2"/>
            <a:r>
              <a:rPr lang="en-US" dirty="0">
                <a:solidFill>
                  <a:srgbClr val="FF0000"/>
                </a:solidFill>
              </a:rPr>
              <a:t>Volatility</a:t>
            </a:r>
          </a:p>
          <a:p>
            <a:pPr lvl="1"/>
            <a:r>
              <a:rPr lang="en-US" dirty="0">
                <a:solidFill>
                  <a:srgbClr val="FF0000"/>
                </a:solidFill>
              </a:rPr>
              <a:t>What does it mean to investors?</a:t>
            </a:r>
          </a:p>
          <a:p>
            <a:pPr lvl="1"/>
            <a:endParaRPr lang="en-US" dirty="0">
              <a:solidFill>
                <a:srgbClr val="FF0000"/>
              </a:solidFill>
            </a:endParaRPr>
          </a:p>
          <a:p>
            <a:pPr marL="457200" lvl="1" indent="0">
              <a:buNone/>
            </a:pPr>
            <a:r>
              <a:rPr lang="en-US" u="sng" dirty="0">
                <a:solidFill>
                  <a:srgbClr val="FF0000"/>
                </a:solidFill>
              </a:rPr>
              <a:t>Some examples</a:t>
            </a:r>
          </a:p>
          <a:p>
            <a:pPr lvl="1"/>
            <a:r>
              <a:rPr lang="en-US" dirty="0">
                <a:solidFill>
                  <a:srgbClr val="FF0000"/>
                </a:solidFill>
              </a:rPr>
              <a:t>Intel</a:t>
            </a:r>
          </a:p>
          <a:p>
            <a:pPr lvl="1"/>
            <a:r>
              <a:rPr lang="en-US" dirty="0">
                <a:solidFill>
                  <a:srgbClr val="FF0000"/>
                </a:solidFill>
              </a:rPr>
              <a:t>Coca-Cola</a:t>
            </a:r>
          </a:p>
          <a:p>
            <a:pPr lvl="1"/>
            <a:r>
              <a:rPr lang="en-US" dirty="0">
                <a:solidFill>
                  <a:srgbClr val="FF0000"/>
                </a:solidFill>
              </a:rPr>
              <a:t>Ford</a:t>
            </a:r>
          </a:p>
          <a:p>
            <a:pPr lvl="1"/>
            <a:r>
              <a:rPr lang="en-US" dirty="0" err="1">
                <a:solidFill>
                  <a:srgbClr val="FF0000"/>
                </a:solidFill>
              </a:rPr>
              <a:t>WalMart</a:t>
            </a:r>
            <a:endParaRPr lang="en-US" dirty="0">
              <a:solidFill>
                <a:srgbClr val="FF0000"/>
              </a:solidFill>
            </a:endParaRPr>
          </a:p>
          <a:p>
            <a:pPr lvl="1"/>
            <a:r>
              <a:rPr lang="en-US" dirty="0">
                <a:solidFill>
                  <a:srgbClr val="FF0000"/>
                </a:solidFill>
              </a:rPr>
              <a:t>Facebook</a:t>
            </a:r>
          </a:p>
          <a:p>
            <a:pPr lvl="1"/>
            <a:r>
              <a:rPr lang="en-US" dirty="0">
                <a:solidFill>
                  <a:srgbClr val="FF0000"/>
                </a:solidFill>
              </a:rPr>
              <a:t>Apple: 253%</a:t>
            </a:r>
          </a:p>
          <a:p>
            <a:pPr lvl="1"/>
            <a:r>
              <a:rPr lang="en-US" dirty="0">
                <a:solidFill>
                  <a:srgbClr val="FF0000"/>
                </a:solidFill>
              </a:rPr>
              <a:t>Best Buy</a:t>
            </a:r>
          </a:p>
        </p:txBody>
      </p:sp>
    </p:spTree>
    <p:extLst>
      <p:ext uri="{BB962C8B-B14F-4D97-AF65-F5344CB8AC3E}">
        <p14:creationId xmlns:p14="http://schemas.microsoft.com/office/powerpoint/2010/main" val="282885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Ratios</a:t>
            </a:r>
          </a:p>
        </p:txBody>
      </p:sp>
      <p:sp>
        <p:nvSpPr>
          <p:cNvPr id="3" name="Content Placeholder 2"/>
          <p:cNvSpPr>
            <a:spLocks noGrp="1"/>
          </p:cNvSpPr>
          <p:nvPr>
            <p:ph idx="1"/>
          </p:nvPr>
        </p:nvSpPr>
        <p:spPr/>
        <p:txBody>
          <a:bodyPr/>
          <a:lstStyle/>
          <a:p>
            <a:r>
              <a:rPr lang="en-US" dirty="0"/>
              <a:t>Return on Equity – ROE</a:t>
            </a:r>
          </a:p>
          <a:p>
            <a:pPr lvl="1"/>
            <a:r>
              <a:rPr lang="en-US" dirty="0">
                <a:solidFill>
                  <a:srgbClr val="FF0000"/>
                </a:solidFill>
              </a:rPr>
              <a:t>What does it tell us about Brand/Moat</a:t>
            </a:r>
          </a:p>
          <a:p>
            <a:r>
              <a:rPr lang="en-US" dirty="0"/>
              <a:t>Return on Tangible Book – ROTB</a:t>
            </a:r>
          </a:p>
          <a:p>
            <a:r>
              <a:rPr lang="en-US" dirty="0"/>
              <a:t>Return on Assets – ROA</a:t>
            </a:r>
          </a:p>
          <a:p>
            <a:r>
              <a:rPr lang="en-US" dirty="0"/>
              <a:t>Return on Invested Capital – ROIC</a:t>
            </a:r>
          </a:p>
          <a:p>
            <a:r>
              <a:rPr lang="en-US" dirty="0"/>
              <a:t>Buffett Return</a:t>
            </a:r>
          </a:p>
        </p:txBody>
      </p:sp>
    </p:spTree>
    <p:extLst>
      <p:ext uri="{BB962C8B-B14F-4D97-AF65-F5344CB8AC3E}">
        <p14:creationId xmlns:p14="http://schemas.microsoft.com/office/powerpoint/2010/main" val="93494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Ratios &amp; Fundamental Research</a:t>
            </a:r>
          </a:p>
        </p:txBody>
      </p:sp>
      <p:sp>
        <p:nvSpPr>
          <p:cNvPr id="3" name="Content Placeholder 2"/>
          <p:cNvSpPr>
            <a:spLocks noGrp="1"/>
          </p:cNvSpPr>
          <p:nvPr>
            <p:ph idx="1"/>
          </p:nvPr>
        </p:nvSpPr>
        <p:spPr/>
        <p:txBody>
          <a:bodyPr>
            <a:normAutofit fontScale="92500"/>
          </a:bodyPr>
          <a:lstStyle/>
          <a:p>
            <a:r>
              <a:rPr lang="en-US" dirty="0">
                <a:solidFill>
                  <a:srgbClr val="FF0000"/>
                </a:solidFill>
              </a:rPr>
              <a:t>Almost all of an equity analyst’s job is measuring long-term earnings potential</a:t>
            </a:r>
          </a:p>
          <a:p>
            <a:pPr lvl="1"/>
            <a:r>
              <a:rPr lang="en-US" dirty="0">
                <a:solidFill>
                  <a:srgbClr val="FF0000"/>
                </a:solidFill>
              </a:rPr>
              <a:t>Short-term focus is problematic if myopic…</a:t>
            </a:r>
          </a:p>
          <a:p>
            <a:pPr lvl="1"/>
            <a:r>
              <a:rPr lang="en-US" dirty="0">
                <a:solidFill>
                  <a:srgbClr val="FF0000"/>
                </a:solidFill>
              </a:rPr>
              <a:t>…but short-term results can give us hints on the long run (e.g. NOK missing earnings in 2000)</a:t>
            </a:r>
          </a:p>
          <a:p>
            <a:r>
              <a:rPr lang="en-US" dirty="0">
                <a:solidFill>
                  <a:srgbClr val="FF0000"/>
                </a:solidFill>
              </a:rPr>
              <a:t>Barriers to competition are a significant part of this exercise</a:t>
            </a:r>
          </a:p>
          <a:p>
            <a:pPr lvl="1"/>
            <a:r>
              <a:rPr lang="en-US" dirty="0">
                <a:solidFill>
                  <a:srgbClr val="FF0000"/>
                </a:solidFill>
              </a:rPr>
              <a:t>Warren Buffett defined the “m” word: “moat”, to describe assets with protection from “competition”</a:t>
            </a:r>
          </a:p>
          <a:p>
            <a:r>
              <a:rPr lang="en-US" dirty="0">
                <a:solidFill>
                  <a:srgbClr val="FF0000"/>
                </a:solidFill>
              </a:rPr>
              <a:t>What is competition, really?</a:t>
            </a:r>
          </a:p>
          <a:p>
            <a:pPr lvl="1"/>
            <a:r>
              <a:rPr lang="en-US" dirty="0">
                <a:solidFill>
                  <a:srgbClr val="FF0000"/>
                </a:solidFill>
              </a:rPr>
              <a:t>Competition is the interloping company’s attempt to mimic excess ROIC above WACC</a:t>
            </a:r>
          </a:p>
          <a:p>
            <a:pPr lvl="1"/>
            <a:r>
              <a:rPr lang="en-US" dirty="0">
                <a:solidFill>
                  <a:srgbClr val="FF0000"/>
                </a:solidFill>
              </a:rPr>
              <a:t>No one wants to consume capital to emulate low returns</a:t>
            </a:r>
          </a:p>
        </p:txBody>
      </p:sp>
    </p:spTree>
    <p:extLst>
      <p:ext uri="{BB962C8B-B14F-4D97-AF65-F5344CB8AC3E}">
        <p14:creationId xmlns:p14="http://schemas.microsoft.com/office/powerpoint/2010/main" val="3602027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Ratios (they are almost always useless)</a:t>
            </a:r>
          </a:p>
        </p:txBody>
      </p:sp>
      <p:sp>
        <p:nvSpPr>
          <p:cNvPr id="3" name="Content Placeholder 2"/>
          <p:cNvSpPr>
            <a:spLocks noGrp="1"/>
          </p:cNvSpPr>
          <p:nvPr>
            <p:ph idx="1"/>
          </p:nvPr>
        </p:nvSpPr>
        <p:spPr/>
        <p:txBody>
          <a:bodyPr>
            <a:normAutofit fontScale="92500" lnSpcReduction="20000"/>
          </a:bodyPr>
          <a:lstStyle/>
          <a:p>
            <a:r>
              <a:rPr lang="en-US" dirty="0"/>
              <a:t>Many professional investors put too much stock into P/E ratios</a:t>
            </a:r>
          </a:p>
          <a:p>
            <a:pPr lvl="1"/>
            <a:r>
              <a:rPr lang="en-US" dirty="0"/>
              <a:t>P/</a:t>
            </a:r>
            <a:r>
              <a:rPr lang="en-US" dirty="0" err="1"/>
              <a:t>Es</a:t>
            </a:r>
            <a:r>
              <a:rPr lang="en-US" dirty="0"/>
              <a:t> are overly simplistic in that they represent a quotient which relates the value of a company to an earnings period</a:t>
            </a:r>
          </a:p>
          <a:p>
            <a:pPr lvl="2"/>
            <a:r>
              <a:rPr lang="en-US" dirty="0"/>
              <a:t>They do not reflect the forthcoming changes to the earnings in that period, including the possible end of cash flows, etc.</a:t>
            </a:r>
          </a:p>
          <a:p>
            <a:pPr lvl="2"/>
            <a:r>
              <a:rPr lang="en-US" dirty="0"/>
              <a:t>Some attempt is made in that high-growth companies get “high P/</a:t>
            </a:r>
            <a:r>
              <a:rPr lang="en-US" dirty="0" err="1"/>
              <a:t>Es</a:t>
            </a:r>
            <a:r>
              <a:rPr lang="en-US" dirty="0"/>
              <a:t>” and vice versa</a:t>
            </a:r>
          </a:p>
          <a:p>
            <a:pPr lvl="2"/>
            <a:r>
              <a:rPr lang="en-US" dirty="0"/>
              <a:t>The concept of “multiple expansion” is a fallacy</a:t>
            </a:r>
          </a:p>
          <a:p>
            <a:pPr lvl="2"/>
            <a:r>
              <a:rPr lang="en-US" dirty="0"/>
              <a:t>P/E ratios ignore sub-scale or super-scale dynamics</a:t>
            </a:r>
          </a:p>
          <a:p>
            <a:pPr lvl="2"/>
            <a:r>
              <a:rPr lang="en-US" dirty="0"/>
              <a:t>P/E ratios worthless in the case of cash flow-negative </a:t>
            </a:r>
            <a:r>
              <a:rPr lang="en-US"/>
              <a:t>companies demonstrate its limit</a:t>
            </a:r>
            <a:endParaRPr lang="en-US" dirty="0"/>
          </a:p>
          <a:p>
            <a:pPr lvl="1"/>
            <a:r>
              <a:rPr lang="en-US" dirty="0"/>
              <a:t>P/E ratios are partially valuable in large-cap companies where scale and earnings are unlikely to change</a:t>
            </a:r>
          </a:p>
          <a:p>
            <a:r>
              <a:rPr lang="en-US" dirty="0"/>
              <a:t>NPV is far superior method which represents the entire “area under the curve” of cumulative cash flows</a:t>
            </a:r>
          </a:p>
          <a:p>
            <a:pPr lvl="1"/>
            <a:r>
              <a:rPr lang="en-US" dirty="0"/>
              <a:t>P/E is a simple quotient which contains little-to-no information</a:t>
            </a:r>
          </a:p>
        </p:txBody>
      </p:sp>
    </p:spTree>
    <p:extLst>
      <p:ext uri="{BB962C8B-B14F-4D97-AF65-F5344CB8AC3E}">
        <p14:creationId xmlns:p14="http://schemas.microsoft.com/office/powerpoint/2010/main" val="188269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Logical Roadmap – My Story</a:t>
            </a:r>
          </a:p>
        </p:txBody>
      </p:sp>
      <p:sp>
        <p:nvSpPr>
          <p:cNvPr id="3" name="Content Placeholder 2"/>
          <p:cNvSpPr>
            <a:spLocks noGrp="1"/>
          </p:cNvSpPr>
          <p:nvPr>
            <p:ph idx="1"/>
          </p:nvPr>
        </p:nvSpPr>
        <p:spPr>
          <a:xfrm>
            <a:off x="4078840" y="1825625"/>
            <a:ext cx="7614007" cy="4351338"/>
          </a:xfrm>
        </p:spPr>
        <p:txBody>
          <a:bodyPr>
            <a:normAutofit fontScale="85000" lnSpcReduction="10000"/>
          </a:bodyPr>
          <a:lstStyle/>
          <a:p>
            <a:r>
              <a:rPr lang="en-US" dirty="0"/>
              <a:t>What am I trying to accomplish? (financial goal?)</a:t>
            </a:r>
          </a:p>
          <a:p>
            <a:pPr lvl="1"/>
            <a:r>
              <a:rPr lang="en-US" b="1" dirty="0"/>
              <a:t>BE REALISTIC – YOU ARE POOR (15-year-old realization)</a:t>
            </a:r>
          </a:p>
          <a:p>
            <a:pPr lvl="2"/>
            <a:r>
              <a:rPr lang="en-US" dirty="0"/>
              <a:t>You can’t turn $50,000 into a lot of money (even with a very high rate of return)</a:t>
            </a:r>
          </a:p>
          <a:p>
            <a:pPr lvl="2"/>
            <a:r>
              <a:rPr lang="en-US" dirty="0"/>
              <a:t>Model out a conservative rate of return – large return strategies exist briefly – mostly discovered by luck and not by a systematic approach</a:t>
            </a:r>
          </a:p>
          <a:p>
            <a:pPr lvl="1"/>
            <a:r>
              <a:rPr lang="en-US" b="1" dirty="0"/>
              <a:t>MOST OF YOUR INCOME WILL BE FEE-BASED (SALARY) FOR A LONG TIME</a:t>
            </a:r>
          </a:p>
          <a:p>
            <a:pPr lvl="2"/>
            <a:r>
              <a:rPr lang="en-US" dirty="0"/>
              <a:t>You can make more money </a:t>
            </a:r>
            <a:r>
              <a:rPr lang="en-US" b="1" u="sng" dirty="0"/>
              <a:t>advising people with capital</a:t>
            </a:r>
            <a:r>
              <a:rPr lang="en-US" dirty="0"/>
              <a:t> than trying to grow your own capital</a:t>
            </a:r>
          </a:p>
          <a:p>
            <a:pPr lvl="3"/>
            <a:r>
              <a:rPr lang="en-US" dirty="0"/>
              <a:t>No risk – get paid</a:t>
            </a:r>
          </a:p>
          <a:p>
            <a:pPr lvl="2"/>
            <a:r>
              <a:rPr lang="en-US" dirty="0"/>
              <a:t>Your advice/approach needs to be worth something (to someone else) – specialize in something</a:t>
            </a:r>
          </a:p>
          <a:p>
            <a:pPr lvl="3"/>
            <a:r>
              <a:rPr lang="en-US" dirty="0"/>
              <a:t>Expertise is far scarcer than wealth</a:t>
            </a:r>
          </a:p>
          <a:p>
            <a:pPr lvl="3"/>
            <a:r>
              <a:rPr lang="en-US" dirty="0"/>
              <a:t>Eventually you can make money investing your own money and others</a:t>
            </a:r>
          </a:p>
          <a:p>
            <a:pPr lvl="3"/>
            <a:r>
              <a:rPr lang="en-US" dirty="0"/>
              <a:t>You can’t be an expert in something overnight – takes 5 to 10 years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087" y="1825625"/>
            <a:ext cx="3406180" cy="4520629"/>
          </a:xfrm>
          <a:prstGeom prst="rect">
            <a:avLst/>
          </a:prstGeom>
        </p:spPr>
      </p:pic>
    </p:spTree>
    <p:extLst>
      <p:ext uri="{BB962C8B-B14F-4D97-AF65-F5344CB8AC3E}">
        <p14:creationId xmlns:p14="http://schemas.microsoft.com/office/powerpoint/2010/main" val="73484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Keeping Track of News</a:t>
            </a:r>
          </a:p>
        </p:txBody>
      </p:sp>
      <p:sp>
        <p:nvSpPr>
          <p:cNvPr id="3" name="Content Placeholder 2"/>
          <p:cNvSpPr>
            <a:spLocks noGrp="1"/>
          </p:cNvSpPr>
          <p:nvPr>
            <p:ph idx="1"/>
          </p:nvPr>
        </p:nvSpPr>
        <p:spPr/>
        <p:txBody>
          <a:bodyPr/>
          <a:lstStyle/>
          <a:p>
            <a:r>
              <a:rPr lang="en-US" dirty="0"/>
              <a:t>Watching the news on companies in your universe is critical – here are some tools to use</a:t>
            </a:r>
          </a:p>
          <a:p>
            <a:pPr lvl="1"/>
            <a:r>
              <a:rPr lang="en-US" dirty="0"/>
              <a:t>Google Alerts – set up “as-it-happens” alerts for the company name, key products, executive names, etc.</a:t>
            </a:r>
          </a:p>
          <a:p>
            <a:pPr lvl="2"/>
            <a:r>
              <a:rPr lang="en-US" dirty="0"/>
              <a:t>Update your model with any new information as it occurs</a:t>
            </a:r>
          </a:p>
          <a:p>
            <a:pPr lvl="1"/>
            <a:r>
              <a:rPr lang="en-US" b="1" dirty="0"/>
              <a:t>Sign up for press release alerts at the company’s website</a:t>
            </a:r>
          </a:p>
          <a:p>
            <a:pPr lvl="1"/>
            <a:r>
              <a:rPr lang="en-US" dirty="0"/>
              <a:t>Use the Bloomberg function NLRT</a:t>
            </a:r>
          </a:p>
          <a:p>
            <a:pPr lvl="1"/>
            <a:r>
              <a:rPr lang="en-US" dirty="0"/>
              <a:t>Make a “last updated” column in your universe spreadsheet to force yourself to update any model that is one month old – “STAY CURRENT”</a:t>
            </a:r>
          </a:p>
          <a:p>
            <a:pPr lvl="1"/>
            <a:r>
              <a:rPr lang="en-US" dirty="0"/>
              <a:t>Sign up for all “sell-side research” on the company</a:t>
            </a:r>
          </a:p>
          <a:p>
            <a:pPr lvl="1"/>
            <a:r>
              <a:rPr lang="en-US" dirty="0"/>
              <a:t>Talk to the company as frequently as possible</a:t>
            </a:r>
          </a:p>
          <a:p>
            <a:endParaRPr lang="en-US" dirty="0"/>
          </a:p>
        </p:txBody>
      </p:sp>
    </p:spTree>
    <p:extLst>
      <p:ext uri="{BB962C8B-B14F-4D97-AF65-F5344CB8AC3E}">
        <p14:creationId xmlns:p14="http://schemas.microsoft.com/office/powerpoint/2010/main" val="733151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idx="1"/>
          </p:nvPr>
        </p:nvSpPr>
        <p:spPr/>
        <p:txBody>
          <a:bodyPr>
            <a:normAutofit fontScale="92500" lnSpcReduction="10000"/>
          </a:bodyPr>
          <a:lstStyle/>
          <a:p>
            <a:r>
              <a:rPr lang="en-US" dirty="0"/>
              <a:t>The concept of scale is very important in business</a:t>
            </a:r>
          </a:p>
          <a:p>
            <a:pPr lvl="1"/>
            <a:r>
              <a:rPr lang="en-US" dirty="0"/>
              <a:t>Sub-scale companies tend to either</a:t>
            </a:r>
          </a:p>
          <a:p>
            <a:pPr lvl="2"/>
            <a:r>
              <a:rPr lang="en-US" dirty="0"/>
              <a:t>Gain scale</a:t>
            </a:r>
          </a:p>
          <a:p>
            <a:pPr lvl="2"/>
            <a:r>
              <a:rPr lang="en-US" dirty="0"/>
              <a:t>Get acquired by a company with scale</a:t>
            </a:r>
          </a:p>
          <a:p>
            <a:r>
              <a:rPr lang="en-US" dirty="0"/>
              <a:t>We can define scale as “the reasonable spreading of costs on a revenue base”</a:t>
            </a:r>
          </a:p>
          <a:p>
            <a:pPr lvl="1"/>
            <a:r>
              <a:rPr lang="en-US" dirty="0"/>
              <a:t>For instance, it would appear to be unreasonable to build the entire infrastructure for a pharmaceutical company (which requires diverse organization groups: HR, Legal &amp; Compliance, IT, etc.) but only have one product generating revenue when a second product would not create substantial incremental costs</a:t>
            </a:r>
          </a:p>
          <a:p>
            <a:r>
              <a:rPr lang="en-US" dirty="0"/>
              <a:t>We can assume that sub-scale companies will not exist in perpetuity, either attempting to sell themselves or acquire scale</a:t>
            </a:r>
          </a:p>
          <a:p>
            <a:pPr lvl="1"/>
            <a:r>
              <a:rPr lang="en-US" dirty="0"/>
              <a:t>Therefore, it is unfair to punish a company for its subscale nature in a DCF!</a:t>
            </a:r>
          </a:p>
        </p:txBody>
      </p:sp>
    </p:spTree>
    <p:extLst>
      <p:ext uri="{BB962C8B-B14F-4D97-AF65-F5344CB8AC3E}">
        <p14:creationId xmlns:p14="http://schemas.microsoft.com/office/powerpoint/2010/main" val="1418260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Metrics</a:t>
            </a:r>
          </a:p>
        </p:txBody>
      </p:sp>
      <p:sp>
        <p:nvSpPr>
          <p:cNvPr id="3" name="Content Placeholder 2"/>
          <p:cNvSpPr>
            <a:spLocks noGrp="1"/>
          </p:cNvSpPr>
          <p:nvPr>
            <p:ph idx="1"/>
          </p:nvPr>
        </p:nvSpPr>
        <p:spPr/>
        <p:txBody>
          <a:bodyPr/>
          <a:lstStyle/>
          <a:p>
            <a:r>
              <a:rPr lang="en-US" dirty="0"/>
              <a:t>Deferred Revenue</a:t>
            </a:r>
          </a:p>
          <a:p>
            <a:pPr lvl="1"/>
            <a:r>
              <a:rPr lang="en-US" dirty="0"/>
              <a:t>Cash that will be recognized as revenue when service is provided/good is delivered</a:t>
            </a:r>
          </a:p>
          <a:p>
            <a:pPr lvl="1"/>
            <a:r>
              <a:rPr lang="en-US" dirty="0"/>
              <a:t>Very useful for forecasting subscription-type businesses as it will be a leading indicator/predictor of future revenue (think about it!)</a:t>
            </a:r>
          </a:p>
          <a:p>
            <a:r>
              <a:rPr lang="en-US" dirty="0"/>
              <a:t>Bookings</a:t>
            </a:r>
          </a:p>
          <a:p>
            <a:r>
              <a:rPr lang="en-US" dirty="0"/>
              <a:t>Billings</a:t>
            </a:r>
          </a:p>
          <a:p>
            <a:r>
              <a:rPr lang="en-US" dirty="0"/>
              <a:t>Book-to-Bill</a:t>
            </a:r>
          </a:p>
        </p:txBody>
      </p:sp>
    </p:spTree>
    <p:extLst>
      <p:ext uri="{BB962C8B-B14F-4D97-AF65-F5344CB8AC3E}">
        <p14:creationId xmlns:p14="http://schemas.microsoft.com/office/powerpoint/2010/main" val="1064185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Management</a:t>
            </a:r>
          </a:p>
        </p:txBody>
      </p:sp>
      <p:sp>
        <p:nvSpPr>
          <p:cNvPr id="3" name="Content Placeholder 2"/>
          <p:cNvSpPr>
            <a:spLocks noGrp="1"/>
          </p:cNvSpPr>
          <p:nvPr>
            <p:ph idx="1"/>
          </p:nvPr>
        </p:nvSpPr>
        <p:spPr/>
        <p:txBody>
          <a:bodyPr/>
          <a:lstStyle/>
          <a:p>
            <a:r>
              <a:rPr lang="en-US" dirty="0">
                <a:solidFill>
                  <a:srgbClr val="FF0000"/>
                </a:solidFill>
              </a:rPr>
              <a:t>How do we access management?</a:t>
            </a:r>
          </a:p>
          <a:p>
            <a:pPr lvl="1"/>
            <a:r>
              <a:rPr lang="en-US" dirty="0">
                <a:solidFill>
                  <a:srgbClr val="FF0000"/>
                </a:solidFill>
              </a:rPr>
              <a:t>Access is easier than it appears</a:t>
            </a:r>
          </a:p>
          <a:p>
            <a:pPr lvl="1"/>
            <a:endParaRPr lang="en-US" dirty="0">
              <a:solidFill>
                <a:srgbClr val="FF0000"/>
              </a:solidFill>
            </a:endParaRPr>
          </a:p>
          <a:p>
            <a:r>
              <a:rPr lang="en-US" dirty="0">
                <a:solidFill>
                  <a:srgbClr val="FF0000"/>
                </a:solidFill>
              </a:rPr>
              <a:t>How do we judge management?</a:t>
            </a:r>
          </a:p>
          <a:p>
            <a:pPr lvl="1"/>
            <a:r>
              <a:rPr lang="en-US" dirty="0">
                <a:solidFill>
                  <a:srgbClr val="FF0000"/>
                </a:solidFill>
              </a:rPr>
              <a:t>Experience</a:t>
            </a:r>
          </a:p>
          <a:p>
            <a:pPr lvl="1"/>
            <a:r>
              <a:rPr lang="en-US" dirty="0">
                <a:solidFill>
                  <a:srgbClr val="FF0000"/>
                </a:solidFill>
              </a:rPr>
              <a:t>Are they thinking about the long-run the way we would like?</a:t>
            </a:r>
          </a:p>
          <a:p>
            <a:pPr lvl="1"/>
            <a:r>
              <a:rPr lang="en-US" dirty="0">
                <a:solidFill>
                  <a:srgbClr val="FF0000"/>
                </a:solidFill>
              </a:rPr>
              <a:t>Personal preferences can be both telling and misleading</a:t>
            </a:r>
          </a:p>
        </p:txBody>
      </p:sp>
    </p:spTree>
    <p:extLst>
      <p:ext uri="{BB962C8B-B14F-4D97-AF65-F5344CB8AC3E}">
        <p14:creationId xmlns:p14="http://schemas.microsoft.com/office/powerpoint/2010/main" val="280978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Stocks</a:t>
            </a:r>
          </a:p>
        </p:txBody>
      </p:sp>
      <p:sp>
        <p:nvSpPr>
          <p:cNvPr id="3" name="Content Placeholder 2"/>
          <p:cNvSpPr>
            <a:spLocks noGrp="1"/>
          </p:cNvSpPr>
          <p:nvPr>
            <p:ph idx="1"/>
          </p:nvPr>
        </p:nvSpPr>
        <p:spPr/>
        <p:txBody>
          <a:bodyPr/>
          <a:lstStyle/>
          <a:p>
            <a:r>
              <a:rPr lang="en-US" b="1" dirty="0"/>
              <a:t>Law of larger numbers… does it really apply?</a:t>
            </a:r>
          </a:p>
          <a:p>
            <a:pPr lvl="1"/>
            <a:r>
              <a:rPr lang="en-US" b="1" dirty="0"/>
              <a:t>Ignore law of larger numbers</a:t>
            </a:r>
          </a:p>
          <a:p>
            <a:pPr lvl="1"/>
            <a:r>
              <a:rPr lang="en-US" b="1"/>
              <a:t>Focus on total market size</a:t>
            </a:r>
            <a:endParaRPr lang="en-US" b="1" dirty="0"/>
          </a:p>
        </p:txBody>
      </p:sp>
    </p:spTree>
    <p:extLst>
      <p:ext uri="{BB962C8B-B14F-4D97-AF65-F5344CB8AC3E}">
        <p14:creationId xmlns:p14="http://schemas.microsoft.com/office/powerpoint/2010/main" val="288701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Debt, Bonds &amp; Credit</a:t>
            </a:r>
          </a:p>
        </p:txBody>
      </p:sp>
      <p:sp>
        <p:nvSpPr>
          <p:cNvPr id="5" name="Subtitle 4"/>
          <p:cNvSpPr>
            <a:spLocks noGrp="1"/>
          </p:cNvSpPr>
          <p:nvPr>
            <p:ph type="subTitle" idx="1"/>
          </p:nvPr>
        </p:nvSpPr>
        <p:spPr/>
        <p:txBody>
          <a:bodyPr/>
          <a:lstStyle/>
          <a:p>
            <a:r>
              <a:rPr lang="en-US" dirty="0"/>
              <a:t>4/23/16</a:t>
            </a:r>
          </a:p>
        </p:txBody>
      </p:sp>
    </p:spTree>
    <p:extLst>
      <p:ext uri="{BB962C8B-B14F-4D97-AF65-F5344CB8AC3E}">
        <p14:creationId xmlns:p14="http://schemas.microsoft.com/office/powerpoint/2010/main" val="418537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Bonds</a:t>
            </a:r>
          </a:p>
        </p:txBody>
      </p:sp>
      <p:sp>
        <p:nvSpPr>
          <p:cNvPr id="3" name="Content Placeholder 2"/>
          <p:cNvSpPr>
            <a:spLocks noGrp="1"/>
          </p:cNvSpPr>
          <p:nvPr>
            <p:ph idx="1"/>
          </p:nvPr>
        </p:nvSpPr>
        <p:spPr/>
        <p:txBody>
          <a:bodyPr/>
          <a:lstStyle/>
          <a:p>
            <a:r>
              <a:rPr lang="en-US" dirty="0"/>
              <a:t>Bonds are debts, loans, notes, etc. which a lender advances to a borrower and expects to be paid back, with interest</a:t>
            </a:r>
          </a:p>
          <a:p>
            <a:pPr lvl="1"/>
            <a:r>
              <a:rPr lang="en-US" dirty="0"/>
              <a:t>Detailed terms of the loan are extremely important!</a:t>
            </a:r>
          </a:p>
          <a:p>
            <a:pPr lvl="2"/>
            <a:r>
              <a:rPr lang="en-US" dirty="0"/>
              <a:t>Principal – the amount borrowed</a:t>
            </a:r>
          </a:p>
          <a:p>
            <a:pPr lvl="2"/>
            <a:r>
              <a:rPr lang="en-US" dirty="0"/>
              <a:t>Coupon – the interest payment</a:t>
            </a:r>
          </a:p>
          <a:p>
            <a:pPr lvl="3"/>
            <a:r>
              <a:rPr lang="en-US" dirty="0"/>
              <a:t>Paid annually? Biannually? Quarterly? With interest on original principle or current principle?</a:t>
            </a:r>
          </a:p>
          <a:p>
            <a:pPr lvl="2"/>
            <a:r>
              <a:rPr lang="en-US" dirty="0"/>
              <a:t>Payback period – balloon payback at the end? Prepayment anytime? Payment schedule?</a:t>
            </a:r>
          </a:p>
          <a:p>
            <a:pPr lvl="2"/>
            <a:r>
              <a:rPr lang="en-US" dirty="0"/>
              <a:t>Maturity – date amounts borrowed are due</a:t>
            </a:r>
          </a:p>
          <a:p>
            <a:r>
              <a:rPr lang="en-US" dirty="0"/>
              <a:t>BONDS ARE ALMOST ALWAYS </a:t>
            </a:r>
            <a:r>
              <a:rPr lang="en-US" b="1" u="sng" dirty="0"/>
              <a:t>SENIOR</a:t>
            </a:r>
            <a:r>
              <a:rPr lang="en-US" b="1" dirty="0"/>
              <a:t> </a:t>
            </a:r>
            <a:r>
              <a:rPr lang="en-US" dirty="0"/>
              <a:t>TO EQUITY</a:t>
            </a:r>
          </a:p>
          <a:p>
            <a:pPr lvl="1"/>
            <a:r>
              <a:rPr lang="en-US" dirty="0"/>
              <a:t>If the borrower is unable to pay the lender, the lender can typically force the borrower into bankruptcy</a:t>
            </a:r>
          </a:p>
        </p:txBody>
      </p:sp>
    </p:spTree>
    <p:extLst>
      <p:ext uri="{BB962C8B-B14F-4D97-AF65-F5344CB8AC3E}">
        <p14:creationId xmlns:p14="http://schemas.microsoft.com/office/powerpoint/2010/main" val="2294797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Debt</a:t>
            </a:r>
          </a:p>
        </p:txBody>
      </p:sp>
      <p:sp>
        <p:nvSpPr>
          <p:cNvPr id="3" name="Content Placeholder 2"/>
          <p:cNvSpPr>
            <a:spLocks noGrp="1"/>
          </p:cNvSpPr>
          <p:nvPr>
            <p:ph idx="1"/>
          </p:nvPr>
        </p:nvSpPr>
        <p:spPr/>
        <p:txBody>
          <a:bodyPr/>
          <a:lstStyle/>
          <a:p>
            <a:r>
              <a:rPr lang="en-US" dirty="0"/>
              <a:t>Convertible Bonds (Equity-Like)</a:t>
            </a:r>
          </a:p>
          <a:p>
            <a:pPr lvl="1"/>
            <a:r>
              <a:rPr lang="en-US" dirty="0"/>
              <a:t>Debt can convert to equity at the Conversion Price</a:t>
            </a:r>
          </a:p>
          <a:p>
            <a:pPr lvl="2"/>
            <a:r>
              <a:rPr lang="en-US" dirty="0"/>
              <a:t>Negotiation over how much higher than stock price (typically 20-50%)</a:t>
            </a:r>
          </a:p>
          <a:p>
            <a:pPr lvl="1"/>
            <a:r>
              <a:rPr lang="en-US" dirty="0"/>
              <a:t>Typically same senior “first-position” credit</a:t>
            </a:r>
          </a:p>
          <a:p>
            <a:pPr lvl="1"/>
            <a:r>
              <a:rPr lang="en-US" dirty="0"/>
              <a:t>Hedge feature creates an attractive security for buyer</a:t>
            </a:r>
          </a:p>
          <a:p>
            <a:pPr lvl="1"/>
            <a:r>
              <a:rPr lang="en-US" dirty="0"/>
              <a:t>Lower coupon than normal debt creates </a:t>
            </a:r>
            <a:r>
              <a:rPr lang="en-US"/>
              <a:t>attractive security for issuer</a:t>
            </a:r>
            <a:endParaRPr lang="en-US" dirty="0"/>
          </a:p>
          <a:p>
            <a:pPr lvl="1"/>
            <a:endParaRPr lang="en-US" dirty="0"/>
          </a:p>
          <a:p>
            <a:r>
              <a:rPr lang="en-US" dirty="0"/>
              <a:t>Revolver</a:t>
            </a:r>
          </a:p>
          <a:p>
            <a:r>
              <a:rPr lang="en-US" dirty="0"/>
              <a:t>Term Loan</a:t>
            </a:r>
          </a:p>
        </p:txBody>
      </p:sp>
    </p:spTree>
    <p:extLst>
      <p:ext uri="{BB962C8B-B14F-4D97-AF65-F5344CB8AC3E}">
        <p14:creationId xmlns:p14="http://schemas.microsoft.com/office/powerpoint/2010/main" val="4231888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Markets and Portfolios</a:t>
            </a:r>
          </a:p>
        </p:txBody>
      </p:sp>
    </p:spTree>
    <p:extLst>
      <p:ext uri="{BB962C8B-B14F-4D97-AF65-F5344CB8AC3E}">
        <p14:creationId xmlns:p14="http://schemas.microsoft.com/office/powerpoint/2010/main" val="2355715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&amp; Trading</a:t>
            </a:r>
          </a:p>
        </p:txBody>
      </p:sp>
      <p:sp>
        <p:nvSpPr>
          <p:cNvPr id="3" name="Content Placeholder 2"/>
          <p:cNvSpPr>
            <a:spLocks noGrp="1"/>
          </p:cNvSpPr>
          <p:nvPr>
            <p:ph idx="1"/>
          </p:nvPr>
        </p:nvSpPr>
        <p:spPr/>
        <p:txBody>
          <a:bodyPr/>
          <a:lstStyle/>
          <a:p>
            <a:r>
              <a:rPr lang="en-US" dirty="0"/>
              <a:t>Stocks are traded on </a:t>
            </a:r>
            <a:r>
              <a:rPr lang="en-US" b="1" u="sng" dirty="0"/>
              <a:t>stock exchanges</a:t>
            </a:r>
            <a:endParaRPr lang="en-US" dirty="0"/>
          </a:p>
          <a:p>
            <a:endParaRPr lang="en-US" b="1" u="sng" dirty="0"/>
          </a:p>
          <a:p>
            <a:r>
              <a:rPr lang="en-US" dirty="0"/>
              <a:t>In the U.S., several stock exchanges exist (NASDAQ, NYSE, etc.)</a:t>
            </a:r>
          </a:p>
          <a:p>
            <a:pPr lvl="1"/>
            <a:r>
              <a:rPr lang="en-US" dirty="0"/>
              <a:t>The U.S. exchanges are sufficiently electronic/computerized that the differences between them are largely irrelevant</a:t>
            </a:r>
          </a:p>
          <a:p>
            <a:pPr lvl="1"/>
            <a:endParaRPr lang="en-US" dirty="0"/>
          </a:p>
          <a:p>
            <a:r>
              <a:rPr lang="en-US" dirty="0"/>
              <a:t>The concept of a trade: FOR EVERY BUYER THERE MUST BE A SELLER</a:t>
            </a:r>
          </a:p>
          <a:p>
            <a:pPr lvl="1"/>
            <a:r>
              <a:rPr lang="en-US" dirty="0"/>
              <a:t>One cannot simply “sell” a stock without there being a corresponding buyer</a:t>
            </a:r>
          </a:p>
          <a:p>
            <a:pPr lvl="1"/>
            <a:r>
              <a:rPr lang="en-US" dirty="0"/>
              <a:t>A trade happens when a buyer, who is “bidding” agrees with a seller, who is “asking”</a:t>
            </a:r>
          </a:p>
        </p:txBody>
      </p:sp>
    </p:spTree>
    <p:extLst>
      <p:ext uri="{BB962C8B-B14F-4D97-AF65-F5344CB8AC3E}">
        <p14:creationId xmlns:p14="http://schemas.microsoft.com/office/powerpoint/2010/main" val="105109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Your Career</a:t>
            </a:r>
          </a:p>
        </p:txBody>
      </p:sp>
      <p:sp>
        <p:nvSpPr>
          <p:cNvPr id="3" name="Content Placeholder 2"/>
          <p:cNvSpPr>
            <a:spLocks noGrp="1"/>
          </p:cNvSpPr>
          <p:nvPr>
            <p:ph idx="1"/>
          </p:nvPr>
        </p:nvSpPr>
        <p:spPr/>
        <p:txBody>
          <a:bodyPr/>
          <a:lstStyle/>
          <a:p>
            <a:r>
              <a:rPr lang="en-US" dirty="0"/>
              <a:t>Why am I trying to accomplish this goal (being a good investor)?</a:t>
            </a:r>
          </a:p>
          <a:p>
            <a:pPr lvl="1"/>
            <a:r>
              <a:rPr lang="en-US" dirty="0"/>
              <a:t>Soul-searching and true introspection</a:t>
            </a:r>
          </a:p>
          <a:p>
            <a:pPr lvl="1"/>
            <a:r>
              <a:rPr lang="en-US" dirty="0"/>
              <a:t>Is what I want to do sustainable? Is it a “micro-arbitrage”?</a:t>
            </a:r>
          </a:p>
          <a:p>
            <a:pPr lvl="1"/>
            <a:r>
              <a:rPr lang="en-US" b="1" dirty="0"/>
              <a:t>What useful skills will I have if the current opportunity disappears? Avoid style-dependency</a:t>
            </a:r>
          </a:p>
          <a:p>
            <a:r>
              <a:rPr lang="en-US" b="1" dirty="0"/>
              <a:t>What are my strengths and weaknesses?</a:t>
            </a:r>
          </a:p>
          <a:p>
            <a:pPr lvl="1"/>
            <a:r>
              <a:rPr lang="en-US" b="1" dirty="0"/>
              <a:t>Socratic and honest attitude</a:t>
            </a:r>
          </a:p>
          <a:p>
            <a:r>
              <a:rPr lang="en-US" b="1" dirty="0"/>
              <a:t>Selecting a mentor/guide</a:t>
            </a:r>
          </a:p>
          <a:p>
            <a:r>
              <a:rPr lang="en-US" b="1" dirty="0"/>
              <a:t>Psychology</a:t>
            </a:r>
          </a:p>
        </p:txBody>
      </p:sp>
    </p:spTree>
    <p:extLst>
      <p:ext uri="{BB962C8B-B14F-4D97-AF65-F5344CB8AC3E}">
        <p14:creationId xmlns:p14="http://schemas.microsoft.com/office/powerpoint/2010/main" val="714577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Basics</a:t>
            </a:r>
          </a:p>
        </p:txBody>
      </p:sp>
      <p:sp>
        <p:nvSpPr>
          <p:cNvPr id="3" name="Content Placeholder 2"/>
          <p:cNvSpPr>
            <a:spLocks noGrp="1"/>
          </p:cNvSpPr>
          <p:nvPr>
            <p:ph idx="1"/>
          </p:nvPr>
        </p:nvSpPr>
        <p:spPr>
          <a:xfrm>
            <a:off x="7863840" y="1364708"/>
            <a:ext cx="4328160" cy="5493292"/>
          </a:xfrm>
        </p:spPr>
        <p:txBody>
          <a:bodyPr/>
          <a:lstStyle/>
          <a:p>
            <a:pPr marL="0" indent="0" algn="ctr">
              <a:buNone/>
            </a:pPr>
            <a:r>
              <a:rPr lang="en-US" b="1" u="sng" dirty="0"/>
              <a:t>Important Terms</a:t>
            </a:r>
          </a:p>
          <a:p>
            <a:r>
              <a:rPr lang="en-US" dirty="0"/>
              <a:t>Last Price</a:t>
            </a:r>
          </a:p>
          <a:p>
            <a:pPr lvl="1"/>
            <a:r>
              <a:rPr lang="en-US" dirty="0"/>
              <a:t>Last traded price is often used in both private and public value as a valuation tool</a:t>
            </a:r>
          </a:p>
          <a:p>
            <a:r>
              <a:rPr lang="en-US" dirty="0"/>
              <a:t>Bid, Bid Size (x100)</a:t>
            </a:r>
          </a:p>
          <a:p>
            <a:r>
              <a:rPr lang="en-US" dirty="0"/>
              <a:t>Ask, Ask Size (x100)</a:t>
            </a:r>
          </a:p>
          <a:p>
            <a:r>
              <a:rPr lang="en-US" dirty="0"/>
              <a:t>52-Week High/Low</a:t>
            </a:r>
          </a:p>
          <a:p>
            <a:r>
              <a:rPr lang="en-US" b="1" u="sng" dirty="0"/>
              <a:t>Beta</a:t>
            </a:r>
            <a:endParaRPr lang="en-US" dirty="0"/>
          </a:p>
          <a:p>
            <a:pPr lvl="1"/>
            <a:r>
              <a:rPr lang="en-US" dirty="0"/>
              <a:t>Correlation to the market</a:t>
            </a:r>
          </a:p>
          <a:p>
            <a:r>
              <a:rPr lang="en-US" dirty="0"/>
              <a:t>Average Daily Value (ADV)</a:t>
            </a:r>
          </a:p>
        </p:txBody>
      </p:sp>
      <p:pic>
        <p:nvPicPr>
          <p:cNvPr id="4" name="Picture 3"/>
          <p:cNvPicPr>
            <a:picLocks noChangeAspect="1"/>
          </p:cNvPicPr>
          <p:nvPr/>
        </p:nvPicPr>
        <p:blipFill>
          <a:blip r:embed="rId2"/>
          <a:stretch>
            <a:fillRect/>
          </a:stretch>
        </p:blipFill>
        <p:spPr>
          <a:xfrm>
            <a:off x="0" y="1364708"/>
            <a:ext cx="7615870" cy="5493292"/>
          </a:xfrm>
          <a:prstGeom prst="rect">
            <a:avLst/>
          </a:prstGeom>
        </p:spPr>
      </p:pic>
    </p:spTree>
    <p:extLst>
      <p:ext uri="{BB962C8B-B14F-4D97-AF65-F5344CB8AC3E}">
        <p14:creationId xmlns:p14="http://schemas.microsoft.com/office/powerpoint/2010/main" val="2135720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BUY/SELL vs. SHORT/COVER</a:t>
            </a:r>
          </a:p>
        </p:txBody>
      </p:sp>
      <p:sp>
        <p:nvSpPr>
          <p:cNvPr id="3" name="Content Placeholder 2"/>
          <p:cNvSpPr>
            <a:spLocks noGrp="1"/>
          </p:cNvSpPr>
          <p:nvPr>
            <p:ph idx="1"/>
          </p:nvPr>
        </p:nvSpPr>
        <p:spPr/>
        <p:txBody>
          <a:bodyPr>
            <a:normAutofit fontScale="92500"/>
          </a:bodyPr>
          <a:lstStyle/>
          <a:p>
            <a:r>
              <a:rPr lang="en-US" dirty="0"/>
              <a:t>Everyone understands the concept of BUYING a stock and receiving a positive return if it appreciates in value. E.g. buying 100 shares of GOOG for $100 and SELLING it at $200 would yield a profit of $100 per share (in this case, you own 100 shares), for a total profit of $10,000.</a:t>
            </a:r>
          </a:p>
          <a:p>
            <a:endParaRPr lang="en-US" dirty="0"/>
          </a:p>
          <a:p>
            <a:r>
              <a:rPr lang="en-US" dirty="0"/>
              <a:t>SHORTING is the opposite phenomenon where you first sell and buy later. This is naturally confusing but there exists a pool of stock owners who will LEND you their stock as long as you promise to eventually return it. In this case you would SHORT 100 shares of GM for $50 and then BUY TO COVER (or simply COVER) the shares at $25 per share. Your profit would be $25 per share, or $2,500, in this case.</a:t>
            </a:r>
          </a:p>
        </p:txBody>
      </p:sp>
    </p:spTree>
    <p:extLst>
      <p:ext uri="{BB962C8B-B14F-4D97-AF65-F5344CB8AC3E}">
        <p14:creationId xmlns:p14="http://schemas.microsoft.com/office/powerpoint/2010/main" val="4091035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 Basics</a:t>
            </a:r>
          </a:p>
        </p:txBody>
      </p:sp>
      <p:sp>
        <p:nvSpPr>
          <p:cNvPr id="3" name="Content Placeholder 2"/>
          <p:cNvSpPr>
            <a:spLocks noGrp="1"/>
          </p:cNvSpPr>
          <p:nvPr>
            <p:ph idx="1"/>
          </p:nvPr>
        </p:nvSpPr>
        <p:spPr/>
        <p:txBody>
          <a:bodyPr>
            <a:normAutofit fontScale="92500" lnSpcReduction="20000"/>
          </a:bodyPr>
          <a:lstStyle/>
          <a:p>
            <a:r>
              <a:rPr lang="en-US" dirty="0"/>
              <a:t>Using a collection of stocks (also known as a portfolio), fund managers create funds intended to outperform each other</a:t>
            </a:r>
          </a:p>
          <a:p>
            <a:r>
              <a:rPr lang="en-US" dirty="0"/>
              <a:t>Two general approaches are </a:t>
            </a:r>
            <a:r>
              <a:rPr lang="en-US" b="1" u="sng" dirty="0"/>
              <a:t>passive</a:t>
            </a:r>
            <a:r>
              <a:rPr lang="en-US" dirty="0"/>
              <a:t> (or index) and </a:t>
            </a:r>
            <a:r>
              <a:rPr lang="en-US" b="1" u="sng" dirty="0"/>
              <a:t>active</a:t>
            </a:r>
            <a:r>
              <a:rPr lang="en-US" dirty="0"/>
              <a:t> investing</a:t>
            </a:r>
          </a:p>
          <a:p>
            <a:pPr lvl="1"/>
            <a:r>
              <a:rPr lang="en-US" dirty="0"/>
              <a:t>Passive investing involves selecting a pre-determined portfolio of stocks according to a list or metric</a:t>
            </a:r>
          </a:p>
          <a:p>
            <a:pPr lvl="2"/>
            <a:r>
              <a:rPr lang="en-US" dirty="0"/>
              <a:t>Example: S&amp;P 500, Russell Mid-Cap Index</a:t>
            </a:r>
          </a:p>
          <a:p>
            <a:pPr lvl="1"/>
            <a:r>
              <a:rPr lang="en-US" dirty="0"/>
              <a:t>Active managers attempt to select their securities based on their potential ability to outperform their “benchmark” passive index using skill</a:t>
            </a:r>
          </a:p>
          <a:p>
            <a:r>
              <a:rPr lang="en-US" dirty="0"/>
              <a:t>Some funds can short, invest in private securities and conduct other advanced operations</a:t>
            </a:r>
          </a:p>
          <a:p>
            <a:pPr lvl="1"/>
            <a:r>
              <a:rPr lang="en-US" dirty="0"/>
              <a:t>Mutual fund</a:t>
            </a:r>
          </a:p>
          <a:p>
            <a:pPr lvl="1"/>
            <a:r>
              <a:rPr lang="en-US" dirty="0"/>
              <a:t>Hedge fund</a:t>
            </a:r>
          </a:p>
          <a:p>
            <a:pPr lvl="1"/>
            <a:r>
              <a:rPr lang="en-US" dirty="0"/>
              <a:t>VC fund</a:t>
            </a:r>
          </a:p>
          <a:p>
            <a:pPr lvl="1"/>
            <a:r>
              <a:rPr lang="en-US" dirty="0"/>
              <a:t>PE fund</a:t>
            </a:r>
          </a:p>
        </p:txBody>
      </p:sp>
    </p:spTree>
    <p:extLst>
      <p:ext uri="{BB962C8B-B14F-4D97-AF65-F5344CB8AC3E}">
        <p14:creationId xmlns:p14="http://schemas.microsoft.com/office/powerpoint/2010/main" val="416136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a:t>
            </a:r>
          </a:p>
        </p:txBody>
      </p:sp>
      <p:sp>
        <p:nvSpPr>
          <p:cNvPr id="3" name="Content Placeholder 2"/>
          <p:cNvSpPr>
            <a:spLocks noGrp="1"/>
          </p:cNvSpPr>
          <p:nvPr>
            <p:ph idx="1"/>
          </p:nvPr>
        </p:nvSpPr>
        <p:spPr/>
        <p:txBody>
          <a:bodyPr>
            <a:normAutofit fontScale="77500" lnSpcReduction="20000"/>
          </a:bodyPr>
          <a:lstStyle/>
          <a:p>
            <a:r>
              <a:rPr lang="en-US" b="1" u="sng" dirty="0"/>
              <a:t>Market Neutral</a:t>
            </a:r>
          </a:p>
          <a:p>
            <a:pPr lvl="1"/>
            <a:r>
              <a:rPr lang="en-US" dirty="0"/>
              <a:t>No market exposure – long and short an equal amount</a:t>
            </a:r>
          </a:p>
          <a:p>
            <a:pPr lvl="1"/>
            <a:r>
              <a:rPr lang="en-US" dirty="0"/>
              <a:t>THIS IS NOT THE CONSENSUS</a:t>
            </a:r>
          </a:p>
          <a:p>
            <a:pPr lvl="1"/>
            <a:r>
              <a:rPr lang="en-US" dirty="0"/>
              <a:t>The consensus is to be long-biased</a:t>
            </a:r>
          </a:p>
          <a:p>
            <a:pPr lvl="2"/>
            <a:r>
              <a:rPr lang="en-US" dirty="0"/>
              <a:t>Long = you own the stock (buy first, sell later)</a:t>
            </a:r>
          </a:p>
          <a:p>
            <a:pPr lvl="2"/>
            <a:r>
              <a:rPr lang="en-US" dirty="0"/>
              <a:t>Short = you are the short (sell first, buy later)</a:t>
            </a:r>
          </a:p>
          <a:p>
            <a:pPr lvl="2"/>
            <a:endParaRPr lang="en-US" dirty="0"/>
          </a:p>
          <a:p>
            <a:r>
              <a:rPr lang="en-US" b="1" u="sng" dirty="0"/>
              <a:t>Long-Biased</a:t>
            </a:r>
          </a:p>
          <a:p>
            <a:pPr lvl="1"/>
            <a:r>
              <a:rPr lang="en-US" dirty="0"/>
              <a:t>Popular due to the belief that stock prices go up over time</a:t>
            </a:r>
          </a:p>
          <a:p>
            <a:pPr lvl="1"/>
            <a:endParaRPr lang="en-US" dirty="0"/>
          </a:p>
          <a:p>
            <a:r>
              <a:rPr lang="en-US" b="1" u="sng" dirty="0"/>
              <a:t>Universe</a:t>
            </a:r>
            <a:endParaRPr lang="en-US" dirty="0"/>
          </a:p>
          <a:p>
            <a:pPr lvl="1"/>
            <a:r>
              <a:rPr lang="en-US" dirty="0"/>
              <a:t>List of securities that we will focus on</a:t>
            </a:r>
          </a:p>
          <a:p>
            <a:pPr lvl="2"/>
            <a:r>
              <a:rPr lang="en-US" dirty="0"/>
              <a:t>Sector-focused (tech, healthcare, energy)</a:t>
            </a:r>
          </a:p>
          <a:p>
            <a:pPr lvl="2"/>
            <a:r>
              <a:rPr lang="en-US" dirty="0"/>
              <a:t>Market-cap focused (small cap, medium-cap or large-cap)</a:t>
            </a:r>
          </a:p>
          <a:p>
            <a:pPr lvl="2"/>
            <a:r>
              <a:rPr lang="en-US" dirty="0"/>
              <a:t>Style-focused (growth vs. value)</a:t>
            </a:r>
          </a:p>
          <a:p>
            <a:pPr lvl="2"/>
            <a:r>
              <a:rPr lang="en-US" dirty="0"/>
              <a:t>Geographical (U.S. vs. Global)</a:t>
            </a:r>
          </a:p>
        </p:txBody>
      </p:sp>
    </p:spTree>
    <p:extLst>
      <p:ext uri="{BB962C8B-B14F-4D97-AF65-F5344CB8AC3E}">
        <p14:creationId xmlns:p14="http://schemas.microsoft.com/office/powerpoint/2010/main" val="2068082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 (Part 2)</a:t>
            </a:r>
          </a:p>
        </p:txBody>
      </p:sp>
      <p:sp>
        <p:nvSpPr>
          <p:cNvPr id="3" name="Content Placeholder 2"/>
          <p:cNvSpPr>
            <a:spLocks noGrp="1"/>
          </p:cNvSpPr>
          <p:nvPr>
            <p:ph idx="1"/>
          </p:nvPr>
        </p:nvSpPr>
        <p:spPr/>
        <p:txBody>
          <a:bodyPr>
            <a:normAutofit fontScale="92500" lnSpcReduction="10000"/>
          </a:bodyPr>
          <a:lstStyle/>
          <a:p>
            <a:r>
              <a:rPr lang="en-US" b="1" u="sng" dirty="0" err="1"/>
              <a:t>Shkreli’s</a:t>
            </a:r>
            <a:r>
              <a:rPr lang="en-US" b="1" u="sng" dirty="0"/>
              <a:t> First Rule – Realistic Expectations</a:t>
            </a:r>
            <a:endParaRPr lang="en-US" dirty="0"/>
          </a:p>
          <a:p>
            <a:pPr lvl="1"/>
            <a:r>
              <a:rPr lang="en-US" b="1" u="sng" dirty="0"/>
              <a:t>For every 10 stocks you look at, in general:</a:t>
            </a:r>
          </a:p>
          <a:p>
            <a:pPr lvl="2"/>
            <a:r>
              <a:rPr lang="en-US" dirty="0"/>
              <a:t>8 will be fairly valued by the market</a:t>
            </a:r>
          </a:p>
          <a:p>
            <a:pPr lvl="2"/>
            <a:r>
              <a:rPr lang="en-US" dirty="0"/>
              <a:t>1 will be overvalued by the market</a:t>
            </a:r>
          </a:p>
          <a:p>
            <a:pPr lvl="2"/>
            <a:r>
              <a:rPr lang="en-US" dirty="0"/>
              <a:t>1 will be undervalued by the market</a:t>
            </a:r>
          </a:p>
          <a:p>
            <a:pPr lvl="2"/>
            <a:endParaRPr lang="en-US" b="1" u="sng" dirty="0"/>
          </a:p>
          <a:p>
            <a:pPr lvl="2"/>
            <a:endParaRPr lang="en-US" b="1" u="sng" dirty="0"/>
          </a:p>
          <a:p>
            <a:r>
              <a:rPr lang="en-US" b="1" u="sng" dirty="0"/>
              <a:t>CONCENTRATION VS. DIVERSIFICATION</a:t>
            </a:r>
          </a:p>
          <a:p>
            <a:pPr lvl="1"/>
            <a:r>
              <a:rPr lang="en-US" dirty="0"/>
              <a:t>Concentration </a:t>
            </a:r>
            <a:r>
              <a:rPr lang="en-US" dirty="0">
                <a:sym typeface="Wingdings" panose="05000000000000000000" pitchFamily="2" charset="2"/>
              </a:rPr>
              <a:t> as few stocks “as necessary” and as large as possible % investment in those positions</a:t>
            </a:r>
          </a:p>
          <a:p>
            <a:pPr lvl="2"/>
            <a:r>
              <a:rPr lang="en-US" dirty="0">
                <a:sym typeface="Wingdings" panose="05000000000000000000" pitchFamily="2" charset="2"/>
              </a:rPr>
              <a:t>Buffett’s first partnership WEB had just 3 stocks</a:t>
            </a:r>
          </a:p>
          <a:p>
            <a:pPr lvl="1"/>
            <a:r>
              <a:rPr lang="en-US" dirty="0">
                <a:sym typeface="Wingdings" panose="05000000000000000000" pitchFamily="2" charset="2"/>
              </a:rPr>
              <a:t>Diversified  as many stocks “as possible” and as small as realistic % investment in those positions</a:t>
            </a:r>
            <a:endParaRPr lang="en-US" dirty="0"/>
          </a:p>
        </p:txBody>
      </p:sp>
    </p:spTree>
    <p:extLst>
      <p:ext uri="{BB962C8B-B14F-4D97-AF65-F5344CB8AC3E}">
        <p14:creationId xmlns:p14="http://schemas.microsoft.com/office/powerpoint/2010/main" val="179798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 (Part 3)</a:t>
            </a:r>
          </a:p>
        </p:txBody>
      </p:sp>
      <p:sp>
        <p:nvSpPr>
          <p:cNvPr id="3" name="Content Placeholder 2"/>
          <p:cNvSpPr>
            <a:spLocks noGrp="1"/>
          </p:cNvSpPr>
          <p:nvPr>
            <p:ph idx="1"/>
          </p:nvPr>
        </p:nvSpPr>
        <p:spPr/>
        <p:txBody>
          <a:bodyPr>
            <a:normAutofit fontScale="92500" lnSpcReduction="10000"/>
          </a:bodyPr>
          <a:lstStyle/>
          <a:p>
            <a:r>
              <a:rPr lang="en-US" b="1" u="sng" dirty="0"/>
              <a:t>You don’t need to invest if you don’t have good investment ideas</a:t>
            </a:r>
          </a:p>
          <a:p>
            <a:pPr lvl="1"/>
            <a:r>
              <a:rPr lang="en-US" dirty="0"/>
              <a:t>No one is forcing you to make a bet</a:t>
            </a:r>
          </a:p>
          <a:p>
            <a:pPr lvl="1"/>
            <a:r>
              <a:rPr lang="en-US" dirty="0"/>
              <a:t>No third strikes in investing – Buffett</a:t>
            </a:r>
            <a:br>
              <a:rPr lang="en-US" dirty="0"/>
            </a:br>
            <a:endParaRPr lang="en-US" dirty="0"/>
          </a:p>
          <a:p>
            <a:r>
              <a:rPr lang="en-US" b="1" u="sng" dirty="0"/>
              <a:t>Turnover &amp; IRR</a:t>
            </a:r>
          </a:p>
          <a:p>
            <a:pPr lvl="1"/>
            <a:r>
              <a:rPr lang="en-US" b="1" u="sng" dirty="0"/>
              <a:t>We want our investments to work as quickly as possible</a:t>
            </a:r>
          </a:p>
          <a:p>
            <a:pPr lvl="1"/>
            <a:r>
              <a:rPr lang="en-US" b="1" u="sng" dirty="0"/>
              <a:t>There is no such thing as an investor who would prefer to wait years, even if that investor is a “long-term” investor</a:t>
            </a:r>
            <a:br>
              <a:rPr lang="en-US" b="1" u="sng" dirty="0"/>
            </a:br>
            <a:endParaRPr lang="en-US" b="1" u="sng" dirty="0"/>
          </a:p>
          <a:p>
            <a:r>
              <a:rPr lang="en-US" b="1" u="sng" dirty="0" err="1"/>
              <a:t>Shkreli’s</a:t>
            </a:r>
            <a:r>
              <a:rPr lang="en-US" b="1" u="sng" dirty="0"/>
              <a:t> Conjecture</a:t>
            </a:r>
          </a:p>
          <a:p>
            <a:pPr lvl="1"/>
            <a:r>
              <a:rPr lang="en-US" dirty="0"/>
              <a:t>As time</a:t>
            </a:r>
            <a:r>
              <a:rPr lang="en-US" dirty="0">
                <a:sym typeface="Wingdings" panose="05000000000000000000" pitchFamily="2" charset="2"/>
              </a:rPr>
              <a:t></a:t>
            </a:r>
            <a:r>
              <a:rPr lang="en-US" dirty="0"/>
              <a:t>0, alpha</a:t>
            </a:r>
            <a:r>
              <a:rPr lang="en-US" dirty="0">
                <a:sym typeface="Wingdings" panose="05000000000000000000" pitchFamily="2" charset="2"/>
              </a:rPr>
              <a:t>0</a:t>
            </a:r>
          </a:p>
          <a:p>
            <a:pPr lvl="1"/>
            <a:r>
              <a:rPr lang="en-US" dirty="0">
                <a:sym typeface="Wingdings" panose="05000000000000000000" pitchFamily="2" charset="2"/>
              </a:rPr>
              <a:t>As </a:t>
            </a:r>
            <a:r>
              <a:rPr lang="en-US" dirty="0" err="1">
                <a:sym typeface="Wingdings" panose="05000000000000000000" pitchFamily="2" charset="2"/>
              </a:rPr>
              <a:t>timeinf</a:t>
            </a:r>
            <a:r>
              <a:rPr lang="en-US" dirty="0">
                <a:sym typeface="Wingdings" panose="05000000000000000000" pitchFamily="2" charset="2"/>
              </a:rPr>
              <a:t>, </a:t>
            </a:r>
            <a:r>
              <a:rPr lang="en-US" dirty="0" err="1">
                <a:sym typeface="Wingdings" panose="05000000000000000000" pitchFamily="2" charset="2"/>
              </a:rPr>
              <a:t>alphainf</a:t>
            </a:r>
            <a:endParaRPr lang="en-US" dirty="0"/>
          </a:p>
        </p:txBody>
      </p:sp>
    </p:spTree>
    <p:extLst>
      <p:ext uri="{BB962C8B-B14F-4D97-AF65-F5344CB8AC3E}">
        <p14:creationId xmlns:p14="http://schemas.microsoft.com/office/powerpoint/2010/main" val="729994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IRR Details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2118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Monitoring</a:t>
            </a:r>
          </a:p>
        </p:txBody>
      </p:sp>
      <p:sp>
        <p:nvSpPr>
          <p:cNvPr id="3" name="Content Placeholder 2"/>
          <p:cNvSpPr>
            <a:spLocks noGrp="1"/>
          </p:cNvSpPr>
          <p:nvPr>
            <p:ph idx="1"/>
          </p:nvPr>
        </p:nvSpPr>
        <p:spPr/>
        <p:txBody>
          <a:bodyPr>
            <a:normAutofit fontScale="92500" lnSpcReduction="20000"/>
          </a:bodyPr>
          <a:lstStyle/>
          <a:p>
            <a:r>
              <a:rPr lang="en-US" dirty="0"/>
              <a:t>Drawdown</a:t>
            </a:r>
          </a:p>
          <a:p>
            <a:pPr lvl="1"/>
            <a:r>
              <a:rPr lang="en-US" dirty="0"/>
              <a:t>Peak-to-trough loss should be constantly monitored</a:t>
            </a:r>
          </a:p>
          <a:p>
            <a:pPr lvl="2"/>
            <a:r>
              <a:rPr lang="en-US" dirty="0"/>
              <a:t>Just because you were up 100% for 3 years in a row does not excuse you from a 50% loss in year 4!</a:t>
            </a:r>
          </a:p>
          <a:p>
            <a:pPr lvl="1"/>
            <a:endParaRPr lang="en-US" dirty="0"/>
          </a:p>
          <a:p>
            <a:r>
              <a:rPr lang="en-US" dirty="0"/>
              <a:t>Stop-Loss</a:t>
            </a:r>
          </a:p>
          <a:p>
            <a:pPr lvl="1"/>
            <a:r>
              <a:rPr lang="en-US" dirty="0"/>
              <a:t>Absolute portfolio stop-loss of 10%-20% is reasonable</a:t>
            </a:r>
          </a:p>
          <a:p>
            <a:pPr lvl="2"/>
            <a:r>
              <a:rPr lang="en-US" dirty="0"/>
              <a:t>Reassess whether this is for you, start again in 3-6 months</a:t>
            </a:r>
          </a:p>
          <a:p>
            <a:pPr lvl="2"/>
            <a:r>
              <a:rPr lang="en-US" dirty="0"/>
              <a:t>Diagnose what happened: bad skill, bad luck, too much risk, etc.?</a:t>
            </a:r>
          </a:p>
          <a:p>
            <a:pPr lvl="1"/>
            <a:r>
              <a:rPr lang="en-US" dirty="0"/>
              <a:t>Individual position stop loss</a:t>
            </a:r>
          </a:p>
          <a:p>
            <a:pPr lvl="1"/>
            <a:endParaRPr lang="en-US" dirty="0"/>
          </a:p>
          <a:p>
            <a:r>
              <a:rPr lang="en-US" dirty="0"/>
              <a:t>Concentration Rules</a:t>
            </a:r>
          </a:p>
          <a:p>
            <a:pPr lvl="1"/>
            <a:r>
              <a:rPr lang="en-US" dirty="0"/>
              <a:t>No investment should be more than x% of portfolio (usually 5-10%)</a:t>
            </a:r>
          </a:p>
        </p:txBody>
      </p:sp>
    </p:spTree>
    <p:extLst>
      <p:ext uri="{BB962C8B-B14F-4D97-AF65-F5344CB8AC3E}">
        <p14:creationId xmlns:p14="http://schemas.microsoft.com/office/powerpoint/2010/main" val="2719889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Portfolio</a:t>
            </a:r>
          </a:p>
        </p:txBody>
      </p:sp>
      <p:sp>
        <p:nvSpPr>
          <p:cNvPr id="3" name="Content Placeholder 2"/>
          <p:cNvSpPr>
            <a:spLocks noGrp="1"/>
          </p:cNvSpPr>
          <p:nvPr>
            <p:ph idx="1"/>
          </p:nvPr>
        </p:nvSpPr>
        <p:spPr/>
        <p:txBody>
          <a:bodyPr>
            <a:normAutofit fontScale="92500" lnSpcReduction="10000"/>
          </a:bodyPr>
          <a:lstStyle/>
          <a:p>
            <a:r>
              <a:rPr lang="en-US" dirty="0"/>
              <a:t>Long</a:t>
            </a:r>
          </a:p>
          <a:p>
            <a:pPr lvl="1"/>
            <a:r>
              <a:rPr lang="en-US" dirty="0"/>
              <a:t>Microsoft (7%), IBM (6%), Facebook (5%), Oracle (5%), </a:t>
            </a:r>
            <a:r>
              <a:rPr lang="en-US" dirty="0" err="1"/>
              <a:t>Alarm.Com</a:t>
            </a:r>
            <a:r>
              <a:rPr lang="en-US" dirty="0"/>
              <a:t> (3%), SAP (3%), Tata (3%), Alibaba (3%), Softbank (2.5%), Baidu (2.5%), Canon (2.5%), Wipro (2%) </a:t>
            </a:r>
          </a:p>
          <a:p>
            <a:pPr lvl="2"/>
            <a:r>
              <a:rPr lang="en-US" dirty="0"/>
              <a:t>Total “gross long exposure” = 44.5%, or $44,500,000 of a $100,000,000 portfolio</a:t>
            </a:r>
          </a:p>
          <a:p>
            <a:pPr lvl="1"/>
            <a:endParaRPr lang="en-US" dirty="0"/>
          </a:p>
          <a:p>
            <a:r>
              <a:rPr lang="en-US" dirty="0"/>
              <a:t>Short</a:t>
            </a:r>
          </a:p>
          <a:p>
            <a:pPr lvl="1"/>
            <a:r>
              <a:rPr lang="en-US" dirty="0"/>
              <a:t>AT&amp;T (7%), Apple (6%), </a:t>
            </a:r>
            <a:r>
              <a:rPr lang="en-US" dirty="0" err="1"/>
              <a:t>Amazon.Com</a:t>
            </a:r>
            <a:r>
              <a:rPr lang="en-US" dirty="0"/>
              <a:t> (5%), Intel (5%), Cisco (3%), Google (3%), Salesforce.com (3%), Nokia (3%), Infosys (3%), Qualcomm (2.5%), VMWare (2.5%), Applied Materials (2%)</a:t>
            </a:r>
          </a:p>
          <a:p>
            <a:pPr lvl="2"/>
            <a:r>
              <a:rPr lang="en-US" dirty="0"/>
              <a:t>Total “gross short exposure” of 45.0% or $45,000,000 of a $100,000,000 portfolio</a:t>
            </a:r>
          </a:p>
          <a:p>
            <a:pPr lvl="2"/>
            <a:endParaRPr lang="en-US" dirty="0"/>
          </a:p>
          <a:p>
            <a:pPr algn="ctr"/>
            <a:r>
              <a:rPr lang="en-US" dirty="0"/>
              <a:t>This is a “market neutral” portfolio with 89.5% “gross exposure” and -0.5% “net exposure”</a:t>
            </a:r>
          </a:p>
        </p:txBody>
      </p:sp>
    </p:spTree>
    <p:extLst>
      <p:ext uri="{BB962C8B-B14F-4D97-AF65-F5344CB8AC3E}">
        <p14:creationId xmlns:p14="http://schemas.microsoft.com/office/powerpoint/2010/main" val="151314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Stocks in Foreign Companies</a:t>
            </a:r>
          </a:p>
        </p:txBody>
      </p:sp>
      <p:sp>
        <p:nvSpPr>
          <p:cNvPr id="3" name="Content Placeholder 2"/>
          <p:cNvSpPr>
            <a:spLocks noGrp="1"/>
          </p:cNvSpPr>
          <p:nvPr>
            <p:ph idx="1"/>
          </p:nvPr>
        </p:nvSpPr>
        <p:spPr/>
        <p:txBody>
          <a:bodyPr/>
          <a:lstStyle/>
          <a:p>
            <a:r>
              <a:rPr lang="en-US" dirty="0"/>
              <a:t>“Local Shares”</a:t>
            </a:r>
          </a:p>
          <a:p>
            <a:pPr lvl="1"/>
            <a:r>
              <a:rPr lang="en-US" dirty="0"/>
              <a:t>Shares that are traded on a local exchange</a:t>
            </a:r>
          </a:p>
          <a:p>
            <a:pPr lvl="1"/>
            <a:r>
              <a:rPr lang="en-US" dirty="0"/>
              <a:t>Example: Roche, Nestle, Novartis (NOVN VX) etc.</a:t>
            </a:r>
          </a:p>
          <a:p>
            <a:pPr lvl="2"/>
            <a:r>
              <a:rPr lang="en-US" dirty="0"/>
              <a:t>Local shares are always traded in local currencies</a:t>
            </a:r>
          </a:p>
          <a:p>
            <a:r>
              <a:rPr lang="en-US" dirty="0"/>
              <a:t>ADRs (American Depository Receipts)</a:t>
            </a:r>
          </a:p>
          <a:p>
            <a:pPr lvl="1"/>
            <a:r>
              <a:rPr lang="en-US" dirty="0"/>
              <a:t>Alibaba, Novartis (NVS)</a:t>
            </a:r>
          </a:p>
          <a:p>
            <a:pPr lvl="1"/>
            <a:r>
              <a:rPr lang="en-US" dirty="0"/>
              <a:t>ADRs often have a ratio of 1:1 (1 ADR:1 local share—but not always!!!)</a:t>
            </a:r>
          </a:p>
          <a:p>
            <a:pPr lvl="2"/>
            <a:r>
              <a:rPr lang="en-US" dirty="0"/>
              <a:t>Level 1 ADR – sponsored by the company</a:t>
            </a:r>
          </a:p>
          <a:p>
            <a:pPr lvl="2"/>
            <a:r>
              <a:rPr lang="en-US" dirty="0"/>
              <a:t>Level 3 ADR – not sponsored by the company, the company does not </a:t>
            </a:r>
            <a:r>
              <a:rPr lang="en-US"/>
              <a:t>make American filings</a:t>
            </a:r>
            <a:endParaRPr lang="en-US" dirty="0"/>
          </a:p>
          <a:p>
            <a:endParaRPr lang="en-US" dirty="0"/>
          </a:p>
        </p:txBody>
      </p:sp>
    </p:spTree>
    <p:extLst>
      <p:ext uri="{BB962C8B-B14F-4D97-AF65-F5344CB8AC3E}">
        <p14:creationId xmlns:p14="http://schemas.microsoft.com/office/powerpoint/2010/main" val="271960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teach myself?</a:t>
            </a:r>
          </a:p>
        </p:txBody>
      </p:sp>
      <p:sp>
        <p:nvSpPr>
          <p:cNvPr id="3" name="Content Placeholder 2"/>
          <p:cNvSpPr>
            <a:spLocks noGrp="1"/>
          </p:cNvSpPr>
          <p:nvPr>
            <p:ph idx="1"/>
          </p:nvPr>
        </p:nvSpPr>
        <p:spPr>
          <a:xfrm>
            <a:off x="838200" y="1484555"/>
            <a:ext cx="10515600" cy="4692408"/>
          </a:xfrm>
        </p:spPr>
        <p:txBody>
          <a:bodyPr>
            <a:normAutofit fontScale="62500" lnSpcReduction="20000"/>
          </a:bodyPr>
          <a:lstStyle/>
          <a:p>
            <a:r>
              <a:rPr lang="en-US" dirty="0"/>
              <a:t>Learn from other investors (Biographies, News Articles, Interviews)</a:t>
            </a:r>
          </a:p>
          <a:p>
            <a:pPr lvl="1"/>
            <a:r>
              <a:rPr lang="en-US" dirty="0"/>
              <a:t>Warren Buffett &amp; Charlie </a:t>
            </a:r>
            <a:r>
              <a:rPr lang="en-US" dirty="0" err="1"/>
              <a:t>Munger</a:t>
            </a:r>
            <a:r>
              <a:rPr lang="en-US" dirty="0"/>
              <a:t> (Berkshire Hathaway) – value investor/private equity</a:t>
            </a:r>
          </a:p>
          <a:p>
            <a:pPr lvl="1"/>
            <a:r>
              <a:rPr lang="en-US" b="1" dirty="0"/>
              <a:t>Jim Simons (Renaissance Technologies) – quantitative investor</a:t>
            </a:r>
          </a:p>
          <a:p>
            <a:pPr lvl="1"/>
            <a:r>
              <a:rPr lang="en-US" dirty="0"/>
              <a:t>Seth </a:t>
            </a:r>
            <a:r>
              <a:rPr lang="en-US" dirty="0" err="1"/>
              <a:t>Klarman</a:t>
            </a:r>
            <a:r>
              <a:rPr lang="en-US" dirty="0"/>
              <a:t> (</a:t>
            </a:r>
            <a:r>
              <a:rPr lang="en-US" dirty="0" err="1"/>
              <a:t>Baupost</a:t>
            </a:r>
            <a:r>
              <a:rPr lang="en-US" dirty="0"/>
              <a:t> Group) – value investor / distressed debt</a:t>
            </a:r>
          </a:p>
          <a:p>
            <a:pPr lvl="1"/>
            <a:r>
              <a:rPr lang="en-US" dirty="0"/>
              <a:t>Steve Cohen (SAC) – equity trader / fund of funds</a:t>
            </a:r>
          </a:p>
          <a:p>
            <a:pPr lvl="1"/>
            <a:r>
              <a:rPr lang="en-US" b="1" dirty="0"/>
              <a:t>Julian Robertson (Tiger) – value investor / fund of funds</a:t>
            </a:r>
          </a:p>
          <a:p>
            <a:pPr lvl="2"/>
            <a:r>
              <a:rPr lang="en-US" b="1" dirty="0"/>
              <a:t>“If you buy 100 great companies and short 100 lousy companies and you don’t make money at the end of the year, you need a new job”</a:t>
            </a:r>
          </a:p>
          <a:p>
            <a:pPr lvl="1"/>
            <a:r>
              <a:rPr lang="en-US" dirty="0"/>
              <a:t>George Soros (Quantum) – FX trader / macroeconomics</a:t>
            </a:r>
          </a:p>
          <a:p>
            <a:pPr lvl="1"/>
            <a:r>
              <a:rPr lang="en-US" dirty="0"/>
              <a:t>Carl Icahn (Icahn) – activist investor / value investor / private equity</a:t>
            </a:r>
          </a:p>
          <a:p>
            <a:pPr lvl="1"/>
            <a:r>
              <a:rPr lang="en-US" dirty="0"/>
              <a:t>Louis Bacon</a:t>
            </a:r>
          </a:p>
          <a:p>
            <a:pPr lvl="1"/>
            <a:r>
              <a:rPr lang="en-US" dirty="0"/>
              <a:t>Paul Tudor Jones</a:t>
            </a:r>
          </a:p>
          <a:p>
            <a:pPr lvl="1"/>
            <a:r>
              <a:rPr lang="en-US" dirty="0"/>
              <a:t>Joe Lewis – FX trader</a:t>
            </a:r>
          </a:p>
          <a:p>
            <a:pPr lvl="1"/>
            <a:r>
              <a:rPr lang="en-US" dirty="0"/>
              <a:t>Ray </a:t>
            </a:r>
            <a:r>
              <a:rPr lang="en-US" dirty="0" err="1"/>
              <a:t>Dalio</a:t>
            </a:r>
            <a:r>
              <a:rPr lang="en-US" dirty="0"/>
              <a:t> (Bridgewater)</a:t>
            </a:r>
          </a:p>
          <a:p>
            <a:pPr lvl="1"/>
            <a:r>
              <a:rPr lang="en-US" b="1" dirty="0"/>
              <a:t>Michael Steinhardt – No Bull</a:t>
            </a:r>
          </a:p>
          <a:p>
            <a:pPr lvl="1"/>
            <a:r>
              <a:rPr lang="en-US" dirty="0"/>
              <a:t>Larry </a:t>
            </a:r>
            <a:r>
              <a:rPr lang="en-US" dirty="0" err="1"/>
              <a:t>Tisch</a:t>
            </a:r>
            <a:endParaRPr lang="en-US" dirty="0"/>
          </a:p>
          <a:p>
            <a:pPr lvl="1"/>
            <a:r>
              <a:rPr lang="en-US" dirty="0"/>
              <a:t>Real Estate, Private Equity</a:t>
            </a:r>
          </a:p>
          <a:p>
            <a:r>
              <a:rPr lang="en-US" dirty="0"/>
              <a:t>Learn about learning (logic, math, science and other areas will assist)</a:t>
            </a:r>
          </a:p>
          <a:p>
            <a:r>
              <a:rPr lang="en-US" dirty="0"/>
              <a:t>Learn laterally relevant fields (history, literature)</a:t>
            </a:r>
          </a:p>
        </p:txBody>
      </p:sp>
    </p:spTree>
    <p:extLst>
      <p:ext uri="{BB962C8B-B14F-4D97-AF65-F5344CB8AC3E}">
        <p14:creationId xmlns:p14="http://schemas.microsoft.com/office/powerpoint/2010/main" val="3292343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Over The Long-Term</a:t>
            </a:r>
          </a:p>
        </p:txBody>
      </p:sp>
      <p:sp>
        <p:nvSpPr>
          <p:cNvPr id="3" name="Content Placeholder 2"/>
          <p:cNvSpPr>
            <a:spLocks noGrp="1"/>
          </p:cNvSpPr>
          <p:nvPr>
            <p:ph idx="1"/>
          </p:nvPr>
        </p:nvSpPr>
        <p:spPr/>
        <p:txBody>
          <a:bodyPr/>
          <a:lstStyle/>
          <a:p>
            <a:r>
              <a:rPr lang="en-US" dirty="0"/>
              <a:t>It is my contention that equities do </a:t>
            </a:r>
            <a:r>
              <a:rPr lang="en-US" b="1" u="sng" dirty="0"/>
              <a:t>not</a:t>
            </a:r>
            <a:r>
              <a:rPr lang="en-US" dirty="0"/>
              <a:t> rise over the long-term, as opposed to conventional wisdom</a:t>
            </a:r>
          </a:p>
          <a:p>
            <a:pPr lvl="1"/>
            <a:r>
              <a:rPr lang="en-US" dirty="0"/>
              <a:t>Our study found, </a:t>
            </a:r>
            <a:r>
              <a:rPr lang="en-US" b="1" dirty="0"/>
              <a:t>at best</a:t>
            </a:r>
            <a:r>
              <a:rPr lang="en-US" dirty="0"/>
              <a:t>, U.S. equities deliver +2% (performance net of taxes and inflation) but harbor </a:t>
            </a:r>
            <a:r>
              <a:rPr lang="en-US" b="1" u="sng" dirty="0"/>
              <a:t>substantial survivorship bias</a:t>
            </a:r>
          </a:p>
          <a:p>
            <a:endParaRPr lang="en-US" dirty="0"/>
          </a:p>
        </p:txBody>
      </p:sp>
    </p:spTree>
    <p:extLst>
      <p:ext uri="{BB962C8B-B14F-4D97-AF65-F5344CB8AC3E}">
        <p14:creationId xmlns:p14="http://schemas.microsoft.com/office/powerpoint/2010/main" val="816758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Wall Street</a:t>
            </a:r>
          </a:p>
        </p:txBody>
      </p:sp>
    </p:spTree>
    <p:extLst>
      <p:ext uri="{BB962C8B-B14F-4D97-AF65-F5344CB8AC3E}">
        <p14:creationId xmlns:p14="http://schemas.microsoft.com/office/powerpoint/2010/main" val="1498031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Buy-Side, Sell-Side, Investment Banking</a:t>
            </a:r>
          </a:p>
        </p:txBody>
      </p:sp>
      <p:sp>
        <p:nvSpPr>
          <p:cNvPr id="4" name="Rectangle 3"/>
          <p:cNvSpPr/>
          <p:nvPr/>
        </p:nvSpPr>
        <p:spPr>
          <a:xfrm>
            <a:off x="945931" y="2417379"/>
            <a:ext cx="1849821" cy="2017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Mutual Funds (LONG-ONLY)</a:t>
            </a:r>
            <a:br>
              <a:rPr lang="en-US" b="1" u="sng" dirty="0"/>
            </a:br>
            <a:r>
              <a:rPr lang="en-US" dirty="0"/>
              <a:t>Fidelity</a:t>
            </a:r>
            <a:br>
              <a:rPr lang="en-US" dirty="0"/>
            </a:br>
            <a:r>
              <a:rPr lang="en-US" dirty="0"/>
              <a:t>Wellington</a:t>
            </a:r>
          </a:p>
          <a:p>
            <a:pPr algn="ctr"/>
            <a:r>
              <a:rPr lang="en-US" dirty="0"/>
              <a:t>State Street</a:t>
            </a:r>
          </a:p>
          <a:p>
            <a:pPr algn="ctr"/>
            <a:r>
              <a:rPr lang="en-US" dirty="0"/>
              <a:t>Putnam</a:t>
            </a:r>
            <a:br>
              <a:rPr lang="en-US" dirty="0"/>
            </a:br>
            <a:r>
              <a:rPr lang="en-US" dirty="0"/>
              <a:t>Capital Research</a:t>
            </a:r>
          </a:p>
        </p:txBody>
      </p:sp>
      <p:sp>
        <p:nvSpPr>
          <p:cNvPr id="5" name="Rectangle 4"/>
          <p:cNvSpPr/>
          <p:nvPr/>
        </p:nvSpPr>
        <p:spPr>
          <a:xfrm>
            <a:off x="3053255" y="2417379"/>
            <a:ext cx="1849821" cy="2017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Hedge Funds</a:t>
            </a:r>
            <a:br>
              <a:rPr lang="en-US" b="1" u="sng" dirty="0"/>
            </a:br>
            <a:r>
              <a:rPr lang="en-US" dirty="0"/>
              <a:t>Renaissance</a:t>
            </a:r>
          </a:p>
          <a:p>
            <a:pPr algn="ctr"/>
            <a:r>
              <a:rPr lang="en-US" dirty="0" err="1"/>
              <a:t>Och</a:t>
            </a:r>
            <a:r>
              <a:rPr lang="en-US" dirty="0"/>
              <a:t>-Ziff</a:t>
            </a:r>
          </a:p>
          <a:p>
            <a:pPr algn="ctr"/>
            <a:r>
              <a:rPr lang="en-US" dirty="0"/>
              <a:t>Citadel</a:t>
            </a:r>
          </a:p>
          <a:p>
            <a:pPr algn="ctr"/>
            <a:r>
              <a:rPr lang="en-US" dirty="0"/>
              <a:t>Millennium</a:t>
            </a:r>
          </a:p>
          <a:p>
            <a:pPr algn="ctr"/>
            <a:r>
              <a:rPr lang="en-US" dirty="0"/>
              <a:t>Oaktree</a:t>
            </a:r>
          </a:p>
          <a:p>
            <a:pPr algn="ctr"/>
            <a:r>
              <a:rPr lang="en-US" dirty="0"/>
              <a:t>Paulson</a:t>
            </a:r>
          </a:p>
        </p:txBody>
      </p:sp>
      <p:sp>
        <p:nvSpPr>
          <p:cNvPr id="6" name="Rectangle 5"/>
          <p:cNvSpPr/>
          <p:nvPr/>
        </p:nvSpPr>
        <p:spPr>
          <a:xfrm>
            <a:off x="945931" y="1690688"/>
            <a:ext cx="3957145" cy="64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“BUY-SIDE” or simply “INVESTORS”</a:t>
            </a:r>
          </a:p>
        </p:txBody>
      </p:sp>
      <p:sp>
        <p:nvSpPr>
          <p:cNvPr id="7" name="Rectangle 6"/>
          <p:cNvSpPr/>
          <p:nvPr/>
        </p:nvSpPr>
        <p:spPr>
          <a:xfrm>
            <a:off x="945931" y="4603531"/>
            <a:ext cx="3957145" cy="1473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Other</a:t>
            </a:r>
          </a:p>
          <a:p>
            <a:pPr algn="ctr"/>
            <a:r>
              <a:rPr lang="en-US" dirty="0"/>
              <a:t>Pension Funds, Insurance Companies, Corporate America, Sovereign Wealth, Individuals</a:t>
            </a:r>
          </a:p>
        </p:txBody>
      </p:sp>
      <p:sp>
        <p:nvSpPr>
          <p:cNvPr id="8" name="Rectangle 7"/>
          <p:cNvSpPr/>
          <p:nvPr/>
        </p:nvSpPr>
        <p:spPr>
          <a:xfrm>
            <a:off x="5691352" y="1690688"/>
            <a:ext cx="4603530" cy="6426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“SELL-SIDE” or “INVESTMENT BANKS”</a:t>
            </a:r>
          </a:p>
        </p:txBody>
      </p:sp>
      <p:sp>
        <p:nvSpPr>
          <p:cNvPr id="9" name="Rectangle 8"/>
          <p:cNvSpPr/>
          <p:nvPr/>
        </p:nvSpPr>
        <p:spPr>
          <a:xfrm>
            <a:off x="5691352" y="2417379"/>
            <a:ext cx="2222937" cy="15435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Securities Research</a:t>
            </a:r>
          </a:p>
          <a:p>
            <a:pPr algn="ctr"/>
            <a:r>
              <a:rPr lang="en-US" dirty="0"/>
              <a:t>Buy and sell “recommendations” on securities</a:t>
            </a:r>
          </a:p>
        </p:txBody>
      </p:sp>
      <p:sp>
        <p:nvSpPr>
          <p:cNvPr id="10" name="Rectangle 9"/>
          <p:cNvSpPr/>
          <p:nvPr/>
        </p:nvSpPr>
        <p:spPr>
          <a:xfrm>
            <a:off x="8071945" y="2417378"/>
            <a:ext cx="2222937" cy="15435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Investment Banking</a:t>
            </a:r>
          </a:p>
          <a:p>
            <a:pPr algn="ctr"/>
            <a:r>
              <a:rPr lang="en-US" dirty="0"/>
              <a:t>Lending</a:t>
            </a:r>
          </a:p>
          <a:p>
            <a:pPr algn="ctr"/>
            <a:r>
              <a:rPr lang="en-US" dirty="0"/>
              <a:t>M&amp;A Advice</a:t>
            </a:r>
          </a:p>
          <a:p>
            <a:pPr algn="ctr"/>
            <a:r>
              <a:rPr lang="en-US" dirty="0"/>
              <a:t>Underwriting</a:t>
            </a:r>
          </a:p>
        </p:txBody>
      </p:sp>
      <p:sp>
        <p:nvSpPr>
          <p:cNvPr id="11" name="Rectangle 10"/>
          <p:cNvSpPr/>
          <p:nvPr/>
        </p:nvSpPr>
        <p:spPr>
          <a:xfrm>
            <a:off x="5691352" y="4045005"/>
            <a:ext cx="2222937" cy="2576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Securities Services</a:t>
            </a:r>
          </a:p>
          <a:p>
            <a:pPr algn="ctr"/>
            <a:r>
              <a:rPr lang="en-US" dirty="0"/>
              <a:t>Prime Brokerage</a:t>
            </a:r>
          </a:p>
          <a:p>
            <a:pPr algn="ctr"/>
            <a:r>
              <a:rPr lang="en-US" dirty="0"/>
              <a:t>Trading</a:t>
            </a:r>
          </a:p>
        </p:txBody>
      </p:sp>
      <p:sp>
        <p:nvSpPr>
          <p:cNvPr id="12" name="Rectangle 11"/>
          <p:cNvSpPr/>
          <p:nvPr/>
        </p:nvSpPr>
        <p:spPr>
          <a:xfrm>
            <a:off x="8071945" y="4045004"/>
            <a:ext cx="2222937" cy="25837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 of America</a:t>
            </a:r>
          </a:p>
          <a:p>
            <a:pPr algn="ctr"/>
            <a:r>
              <a:rPr lang="en-US" dirty="0"/>
              <a:t>Citigroup</a:t>
            </a:r>
          </a:p>
          <a:p>
            <a:pPr algn="ctr"/>
            <a:r>
              <a:rPr lang="en-US" dirty="0"/>
              <a:t>Credit Suisse</a:t>
            </a:r>
          </a:p>
          <a:p>
            <a:pPr algn="ctr"/>
            <a:r>
              <a:rPr lang="en-US" dirty="0"/>
              <a:t>Deutsche Bank</a:t>
            </a:r>
          </a:p>
          <a:p>
            <a:pPr algn="ctr"/>
            <a:r>
              <a:rPr lang="en-US" dirty="0"/>
              <a:t>Goldman Sachs</a:t>
            </a:r>
          </a:p>
          <a:p>
            <a:pPr algn="ctr"/>
            <a:r>
              <a:rPr lang="en-US" dirty="0"/>
              <a:t>JPMorgan</a:t>
            </a:r>
          </a:p>
          <a:p>
            <a:pPr algn="ctr"/>
            <a:r>
              <a:rPr lang="en-US" dirty="0"/>
              <a:t>Morgan Stanley</a:t>
            </a:r>
          </a:p>
          <a:p>
            <a:pPr algn="ctr"/>
            <a:r>
              <a:rPr lang="en-US" dirty="0"/>
              <a:t>RBC</a:t>
            </a:r>
          </a:p>
          <a:p>
            <a:pPr algn="ctr"/>
            <a:r>
              <a:rPr lang="en-US" dirty="0"/>
              <a:t>Wells Fargo</a:t>
            </a:r>
          </a:p>
        </p:txBody>
      </p:sp>
    </p:spTree>
    <p:extLst>
      <p:ext uri="{BB962C8B-B14F-4D97-AF65-F5344CB8AC3E}">
        <p14:creationId xmlns:p14="http://schemas.microsoft.com/office/powerpoint/2010/main" val="191259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Recommendations…</a:t>
            </a:r>
          </a:p>
        </p:txBody>
      </p:sp>
      <p:sp>
        <p:nvSpPr>
          <p:cNvPr id="3" name="Content Placeholder 2"/>
          <p:cNvSpPr>
            <a:spLocks noGrp="1"/>
          </p:cNvSpPr>
          <p:nvPr>
            <p:ph idx="1"/>
          </p:nvPr>
        </p:nvSpPr>
        <p:spPr/>
        <p:txBody>
          <a:bodyPr>
            <a:normAutofit lnSpcReduction="10000"/>
          </a:bodyPr>
          <a:lstStyle/>
          <a:p>
            <a:r>
              <a:rPr lang="en-US" dirty="0"/>
              <a:t>…are worth ignoring </a:t>
            </a:r>
            <a:r>
              <a:rPr lang="en-US" b="1" u="sng" dirty="0"/>
              <a:t>no matter who</a:t>
            </a:r>
            <a:r>
              <a:rPr lang="en-US" dirty="0"/>
              <a:t> they come from</a:t>
            </a:r>
          </a:p>
          <a:p>
            <a:pPr lvl="1"/>
            <a:r>
              <a:rPr lang="en-US" dirty="0"/>
              <a:t>They’re not worthless—but you can spend your time more efficiently reaching an independent opinion</a:t>
            </a:r>
          </a:p>
          <a:p>
            <a:pPr lvl="1"/>
            <a:r>
              <a:rPr lang="en-US" dirty="0"/>
              <a:t>DO NOT LOOK AT</a:t>
            </a:r>
          </a:p>
          <a:p>
            <a:pPr lvl="2"/>
            <a:r>
              <a:rPr lang="en-US" dirty="0"/>
              <a:t>Investment bank opinions</a:t>
            </a:r>
          </a:p>
          <a:p>
            <a:pPr lvl="2"/>
            <a:r>
              <a:rPr lang="en-US" dirty="0"/>
              <a:t>Other investors’ opinions</a:t>
            </a:r>
          </a:p>
          <a:p>
            <a:pPr lvl="2"/>
            <a:r>
              <a:rPr lang="en-US" dirty="0"/>
              <a:t>Investment fund’s holdings – INCLUDING “shareholder activism”</a:t>
            </a:r>
          </a:p>
          <a:p>
            <a:pPr lvl="1"/>
            <a:r>
              <a:rPr lang="en-US" dirty="0"/>
              <a:t>DO</a:t>
            </a:r>
          </a:p>
          <a:p>
            <a:pPr lvl="2"/>
            <a:r>
              <a:rPr lang="en-US" dirty="0"/>
              <a:t>Look at as many securities as you can</a:t>
            </a:r>
          </a:p>
          <a:p>
            <a:pPr lvl="2"/>
            <a:r>
              <a:rPr lang="en-US" dirty="0"/>
              <a:t>Learn lateral skills</a:t>
            </a:r>
          </a:p>
          <a:p>
            <a:pPr lvl="1"/>
            <a:endParaRPr lang="en-US" dirty="0"/>
          </a:p>
          <a:p>
            <a:pPr marL="457200" lvl="1" indent="0" algn="ctr">
              <a:buNone/>
            </a:pPr>
            <a:r>
              <a:rPr lang="en-US" b="1" u="sng" dirty="0"/>
              <a:t>Win the long-short game of how to use your time. Shorting others’ thoughts and long your own</a:t>
            </a:r>
          </a:p>
        </p:txBody>
      </p:sp>
    </p:spTree>
    <p:extLst>
      <p:ext uri="{BB962C8B-B14F-4D97-AF65-F5344CB8AC3E}">
        <p14:creationId xmlns:p14="http://schemas.microsoft.com/office/powerpoint/2010/main" val="1701714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Hedge Funds Overview</a:t>
            </a:r>
          </a:p>
        </p:txBody>
      </p:sp>
      <p:sp>
        <p:nvSpPr>
          <p:cNvPr id="3" name="Content Placeholder 2"/>
          <p:cNvSpPr>
            <a:spLocks noGrp="1"/>
          </p:cNvSpPr>
          <p:nvPr>
            <p:ph idx="1"/>
          </p:nvPr>
        </p:nvSpPr>
        <p:spPr/>
        <p:txBody>
          <a:bodyPr>
            <a:normAutofit fontScale="92500" lnSpcReduction="10000"/>
          </a:bodyPr>
          <a:lstStyle/>
          <a:p>
            <a:r>
              <a:rPr lang="en-US" dirty="0"/>
              <a:t>Typically structured as “Limited Partnerships” or LP entity</a:t>
            </a:r>
          </a:p>
          <a:p>
            <a:pPr lvl="1"/>
            <a:r>
              <a:rPr lang="en-US" dirty="0"/>
              <a:t>Typically formed in both Delaware (onshore) and typically in the Caribbean (offshore)</a:t>
            </a:r>
          </a:p>
          <a:p>
            <a:r>
              <a:rPr lang="en-US" dirty="0"/>
              <a:t>Most hedge funds charge a management fee as well as a performance fee</a:t>
            </a:r>
          </a:p>
          <a:p>
            <a:pPr lvl="1"/>
            <a:r>
              <a:rPr lang="en-US" dirty="0"/>
              <a:t>Mutual funds typically only charge a management fee</a:t>
            </a:r>
          </a:p>
          <a:p>
            <a:r>
              <a:rPr lang="en-US" dirty="0"/>
              <a:t>For example, if a hedge fund returns 20% on its $100 million in investments in a given year, and has a 2% management fee and a 20% performance fee:</a:t>
            </a:r>
          </a:p>
          <a:p>
            <a:pPr lvl="1"/>
            <a:r>
              <a:rPr lang="en-US" dirty="0"/>
              <a:t>$20 million in gross profits for investors</a:t>
            </a:r>
          </a:p>
          <a:p>
            <a:pPr lvl="1"/>
            <a:r>
              <a:rPr lang="en-US" dirty="0"/>
              <a:t>$2 million in management fees (2% X $100,000,000)</a:t>
            </a:r>
          </a:p>
          <a:p>
            <a:pPr lvl="1"/>
            <a:r>
              <a:rPr lang="en-US" dirty="0"/>
              <a:t>$4 million in performance fees (20% X $20,000,000)</a:t>
            </a:r>
          </a:p>
          <a:p>
            <a:pPr lvl="1"/>
            <a:r>
              <a:rPr lang="en-US" dirty="0"/>
              <a:t>GROSS RETURN of 20% and </a:t>
            </a:r>
            <a:r>
              <a:rPr lang="en-US" b="1" dirty="0"/>
              <a:t>NET RETURN of 14%</a:t>
            </a:r>
          </a:p>
          <a:p>
            <a:pPr lvl="2"/>
            <a:r>
              <a:rPr lang="en-US" dirty="0"/>
              <a:t>HEDGE FUND FEES GREATLY IMPACT PERFORMANCE – Management fees are independent of profits while performance fees require profits</a:t>
            </a:r>
          </a:p>
        </p:txBody>
      </p:sp>
    </p:spTree>
    <p:extLst>
      <p:ext uri="{BB962C8B-B14F-4D97-AF65-F5344CB8AC3E}">
        <p14:creationId xmlns:p14="http://schemas.microsoft.com/office/powerpoint/2010/main" val="2878697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Hedge Funds Overview</a:t>
            </a:r>
          </a:p>
        </p:txBody>
      </p:sp>
      <p:sp>
        <p:nvSpPr>
          <p:cNvPr id="3" name="Content Placeholder 2"/>
          <p:cNvSpPr>
            <a:spLocks noGrp="1"/>
          </p:cNvSpPr>
          <p:nvPr>
            <p:ph idx="1"/>
          </p:nvPr>
        </p:nvSpPr>
        <p:spPr/>
        <p:txBody>
          <a:bodyPr/>
          <a:lstStyle/>
          <a:p>
            <a:r>
              <a:rPr lang="en-US" dirty="0"/>
              <a:t>Hedge funds typically report results </a:t>
            </a:r>
            <a:r>
              <a:rPr lang="en-US" b="1" dirty="0"/>
              <a:t>monthly</a:t>
            </a:r>
            <a:endParaRPr lang="en-US" dirty="0"/>
          </a:p>
          <a:p>
            <a:pPr lvl="1"/>
            <a:r>
              <a:rPr lang="en-US" dirty="0"/>
              <a:t>Most hedge funds have a goal of not having a year of losses</a:t>
            </a:r>
          </a:p>
          <a:p>
            <a:pPr lvl="1"/>
            <a:r>
              <a:rPr lang="en-US" dirty="0"/>
              <a:t>This expectation has changed dramatically—the “good old days” of Soros, Steinhardt, Tiger, etc. are over</a:t>
            </a:r>
          </a:p>
          <a:p>
            <a:pPr lvl="1"/>
            <a:r>
              <a:rPr lang="en-US" dirty="0"/>
              <a:t>Hedge funds try to avoid “beta”—aka exposure to the market—investors can buy beta without fees through other instruments (SPY)</a:t>
            </a:r>
          </a:p>
          <a:p>
            <a:pPr lvl="2"/>
            <a:r>
              <a:rPr lang="en-US" dirty="0"/>
              <a:t>They often fail at this</a:t>
            </a:r>
          </a:p>
          <a:p>
            <a:r>
              <a:rPr lang="en-US" dirty="0"/>
              <a:t>Hedge fund investors typically have limited liquidity with substantial restrictions in their ability to withdraw funds</a:t>
            </a:r>
          </a:p>
          <a:p>
            <a:pPr lvl="1"/>
            <a:r>
              <a:rPr lang="en-US" dirty="0"/>
              <a:t>Generally governed by various legal documents</a:t>
            </a:r>
          </a:p>
        </p:txBody>
      </p:sp>
    </p:spTree>
    <p:extLst>
      <p:ext uri="{BB962C8B-B14F-4D97-AF65-F5344CB8AC3E}">
        <p14:creationId xmlns:p14="http://schemas.microsoft.com/office/powerpoint/2010/main" val="2981333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Hedge Funds Today</a:t>
            </a:r>
          </a:p>
        </p:txBody>
      </p:sp>
      <p:sp>
        <p:nvSpPr>
          <p:cNvPr id="3" name="Content Placeholder 2"/>
          <p:cNvSpPr>
            <a:spLocks noGrp="1"/>
          </p:cNvSpPr>
          <p:nvPr>
            <p:ph idx="1"/>
          </p:nvPr>
        </p:nvSpPr>
        <p:spPr/>
        <p:txBody>
          <a:bodyPr/>
          <a:lstStyle/>
          <a:p>
            <a:r>
              <a:rPr lang="en-US" dirty="0">
                <a:solidFill>
                  <a:srgbClr val="FF0000"/>
                </a:solidFill>
              </a:rPr>
              <a:t>More focused on fees than performance (makes sense!!!)</a:t>
            </a:r>
          </a:p>
          <a:p>
            <a:r>
              <a:rPr lang="en-US" dirty="0">
                <a:solidFill>
                  <a:srgbClr val="FF0000"/>
                </a:solidFill>
              </a:rPr>
              <a:t>Pedigree important predictor of success</a:t>
            </a:r>
          </a:p>
          <a:p>
            <a:r>
              <a:rPr lang="en-US" dirty="0">
                <a:solidFill>
                  <a:srgbClr val="FF0000"/>
                </a:solidFill>
              </a:rPr>
              <a:t>More involved in private equity</a:t>
            </a:r>
          </a:p>
          <a:p>
            <a:pPr lvl="1"/>
            <a:r>
              <a:rPr lang="en-US" dirty="0">
                <a:solidFill>
                  <a:srgbClr val="FF0000"/>
                </a:solidFill>
              </a:rPr>
              <a:t>2011-2020: source of extra alpha?</a:t>
            </a:r>
          </a:p>
          <a:p>
            <a:r>
              <a:rPr lang="en-US" dirty="0">
                <a:solidFill>
                  <a:srgbClr val="FF0000"/>
                </a:solidFill>
              </a:rPr>
              <a:t>Activism no longer a source of alpha?</a:t>
            </a:r>
          </a:p>
          <a:p>
            <a:pPr lvl="1"/>
            <a:r>
              <a:rPr lang="en-US" dirty="0">
                <a:solidFill>
                  <a:srgbClr val="FF0000"/>
                </a:solidFill>
              </a:rPr>
              <a:t>2000-2010: source of extra alpha?</a:t>
            </a:r>
          </a:p>
        </p:txBody>
      </p:sp>
    </p:spTree>
    <p:extLst>
      <p:ext uri="{BB962C8B-B14F-4D97-AF65-F5344CB8AC3E}">
        <p14:creationId xmlns:p14="http://schemas.microsoft.com/office/powerpoint/2010/main" val="2543808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Renaissance Technologies</a:t>
            </a:r>
          </a:p>
        </p:txBody>
      </p:sp>
      <p:sp>
        <p:nvSpPr>
          <p:cNvPr id="3" name="Content Placeholder 2"/>
          <p:cNvSpPr>
            <a:spLocks noGrp="1"/>
          </p:cNvSpPr>
          <p:nvPr>
            <p:ph idx="1"/>
          </p:nvPr>
        </p:nvSpPr>
        <p:spPr/>
        <p:txBody>
          <a:bodyPr>
            <a:normAutofit fontScale="85000" lnSpcReduction="10000"/>
          </a:bodyPr>
          <a:lstStyle/>
          <a:p>
            <a:r>
              <a:rPr lang="en-US" dirty="0"/>
              <a:t>Renaissance’s Medallion Fund is probably the most successful fund of all time</a:t>
            </a:r>
          </a:p>
          <a:p>
            <a:pPr lvl="1"/>
            <a:r>
              <a:rPr lang="en-US" dirty="0"/>
              <a:t>Fully automated (computerized) and quantitative</a:t>
            </a:r>
          </a:p>
          <a:p>
            <a:pPr lvl="1"/>
            <a:r>
              <a:rPr lang="en-US" dirty="0"/>
              <a:t>Mean-reversion, Hidden Markov Model (Baum-Welch), HFT</a:t>
            </a:r>
          </a:p>
          <a:p>
            <a:r>
              <a:rPr lang="en-US" dirty="0"/>
              <a:t>Dr. Jim Simons, founder of Renaissance</a:t>
            </a:r>
          </a:p>
          <a:p>
            <a:pPr lvl="1"/>
            <a:r>
              <a:rPr lang="en-US" dirty="0"/>
              <a:t>Started fund at 40 years of age</a:t>
            </a:r>
          </a:p>
          <a:p>
            <a:r>
              <a:rPr lang="en-US" dirty="0"/>
              <a:t>Assets under management (Form ADV): $43,297,173,710</a:t>
            </a:r>
          </a:p>
          <a:p>
            <a:r>
              <a:rPr lang="en-US" dirty="0"/>
              <a:t>Latest reported equities holdings (13-F): $45,891,877,000</a:t>
            </a:r>
          </a:p>
          <a:p>
            <a:pPr lvl="1"/>
            <a:r>
              <a:rPr lang="en-US" dirty="0"/>
              <a:t>40-80% annualized gross returns since inception?</a:t>
            </a:r>
          </a:p>
          <a:p>
            <a:pPr lvl="1"/>
            <a:r>
              <a:rPr lang="en-US" dirty="0"/>
              <a:t>+98% in 2008 (after a 40% fee)</a:t>
            </a:r>
          </a:p>
          <a:p>
            <a:endParaRPr lang="en-US" dirty="0"/>
          </a:p>
          <a:p>
            <a:r>
              <a:rPr lang="en-US" dirty="0"/>
              <a:t>290 employees</a:t>
            </a:r>
          </a:p>
          <a:p>
            <a:pPr lvl="1"/>
            <a:r>
              <a:rPr lang="en-US" dirty="0"/>
              <a:t>Mostly PhD mathematician/scientist background</a:t>
            </a:r>
          </a:p>
        </p:txBody>
      </p:sp>
    </p:spTree>
    <p:extLst>
      <p:ext uri="{BB962C8B-B14F-4D97-AF65-F5344CB8AC3E}">
        <p14:creationId xmlns:p14="http://schemas.microsoft.com/office/powerpoint/2010/main" val="3654033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Steinhardt Partners</a:t>
            </a:r>
          </a:p>
        </p:txBody>
      </p:sp>
      <p:sp>
        <p:nvSpPr>
          <p:cNvPr id="3" name="Content Placeholder 2"/>
          <p:cNvSpPr>
            <a:spLocks noGrp="1"/>
          </p:cNvSpPr>
          <p:nvPr>
            <p:ph idx="1"/>
          </p:nvPr>
        </p:nvSpPr>
        <p:spPr/>
        <p:txBody>
          <a:bodyPr>
            <a:normAutofit lnSpcReduction="10000"/>
          </a:bodyPr>
          <a:lstStyle/>
          <a:p>
            <a:r>
              <a:rPr lang="en-US" dirty="0"/>
              <a:t>Variant Perception, Careful risk management, Greater Fool Theory, Information Arbitrage, Wall Street Arbitrage, Macro/Net Short</a:t>
            </a:r>
          </a:p>
          <a:p>
            <a:r>
              <a:rPr lang="en-US" dirty="0"/>
              <a:t>$7.7 million initial capital in 1967</a:t>
            </a:r>
          </a:p>
          <a:p>
            <a:r>
              <a:rPr lang="en-US" dirty="0"/>
              <a:t>30% average annual returns for 28 years</a:t>
            </a:r>
          </a:p>
          <a:p>
            <a:r>
              <a:rPr lang="en-US" dirty="0"/>
              <a:t>“No Bull”</a:t>
            </a:r>
          </a:p>
          <a:p>
            <a:pPr marL="0" indent="0" algn="ctr">
              <a:buNone/>
            </a:pPr>
            <a:r>
              <a:rPr lang="en-US" b="1" u="sng" dirty="0"/>
              <a:t>Steinhardt Process</a:t>
            </a:r>
            <a:br>
              <a:rPr lang="en-US" b="1" u="sng" dirty="0"/>
            </a:br>
            <a:r>
              <a:rPr lang="en-US" dirty="0"/>
              <a:t>1. The Idea</a:t>
            </a:r>
            <a:br>
              <a:rPr lang="en-US" dirty="0"/>
            </a:br>
            <a:r>
              <a:rPr lang="en-US" dirty="0"/>
              <a:t>2. The Consensus View</a:t>
            </a:r>
            <a:br>
              <a:rPr lang="en-US" b="1" dirty="0"/>
            </a:br>
            <a:r>
              <a:rPr lang="en-US" dirty="0"/>
              <a:t>3. His Variant Perception</a:t>
            </a:r>
            <a:br>
              <a:rPr lang="en-US" dirty="0"/>
            </a:br>
            <a:r>
              <a:rPr lang="en-US" dirty="0"/>
              <a:t>4. Trigger Event</a:t>
            </a:r>
          </a:p>
        </p:txBody>
      </p:sp>
    </p:spTree>
    <p:extLst>
      <p:ext uri="{BB962C8B-B14F-4D97-AF65-F5344CB8AC3E}">
        <p14:creationId xmlns:p14="http://schemas.microsoft.com/office/powerpoint/2010/main" val="2500482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Bridgewater</a:t>
            </a:r>
          </a:p>
        </p:txBody>
      </p:sp>
      <p:sp>
        <p:nvSpPr>
          <p:cNvPr id="3" name="Content Placeholder 2"/>
          <p:cNvSpPr>
            <a:spLocks noGrp="1"/>
          </p:cNvSpPr>
          <p:nvPr>
            <p:ph idx="1"/>
          </p:nvPr>
        </p:nvSpPr>
        <p:spPr/>
        <p:txBody>
          <a:bodyPr/>
          <a:lstStyle/>
          <a:p>
            <a:r>
              <a:rPr lang="en-US" dirty="0"/>
              <a:t>Largest hedge fund in the world ($150bn AUM)</a:t>
            </a:r>
          </a:p>
          <a:p>
            <a:pPr lvl="1"/>
            <a:r>
              <a:rPr lang="en-US" dirty="0"/>
              <a:t>Founded in 1975 in NYC apartment by Ray </a:t>
            </a:r>
            <a:r>
              <a:rPr lang="en-US" dirty="0" err="1"/>
              <a:t>Dalio</a:t>
            </a:r>
            <a:endParaRPr lang="en-US" dirty="0"/>
          </a:p>
          <a:p>
            <a:r>
              <a:rPr lang="en-US" dirty="0"/>
              <a:t>“Macro” style hedge fund—does not trade stocks</a:t>
            </a:r>
          </a:p>
          <a:p>
            <a:r>
              <a:rPr lang="en-US" dirty="0"/>
              <a:t>“Radical transparency”, “principles”, etc.</a:t>
            </a:r>
          </a:p>
          <a:p>
            <a:r>
              <a:rPr lang="en-US" dirty="0"/>
              <a:t>Risk parity</a:t>
            </a:r>
          </a:p>
          <a:p>
            <a:pPr lvl="1"/>
            <a:r>
              <a:rPr lang="en-US" dirty="0">
                <a:hlinkClick r:id="rId2"/>
              </a:rPr>
              <a:t>https://www.aqr.com/~/media/files/papers/aqr-understanding-risk-parity.pdf</a:t>
            </a:r>
            <a:endParaRPr lang="en-US" dirty="0"/>
          </a:p>
          <a:p>
            <a:r>
              <a:rPr lang="en-US" dirty="0"/>
              <a:t>$45,000,000,000 in total cumulative gains since inception (#1)</a:t>
            </a:r>
          </a:p>
        </p:txBody>
      </p:sp>
    </p:spTree>
    <p:extLst>
      <p:ext uri="{BB962C8B-B14F-4D97-AF65-F5344CB8AC3E}">
        <p14:creationId xmlns:p14="http://schemas.microsoft.com/office/powerpoint/2010/main" val="231010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and Text</a:t>
            </a:r>
          </a:p>
        </p:txBody>
      </p:sp>
      <p:sp>
        <p:nvSpPr>
          <p:cNvPr id="3" name="Content Placeholder 2"/>
          <p:cNvSpPr>
            <a:spLocks noGrp="1"/>
          </p:cNvSpPr>
          <p:nvPr>
            <p:ph idx="1"/>
          </p:nvPr>
        </p:nvSpPr>
        <p:spPr/>
        <p:txBody>
          <a:bodyPr/>
          <a:lstStyle/>
          <a:p>
            <a:r>
              <a:rPr lang="en-US" dirty="0"/>
              <a:t>Journal of Finance</a:t>
            </a:r>
          </a:p>
          <a:p>
            <a:pPr lvl="1"/>
            <a:r>
              <a:rPr lang="en-US" dirty="0"/>
              <a:t>Scholastic level erudite collection of papers that are inscrutable</a:t>
            </a:r>
          </a:p>
          <a:p>
            <a:r>
              <a:rPr lang="en-US" dirty="0" err="1"/>
              <a:t>Damodaran</a:t>
            </a:r>
            <a:r>
              <a:rPr lang="en-US" dirty="0"/>
              <a:t>: </a:t>
            </a:r>
            <a:r>
              <a:rPr lang="en-US" dirty="0">
                <a:hlinkClick r:id="rId2"/>
              </a:rPr>
              <a:t>http://people.stern.nyu.edu/adamodar/</a:t>
            </a:r>
            <a:endParaRPr lang="en-US" dirty="0"/>
          </a:p>
          <a:p>
            <a:r>
              <a:rPr lang="en-US" dirty="0"/>
              <a:t>Finance </a:t>
            </a:r>
            <a:r>
              <a:rPr lang="en-US" dirty="0">
                <a:sym typeface="Wingdings" panose="05000000000000000000" pitchFamily="2" charset="2"/>
              </a:rPr>
              <a:t> </a:t>
            </a:r>
            <a:r>
              <a:rPr lang="en-US" dirty="0" err="1">
                <a:sym typeface="Wingdings" panose="05000000000000000000" pitchFamily="2" charset="2"/>
              </a:rPr>
              <a:t>Brealey</a:t>
            </a:r>
            <a:r>
              <a:rPr lang="en-US" dirty="0">
                <a:sym typeface="Wingdings" panose="05000000000000000000" pitchFamily="2" charset="2"/>
              </a:rPr>
              <a:t> &amp; Myers</a:t>
            </a:r>
          </a:p>
          <a:p>
            <a:pPr lvl="1"/>
            <a:r>
              <a:rPr lang="en-US" dirty="0">
                <a:sym typeface="Wingdings" panose="05000000000000000000" pitchFamily="2" charset="2"/>
              </a:rPr>
              <a:t>A whole major in one present value formula</a:t>
            </a:r>
          </a:p>
          <a:p>
            <a:pPr lvl="1"/>
            <a:r>
              <a:rPr lang="en-US" dirty="0">
                <a:sym typeface="Wingdings" panose="05000000000000000000" pitchFamily="2" charset="2"/>
              </a:rPr>
              <a:t>Not technical, much more philosophical</a:t>
            </a:r>
          </a:p>
          <a:p>
            <a:r>
              <a:rPr lang="en-US" dirty="0"/>
              <a:t>Phil Fisher – Common Stocks and Uncommon Profits</a:t>
            </a:r>
          </a:p>
          <a:p>
            <a:r>
              <a:rPr lang="en-US" dirty="0"/>
              <a:t>Seth </a:t>
            </a:r>
            <a:r>
              <a:rPr lang="en-US" dirty="0" err="1"/>
              <a:t>Klarman</a:t>
            </a:r>
            <a:r>
              <a:rPr lang="en-US" dirty="0"/>
              <a:t> – Margin of Safety</a:t>
            </a:r>
          </a:p>
          <a:p>
            <a:endParaRPr lang="en-US" dirty="0"/>
          </a:p>
        </p:txBody>
      </p:sp>
    </p:spTree>
    <p:extLst>
      <p:ext uri="{BB962C8B-B14F-4D97-AF65-F5344CB8AC3E}">
        <p14:creationId xmlns:p14="http://schemas.microsoft.com/office/powerpoint/2010/main" val="3655195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Tiger Complex</a:t>
            </a:r>
          </a:p>
        </p:txBody>
      </p:sp>
      <p:sp>
        <p:nvSpPr>
          <p:cNvPr id="3" name="Content Placeholder 2"/>
          <p:cNvSpPr>
            <a:spLocks noGrp="1"/>
          </p:cNvSpPr>
          <p:nvPr>
            <p:ph idx="1"/>
          </p:nvPr>
        </p:nvSpPr>
        <p:spPr/>
        <p:txBody>
          <a:bodyPr>
            <a:normAutofit fontScale="85000" lnSpcReduction="20000"/>
          </a:bodyPr>
          <a:lstStyle/>
          <a:p>
            <a:r>
              <a:rPr lang="en-US" dirty="0"/>
              <a:t>Julian Robertson’s Tiger</a:t>
            </a:r>
          </a:p>
          <a:p>
            <a:pPr lvl="1"/>
            <a:r>
              <a:rPr lang="en-US" dirty="0"/>
              <a:t>Original fund closed in 1980-2000, +31.7% CAGR over 20 years</a:t>
            </a:r>
          </a:p>
          <a:p>
            <a:pPr lvl="1"/>
            <a:r>
              <a:rPr lang="en-US" dirty="0"/>
              <a:t>New fund Tiger Technology </a:t>
            </a:r>
            <a:r>
              <a:rPr lang="en-US" dirty="0">
                <a:sym typeface="Wingdings" panose="05000000000000000000" pitchFamily="2" charset="2"/>
              </a:rPr>
              <a:t> Tiger Global (Chase Coleman)</a:t>
            </a:r>
          </a:p>
          <a:p>
            <a:pPr lvl="1"/>
            <a:r>
              <a:rPr lang="en-US" dirty="0">
                <a:sym typeface="Wingdings" panose="05000000000000000000" pitchFamily="2" charset="2"/>
              </a:rPr>
              <a:t>Original “Tiger Cubs”  Maverick, Lone Pine, Viking</a:t>
            </a:r>
          </a:p>
          <a:p>
            <a:pPr lvl="1"/>
            <a:endParaRPr lang="en-US" dirty="0"/>
          </a:p>
          <a:p>
            <a:r>
              <a:rPr lang="en-US" dirty="0"/>
              <a:t>Value-focused, equities-focused &amp; macro-focused fund</a:t>
            </a:r>
          </a:p>
          <a:p>
            <a:r>
              <a:rPr lang="en-US" dirty="0"/>
              <a:t>Invest in people</a:t>
            </a:r>
          </a:p>
          <a:p>
            <a:pPr lvl="1"/>
            <a:r>
              <a:rPr lang="en-US" dirty="0"/>
              <a:t>6 things to look for: </a:t>
            </a:r>
            <a:r>
              <a:rPr lang="en-US" b="1" dirty="0"/>
              <a:t>functional intelligence</a:t>
            </a:r>
            <a:r>
              <a:rPr lang="en-US" dirty="0"/>
              <a:t>, ethics, </a:t>
            </a:r>
            <a:r>
              <a:rPr lang="en-US" b="1" dirty="0"/>
              <a:t>sports</a:t>
            </a:r>
            <a:r>
              <a:rPr lang="en-US" dirty="0"/>
              <a:t>, </a:t>
            </a:r>
            <a:r>
              <a:rPr lang="en-US" b="1" dirty="0"/>
              <a:t>charity</a:t>
            </a:r>
            <a:r>
              <a:rPr lang="en-US" dirty="0"/>
              <a:t>, sense of humor, resume</a:t>
            </a:r>
          </a:p>
          <a:p>
            <a:pPr lvl="1"/>
            <a:r>
              <a:rPr lang="en-US" dirty="0"/>
              <a:t>Younger people, often right out of college</a:t>
            </a:r>
          </a:p>
          <a:p>
            <a:r>
              <a:rPr lang="en-US" dirty="0"/>
              <a:t>Decentralized management from time to time??? Viking</a:t>
            </a:r>
          </a:p>
          <a:p>
            <a:r>
              <a:rPr lang="en-US" dirty="0"/>
              <a:t>Sole trigger puller from time to time??? Lone Pine</a:t>
            </a:r>
          </a:p>
          <a:p>
            <a:r>
              <a:rPr lang="en-US" dirty="0">
                <a:hlinkClick r:id="rId2"/>
              </a:rPr>
              <a:t>http://www.books.mec.biz/downloads/Julian_Robertson_A_Tiger_in_the_Land_of_Bulls_and_Bears/NzAyOTExODM5</a:t>
            </a:r>
            <a:endParaRPr lang="en-US" dirty="0"/>
          </a:p>
          <a:p>
            <a:pPr lvl="1"/>
            <a:endParaRPr lang="en-US" dirty="0"/>
          </a:p>
          <a:p>
            <a:pPr lvl="1"/>
            <a:endParaRPr lang="en-US" dirty="0"/>
          </a:p>
        </p:txBody>
      </p:sp>
    </p:spTree>
    <p:extLst>
      <p:ext uri="{BB962C8B-B14F-4D97-AF65-F5344CB8AC3E}">
        <p14:creationId xmlns:p14="http://schemas.microsoft.com/office/powerpoint/2010/main" val="3744051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1543" y="623945"/>
            <a:ext cx="2517290" cy="88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Tiger Management</a:t>
            </a:r>
          </a:p>
          <a:p>
            <a:pPr algn="ctr"/>
            <a:r>
              <a:rPr lang="en-US" dirty="0"/>
              <a:t>Julian Robertson</a:t>
            </a:r>
          </a:p>
          <a:p>
            <a:pPr algn="ctr"/>
            <a:r>
              <a:rPr lang="en-US" dirty="0"/>
              <a:t>1980-2000</a:t>
            </a:r>
          </a:p>
        </p:txBody>
      </p:sp>
      <p:sp>
        <p:nvSpPr>
          <p:cNvPr id="5" name="Rectangle 4"/>
          <p:cNvSpPr/>
          <p:nvPr/>
        </p:nvSpPr>
        <p:spPr>
          <a:xfrm>
            <a:off x="475130" y="1753496"/>
            <a:ext cx="1740945" cy="806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Lone Pine</a:t>
            </a:r>
          </a:p>
          <a:p>
            <a:pPr algn="ctr"/>
            <a:r>
              <a:rPr lang="en-US" dirty="0"/>
              <a:t>Stephen Mandel</a:t>
            </a:r>
          </a:p>
          <a:p>
            <a:pPr algn="ctr"/>
            <a:r>
              <a:rPr lang="en-US" dirty="0"/>
              <a:t>2000-Present</a:t>
            </a:r>
          </a:p>
        </p:txBody>
      </p:sp>
      <p:sp>
        <p:nvSpPr>
          <p:cNvPr id="6" name="Rectangle 5"/>
          <p:cNvSpPr/>
          <p:nvPr/>
        </p:nvSpPr>
        <p:spPr>
          <a:xfrm>
            <a:off x="2328133" y="1753496"/>
            <a:ext cx="1224579" cy="806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Viking</a:t>
            </a:r>
          </a:p>
          <a:p>
            <a:pPr algn="ctr"/>
            <a:r>
              <a:rPr lang="en-US" dirty="0"/>
              <a:t>Andreas </a:t>
            </a:r>
            <a:r>
              <a:rPr lang="en-US" dirty="0" err="1"/>
              <a:t>Halvorsen</a:t>
            </a:r>
            <a:endParaRPr lang="en-US" dirty="0"/>
          </a:p>
        </p:txBody>
      </p:sp>
      <p:sp>
        <p:nvSpPr>
          <p:cNvPr id="7" name="Rectangle 6"/>
          <p:cNvSpPr/>
          <p:nvPr/>
        </p:nvSpPr>
        <p:spPr>
          <a:xfrm>
            <a:off x="3703319" y="1753496"/>
            <a:ext cx="1758874" cy="8238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Maverick</a:t>
            </a:r>
          </a:p>
          <a:p>
            <a:pPr algn="ctr"/>
            <a:r>
              <a:rPr lang="en-US" dirty="0"/>
              <a:t>Lee Ainslie</a:t>
            </a:r>
          </a:p>
        </p:txBody>
      </p:sp>
      <p:sp>
        <p:nvSpPr>
          <p:cNvPr id="8" name="Rectangle 7"/>
          <p:cNvSpPr/>
          <p:nvPr/>
        </p:nvSpPr>
        <p:spPr>
          <a:xfrm>
            <a:off x="5616381" y="1753496"/>
            <a:ext cx="1586765" cy="8323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Blue Ridge</a:t>
            </a:r>
          </a:p>
          <a:p>
            <a:pPr algn="ctr"/>
            <a:r>
              <a:rPr lang="en-US" dirty="0"/>
              <a:t>John Griffin</a:t>
            </a:r>
          </a:p>
        </p:txBody>
      </p:sp>
      <p:sp>
        <p:nvSpPr>
          <p:cNvPr id="9" name="Rectangle 8"/>
          <p:cNvSpPr/>
          <p:nvPr/>
        </p:nvSpPr>
        <p:spPr>
          <a:xfrm>
            <a:off x="7357335" y="1753496"/>
            <a:ext cx="1119692" cy="8323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Deerfield</a:t>
            </a:r>
          </a:p>
          <a:p>
            <a:pPr algn="ctr"/>
            <a:r>
              <a:rPr lang="en-US" dirty="0"/>
              <a:t>Arnold Snider</a:t>
            </a:r>
          </a:p>
        </p:txBody>
      </p:sp>
      <p:sp>
        <p:nvSpPr>
          <p:cNvPr id="10" name="Rectangle 9"/>
          <p:cNvSpPr/>
          <p:nvPr/>
        </p:nvSpPr>
        <p:spPr>
          <a:xfrm>
            <a:off x="5835125" y="2826121"/>
            <a:ext cx="1288681" cy="87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Bridger</a:t>
            </a:r>
          </a:p>
          <a:p>
            <a:pPr algn="ctr"/>
            <a:r>
              <a:rPr lang="en-US" dirty="0"/>
              <a:t>Roberto </a:t>
            </a:r>
            <a:r>
              <a:rPr lang="en-US" dirty="0" err="1"/>
              <a:t>Mignone</a:t>
            </a:r>
            <a:endParaRPr lang="en-US" dirty="0"/>
          </a:p>
        </p:txBody>
      </p:sp>
      <p:sp>
        <p:nvSpPr>
          <p:cNvPr id="11" name="Rectangle 10"/>
          <p:cNvSpPr/>
          <p:nvPr/>
        </p:nvSpPr>
        <p:spPr>
          <a:xfrm>
            <a:off x="8631216" y="1753496"/>
            <a:ext cx="1147485" cy="9359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Coatue</a:t>
            </a:r>
            <a:endParaRPr lang="en-US" dirty="0"/>
          </a:p>
          <a:p>
            <a:pPr algn="ctr"/>
            <a:r>
              <a:rPr lang="en-US" dirty="0"/>
              <a:t>Phillipe </a:t>
            </a:r>
            <a:r>
              <a:rPr lang="en-US" dirty="0" err="1"/>
              <a:t>Lafonte</a:t>
            </a:r>
            <a:endParaRPr lang="en-US" dirty="0"/>
          </a:p>
        </p:txBody>
      </p:sp>
      <p:sp>
        <p:nvSpPr>
          <p:cNvPr id="12" name="Rectangle 11"/>
          <p:cNvSpPr/>
          <p:nvPr/>
        </p:nvSpPr>
        <p:spPr>
          <a:xfrm>
            <a:off x="475130" y="5167256"/>
            <a:ext cx="1192305"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Samlyn</a:t>
            </a:r>
            <a:endParaRPr lang="en-US" dirty="0"/>
          </a:p>
          <a:p>
            <a:pPr algn="ctr"/>
            <a:r>
              <a:rPr lang="en-US" dirty="0"/>
              <a:t>Rob </a:t>
            </a:r>
            <a:r>
              <a:rPr lang="en-US" dirty="0" err="1"/>
              <a:t>Pohly</a:t>
            </a:r>
            <a:endParaRPr lang="en-US" dirty="0"/>
          </a:p>
        </p:txBody>
      </p:sp>
      <p:sp>
        <p:nvSpPr>
          <p:cNvPr id="13" name="Rectangle 12"/>
          <p:cNvSpPr/>
          <p:nvPr/>
        </p:nvSpPr>
        <p:spPr>
          <a:xfrm>
            <a:off x="1839559" y="5167256"/>
            <a:ext cx="1272987"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Healthcor</a:t>
            </a:r>
            <a:endParaRPr lang="en-US" dirty="0"/>
          </a:p>
          <a:p>
            <a:pPr algn="ctr"/>
            <a:r>
              <a:rPr lang="en-US" dirty="0"/>
              <a:t>Art Cohen</a:t>
            </a:r>
          </a:p>
        </p:txBody>
      </p:sp>
      <p:sp>
        <p:nvSpPr>
          <p:cNvPr id="14" name="Rectangle 13"/>
          <p:cNvSpPr/>
          <p:nvPr/>
        </p:nvSpPr>
        <p:spPr>
          <a:xfrm>
            <a:off x="663388" y="2653552"/>
            <a:ext cx="1364428" cy="80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Conatus</a:t>
            </a:r>
          </a:p>
          <a:p>
            <a:pPr algn="ctr"/>
            <a:r>
              <a:rPr lang="en-US" dirty="0"/>
              <a:t>David </a:t>
            </a:r>
            <a:r>
              <a:rPr lang="en-US" dirty="0" err="1"/>
              <a:t>Stemerman</a:t>
            </a:r>
            <a:endParaRPr lang="en-US" dirty="0"/>
          </a:p>
        </p:txBody>
      </p:sp>
      <p:sp>
        <p:nvSpPr>
          <p:cNvPr id="15" name="Rectangle 14"/>
          <p:cNvSpPr/>
          <p:nvPr/>
        </p:nvSpPr>
        <p:spPr>
          <a:xfrm>
            <a:off x="873163" y="4636546"/>
            <a:ext cx="1740945" cy="389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Tiger </a:t>
            </a:r>
            <a:r>
              <a:rPr lang="en-US" dirty="0">
                <a:sym typeface="Wingdings" panose="05000000000000000000" pitchFamily="2" charset="2"/>
              </a:rPr>
              <a:t> SAC </a:t>
            </a:r>
            <a:endParaRPr lang="en-US" dirty="0"/>
          </a:p>
        </p:txBody>
      </p:sp>
      <p:sp>
        <p:nvSpPr>
          <p:cNvPr id="16" name="Rectangle 15"/>
          <p:cNvSpPr/>
          <p:nvPr/>
        </p:nvSpPr>
        <p:spPr>
          <a:xfrm>
            <a:off x="7156974"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Bowman</a:t>
            </a:r>
          </a:p>
          <a:p>
            <a:pPr algn="ctr"/>
            <a:r>
              <a:rPr lang="en-US" dirty="0"/>
              <a:t>Larry Bowman</a:t>
            </a:r>
          </a:p>
        </p:txBody>
      </p:sp>
      <p:sp>
        <p:nvSpPr>
          <p:cNvPr id="17" name="Rectangle 16"/>
          <p:cNvSpPr/>
          <p:nvPr/>
        </p:nvSpPr>
        <p:spPr>
          <a:xfrm>
            <a:off x="8702488"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Intrepid</a:t>
            </a:r>
          </a:p>
          <a:p>
            <a:pPr algn="ctr"/>
            <a:r>
              <a:rPr lang="en-US" dirty="0"/>
              <a:t>Steve Shapiro</a:t>
            </a:r>
          </a:p>
        </p:txBody>
      </p:sp>
      <p:sp>
        <p:nvSpPr>
          <p:cNvPr id="18" name="Rectangle 17"/>
          <p:cNvSpPr/>
          <p:nvPr/>
        </p:nvSpPr>
        <p:spPr>
          <a:xfrm>
            <a:off x="10256069"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Sound</a:t>
            </a:r>
          </a:p>
          <a:p>
            <a:pPr algn="ctr"/>
            <a:r>
              <a:rPr lang="en-US" dirty="0"/>
              <a:t>Tom McAuley</a:t>
            </a:r>
          </a:p>
        </p:txBody>
      </p:sp>
      <p:sp>
        <p:nvSpPr>
          <p:cNvPr id="19" name="Rectangle 18"/>
          <p:cNvSpPr/>
          <p:nvPr/>
        </p:nvSpPr>
        <p:spPr>
          <a:xfrm>
            <a:off x="5976321" y="5272143"/>
            <a:ext cx="1147485" cy="93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Shumway</a:t>
            </a:r>
          </a:p>
          <a:p>
            <a:pPr algn="ctr"/>
            <a:r>
              <a:rPr lang="en-US" dirty="0"/>
              <a:t>Chris Shumway</a:t>
            </a:r>
          </a:p>
        </p:txBody>
      </p:sp>
      <p:sp>
        <p:nvSpPr>
          <p:cNvPr id="20" name="Rectangle 19"/>
          <p:cNvSpPr/>
          <p:nvPr/>
        </p:nvSpPr>
        <p:spPr>
          <a:xfrm>
            <a:off x="10060192" y="2826121"/>
            <a:ext cx="1299884" cy="77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a:t>
            </a:r>
          </a:p>
          <a:p>
            <a:pPr algn="ctr"/>
            <a:r>
              <a:rPr lang="en-US" dirty="0"/>
              <a:t>John </a:t>
            </a:r>
            <a:r>
              <a:rPr lang="en-US" dirty="0" err="1"/>
              <a:t>Thaler</a:t>
            </a:r>
            <a:endParaRPr lang="en-US" dirty="0"/>
          </a:p>
        </p:txBody>
      </p:sp>
      <p:sp>
        <p:nvSpPr>
          <p:cNvPr id="21" name="Rectangle 20"/>
          <p:cNvSpPr/>
          <p:nvPr/>
        </p:nvSpPr>
        <p:spPr>
          <a:xfrm>
            <a:off x="3932814" y="2826121"/>
            <a:ext cx="1299884" cy="77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Impala</a:t>
            </a:r>
          </a:p>
          <a:p>
            <a:pPr algn="ctr"/>
            <a:r>
              <a:rPr lang="en-US" dirty="0"/>
              <a:t>Bob Bishop</a:t>
            </a:r>
          </a:p>
        </p:txBody>
      </p:sp>
    </p:spTree>
    <p:extLst>
      <p:ext uri="{BB962C8B-B14F-4D97-AF65-F5344CB8AC3E}">
        <p14:creationId xmlns:p14="http://schemas.microsoft.com/office/powerpoint/2010/main" val="380778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Viking Global Investors</a:t>
            </a:r>
          </a:p>
        </p:txBody>
      </p:sp>
      <p:sp>
        <p:nvSpPr>
          <p:cNvPr id="3" name="Content Placeholder 2"/>
          <p:cNvSpPr>
            <a:spLocks noGrp="1"/>
          </p:cNvSpPr>
          <p:nvPr>
            <p:ph idx="1"/>
          </p:nvPr>
        </p:nvSpPr>
        <p:spPr/>
        <p:txBody>
          <a:bodyPr>
            <a:normAutofit fontScale="92500" lnSpcReduction="20000"/>
          </a:bodyPr>
          <a:lstStyle/>
          <a:p>
            <a:r>
              <a:rPr lang="en-US" dirty="0"/>
              <a:t>Andreas </a:t>
            </a:r>
            <a:r>
              <a:rPr lang="en-US" dirty="0" err="1"/>
              <a:t>Halvorsen</a:t>
            </a:r>
            <a:r>
              <a:rPr lang="en-US" dirty="0"/>
              <a:t>, former senior manager at Tiger</a:t>
            </a:r>
          </a:p>
          <a:p>
            <a:pPr lvl="1"/>
            <a:r>
              <a:rPr lang="en-US" dirty="0"/>
              <a:t>Former competitive skier, Norwegian Navy Seal</a:t>
            </a:r>
          </a:p>
          <a:p>
            <a:r>
              <a:rPr lang="en-US" dirty="0"/>
              <a:t>$33B AUM, 148 employees, 50 investment-related</a:t>
            </a:r>
          </a:p>
          <a:p>
            <a:r>
              <a:rPr lang="en-US" dirty="0"/>
              <a:t>18% net returns since inception 1999-Present</a:t>
            </a:r>
          </a:p>
          <a:p>
            <a:pPr lvl="1"/>
            <a:r>
              <a:rPr lang="en-US" dirty="0"/>
              <a:t>Two down years, both -0.9%!!!</a:t>
            </a:r>
          </a:p>
          <a:p>
            <a:r>
              <a:rPr lang="en-US" dirty="0"/>
              <a:t>Equity-focused</a:t>
            </a:r>
          </a:p>
          <a:p>
            <a:pPr lvl="1"/>
            <a:r>
              <a:rPr lang="en-US" dirty="0"/>
              <a:t>Doesn’t shy from </a:t>
            </a:r>
            <a:r>
              <a:rPr lang="en-US" b="1" u="sng" dirty="0"/>
              <a:t>global</a:t>
            </a:r>
            <a:r>
              <a:rPr lang="en-US" dirty="0"/>
              <a:t>, illiquid/private/VC</a:t>
            </a:r>
          </a:p>
          <a:p>
            <a:pPr lvl="1"/>
            <a:r>
              <a:rPr lang="en-US" dirty="0"/>
              <a:t>Concentrated</a:t>
            </a:r>
          </a:p>
          <a:p>
            <a:r>
              <a:rPr lang="en-US" dirty="0"/>
              <a:t>Value investor, but understands “growth stocks” (see Lone Pine)</a:t>
            </a:r>
          </a:p>
          <a:p>
            <a:r>
              <a:rPr lang="en-US" dirty="0"/>
              <a:t>Team-run</a:t>
            </a:r>
          </a:p>
          <a:p>
            <a:r>
              <a:rPr lang="en-US" dirty="0"/>
              <a:t>Low-net (net exposure)</a:t>
            </a:r>
          </a:p>
        </p:txBody>
      </p:sp>
    </p:spTree>
    <p:extLst>
      <p:ext uri="{BB962C8B-B14F-4D97-AF65-F5344CB8AC3E}">
        <p14:creationId xmlns:p14="http://schemas.microsoft.com/office/powerpoint/2010/main" val="3667896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Lone Pine</a:t>
            </a:r>
          </a:p>
        </p:txBody>
      </p:sp>
      <p:sp>
        <p:nvSpPr>
          <p:cNvPr id="3" name="Content Placeholder 2"/>
          <p:cNvSpPr>
            <a:spLocks noGrp="1"/>
          </p:cNvSpPr>
          <p:nvPr>
            <p:ph idx="1"/>
          </p:nvPr>
        </p:nvSpPr>
        <p:spPr/>
        <p:txBody>
          <a:bodyPr/>
          <a:lstStyle/>
          <a:p>
            <a:r>
              <a:rPr lang="en-US" dirty="0">
                <a:solidFill>
                  <a:srgbClr val="FF0000"/>
                </a:solidFill>
              </a:rPr>
              <a:t>Stephen Mandel</a:t>
            </a:r>
          </a:p>
          <a:p>
            <a:r>
              <a:rPr lang="en-US" dirty="0">
                <a:solidFill>
                  <a:srgbClr val="FF0000"/>
                </a:solidFill>
              </a:rPr>
              <a:t>$26B, 93 employees, 1997 launch, equities-only, some long-only</a:t>
            </a:r>
          </a:p>
          <a:p>
            <a:r>
              <a:rPr lang="en-US" dirty="0">
                <a:solidFill>
                  <a:srgbClr val="FF0000"/>
                </a:solidFill>
              </a:rPr>
              <a:t>+25% average annual returns since inception</a:t>
            </a:r>
          </a:p>
          <a:p>
            <a:r>
              <a:rPr lang="en-US" dirty="0">
                <a:solidFill>
                  <a:srgbClr val="FF0000"/>
                </a:solidFill>
              </a:rPr>
              <a:t>Values and invests in high-growth companies better than anyone</a:t>
            </a:r>
          </a:p>
          <a:p>
            <a:pPr lvl="1"/>
            <a:r>
              <a:rPr lang="en-US" dirty="0">
                <a:solidFill>
                  <a:srgbClr val="FF0000"/>
                </a:solidFill>
              </a:rPr>
              <a:t>Largest holder of Google at IPO!</a:t>
            </a:r>
          </a:p>
          <a:p>
            <a:pPr lvl="1"/>
            <a:r>
              <a:rPr lang="en-US" dirty="0">
                <a:solidFill>
                  <a:srgbClr val="FF0000"/>
                </a:solidFill>
              </a:rPr>
              <a:t>Shorts disrupted companies like retailers</a:t>
            </a:r>
          </a:p>
          <a:p>
            <a:r>
              <a:rPr lang="en-US" dirty="0">
                <a:solidFill>
                  <a:srgbClr val="FF0000"/>
                </a:solidFill>
              </a:rPr>
              <a:t>Q216 13F: </a:t>
            </a:r>
            <a:r>
              <a:rPr lang="en-US" b="1" dirty="0">
                <a:solidFill>
                  <a:srgbClr val="FF0000"/>
                </a:solidFill>
              </a:rPr>
              <a:t>PCLN</a:t>
            </a:r>
            <a:r>
              <a:rPr lang="en-US" dirty="0">
                <a:solidFill>
                  <a:srgbClr val="FF0000"/>
                </a:solidFill>
              </a:rPr>
              <a:t>, </a:t>
            </a:r>
            <a:r>
              <a:rPr lang="en-US" b="1" dirty="0">
                <a:solidFill>
                  <a:srgbClr val="FF0000"/>
                </a:solidFill>
              </a:rPr>
              <a:t>DLTR</a:t>
            </a:r>
            <a:r>
              <a:rPr lang="en-US" dirty="0">
                <a:solidFill>
                  <a:srgbClr val="FF0000"/>
                </a:solidFill>
              </a:rPr>
              <a:t>, FB, </a:t>
            </a:r>
            <a:r>
              <a:rPr lang="en-US" b="1" dirty="0">
                <a:solidFill>
                  <a:srgbClr val="FF0000"/>
                </a:solidFill>
              </a:rPr>
              <a:t>AMZN</a:t>
            </a:r>
            <a:r>
              <a:rPr lang="en-US" dirty="0">
                <a:solidFill>
                  <a:srgbClr val="FF0000"/>
                </a:solidFill>
              </a:rPr>
              <a:t>, STZ, CHTR, NKE all over $1bn</a:t>
            </a:r>
          </a:p>
          <a:p>
            <a:r>
              <a:rPr lang="en-US" dirty="0">
                <a:solidFill>
                  <a:srgbClr val="FF0000"/>
                </a:solidFill>
              </a:rPr>
              <a:t>18 analysts – Steve is the only “trigger puller”/PM</a:t>
            </a:r>
          </a:p>
        </p:txBody>
      </p:sp>
    </p:spTree>
    <p:extLst>
      <p:ext uri="{BB962C8B-B14F-4D97-AF65-F5344CB8AC3E}">
        <p14:creationId xmlns:p14="http://schemas.microsoft.com/office/powerpoint/2010/main" val="4176616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Warren Buffett</a:t>
            </a:r>
          </a:p>
        </p:txBody>
      </p:sp>
      <p:sp>
        <p:nvSpPr>
          <p:cNvPr id="3" name="Content Placeholder 2"/>
          <p:cNvSpPr>
            <a:spLocks noGrp="1"/>
          </p:cNvSpPr>
          <p:nvPr>
            <p:ph idx="1"/>
          </p:nvPr>
        </p:nvSpPr>
        <p:spPr/>
        <p:txBody>
          <a:bodyPr/>
          <a:lstStyle/>
          <a:p>
            <a:r>
              <a:rPr lang="en-US" dirty="0">
                <a:solidFill>
                  <a:srgbClr val="FF0000"/>
                </a:solidFill>
              </a:rPr>
              <a:t>GOAT</a:t>
            </a:r>
          </a:p>
          <a:p>
            <a:pPr lvl="1"/>
            <a:r>
              <a:rPr lang="en-US" dirty="0">
                <a:solidFill>
                  <a:srgbClr val="FF0000"/>
                </a:solidFill>
              </a:rPr>
              <a:t>Similar to “</a:t>
            </a:r>
            <a:r>
              <a:rPr lang="en-US" dirty="0" err="1">
                <a:solidFill>
                  <a:srgbClr val="FF0000"/>
                </a:solidFill>
              </a:rPr>
              <a:t>Annus</a:t>
            </a:r>
            <a:r>
              <a:rPr lang="en-US" dirty="0">
                <a:solidFill>
                  <a:srgbClr val="FF0000"/>
                </a:solidFill>
              </a:rPr>
              <a:t> Mirabilis” of Einstein, Buffett introduced the following concepts:</a:t>
            </a:r>
          </a:p>
          <a:p>
            <a:pPr lvl="2"/>
            <a:r>
              <a:rPr lang="en-US" dirty="0">
                <a:solidFill>
                  <a:srgbClr val="FF0000"/>
                </a:solidFill>
              </a:rPr>
              <a:t>Use/abuse of float-generative businesses</a:t>
            </a:r>
          </a:p>
          <a:p>
            <a:pPr lvl="2"/>
            <a:r>
              <a:rPr lang="en-US" b="1" dirty="0">
                <a:solidFill>
                  <a:srgbClr val="FF0000"/>
                </a:solidFill>
              </a:rPr>
              <a:t>Private equity as the ultimate arbitrage</a:t>
            </a:r>
          </a:p>
          <a:p>
            <a:pPr lvl="2"/>
            <a:r>
              <a:rPr lang="en-US" dirty="0">
                <a:solidFill>
                  <a:srgbClr val="FF0000"/>
                </a:solidFill>
              </a:rPr>
              <a:t>Moats result in close-to-zero discount rate</a:t>
            </a:r>
          </a:p>
          <a:p>
            <a:r>
              <a:rPr lang="en-US" dirty="0">
                <a:solidFill>
                  <a:srgbClr val="FF0000"/>
                </a:solidFill>
              </a:rPr>
              <a:t>Image/reputation</a:t>
            </a:r>
          </a:p>
          <a:p>
            <a:r>
              <a:rPr lang="en-US" dirty="0">
                <a:solidFill>
                  <a:srgbClr val="FF0000"/>
                </a:solidFill>
              </a:rPr>
              <a:t>Graham &amp; Dodd</a:t>
            </a:r>
          </a:p>
        </p:txBody>
      </p:sp>
    </p:spTree>
    <p:extLst>
      <p:ext uri="{BB962C8B-B14F-4D97-AF65-F5344CB8AC3E}">
        <p14:creationId xmlns:p14="http://schemas.microsoft.com/office/powerpoint/2010/main" val="33189216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Macroeconomics</a:t>
            </a:r>
          </a:p>
        </p:txBody>
      </p:sp>
      <p:sp>
        <p:nvSpPr>
          <p:cNvPr id="3" name="Subtitle 2"/>
          <p:cNvSpPr>
            <a:spLocks noGrp="1"/>
          </p:cNvSpPr>
          <p:nvPr>
            <p:ph type="subTitle" idx="1"/>
          </p:nvPr>
        </p:nvSpPr>
        <p:spPr/>
        <p:txBody>
          <a:bodyPr/>
          <a:lstStyle/>
          <a:p>
            <a:r>
              <a:rPr lang="en-US" dirty="0"/>
              <a:t>What an investor needs to know</a:t>
            </a:r>
          </a:p>
        </p:txBody>
      </p:sp>
    </p:spTree>
    <p:extLst>
      <p:ext uri="{BB962C8B-B14F-4D97-AF65-F5344CB8AC3E}">
        <p14:creationId xmlns:p14="http://schemas.microsoft.com/office/powerpoint/2010/main" val="15851249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Content Placeholder 2"/>
          <p:cNvSpPr>
            <a:spLocks noGrp="1"/>
          </p:cNvSpPr>
          <p:nvPr>
            <p:ph idx="1"/>
          </p:nvPr>
        </p:nvSpPr>
        <p:spPr/>
        <p:txBody>
          <a:bodyPr/>
          <a:lstStyle/>
          <a:p>
            <a:r>
              <a:rPr lang="en-US" dirty="0"/>
              <a:t>Probably the most important concept as it ties discount rates to a firm reality</a:t>
            </a:r>
          </a:p>
          <a:p>
            <a:pPr marL="0" indent="0">
              <a:buNone/>
            </a:pPr>
            <a:r>
              <a:rPr lang="en-US" u="sng" dirty="0"/>
              <a:t>Measures of inflation</a:t>
            </a:r>
          </a:p>
          <a:p>
            <a:r>
              <a:rPr lang="en-US" dirty="0"/>
              <a:t>PCE</a:t>
            </a:r>
          </a:p>
          <a:p>
            <a:r>
              <a:rPr lang="en-US" dirty="0"/>
              <a:t>CPI, PPI</a:t>
            </a:r>
          </a:p>
          <a:p>
            <a:r>
              <a:rPr lang="en-US" dirty="0"/>
              <a:t>Not terribly accurate as inflation in its broadest sense must account for the price of </a:t>
            </a:r>
            <a:r>
              <a:rPr lang="en-US" b="1" u="sng" dirty="0"/>
              <a:t>everything</a:t>
            </a:r>
            <a:r>
              <a:rPr lang="en-US" dirty="0"/>
              <a:t> – an investor isn’t terribly concerned with the price of a quart of milk</a:t>
            </a:r>
          </a:p>
          <a:p>
            <a:r>
              <a:rPr lang="en-US" dirty="0"/>
              <a:t>Sovereign bond prices of large countries with no default risk</a:t>
            </a:r>
          </a:p>
        </p:txBody>
      </p:sp>
    </p:spTree>
    <p:extLst>
      <p:ext uri="{BB962C8B-B14F-4D97-AF65-F5344CB8AC3E}">
        <p14:creationId xmlns:p14="http://schemas.microsoft.com/office/powerpoint/2010/main" val="1259818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Class Long-Term Prices</a:t>
            </a:r>
          </a:p>
        </p:txBody>
      </p:sp>
      <p:sp>
        <p:nvSpPr>
          <p:cNvPr id="3" name="Content Placeholder 2"/>
          <p:cNvSpPr>
            <a:spLocks noGrp="1"/>
          </p:cNvSpPr>
          <p:nvPr>
            <p:ph idx="1"/>
          </p:nvPr>
        </p:nvSpPr>
        <p:spPr/>
        <p:txBody>
          <a:bodyPr/>
          <a:lstStyle/>
          <a:p>
            <a:r>
              <a:rPr lang="en-US" dirty="0"/>
              <a:t>US Public Equities</a:t>
            </a:r>
          </a:p>
          <a:p>
            <a:pPr lvl="1"/>
            <a:r>
              <a:rPr lang="en-US" dirty="0"/>
              <a:t>After inflation and taxes, excess return on US equities are minimal</a:t>
            </a:r>
          </a:p>
          <a:p>
            <a:pPr lvl="1"/>
            <a:r>
              <a:rPr lang="en-US" dirty="0"/>
              <a:t>Post hoc ergo propter hoc fallacy – “the good times are permanent, the bad times don’t count”</a:t>
            </a:r>
          </a:p>
          <a:p>
            <a:r>
              <a:rPr lang="en-US" dirty="0"/>
              <a:t>Bonds</a:t>
            </a:r>
          </a:p>
          <a:p>
            <a:r>
              <a:rPr lang="en-US" dirty="0"/>
              <a:t>Real Estate</a:t>
            </a:r>
          </a:p>
          <a:p>
            <a:r>
              <a:rPr lang="en-US" dirty="0"/>
              <a:t>Commodities</a:t>
            </a:r>
          </a:p>
          <a:p>
            <a:endParaRPr lang="en-US" dirty="0"/>
          </a:p>
        </p:txBody>
      </p:sp>
    </p:spTree>
    <p:extLst>
      <p:ext uri="{BB962C8B-B14F-4D97-AF65-F5344CB8AC3E}">
        <p14:creationId xmlns:p14="http://schemas.microsoft.com/office/powerpoint/2010/main" val="2081001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 and other Economic Measures</a:t>
            </a:r>
          </a:p>
        </p:txBody>
      </p:sp>
      <p:sp>
        <p:nvSpPr>
          <p:cNvPr id="3" name="Content Placeholder 2"/>
          <p:cNvSpPr>
            <a:spLocks noGrp="1"/>
          </p:cNvSpPr>
          <p:nvPr>
            <p:ph idx="1"/>
          </p:nvPr>
        </p:nvSpPr>
        <p:spPr/>
        <p:txBody>
          <a:bodyPr/>
          <a:lstStyle/>
          <a:p>
            <a:r>
              <a:rPr lang="en-US" dirty="0"/>
              <a:t>Total amount of goods and services produced in a period, but what does it really mean?</a:t>
            </a:r>
          </a:p>
          <a:p>
            <a:pPr lvl="1"/>
            <a:r>
              <a:rPr lang="en-US" dirty="0"/>
              <a:t>Per-capita adjustment</a:t>
            </a:r>
          </a:p>
          <a:p>
            <a:pPr lvl="1"/>
            <a:r>
              <a:rPr lang="en-US" dirty="0"/>
              <a:t>Revisions</a:t>
            </a:r>
          </a:p>
          <a:p>
            <a:pPr lvl="1"/>
            <a:r>
              <a:rPr lang="en-US" dirty="0"/>
              <a:t>Calculus</a:t>
            </a:r>
          </a:p>
          <a:p>
            <a:pPr lvl="1"/>
            <a:r>
              <a:rPr lang="en-US" dirty="0"/>
              <a:t>Short-term, transactional nature</a:t>
            </a:r>
          </a:p>
          <a:p>
            <a:r>
              <a:rPr lang="en-US" dirty="0"/>
              <a:t>Housing Starts, U. </a:t>
            </a:r>
            <a:r>
              <a:rPr lang="en-US" dirty="0" err="1"/>
              <a:t>Mich</a:t>
            </a:r>
            <a:r>
              <a:rPr lang="en-US" dirty="0"/>
              <a:t> Survey, Philly Fed, Durable Goods, ISM</a:t>
            </a:r>
          </a:p>
        </p:txBody>
      </p:sp>
    </p:spTree>
    <p:extLst>
      <p:ext uri="{BB962C8B-B14F-4D97-AF65-F5344CB8AC3E}">
        <p14:creationId xmlns:p14="http://schemas.microsoft.com/office/powerpoint/2010/main" val="691899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Employment</a:t>
            </a:r>
          </a:p>
        </p:txBody>
      </p:sp>
      <p:sp>
        <p:nvSpPr>
          <p:cNvPr id="3" name="Content Placeholder 2"/>
          <p:cNvSpPr>
            <a:spLocks noGrp="1"/>
          </p:cNvSpPr>
          <p:nvPr>
            <p:ph idx="1"/>
          </p:nvPr>
        </p:nvSpPr>
        <p:spPr/>
        <p:txBody>
          <a:bodyPr/>
          <a:lstStyle/>
          <a:p>
            <a:r>
              <a:rPr lang="en-US" dirty="0"/>
              <a:t>Employment has been one of the best indicators of economic health</a:t>
            </a:r>
          </a:p>
          <a:p>
            <a:pPr lvl="1"/>
            <a:r>
              <a:rPr lang="en-US" dirty="0"/>
              <a:t>Some change to this given disruptive technologies in the US</a:t>
            </a:r>
          </a:p>
          <a:p>
            <a:pPr lvl="1"/>
            <a:r>
              <a:rPr lang="en-US" dirty="0"/>
              <a:t>Still holds for most other countries</a:t>
            </a:r>
          </a:p>
          <a:p>
            <a:r>
              <a:rPr lang="en-US" dirty="0"/>
              <a:t>Pay careful attention to how everything is calculated</a:t>
            </a:r>
          </a:p>
          <a:p>
            <a:pPr lvl="1"/>
            <a:r>
              <a:rPr lang="en-US" dirty="0"/>
              <a:t>Job reports from BLS</a:t>
            </a:r>
          </a:p>
        </p:txBody>
      </p:sp>
    </p:spTree>
    <p:extLst>
      <p:ext uri="{BB962C8B-B14F-4D97-AF65-F5344CB8AC3E}">
        <p14:creationId xmlns:p14="http://schemas.microsoft.com/office/powerpoint/2010/main" val="315122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People Should Not Invest</a:t>
            </a:r>
          </a:p>
        </p:txBody>
      </p:sp>
      <p:sp>
        <p:nvSpPr>
          <p:cNvPr id="3" name="Content Placeholder 2"/>
          <p:cNvSpPr>
            <a:spLocks noGrp="1"/>
          </p:cNvSpPr>
          <p:nvPr>
            <p:ph idx="1"/>
          </p:nvPr>
        </p:nvSpPr>
        <p:spPr/>
        <p:txBody>
          <a:bodyPr/>
          <a:lstStyle/>
          <a:p>
            <a:r>
              <a:rPr lang="en-US" dirty="0"/>
              <a:t>I view investing as a “zero-sum” game</a:t>
            </a:r>
          </a:p>
          <a:p>
            <a:r>
              <a:rPr lang="en-US" dirty="0"/>
              <a:t>The old adage about not being able to spot the sucker at the poker table applies—unless you are willing to work as hard and become as well-trained as the most successful investment groups, why should you assume you will win at a very contested game?</a:t>
            </a:r>
          </a:p>
          <a:p>
            <a:r>
              <a:rPr lang="en-US" dirty="0"/>
              <a:t>Do not despair—you can get some return by investing in excellent investment managers—but do not try this at home!</a:t>
            </a:r>
          </a:p>
          <a:p>
            <a:r>
              <a:rPr lang="en-US" dirty="0"/>
              <a:t>Focus on creating wealth in your competency instead of gaining an additional competency (investing skill)</a:t>
            </a:r>
          </a:p>
        </p:txBody>
      </p:sp>
    </p:spTree>
    <p:extLst>
      <p:ext uri="{BB962C8B-B14F-4D97-AF65-F5344CB8AC3E}">
        <p14:creationId xmlns:p14="http://schemas.microsoft.com/office/powerpoint/2010/main" val="13174018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a:t>
            </a:r>
          </a:p>
        </p:txBody>
      </p:sp>
      <p:sp>
        <p:nvSpPr>
          <p:cNvPr id="3" name="Content Placeholder 2"/>
          <p:cNvSpPr>
            <a:spLocks noGrp="1"/>
          </p:cNvSpPr>
          <p:nvPr>
            <p:ph idx="1"/>
          </p:nvPr>
        </p:nvSpPr>
        <p:spPr/>
        <p:txBody>
          <a:bodyPr/>
          <a:lstStyle/>
          <a:p>
            <a:r>
              <a:rPr lang="en-US" dirty="0"/>
              <a:t>Federal Reserve</a:t>
            </a:r>
          </a:p>
          <a:p>
            <a:pPr lvl="1"/>
            <a:r>
              <a:rPr lang="en-US" dirty="0"/>
              <a:t>Federal Funds Rate, QE, TARP, etc. all ways to control the money supply</a:t>
            </a:r>
          </a:p>
          <a:p>
            <a:r>
              <a:rPr lang="en-US" dirty="0"/>
              <a:t>Money Supply</a:t>
            </a:r>
          </a:p>
          <a:p>
            <a:pPr lvl="1"/>
            <a:r>
              <a:rPr lang="en-US" dirty="0"/>
              <a:t>Broad concept of supply/demand of money</a:t>
            </a:r>
          </a:p>
          <a:p>
            <a:pPr lvl="1"/>
            <a:r>
              <a:rPr lang="en-US" dirty="0"/>
              <a:t>“M” measurements</a:t>
            </a:r>
          </a:p>
          <a:p>
            <a:r>
              <a:rPr lang="en-US" dirty="0"/>
              <a:t>Yields</a:t>
            </a:r>
          </a:p>
          <a:p>
            <a:pPr lvl="1"/>
            <a:r>
              <a:rPr lang="en-US" dirty="0"/>
              <a:t>Sovereign, TIPS/”real”</a:t>
            </a:r>
          </a:p>
          <a:p>
            <a:pPr lvl="1"/>
            <a:r>
              <a:rPr lang="en-US" dirty="0"/>
              <a:t>Corporates</a:t>
            </a:r>
          </a:p>
          <a:p>
            <a:pPr lvl="1"/>
            <a:r>
              <a:rPr lang="en-US" dirty="0"/>
              <a:t>Mortgages, </a:t>
            </a:r>
            <a:r>
              <a:rPr lang="en-US" dirty="0" err="1"/>
              <a:t>Munis</a:t>
            </a:r>
            <a:endParaRPr lang="en-US" dirty="0"/>
          </a:p>
        </p:txBody>
      </p:sp>
    </p:spTree>
    <p:extLst>
      <p:ext uri="{BB962C8B-B14F-4D97-AF65-F5344CB8AC3E}">
        <p14:creationId xmlns:p14="http://schemas.microsoft.com/office/powerpoint/2010/main" val="1597037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Instruments</a:t>
            </a:r>
          </a:p>
        </p:txBody>
      </p:sp>
      <p:sp>
        <p:nvSpPr>
          <p:cNvPr id="3" name="Content Placeholder 2"/>
          <p:cNvSpPr>
            <a:spLocks noGrp="1"/>
          </p:cNvSpPr>
          <p:nvPr>
            <p:ph idx="1"/>
          </p:nvPr>
        </p:nvSpPr>
        <p:spPr/>
        <p:txBody>
          <a:bodyPr>
            <a:normAutofit fontScale="70000" lnSpcReduction="20000"/>
          </a:bodyPr>
          <a:lstStyle/>
          <a:p>
            <a:r>
              <a:rPr lang="en-US" dirty="0"/>
              <a:t>Yield Curve, Interest Rate Trades, Libor, Eurodollar</a:t>
            </a:r>
          </a:p>
          <a:p>
            <a:pPr lvl="1"/>
            <a:r>
              <a:rPr lang="en-US" dirty="0"/>
              <a:t>2v10s (</a:t>
            </a:r>
            <a:r>
              <a:rPr lang="en-US" dirty="0" err="1"/>
              <a:t>steepner</a:t>
            </a:r>
            <a:r>
              <a:rPr lang="en-US" dirty="0"/>
              <a:t>, </a:t>
            </a:r>
            <a:r>
              <a:rPr lang="en-US" dirty="0" err="1"/>
              <a:t>flattner</a:t>
            </a:r>
            <a:r>
              <a:rPr lang="en-US" dirty="0"/>
              <a:t>)</a:t>
            </a:r>
          </a:p>
          <a:p>
            <a:pPr lvl="1"/>
            <a:r>
              <a:rPr lang="en-US" dirty="0" err="1"/>
              <a:t>Swaptions</a:t>
            </a:r>
            <a:endParaRPr lang="en-US" dirty="0"/>
          </a:p>
          <a:p>
            <a:pPr lvl="1"/>
            <a:r>
              <a:rPr lang="en-US" dirty="0">
                <a:hlinkClick r:id="rId2"/>
              </a:rPr>
              <a:t>http://www.icap.com/what-we-do/global-broking/~/media/Files/I/Icap-Corp/pdfs/icap-interest-rates.pdf</a:t>
            </a:r>
            <a:endParaRPr lang="en-US" dirty="0"/>
          </a:p>
          <a:p>
            <a:pPr lvl="1"/>
            <a:r>
              <a:rPr lang="en-US" dirty="0">
                <a:hlinkClick r:id="rId3"/>
              </a:rPr>
              <a:t>http://www2.gsu.edu/~fncgdg/material/Swaps.pdf</a:t>
            </a:r>
            <a:endParaRPr lang="en-US" dirty="0"/>
          </a:p>
          <a:p>
            <a:r>
              <a:rPr lang="en-US" dirty="0"/>
              <a:t>Credit Spreads</a:t>
            </a:r>
          </a:p>
          <a:p>
            <a:pPr lvl="1"/>
            <a:r>
              <a:rPr lang="en-US" dirty="0"/>
              <a:t>Low-rated vs. high-rated vs. sovereigns</a:t>
            </a:r>
          </a:p>
          <a:p>
            <a:r>
              <a:rPr lang="en-US" dirty="0"/>
              <a:t>CDS, CDO/CLO, MBS, CMBS, ABS, Cat Bonds</a:t>
            </a:r>
          </a:p>
          <a:p>
            <a:r>
              <a:rPr lang="en-US" b="1" dirty="0"/>
              <a:t>Futures – Equity, Commodity, Weather</a:t>
            </a:r>
          </a:p>
          <a:p>
            <a:r>
              <a:rPr lang="en-US" b="1" dirty="0"/>
              <a:t>Currency</a:t>
            </a:r>
          </a:p>
          <a:p>
            <a:pPr lvl="1"/>
            <a:r>
              <a:rPr lang="en-US" b="1" dirty="0"/>
              <a:t>USD/EUR, USD/JPY, USD/basket</a:t>
            </a:r>
          </a:p>
          <a:p>
            <a:pPr lvl="1"/>
            <a:r>
              <a:rPr lang="en-US" b="1" dirty="0"/>
              <a:t>Typical relationship is direct with inflation (see USD/GBP in 1980s) due to “carry trade” phenomenon</a:t>
            </a:r>
          </a:p>
          <a:p>
            <a:r>
              <a:rPr lang="en-US" dirty="0"/>
              <a:t>Exotics, Volatility, Swaps</a:t>
            </a:r>
          </a:p>
        </p:txBody>
      </p:sp>
    </p:spTree>
    <p:extLst>
      <p:ext uri="{BB962C8B-B14F-4D97-AF65-F5344CB8AC3E}">
        <p14:creationId xmlns:p14="http://schemas.microsoft.com/office/powerpoint/2010/main" val="1762091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Funds</a:t>
            </a:r>
          </a:p>
        </p:txBody>
      </p:sp>
      <p:sp>
        <p:nvSpPr>
          <p:cNvPr id="3" name="Content Placeholder 2"/>
          <p:cNvSpPr>
            <a:spLocks noGrp="1"/>
          </p:cNvSpPr>
          <p:nvPr>
            <p:ph idx="1"/>
          </p:nvPr>
        </p:nvSpPr>
        <p:spPr/>
        <p:txBody>
          <a:bodyPr>
            <a:normAutofit fontScale="92500" lnSpcReduction="20000"/>
          </a:bodyPr>
          <a:lstStyle/>
          <a:p>
            <a:r>
              <a:rPr lang="en-US" dirty="0"/>
              <a:t>Advantages: Liquidity, Talent</a:t>
            </a:r>
          </a:p>
          <a:p>
            <a:r>
              <a:rPr lang="en-US" dirty="0"/>
              <a:t>Disadvantages: Few unique ideas</a:t>
            </a:r>
          </a:p>
          <a:p>
            <a:endParaRPr lang="en-US" dirty="0"/>
          </a:p>
          <a:p>
            <a:pPr marL="0" indent="0">
              <a:buNone/>
            </a:pPr>
            <a:r>
              <a:rPr lang="en-US" u="sng" dirty="0"/>
              <a:t>Example Macro Funds</a:t>
            </a:r>
          </a:p>
          <a:p>
            <a:r>
              <a:rPr lang="en-US" dirty="0"/>
              <a:t>Bridgewater</a:t>
            </a:r>
          </a:p>
          <a:p>
            <a:r>
              <a:rPr lang="en-US" dirty="0"/>
              <a:t>Soros</a:t>
            </a:r>
          </a:p>
          <a:p>
            <a:r>
              <a:rPr lang="en-US" dirty="0"/>
              <a:t>Moore</a:t>
            </a:r>
          </a:p>
          <a:p>
            <a:r>
              <a:rPr lang="en-US" dirty="0"/>
              <a:t>Caxton</a:t>
            </a:r>
          </a:p>
          <a:p>
            <a:r>
              <a:rPr lang="en-US" dirty="0"/>
              <a:t>Tudor</a:t>
            </a:r>
          </a:p>
          <a:p>
            <a:r>
              <a:rPr lang="en-US" dirty="0"/>
              <a:t>Joe Lewis</a:t>
            </a:r>
          </a:p>
        </p:txBody>
      </p:sp>
    </p:spTree>
    <p:extLst>
      <p:ext uri="{BB962C8B-B14F-4D97-AF65-F5344CB8AC3E}">
        <p14:creationId xmlns:p14="http://schemas.microsoft.com/office/powerpoint/2010/main" val="1113642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Entrepreneurship (Starting a Company)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10874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fontScale="55000" lnSpcReduction="20000"/>
          </a:bodyPr>
          <a:lstStyle/>
          <a:p>
            <a:r>
              <a:rPr lang="en-US" dirty="0"/>
              <a:t>Common Stocks and Uncommon Profits – Philip A. Fisher</a:t>
            </a:r>
          </a:p>
          <a:p>
            <a:pPr lvl="1"/>
            <a:r>
              <a:rPr lang="en-US" dirty="0"/>
              <a:t>Information Arbitrage basics</a:t>
            </a:r>
          </a:p>
          <a:p>
            <a:r>
              <a:rPr lang="en-US" dirty="0"/>
              <a:t>Barbarians At The Gate (Bryan </a:t>
            </a:r>
            <a:r>
              <a:rPr lang="en-US" dirty="0" err="1"/>
              <a:t>Burrough</a:t>
            </a:r>
            <a:r>
              <a:rPr lang="en-US" dirty="0"/>
              <a:t>)</a:t>
            </a:r>
          </a:p>
          <a:p>
            <a:r>
              <a:rPr lang="en-US" dirty="0"/>
              <a:t>Den of Thieves (James Stewart)</a:t>
            </a:r>
          </a:p>
          <a:p>
            <a:r>
              <a:rPr lang="en-US" dirty="0"/>
              <a:t>The Smartest Guys In The Room (Bethany McLean)</a:t>
            </a:r>
          </a:p>
          <a:p>
            <a:r>
              <a:rPr lang="en-US" dirty="0"/>
              <a:t>Confidence Game (Christine Richard)</a:t>
            </a:r>
          </a:p>
          <a:p>
            <a:r>
              <a:rPr lang="en-US" dirty="0"/>
              <a:t>Fooling Some of the People All of the Time (David </a:t>
            </a:r>
            <a:r>
              <a:rPr lang="en-US" dirty="0" err="1"/>
              <a:t>Einhorn</a:t>
            </a:r>
            <a:r>
              <a:rPr lang="en-US" dirty="0"/>
              <a:t>)</a:t>
            </a:r>
          </a:p>
          <a:p>
            <a:r>
              <a:rPr lang="en-US" dirty="0">
                <a:solidFill>
                  <a:srgbClr val="FF0000"/>
                </a:solidFill>
              </a:rPr>
              <a:t>Trading to Win (Kiev)</a:t>
            </a:r>
          </a:p>
          <a:p>
            <a:r>
              <a:rPr lang="en-US">
                <a:solidFill>
                  <a:srgbClr val="FF0000"/>
                </a:solidFill>
              </a:rPr>
              <a:t>The Money Masters</a:t>
            </a:r>
            <a:endParaRPr lang="en-US" dirty="0">
              <a:solidFill>
                <a:srgbClr val="FF0000"/>
              </a:solidFill>
            </a:endParaRPr>
          </a:p>
          <a:p>
            <a:endParaRPr lang="en-US" dirty="0"/>
          </a:p>
          <a:p>
            <a:pPr marL="0" indent="0">
              <a:buNone/>
            </a:pPr>
            <a:r>
              <a:rPr lang="en-US" b="1" u="sng" dirty="0"/>
              <a:t>Autobiography</a:t>
            </a:r>
          </a:p>
          <a:p>
            <a:r>
              <a:rPr lang="en-US" dirty="0"/>
              <a:t>No Bull (Michael Steinhardt)</a:t>
            </a:r>
          </a:p>
          <a:p>
            <a:r>
              <a:rPr lang="en-US" dirty="0"/>
              <a:t>Snowball (Alice Schroeder)</a:t>
            </a:r>
          </a:p>
          <a:p>
            <a:r>
              <a:rPr lang="en-US" dirty="0"/>
              <a:t>Principles (Ray </a:t>
            </a:r>
            <a:r>
              <a:rPr lang="en-US" dirty="0" err="1"/>
              <a:t>Dalio</a:t>
            </a:r>
            <a:r>
              <a:rPr lang="en-US" dirty="0"/>
              <a:t>)</a:t>
            </a:r>
          </a:p>
          <a:p>
            <a:r>
              <a:rPr lang="en-US" dirty="0"/>
              <a:t>Confessions of a Street Addict (Jim Cramer)</a:t>
            </a:r>
          </a:p>
          <a:p>
            <a:endParaRPr lang="en-US" dirty="0"/>
          </a:p>
          <a:p>
            <a:endParaRPr lang="en-US" dirty="0"/>
          </a:p>
        </p:txBody>
      </p:sp>
    </p:spTree>
    <p:extLst>
      <p:ext uri="{BB962C8B-B14F-4D97-AF65-F5344CB8AC3E}">
        <p14:creationId xmlns:p14="http://schemas.microsoft.com/office/powerpoint/2010/main" val="313080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Psychology</a:t>
            </a:r>
          </a:p>
        </p:txBody>
      </p:sp>
      <p:sp>
        <p:nvSpPr>
          <p:cNvPr id="3" name="Content Placeholder 2"/>
          <p:cNvSpPr>
            <a:spLocks noGrp="1"/>
          </p:cNvSpPr>
          <p:nvPr>
            <p:ph idx="1"/>
          </p:nvPr>
        </p:nvSpPr>
        <p:spPr/>
        <p:txBody>
          <a:bodyPr/>
          <a:lstStyle/>
          <a:p>
            <a:r>
              <a:rPr lang="en-US" dirty="0"/>
              <a:t>Self-Actualization</a:t>
            </a:r>
          </a:p>
          <a:p>
            <a:pPr lvl="1"/>
            <a:r>
              <a:rPr lang="en-US" dirty="0"/>
              <a:t>Centering</a:t>
            </a:r>
          </a:p>
          <a:p>
            <a:r>
              <a:rPr lang="en-US" dirty="0"/>
              <a:t>Fear</a:t>
            </a:r>
          </a:p>
          <a:p>
            <a:pPr lvl="1"/>
            <a:r>
              <a:rPr lang="en-US" dirty="0"/>
              <a:t>“</a:t>
            </a:r>
            <a:r>
              <a:rPr lang="en-US" i="1" dirty="0"/>
              <a:t>How big of an impediment is psychological pain to your progress?”</a:t>
            </a:r>
            <a:endParaRPr lang="en-US" dirty="0"/>
          </a:p>
          <a:p>
            <a:r>
              <a:rPr lang="en-US" dirty="0"/>
              <a:t>Ray </a:t>
            </a:r>
            <a:r>
              <a:rPr lang="en-US" dirty="0" err="1"/>
              <a:t>Dalio’s</a:t>
            </a:r>
            <a:r>
              <a:rPr lang="en-US" dirty="0"/>
              <a:t> Principles (</a:t>
            </a:r>
            <a:r>
              <a:rPr lang="en-US" dirty="0">
                <a:hlinkClick r:id="rId2"/>
              </a:rPr>
              <a:t>www.principles.com</a:t>
            </a:r>
            <a:r>
              <a:rPr lang="en-US" dirty="0"/>
              <a:t>)</a:t>
            </a:r>
          </a:p>
          <a:p>
            <a:pPr lvl="1"/>
            <a:r>
              <a:rPr lang="en-US" dirty="0"/>
              <a:t>“</a:t>
            </a:r>
            <a:r>
              <a:rPr lang="en-US" b="1" dirty="0"/>
              <a:t>It isn’t easy for me to be confident that my opinions are right.”</a:t>
            </a:r>
          </a:p>
          <a:p>
            <a:pPr lvl="1"/>
            <a:r>
              <a:rPr lang="en-US" b="1" dirty="0"/>
              <a:t>“Bad opinions can be very costly.”</a:t>
            </a:r>
          </a:p>
          <a:p>
            <a:pPr lvl="1"/>
            <a:r>
              <a:rPr lang="en-US" b="1" dirty="0"/>
              <a:t>“The consensus is often wrong, so I have to be an independent thinker.”</a:t>
            </a:r>
            <a:endParaRPr lang="en-US" dirty="0"/>
          </a:p>
          <a:p>
            <a:endParaRPr lang="en-US" dirty="0">
              <a:solidFill>
                <a:srgbClr val="FF0000"/>
              </a:solidFill>
            </a:endParaRPr>
          </a:p>
        </p:txBody>
      </p:sp>
    </p:spTree>
    <p:extLst>
      <p:ext uri="{BB962C8B-B14F-4D97-AF65-F5344CB8AC3E}">
        <p14:creationId xmlns:p14="http://schemas.microsoft.com/office/powerpoint/2010/main" val="141844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Classes</a:t>
            </a:r>
          </a:p>
        </p:txBody>
      </p:sp>
      <p:sp>
        <p:nvSpPr>
          <p:cNvPr id="3" name="Content Placeholder 2"/>
          <p:cNvSpPr>
            <a:spLocks noGrp="1"/>
          </p:cNvSpPr>
          <p:nvPr>
            <p:ph idx="1"/>
          </p:nvPr>
        </p:nvSpPr>
        <p:spPr/>
        <p:txBody>
          <a:bodyPr>
            <a:normAutofit fontScale="92500" lnSpcReduction="10000"/>
          </a:bodyPr>
          <a:lstStyle/>
          <a:p>
            <a:r>
              <a:rPr lang="en-US" b="1" dirty="0"/>
              <a:t>Equity</a:t>
            </a:r>
          </a:p>
          <a:p>
            <a:pPr lvl="1"/>
            <a:r>
              <a:rPr lang="en-US" b="1" dirty="0"/>
              <a:t>Public Equity</a:t>
            </a:r>
          </a:p>
          <a:p>
            <a:pPr lvl="1"/>
            <a:r>
              <a:rPr lang="en-US" b="1" dirty="0"/>
              <a:t>Private Equity</a:t>
            </a:r>
          </a:p>
          <a:p>
            <a:r>
              <a:rPr lang="en-US" dirty="0"/>
              <a:t>“Credit”/Debt</a:t>
            </a:r>
          </a:p>
          <a:p>
            <a:r>
              <a:rPr lang="en-US" dirty="0"/>
              <a:t>Currency</a:t>
            </a:r>
          </a:p>
          <a:p>
            <a:r>
              <a:rPr lang="en-US" dirty="0"/>
              <a:t>Commodities</a:t>
            </a:r>
          </a:p>
          <a:p>
            <a:r>
              <a:rPr lang="en-US" dirty="0"/>
              <a:t>Real Estate</a:t>
            </a:r>
          </a:p>
          <a:p>
            <a:r>
              <a:rPr lang="en-US" dirty="0"/>
              <a:t>“Macro”</a:t>
            </a:r>
          </a:p>
          <a:p>
            <a:r>
              <a:rPr lang="en-US" dirty="0"/>
              <a:t>Funds?</a:t>
            </a:r>
          </a:p>
          <a:p>
            <a:r>
              <a:rPr lang="en-US" dirty="0"/>
              <a:t>Others</a:t>
            </a:r>
          </a:p>
        </p:txBody>
      </p:sp>
    </p:spTree>
    <p:extLst>
      <p:ext uri="{BB962C8B-B14F-4D97-AF65-F5344CB8AC3E}">
        <p14:creationId xmlns:p14="http://schemas.microsoft.com/office/powerpoint/2010/main" val="318534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4176</TotalTime>
  <Words>6014</Words>
  <Application>Microsoft Office PowerPoint</Application>
  <PresentationFormat>Widescreen</PresentationFormat>
  <Paragraphs>730</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Calibri Light</vt:lpstr>
      <vt:lpstr>Office Theme</vt:lpstr>
      <vt:lpstr>Investing Basics</vt:lpstr>
      <vt:lpstr>Overview</vt:lpstr>
      <vt:lpstr>Personal Logical Roadmap – My Story</vt:lpstr>
      <vt:lpstr>Planning Your Career</vt:lpstr>
      <vt:lpstr>How do I teach myself?</vt:lpstr>
      <vt:lpstr>Theory and Text</vt:lpstr>
      <vt:lpstr>Most People Should Not Invest</vt:lpstr>
      <vt:lpstr>Psychology</vt:lpstr>
      <vt:lpstr>Asset Classes</vt:lpstr>
      <vt:lpstr>Equities Overview</vt:lpstr>
      <vt:lpstr>Equities Example: A New Company</vt:lpstr>
      <vt:lpstr>Equity (Stocks) Basics</vt:lpstr>
      <vt:lpstr>Financial Statements</vt:lpstr>
      <vt:lpstr>Illustrated Concept of Enterprise Value</vt:lpstr>
      <vt:lpstr>Accounting – The Language of Business</vt:lpstr>
      <vt:lpstr>Accounting</vt:lpstr>
      <vt:lpstr>Balance Sheet</vt:lpstr>
      <vt:lpstr>Income Statement</vt:lpstr>
      <vt:lpstr>The Value of a Company - Theory</vt:lpstr>
      <vt:lpstr>Discounting Cash Flow</vt:lpstr>
      <vt:lpstr>The Value of a Company - Practice</vt:lpstr>
      <vt:lpstr>Fundamental Research</vt:lpstr>
      <vt:lpstr>Fundamental Research - Expectations</vt:lpstr>
      <vt:lpstr>Fundamental Research - Forecasting</vt:lpstr>
      <vt:lpstr>Primary Research</vt:lpstr>
      <vt:lpstr>Capital Efficiency</vt:lpstr>
      <vt:lpstr>Return Ratios</vt:lpstr>
      <vt:lpstr>Ratios &amp; Fundamental Research</vt:lpstr>
      <vt:lpstr>P/E Ratios (they are almost always useless)</vt:lpstr>
      <vt:lpstr>Keeping Track of News</vt:lpstr>
      <vt:lpstr>Scale</vt:lpstr>
      <vt:lpstr>Other Metrics</vt:lpstr>
      <vt:lpstr>Management</vt:lpstr>
      <vt:lpstr>Growth Stocks</vt:lpstr>
      <vt:lpstr>Debt, Bonds &amp; Credit</vt:lpstr>
      <vt:lpstr>Bonds</vt:lpstr>
      <vt:lpstr>Types of Debt</vt:lpstr>
      <vt:lpstr>Markets and Portfolios</vt:lpstr>
      <vt:lpstr>Markets &amp; Trading</vt:lpstr>
      <vt:lpstr>Trading Basics</vt:lpstr>
      <vt:lpstr>BUY/SELL vs. SHORT/COVER</vt:lpstr>
      <vt:lpstr>Fund Basics</vt:lpstr>
      <vt:lpstr>Portfolio Construction</vt:lpstr>
      <vt:lpstr>Portfolio Construction (Part 2)</vt:lpstr>
      <vt:lpstr>Portfolio Construction (Part 3)</vt:lpstr>
      <vt:lpstr>IRR Details</vt:lpstr>
      <vt:lpstr>Portfolio Monitoring</vt:lpstr>
      <vt:lpstr>Sample Portfolio</vt:lpstr>
      <vt:lpstr>Stocks in Foreign Companies</vt:lpstr>
      <vt:lpstr>Equities Over The Long-Term</vt:lpstr>
      <vt:lpstr>Wall Street</vt:lpstr>
      <vt:lpstr>Buy-Side, Sell-Side, Investment Banking</vt:lpstr>
      <vt:lpstr>Stock Recommendations…</vt:lpstr>
      <vt:lpstr>Hedge Funds Overview</vt:lpstr>
      <vt:lpstr>Hedge Funds Overview</vt:lpstr>
      <vt:lpstr>Hedge Funds Today</vt:lpstr>
      <vt:lpstr>Renaissance Technologies</vt:lpstr>
      <vt:lpstr>Steinhardt Partners</vt:lpstr>
      <vt:lpstr>Bridgewater</vt:lpstr>
      <vt:lpstr>Tiger Complex</vt:lpstr>
      <vt:lpstr>PowerPoint Presentation</vt:lpstr>
      <vt:lpstr>Viking Global Investors</vt:lpstr>
      <vt:lpstr>Lone Pine</vt:lpstr>
      <vt:lpstr>Warren Buffett</vt:lpstr>
      <vt:lpstr>Macroeconomics</vt:lpstr>
      <vt:lpstr>Inflation</vt:lpstr>
      <vt:lpstr>Asset Class Long-Term Prices</vt:lpstr>
      <vt:lpstr>GDP and other Economic Measures</vt:lpstr>
      <vt:lpstr>Employment</vt:lpstr>
      <vt:lpstr>Credit</vt:lpstr>
      <vt:lpstr>Instruments</vt:lpstr>
      <vt:lpstr>Macro Funds</vt:lpstr>
      <vt:lpstr>Entrepreneurship (Starting a Company)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Basics</dc:title>
  <dc:creator>Martin Shkreli</dc:creator>
  <cp:lastModifiedBy>zuma67z - viaguy</cp:lastModifiedBy>
  <cp:revision>289</cp:revision>
  <dcterms:created xsi:type="dcterms:W3CDTF">2015-11-07T03:30:49Z</dcterms:created>
  <dcterms:modified xsi:type="dcterms:W3CDTF">2023-05-31T21:35:17Z</dcterms:modified>
</cp:coreProperties>
</file>