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f79ff7a3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f79ff7a3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79ff7a3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79ff7a3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79ff7a33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79ff7a33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79ff7a33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79ff7a33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79ff7a3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79ff7a3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f7b4f41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f7b4f41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81117c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81117c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f81117c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f81117c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81117cf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f81117cf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f79ff7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f79ff7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f79ff7a33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f79ff7a3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79ff7a33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79ff7a33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f79ff7a33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f79ff7a33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79ff7a33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79ff7a33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79ff7a33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79ff7a33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79ff7a33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79ff7a33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9ff7a33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79ff7a33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79ff7a33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f79ff7a33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4525" y="284950"/>
            <a:ext cx="8520600" cy="1564800"/>
          </a:xfrm>
          <a:prstGeom prst="rect">
            <a:avLst/>
          </a:prstGeom>
          <a:ln cap="flat" cmpd="sng" w="19050">
            <a:solidFill>
              <a:srgbClr val="F3F3F3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600">
                <a:latin typeface="Comfortaa"/>
                <a:ea typeface="Comfortaa"/>
                <a:cs typeface="Comfortaa"/>
                <a:sym typeface="Comfortaa"/>
              </a:rPr>
              <a:t>RPA </a:t>
            </a:r>
            <a:endParaRPr sz="9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06025" y="1316350"/>
            <a:ext cx="5937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Robotic Process Automation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817650" y="4549825"/>
            <a:ext cx="6867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Comfortaa"/>
                <a:ea typeface="Comfortaa"/>
                <a:cs typeface="Comfortaa"/>
                <a:sym typeface="Comfortaa"/>
              </a:rPr>
              <a:t>J</a:t>
            </a:r>
            <a:r>
              <a:rPr b="1" lang="es-419">
                <a:latin typeface="Comfortaa"/>
                <a:ea typeface="Comfortaa"/>
                <a:cs typeface="Comfortaa"/>
                <a:sym typeface="Comfortaa"/>
              </a:rPr>
              <a:t>uan Carlos Salazar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Comfortaa"/>
                <a:ea typeface="Comfortaa"/>
                <a:cs typeface="Comfortaa"/>
                <a:sym typeface="Comfortaa"/>
              </a:rPr>
              <a:t>Consultor RPA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262500" y="229750"/>
            <a:ext cx="1883550" cy="4965128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22"/>
          <p:cNvSpPr/>
          <p:nvPr/>
        </p:nvSpPr>
        <p:spPr>
          <a:xfrm rot="10800000">
            <a:off x="829717" y="-253629"/>
            <a:ext cx="5261885" cy="1502504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Google Shape;126;p22"/>
          <p:cNvSpPr txBox="1"/>
          <p:nvPr/>
        </p:nvSpPr>
        <p:spPr>
          <a:xfrm>
            <a:off x="805875" y="281050"/>
            <a:ext cx="52029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Mitos y Realidades</a:t>
            </a:r>
            <a:endParaRPr sz="4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28225" y="1401275"/>
            <a:ext cx="8165700" cy="3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3.  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RPA busca solo la reducción de costos ( FTE )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Reducir costos no debe ser el único factor importante en automatización de procesos, se deben tener en cuenta otros factores como la cantidad máxima de procesamiento de datos de calidad y estandarización en la ejecución de los procesos, la velocidad para completar un proceso, todo ello influye en la elección por la adopción de RPA.</a:t>
            </a:r>
            <a:endParaRPr sz="16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4.  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RPA soluciona todos los problemas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Se debe proceder con cautela, pues es posible automatizar casi cualquier proceso pero hay escenarios que por eficiencia y calidad pueden ser resueltos por API o adicionando tareas a aplicaciones, es bueno evaluar con antelación cada escenario.</a:t>
            </a:r>
            <a:endParaRPr sz="16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198" cy="464984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199950" y="4564325"/>
            <a:ext cx="69774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http://www.eyboletin.com.mx/boletines/eventos/agradecimiento_Conferencia_Desayuno_EY-RPA.pdf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262500" y="229750"/>
            <a:ext cx="1883550" cy="4965128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Google Shape;139;p24"/>
          <p:cNvSpPr/>
          <p:nvPr/>
        </p:nvSpPr>
        <p:spPr>
          <a:xfrm rot="10800000">
            <a:off x="829692" y="-253629"/>
            <a:ext cx="7371461" cy="1502504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Google Shape;140;p24"/>
          <p:cNvSpPr txBox="1"/>
          <p:nvPr/>
        </p:nvSpPr>
        <p:spPr>
          <a:xfrm>
            <a:off x="528225" y="281050"/>
            <a:ext cx="78870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¿Qué se puede automatizar?</a:t>
            </a:r>
            <a:endParaRPr sz="4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528225" y="1401275"/>
            <a:ext cx="8165700" cy="3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CUALQUIER proceso es susceptible de automatizar, sin embargo se deben tener en cuenta algunos criterios importantes antes de iniciar con el desarrollo de un Robot como solución: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omfortaa"/>
              <a:buChar char="➔"/>
            </a:pPr>
            <a:r>
              <a:rPr lang="es-419" sz="1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Cuántas veces se ejecuta el proceso en cuestión</a:t>
            </a:r>
            <a:endParaRPr sz="18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omfortaa"/>
              <a:buChar char="➔"/>
            </a:pPr>
            <a:r>
              <a:rPr lang="es-419" sz="1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Cuánto tiempo tarda una persona en realizar este proceso</a:t>
            </a:r>
            <a:endParaRPr sz="18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omfortaa"/>
              <a:buChar char="➔"/>
            </a:pPr>
            <a:r>
              <a:rPr lang="es-419" sz="1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Con cuántas aplicaciones se interactúa para la realización del proceso</a:t>
            </a:r>
            <a:endParaRPr sz="18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omfortaa"/>
              <a:buChar char="➔"/>
            </a:pPr>
            <a:r>
              <a:rPr lang="es-419" sz="1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Cantidad de flujos que puede tener el proceso</a:t>
            </a:r>
            <a:endParaRPr sz="18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omfortaa"/>
              <a:buChar char="➔"/>
            </a:pPr>
            <a:r>
              <a:rPr lang="es-419" sz="1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Es necesario la automatización de todos los procesos?</a:t>
            </a:r>
            <a:endParaRPr sz="18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262500" y="229750"/>
            <a:ext cx="1883550" cy="4965128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Google Shape;147;p25"/>
          <p:cNvSpPr/>
          <p:nvPr/>
        </p:nvSpPr>
        <p:spPr>
          <a:xfrm rot="10800000">
            <a:off x="829692" y="-253629"/>
            <a:ext cx="7371461" cy="1502504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Google Shape;148;p25"/>
          <p:cNvSpPr txBox="1"/>
          <p:nvPr/>
        </p:nvSpPr>
        <p:spPr>
          <a:xfrm>
            <a:off x="805875" y="281050"/>
            <a:ext cx="74190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Herramientas</a:t>
            </a:r>
            <a:endParaRPr sz="4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489150" y="1248875"/>
            <a:ext cx="8165700" cy="3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Comfortaa"/>
              <a:buChar char="➔"/>
            </a:pPr>
            <a:r>
              <a:rPr lang="es-419" sz="24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UIPath</a:t>
            </a:r>
            <a:endParaRPr sz="24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Comfortaa"/>
              <a:buChar char="➔"/>
            </a:pPr>
            <a:r>
              <a:rPr lang="es-419" sz="24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Automation Anywhere</a:t>
            </a:r>
            <a:endParaRPr sz="24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Comfortaa"/>
              <a:buChar char="➔"/>
            </a:pPr>
            <a:r>
              <a:rPr lang="es-419" sz="24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Bot Framework (C#)</a:t>
            </a:r>
            <a:endParaRPr sz="24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Comfortaa"/>
              <a:buChar char="➔"/>
            </a:pPr>
            <a:r>
              <a:rPr lang="es-419" sz="24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Jidoka</a:t>
            </a:r>
            <a:endParaRPr sz="24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Comfortaa"/>
              <a:buChar char="➔"/>
            </a:pPr>
            <a:r>
              <a:rPr lang="es-419" sz="24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BluePrint</a:t>
            </a:r>
            <a:endParaRPr sz="24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Comfortaa"/>
              <a:buChar char="➔"/>
            </a:pPr>
            <a:r>
              <a:rPr lang="es-419" sz="24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WorFusion RPA</a:t>
            </a:r>
            <a:endParaRPr sz="24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262500" y="229750"/>
            <a:ext cx="1883550" cy="4965128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Google Shape;155;p26"/>
          <p:cNvSpPr/>
          <p:nvPr/>
        </p:nvSpPr>
        <p:spPr>
          <a:xfrm rot="10800000">
            <a:off x="829692" y="-253629"/>
            <a:ext cx="7371461" cy="1502504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Google Shape;156;p26"/>
          <p:cNvSpPr txBox="1"/>
          <p:nvPr/>
        </p:nvSpPr>
        <p:spPr>
          <a:xfrm>
            <a:off x="805875" y="281050"/>
            <a:ext cx="74190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Caso de estudio - 1</a:t>
            </a:r>
            <a:endParaRPr sz="4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402950" y="1401275"/>
            <a:ext cx="8509500" cy="3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L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a empresa 3X recibe una cantidad variable de cuentas de cobro diarias en formato PDF, estas facturas indican lo que la empresa debe a sus proveedores. Dada la importancia de esta información el jefe de personal destino una persona hace muchos años para abrir todos los correos cuyo asunto sea cuanta de cobro - proveedor, luego de abrir el correo debe descargar la cuenta en formato PDF, almacenarla en la carpeta de cada proveedor, abrir cada archivo y tomar el concepto, la fecha y el valor cobrado, esta información la almacena en un archivo de excel y al finalizar el día lo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envía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a su jefe para ser aprobada y pasar a pago de proveedores.</a:t>
            </a:r>
            <a:endParaRPr sz="18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/>
          <p:nvPr/>
        </p:nvSpPr>
        <p:spPr>
          <a:xfrm>
            <a:off x="262500" y="229750"/>
            <a:ext cx="1883550" cy="4965128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Google Shape;163;p27"/>
          <p:cNvSpPr/>
          <p:nvPr/>
        </p:nvSpPr>
        <p:spPr>
          <a:xfrm rot="10800000">
            <a:off x="829692" y="-253629"/>
            <a:ext cx="7371461" cy="1502504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Google Shape;164;p27"/>
          <p:cNvSpPr txBox="1"/>
          <p:nvPr/>
        </p:nvSpPr>
        <p:spPr>
          <a:xfrm>
            <a:off x="805875" y="281050"/>
            <a:ext cx="74190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Caso de estudio - 2</a:t>
            </a:r>
            <a:endParaRPr sz="4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402950" y="1401275"/>
            <a:ext cx="8509500" cy="3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Rosa, secretaria de una institución educativa de la ciudad, día a día y como parte de sus deberes debe recibir de los profesores el reporte de las horas dictadas; este reporte lo recibe en un archivo de excel consolidado que los mismos llenan antes de salir para sus casas. Ella debe tomar cada reporte y clasificarlo según el docente, es decir debe saber si es un docente de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cátedra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o es vinculado a la institución,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además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necesita clasificarlos por el nivel de la materia: si es una materia técnica o de habilidades blandas. Rosa hace esta clasificación llenando un archivo de Excel para luego aplicar filtros dado que necesita enviar un reporte al rector.</a:t>
            </a:r>
            <a:endParaRPr sz="18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>
            <a:off x="262500" y="229750"/>
            <a:ext cx="1883550" cy="4965128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Google Shape;171;p28"/>
          <p:cNvSpPr/>
          <p:nvPr/>
        </p:nvSpPr>
        <p:spPr>
          <a:xfrm rot="10800000">
            <a:off x="829692" y="-253629"/>
            <a:ext cx="7371461" cy="1502504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Google Shape;172;p28"/>
          <p:cNvSpPr txBox="1"/>
          <p:nvPr/>
        </p:nvSpPr>
        <p:spPr>
          <a:xfrm>
            <a:off x="805875" y="281050"/>
            <a:ext cx="74190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Caso de estudio - 2</a:t>
            </a:r>
            <a:endParaRPr sz="4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402950" y="1401275"/>
            <a:ext cx="8509500" cy="3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Tomando el ejercicio anterior, el reporte debe incluir el nombre del profesor, la materia que imparte y la cantidad de horas que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dictó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ese día,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además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de la jornada. 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Rosa debe enviar el reporte por correo: uno por cada docente y con la información requerida,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además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al terminar el mes debe enviar un consolidado con toda la información en formato PDF.</a:t>
            </a:r>
            <a:endParaRPr sz="18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/>
        </p:nvSpPr>
        <p:spPr>
          <a:xfrm>
            <a:off x="262500" y="229750"/>
            <a:ext cx="1883550" cy="4965128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Google Shape;179;p29"/>
          <p:cNvSpPr/>
          <p:nvPr/>
        </p:nvSpPr>
        <p:spPr>
          <a:xfrm rot="10800000">
            <a:off x="829692" y="-253629"/>
            <a:ext cx="7371461" cy="1502504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29"/>
          <p:cNvSpPr txBox="1"/>
          <p:nvPr/>
        </p:nvSpPr>
        <p:spPr>
          <a:xfrm>
            <a:off x="805875" y="281050"/>
            <a:ext cx="74190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Caso de estudio - 3</a:t>
            </a:r>
            <a:endParaRPr sz="4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402950" y="1401275"/>
            <a:ext cx="8509500" cy="3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Jorge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está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muy interesado en saber el movimiento de las diferentes monedas con las que hace compras y ventas ya que se dedica a comercializar productos que importa y exporta desde y hasta casi cualquier lugar. Por esta razón Jorge todos los días a primera hora inicia su día consultando en muchas páginas el valor del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Dólar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, el Euro, el Peso colombiano, mexicano, argentino, las libras esterlinas de reino unido. Esta información la consolida en un archivo de excel con el que luego va creando un promedio para ayudarse a saber cuando vender y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cuándo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comprar.</a:t>
            </a:r>
            <a:endParaRPr sz="18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262500" y="229750"/>
            <a:ext cx="1883550" cy="4965128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Google Shape;187;p30"/>
          <p:cNvSpPr/>
          <p:nvPr/>
        </p:nvSpPr>
        <p:spPr>
          <a:xfrm rot="10800000">
            <a:off x="829689" y="-253701"/>
            <a:ext cx="7371461" cy="1334225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Google Shape;188;p30"/>
          <p:cNvSpPr txBox="1"/>
          <p:nvPr/>
        </p:nvSpPr>
        <p:spPr>
          <a:xfrm>
            <a:off x="805875" y="281050"/>
            <a:ext cx="74190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Caso de estudio - 4</a:t>
            </a:r>
            <a:endParaRPr sz="4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402950" y="1172675"/>
            <a:ext cx="8520300" cy="3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En una empresa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concesionaria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de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vehículos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tienen un proceso muy importante que consiste en registrar cada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vehículo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que se vende, se registra además del vendedor e información importante como marca, modelo, y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características, si se compró de contado o a cuotas, esta información se registra en un sitio web gubernamental que hasta ahora se sabe es muy inestable, se debe contactar por medio de VPN y con validación por medio de celular para las credenciales, la información se toma de planillas que llenan los vendedores a mano, y en formatos establecidos por la gerencia. luego de llenar la información se descarga un reporte que se adjunta a un correo electrónico para la gerencia comercial.</a:t>
            </a:r>
            <a:endParaRPr sz="18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/>
        </p:nvSpPr>
        <p:spPr>
          <a:xfrm>
            <a:off x="1535900" y="1560425"/>
            <a:ext cx="59772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¡ </a:t>
            </a:r>
            <a:r>
              <a:rPr lang="es-419" sz="800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Gracias !</a:t>
            </a:r>
            <a:endParaRPr sz="80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62500" y="229750"/>
            <a:ext cx="1883550" cy="4965128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Google Shape;62;p14"/>
          <p:cNvSpPr/>
          <p:nvPr/>
        </p:nvSpPr>
        <p:spPr>
          <a:xfrm rot="10800000">
            <a:off x="1542950" y="-297604"/>
            <a:ext cx="1883550" cy="1502504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Google Shape;63;p14"/>
          <p:cNvSpPr txBox="1"/>
          <p:nvPr/>
        </p:nvSpPr>
        <p:spPr>
          <a:xfrm>
            <a:off x="450350" y="351600"/>
            <a:ext cx="27969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Qué es?</a:t>
            </a:r>
            <a:endParaRPr sz="48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04425" y="1248875"/>
            <a:ext cx="81657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RPA e</a:t>
            </a:r>
            <a:r>
              <a:rPr lang="es-419" sz="1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s una forma de automatización donde se educa a un “Robot” por medio de un software para que asuma de manera </a:t>
            </a:r>
            <a:r>
              <a:rPr lang="es-419" sz="1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precisa, eficiente y rápida los procesos que viene desarrollando un humano, interactuando con todas las aplicaciones y las diferentes interfaz de usuario que intervienen en el proceso.</a:t>
            </a:r>
            <a:endParaRPr sz="18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759775" y="2737175"/>
            <a:ext cx="31035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Es decir</a:t>
            </a:r>
            <a:endParaRPr sz="48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04425" y="3501700"/>
            <a:ext cx="83196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Se configura un “Robot” para que realice las tareas manuales y repetitivas que hace una persona, interactuando con aplicaciones tales como SAP, Excel, correo </a:t>
            </a:r>
            <a:r>
              <a:rPr lang="es-419" sz="1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electrónico</a:t>
            </a:r>
            <a:r>
              <a:rPr lang="es-419" sz="1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, aplicaciones y sitios web. No requiere software adicional, no es invasivo y se adapta a las condiciones de la compañía</a:t>
            </a:r>
            <a:r>
              <a:rPr lang="es-419" sz="1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6200"/>
            <a:ext cx="8611599" cy="49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262500" y="229750"/>
            <a:ext cx="1883550" cy="4965128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Google Shape;77;p16"/>
          <p:cNvSpPr/>
          <p:nvPr/>
        </p:nvSpPr>
        <p:spPr>
          <a:xfrm rot="10800000">
            <a:off x="1137756" y="-253629"/>
            <a:ext cx="3784994" cy="1502504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Google Shape;78;p16"/>
          <p:cNvSpPr txBox="1"/>
          <p:nvPr/>
        </p:nvSpPr>
        <p:spPr>
          <a:xfrm>
            <a:off x="1078250" y="352175"/>
            <a:ext cx="38283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Qué NO es</a:t>
            </a:r>
            <a:endParaRPr sz="48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52025" y="1370325"/>
            <a:ext cx="81657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Comfortaa"/>
              <a:buChar char="❖"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No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son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Robot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físicos. Es un software que puede hacer lo que hacen los Robots físicos en la industria manufacturera pero en la organización con los procesos.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Comfortaa"/>
              <a:buChar char="❖"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No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reemplaza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aplicaciones de clientes o proveedores, trabaja con ellas para ejecutar las tareas programadas.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Comfortaa"/>
              <a:buChar char="❖"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No es la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pócima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mágica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que resuelve todo en la empresa, es una herramienta más que abre otras posibilidades.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262500" y="229750"/>
            <a:ext cx="1883550" cy="4965128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Google Shape;85;p17"/>
          <p:cNvSpPr/>
          <p:nvPr/>
        </p:nvSpPr>
        <p:spPr>
          <a:xfrm rot="10800000">
            <a:off x="829658" y="-253629"/>
            <a:ext cx="7857417" cy="1502504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Google Shape;86;p17"/>
          <p:cNvSpPr txBox="1"/>
          <p:nvPr/>
        </p:nvSpPr>
        <p:spPr>
          <a:xfrm>
            <a:off x="805875" y="281050"/>
            <a:ext cx="80469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Cuarta Revolución Industrial</a:t>
            </a:r>
            <a:endParaRPr sz="4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805875" y="1477475"/>
            <a:ext cx="74811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Comfortaa"/>
              <a:buChar char="❖"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PRIMERA REVOLUCIÓN INDUSTRIAL: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Máquinas</a:t>
            </a:r>
            <a:r>
              <a:rPr b="1"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de vapor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-Uso del agua como insumo industrial.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-Proliferación de equipos mecánicos en las áreas de producción.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-Desplazamiento de mano de obra no calificada, desde el campo hacia las ciudades.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-Mayor bienestar social.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262500" y="229750"/>
            <a:ext cx="1883550" cy="4965128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Google Shape;93;p18"/>
          <p:cNvSpPr/>
          <p:nvPr/>
        </p:nvSpPr>
        <p:spPr>
          <a:xfrm rot="10800000">
            <a:off x="829658" y="-253629"/>
            <a:ext cx="7857417" cy="1502504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Google Shape;94;p18"/>
          <p:cNvSpPr txBox="1"/>
          <p:nvPr/>
        </p:nvSpPr>
        <p:spPr>
          <a:xfrm>
            <a:off x="805875" y="281050"/>
            <a:ext cx="80469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Cuarta Revolución Industrial</a:t>
            </a:r>
            <a:endParaRPr sz="4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690575" y="1477475"/>
            <a:ext cx="769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Comfortaa"/>
              <a:buChar char="❖"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SEGUNDA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REVOLUCIÓN INDUSTRIAL: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Uso de la electricidad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Especialización funcional y división del trabajo.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-Auge del motor de combustión interna.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-Producción masiva y en serie.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262500" y="229750"/>
            <a:ext cx="1883550" cy="4965128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19"/>
          <p:cNvSpPr/>
          <p:nvPr/>
        </p:nvSpPr>
        <p:spPr>
          <a:xfrm rot="10800000">
            <a:off x="829658" y="-253629"/>
            <a:ext cx="7857417" cy="1502504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19"/>
          <p:cNvSpPr txBox="1"/>
          <p:nvPr/>
        </p:nvSpPr>
        <p:spPr>
          <a:xfrm>
            <a:off x="805875" y="281050"/>
            <a:ext cx="80469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Cuarta Revolución Industrial</a:t>
            </a:r>
            <a:endParaRPr sz="4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28225" y="1477475"/>
            <a:ext cx="7913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Comfortaa"/>
              <a:buChar char="❖"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TERCERA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REVOLUCIÓN INDUSTRIAL: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Auge de dispositivos electrónicos.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-Tecnologías de Información se diseminan en distintos ámbitos laborales.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-Surge la Dirección por objetivos.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-Auge de sistemas de control de calidad.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-Implantación de líneas automatizadas de Producción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262500" y="229750"/>
            <a:ext cx="1883550" cy="4965128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Google Shape;109;p20"/>
          <p:cNvSpPr/>
          <p:nvPr/>
        </p:nvSpPr>
        <p:spPr>
          <a:xfrm rot="10800000">
            <a:off x="829658" y="-253629"/>
            <a:ext cx="7857417" cy="1502504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Google Shape;110;p20"/>
          <p:cNvSpPr txBox="1"/>
          <p:nvPr/>
        </p:nvSpPr>
        <p:spPr>
          <a:xfrm>
            <a:off x="805875" y="281050"/>
            <a:ext cx="80469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Cuarta Revolución Industrial</a:t>
            </a:r>
            <a:endParaRPr sz="4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28225" y="1477475"/>
            <a:ext cx="81657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Comfortaa"/>
              <a:buChar char="❖"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CUARTA 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REVOLUCIÓN INDUSTRIAL: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Redes neuronales, robots y aplicaciones de inteligencia artificial.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-Toma de decisiones en ambientes donde coexisten máquinas cognitivas y personas.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-Procesos enteramente gestionados por máquinas. -Gestión híbrida del conocimiento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262500" y="229750"/>
            <a:ext cx="1883550" cy="4965128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Google Shape;117;p21"/>
          <p:cNvSpPr/>
          <p:nvPr/>
        </p:nvSpPr>
        <p:spPr>
          <a:xfrm rot="10800000">
            <a:off x="829717" y="-253629"/>
            <a:ext cx="5261885" cy="1502504"/>
          </a:xfrm>
          <a:custGeom>
            <a:rect b="b" l="l" r="r" t="t"/>
            <a:pathLst>
              <a:path extrusionOk="0" h="64910" w="75342">
                <a:moveTo>
                  <a:pt x="1159" y="64910"/>
                </a:moveTo>
                <a:lnTo>
                  <a:pt x="0" y="580"/>
                </a:lnTo>
                <a:lnTo>
                  <a:pt x="75342" y="0"/>
                </a:lnTo>
              </a:path>
            </a:pathLst>
          </a:cu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Google Shape;118;p21"/>
          <p:cNvSpPr txBox="1"/>
          <p:nvPr/>
        </p:nvSpPr>
        <p:spPr>
          <a:xfrm>
            <a:off x="805875" y="281050"/>
            <a:ext cx="52029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Mitos y Realidades</a:t>
            </a:r>
            <a:endParaRPr sz="4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528225" y="1477475"/>
            <a:ext cx="81657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Comfortaa"/>
              <a:buAutoNum type="arabicPeriod"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RPA sólo se utiliza para reemplazar humanos con tecnología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Un robot nunca tomará el lugar de su creador. Los robots realizan funciones de bajo valor agregado, acciones repetitivas y las tareas que son aburridas de ejecutarse. RPA se integra con los sistemas existentes e interactúa con las personas, es colaboración Humano-Robot</a:t>
            </a:r>
            <a:endParaRPr sz="16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Comfortaa"/>
              <a:buAutoNum type="arabicPeriod"/>
            </a:pPr>
            <a:r>
              <a:rPr lang="es-419" sz="20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RPA Automatiza el 100% de las tareas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Solo entre el 70% y 80% de los procesos pueden ser automatizados, ya que tiene reglas muy bien definidas, por otra parte, las excepciones y casos especiales todavía serán manejados por los seres humanos.</a:t>
            </a:r>
            <a:endParaRPr sz="20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