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Nunito"/>
      <p:regular r:id="rId19"/>
      <p:bold r:id="rId20"/>
      <p:italic r:id="rId21"/>
      <p:boldItalic r:id="rId22"/>
    </p:embeddedFont>
    <p:embeddedFont>
      <p:font typeface="Amatic SC"/>
      <p:regular r:id="rId23"/>
      <p:bold r:id="rId24"/>
    </p:embeddedFont>
    <p:embeddedFont>
      <p:font typeface="Maven Pro"/>
      <p:regular r:id="rId25"/>
      <p:bold r:id="rId26"/>
    </p:embeddedFont>
    <p:embeddedFont>
      <p:font typeface="Alegrey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AmaticSC-bold.fntdata"/><Relationship Id="rId23" Type="http://schemas.openxmlformats.org/officeDocument/2006/relationships/font" Target="fonts/AmaticS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28" Type="http://schemas.openxmlformats.org/officeDocument/2006/relationships/font" Target="fonts/Alegreya-bold.fntdata"/><Relationship Id="rId27" Type="http://schemas.openxmlformats.org/officeDocument/2006/relationships/font" Target="fonts/Alegreya-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legreya-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Alegrey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Nuni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e1c3bb6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e1c3bb6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e1d9ccd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e1d9ccd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1c3bb6f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e1c3bb6f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1c3bb6f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1c3bb6f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e1d9ccd9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e1d9ccd9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e0b4ea0db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e0b4ea0db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e0b4ea0db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e0b4ea0d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e0b4ea0db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e0b4ea0d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1c3bb6f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e1c3bb6f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1c3bb6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1c3bb6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1c3bb6f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1c3bb6f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0b4ea0db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0b4ea0db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1c3bb6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1c3bb6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bipiberia.es/financial-services/automatizacion-procesos-rpa/#claves" TargetMode="External"/><Relationship Id="rId4" Type="http://schemas.openxmlformats.org/officeDocument/2006/relationships/hyperlink" Target="http://transicionsocioeconomica.blogspot.com.co/2016/11/revolucion-disruptiva-revoluc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353150" y="1057775"/>
            <a:ext cx="1372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9600">
                <a:latin typeface="Amatic SC"/>
                <a:ea typeface="Amatic SC"/>
                <a:cs typeface="Amatic SC"/>
                <a:sym typeface="Amatic SC"/>
              </a:rPr>
              <a:t>RPA</a:t>
            </a:r>
            <a:endParaRPr sz="9600">
              <a:latin typeface="Amatic SC"/>
              <a:ea typeface="Amatic SC"/>
              <a:cs typeface="Amatic SC"/>
              <a:sym typeface="Amatic SC"/>
            </a:endParaRPr>
          </a:p>
        </p:txBody>
      </p:sp>
      <p:sp>
        <p:nvSpPr>
          <p:cNvPr id="278" name="Google Shape;278;p13"/>
          <p:cNvSpPr txBox="1"/>
          <p:nvPr>
            <p:ph idx="1" type="subTitle"/>
          </p:nvPr>
        </p:nvSpPr>
        <p:spPr>
          <a:xfrm>
            <a:off x="351400" y="2930675"/>
            <a:ext cx="5376000" cy="96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4800">
                <a:latin typeface="Amatic SC"/>
                <a:ea typeface="Amatic SC"/>
                <a:cs typeface="Amatic SC"/>
                <a:sym typeface="Amatic SC"/>
              </a:rPr>
              <a:t>Automatización</a:t>
            </a:r>
            <a:endParaRPr sz="4800">
              <a:latin typeface="Amatic SC"/>
              <a:ea typeface="Amatic SC"/>
              <a:cs typeface="Amatic SC"/>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2"/>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Automatización - RPA</a:t>
            </a:r>
            <a:endParaRPr sz="4800">
              <a:latin typeface="Amatic SC"/>
              <a:ea typeface="Amatic SC"/>
              <a:cs typeface="Amatic SC"/>
              <a:sym typeface="Amatic SC"/>
            </a:endParaRPr>
          </a:p>
        </p:txBody>
      </p:sp>
      <p:cxnSp>
        <p:nvCxnSpPr>
          <p:cNvPr id="352" name="Google Shape;352;p22"/>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353" name="Google Shape;353;p22"/>
          <p:cNvSpPr txBox="1"/>
          <p:nvPr/>
        </p:nvSpPr>
        <p:spPr>
          <a:xfrm>
            <a:off x="140275" y="868125"/>
            <a:ext cx="87150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500">
                <a:solidFill>
                  <a:srgbClr val="F3F3F3"/>
                </a:solidFill>
                <a:latin typeface="Amatic SC"/>
                <a:ea typeface="Amatic SC"/>
                <a:cs typeface="Amatic SC"/>
                <a:sym typeface="Amatic SC"/>
              </a:rPr>
              <a:t>Que procesos son susceptibles de automatizar?</a:t>
            </a:r>
            <a:endParaRPr sz="3500">
              <a:solidFill>
                <a:srgbClr val="F3F3F3"/>
              </a:solidFill>
              <a:latin typeface="Amatic SC"/>
              <a:ea typeface="Amatic SC"/>
              <a:cs typeface="Amatic SC"/>
              <a:sym typeface="Amatic SC"/>
            </a:endParaRPr>
          </a:p>
        </p:txBody>
      </p:sp>
      <p:sp>
        <p:nvSpPr>
          <p:cNvPr id="354" name="Google Shape;354;p22"/>
          <p:cNvSpPr txBox="1"/>
          <p:nvPr/>
        </p:nvSpPr>
        <p:spPr>
          <a:xfrm>
            <a:off x="514350" y="1658650"/>
            <a:ext cx="7988400" cy="1951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200">
                <a:latin typeface="Alegreya"/>
                <a:ea typeface="Alegreya"/>
                <a:cs typeface="Alegreya"/>
                <a:sym typeface="Alegreya"/>
              </a:rPr>
              <a:t>Cualquier proceso que realiza un humano es susceptible de ser automatizado, sin embargo se deben tener en cuenta algunos criterios importantes antes de iniciar con el desarrollo de un Robot como solución:</a:t>
            </a:r>
            <a:endParaRPr sz="2200">
              <a:latin typeface="Alegreya"/>
              <a:ea typeface="Alegreya"/>
              <a:cs typeface="Alegreya"/>
              <a:sym typeface="Alegrey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3"/>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Automatización - RPA</a:t>
            </a:r>
            <a:endParaRPr sz="4800">
              <a:latin typeface="Amatic SC"/>
              <a:ea typeface="Amatic SC"/>
              <a:cs typeface="Amatic SC"/>
              <a:sym typeface="Amatic SC"/>
            </a:endParaRPr>
          </a:p>
        </p:txBody>
      </p:sp>
      <p:cxnSp>
        <p:nvCxnSpPr>
          <p:cNvPr id="360" name="Google Shape;360;p23"/>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361" name="Google Shape;361;p23"/>
          <p:cNvSpPr txBox="1"/>
          <p:nvPr/>
        </p:nvSpPr>
        <p:spPr>
          <a:xfrm>
            <a:off x="160125" y="1638050"/>
            <a:ext cx="6450300" cy="505200"/>
          </a:xfrm>
          <a:prstGeom prst="rect">
            <a:avLst/>
          </a:prstGeom>
          <a:solidFill>
            <a:srgbClr val="EFEFE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legreya"/>
              <a:buChar char="➔"/>
            </a:pPr>
            <a:r>
              <a:rPr lang="es-419" sz="2200">
                <a:latin typeface="Alegreya"/>
                <a:ea typeface="Alegreya"/>
                <a:cs typeface="Alegreya"/>
                <a:sym typeface="Alegreya"/>
              </a:rPr>
              <a:t>Cuantas veces se ejecuta el proceso en cuestión</a:t>
            </a:r>
            <a:endParaRPr sz="2200">
              <a:latin typeface="Alegreya"/>
              <a:ea typeface="Alegreya"/>
              <a:cs typeface="Alegreya"/>
              <a:sym typeface="Alegreya"/>
            </a:endParaRPr>
          </a:p>
        </p:txBody>
      </p:sp>
      <p:sp>
        <p:nvSpPr>
          <p:cNvPr id="362" name="Google Shape;362;p23"/>
          <p:cNvSpPr txBox="1"/>
          <p:nvPr/>
        </p:nvSpPr>
        <p:spPr>
          <a:xfrm>
            <a:off x="1003200" y="2256925"/>
            <a:ext cx="7988400" cy="505200"/>
          </a:xfrm>
          <a:prstGeom prst="rect">
            <a:avLst/>
          </a:prstGeom>
          <a:solidFill>
            <a:srgbClr val="EFEFEF"/>
          </a:solidFill>
          <a:ln>
            <a:noFill/>
          </a:ln>
        </p:spPr>
        <p:txBody>
          <a:bodyPr anchorCtr="0" anchor="t" bIns="91425" lIns="91425" spcFirstLastPara="1" rIns="91425" wrap="square" tIns="91425">
            <a:noAutofit/>
          </a:bodyPr>
          <a:lstStyle/>
          <a:p>
            <a:pPr indent="-368300" lvl="0" marL="457200" rtl="0" algn="r">
              <a:spcBef>
                <a:spcPts val="0"/>
              </a:spcBef>
              <a:spcAft>
                <a:spcPts val="0"/>
              </a:spcAft>
              <a:buSzPts val="2200"/>
              <a:buFont typeface="Alegreya"/>
              <a:buChar char="➔"/>
            </a:pPr>
            <a:r>
              <a:rPr lang="es-419" sz="2200">
                <a:latin typeface="Alegreya"/>
                <a:ea typeface="Alegreya"/>
                <a:cs typeface="Alegreya"/>
                <a:sym typeface="Alegreya"/>
              </a:rPr>
              <a:t>Cuanto tiempo tarda una persona en realizar este proceso</a:t>
            </a:r>
            <a:endParaRPr sz="2200">
              <a:latin typeface="Alegreya"/>
              <a:ea typeface="Alegreya"/>
              <a:cs typeface="Alegreya"/>
              <a:sym typeface="Alegreya"/>
            </a:endParaRPr>
          </a:p>
        </p:txBody>
      </p:sp>
      <p:sp>
        <p:nvSpPr>
          <p:cNvPr id="363" name="Google Shape;363;p23"/>
          <p:cNvSpPr txBox="1"/>
          <p:nvPr/>
        </p:nvSpPr>
        <p:spPr>
          <a:xfrm>
            <a:off x="140275" y="2859875"/>
            <a:ext cx="7988400" cy="873300"/>
          </a:xfrm>
          <a:prstGeom prst="rect">
            <a:avLst/>
          </a:prstGeom>
          <a:solidFill>
            <a:srgbClr val="EFEFE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legreya"/>
              <a:buChar char="➔"/>
            </a:pPr>
            <a:r>
              <a:rPr lang="es-419" sz="2200">
                <a:latin typeface="Alegreya"/>
                <a:ea typeface="Alegreya"/>
                <a:cs typeface="Alegreya"/>
                <a:sym typeface="Alegreya"/>
              </a:rPr>
              <a:t>Con cuentas aplicaciones se interactúa para la realización del proceso</a:t>
            </a:r>
            <a:endParaRPr sz="2200">
              <a:latin typeface="Alegreya"/>
              <a:ea typeface="Alegreya"/>
              <a:cs typeface="Alegreya"/>
              <a:sym typeface="Alegreya"/>
            </a:endParaRPr>
          </a:p>
        </p:txBody>
      </p:sp>
      <p:sp>
        <p:nvSpPr>
          <p:cNvPr id="364" name="Google Shape;364;p23"/>
          <p:cNvSpPr txBox="1"/>
          <p:nvPr/>
        </p:nvSpPr>
        <p:spPr>
          <a:xfrm>
            <a:off x="943075" y="3830925"/>
            <a:ext cx="7988400" cy="505200"/>
          </a:xfrm>
          <a:prstGeom prst="rect">
            <a:avLst/>
          </a:prstGeom>
          <a:solidFill>
            <a:srgbClr val="EFEFEF"/>
          </a:solidFill>
          <a:ln>
            <a:noFill/>
          </a:ln>
        </p:spPr>
        <p:txBody>
          <a:bodyPr anchorCtr="0" anchor="t" bIns="91425" lIns="91425" spcFirstLastPara="1" rIns="91425" wrap="square" tIns="91425">
            <a:noAutofit/>
          </a:bodyPr>
          <a:lstStyle/>
          <a:p>
            <a:pPr indent="-368300" lvl="0" marL="457200" rtl="0" algn="r">
              <a:spcBef>
                <a:spcPts val="0"/>
              </a:spcBef>
              <a:spcAft>
                <a:spcPts val="0"/>
              </a:spcAft>
              <a:buSzPts val="2200"/>
              <a:buFont typeface="Alegreya"/>
              <a:buChar char="➔"/>
            </a:pPr>
            <a:r>
              <a:rPr lang="es-419" sz="2200">
                <a:latin typeface="Alegreya"/>
                <a:ea typeface="Alegreya"/>
                <a:cs typeface="Alegreya"/>
                <a:sym typeface="Alegreya"/>
              </a:rPr>
              <a:t>Cantidad de flujos puede tener el prceso</a:t>
            </a:r>
            <a:endParaRPr sz="2200">
              <a:latin typeface="Alegreya"/>
              <a:ea typeface="Alegreya"/>
              <a:cs typeface="Alegreya"/>
              <a:sym typeface="Alegreya"/>
            </a:endParaRPr>
          </a:p>
        </p:txBody>
      </p:sp>
      <p:sp>
        <p:nvSpPr>
          <p:cNvPr id="365" name="Google Shape;365;p23"/>
          <p:cNvSpPr txBox="1"/>
          <p:nvPr/>
        </p:nvSpPr>
        <p:spPr>
          <a:xfrm>
            <a:off x="140275" y="4412325"/>
            <a:ext cx="6907800" cy="505200"/>
          </a:xfrm>
          <a:prstGeom prst="rect">
            <a:avLst/>
          </a:prstGeom>
          <a:solidFill>
            <a:srgbClr val="EFEFE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legreya"/>
              <a:buChar char="➔"/>
            </a:pPr>
            <a:r>
              <a:rPr lang="es-419" sz="2200">
                <a:latin typeface="Alegreya"/>
                <a:ea typeface="Alegreya"/>
                <a:cs typeface="Alegreya"/>
                <a:sym typeface="Alegreya"/>
              </a:rPr>
              <a:t>Es necesario la automatización de todos los procesos?</a:t>
            </a:r>
            <a:endParaRPr sz="2200">
              <a:latin typeface="Alegreya"/>
              <a:ea typeface="Alegreya"/>
              <a:cs typeface="Alegreya"/>
              <a:sym typeface="Alegreya"/>
            </a:endParaRPr>
          </a:p>
        </p:txBody>
      </p:sp>
      <p:sp>
        <p:nvSpPr>
          <p:cNvPr id="366" name="Google Shape;366;p23"/>
          <p:cNvSpPr txBox="1"/>
          <p:nvPr/>
        </p:nvSpPr>
        <p:spPr>
          <a:xfrm>
            <a:off x="140275" y="868125"/>
            <a:ext cx="87150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500">
                <a:solidFill>
                  <a:srgbClr val="F3F3F3"/>
                </a:solidFill>
                <a:latin typeface="Amatic SC"/>
                <a:ea typeface="Amatic SC"/>
                <a:cs typeface="Amatic SC"/>
                <a:sym typeface="Amatic SC"/>
              </a:rPr>
              <a:t>Que se debe tener en cuenta antes de una Automatización?</a:t>
            </a:r>
            <a:endParaRPr sz="3500">
              <a:solidFill>
                <a:srgbClr val="F3F3F3"/>
              </a:solidFill>
              <a:latin typeface="Amatic SC"/>
              <a:ea typeface="Amatic SC"/>
              <a:cs typeface="Amatic SC"/>
              <a:sym typeface="Amatic S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4"/>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Automatización - RPA</a:t>
            </a:r>
            <a:endParaRPr sz="4800">
              <a:latin typeface="Amatic SC"/>
              <a:ea typeface="Amatic SC"/>
              <a:cs typeface="Amatic SC"/>
              <a:sym typeface="Amatic SC"/>
            </a:endParaRPr>
          </a:p>
        </p:txBody>
      </p:sp>
      <p:cxnSp>
        <p:nvCxnSpPr>
          <p:cNvPr id="372" name="Google Shape;372;p24"/>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373" name="Google Shape;373;p24"/>
          <p:cNvSpPr txBox="1"/>
          <p:nvPr/>
        </p:nvSpPr>
        <p:spPr>
          <a:xfrm>
            <a:off x="140275" y="868125"/>
            <a:ext cx="86871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500">
                <a:solidFill>
                  <a:srgbClr val="F3F3F3"/>
                </a:solidFill>
                <a:latin typeface="Amatic SC"/>
                <a:ea typeface="Amatic SC"/>
                <a:cs typeface="Amatic SC"/>
                <a:sym typeface="Amatic SC"/>
              </a:rPr>
              <a:t>Es necesario lograr el 100% de resultados en una Automatización?</a:t>
            </a:r>
            <a:endParaRPr sz="3500">
              <a:solidFill>
                <a:srgbClr val="F3F3F3"/>
              </a:solidFill>
              <a:latin typeface="Amatic SC"/>
              <a:ea typeface="Amatic SC"/>
              <a:cs typeface="Amatic SC"/>
              <a:sym typeface="Amatic SC"/>
            </a:endParaRPr>
          </a:p>
        </p:txBody>
      </p:sp>
      <p:sp>
        <p:nvSpPr>
          <p:cNvPr id="374" name="Google Shape;374;p24"/>
          <p:cNvSpPr txBox="1"/>
          <p:nvPr/>
        </p:nvSpPr>
        <p:spPr>
          <a:xfrm>
            <a:off x="514350" y="1658650"/>
            <a:ext cx="7988400" cy="29799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200">
                <a:latin typeface="Alegreya"/>
                <a:ea typeface="Alegreya"/>
                <a:cs typeface="Alegreya"/>
                <a:sym typeface="Alegreya"/>
              </a:rPr>
              <a:t>Por filosofía no es necesario aspirar a la automatización de 100% del proceso, la idea principal debe apuntar a la automatización de tareas dentro de un proceso, logrando con esto la descarga de actividades tediosas; y liberando a los actores para concentrarse en tareas con mayor grado de análisis. Esto por sí solo ya está logrando un buen retorno de la inversión para la automatización, sin embargo con el tiempo se puede adelantar en Bots que incrementen la automatización del proceso completo.</a:t>
            </a:r>
            <a:endParaRPr sz="2200">
              <a:latin typeface="Alegreya"/>
              <a:ea typeface="Alegreya"/>
              <a:cs typeface="Alegreya"/>
              <a:sym typeface="Alegrey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5"/>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Automatización - RPA</a:t>
            </a:r>
            <a:endParaRPr sz="4800">
              <a:latin typeface="Amatic SC"/>
              <a:ea typeface="Amatic SC"/>
              <a:cs typeface="Amatic SC"/>
              <a:sym typeface="Amatic SC"/>
            </a:endParaRPr>
          </a:p>
        </p:txBody>
      </p:sp>
      <p:cxnSp>
        <p:nvCxnSpPr>
          <p:cNvPr id="380" name="Google Shape;380;p25"/>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381" name="Google Shape;381;p25"/>
          <p:cNvSpPr txBox="1"/>
          <p:nvPr/>
        </p:nvSpPr>
        <p:spPr>
          <a:xfrm>
            <a:off x="140275" y="868125"/>
            <a:ext cx="86871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500">
                <a:solidFill>
                  <a:srgbClr val="F3F3F3"/>
                </a:solidFill>
                <a:latin typeface="Amatic SC"/>
                <a:ea typeface="Amatic SC"/>
                <a:cs typeface="Amatic SC"/>
                <a:sym typeface="Amatic SC"/>
              </a:rPr>
              <a:t>Herramientas para RPA</a:t>
            </a:r>
            <a:endParaRPr sz="3500">
              <a:solidFill>
                <a:srgbClr val="F3F3F3"/>
              </a:solidFill>
              <a:latin typeface="Amatic SC"/>
              <a:ea typeface="Amatic SC"/>
              <a:cs typeface="Amatic SC"/>
              <a:sym typeface="Amatic SC"/>
            </a:endParaRPr>
          </a:p>
        </p:txBody>
      </p:sp>
      <p:sp>
        <p:nvSpPr>
          <p:cNvPr id="382" name="Google Shape;382;p25"/>
          <p:cNvSpPr txBox="1"/>
          <p:nvPr/>
        </p:nvSpPr>
        <p:spPr>
          <a:xfrm>
            <a:off x="514350" y="1658650"/>
            <a:ext cx="7988400" cy="2457300"/>
          </a:xfrm>
          <a:prstGeom prst="rect">
            <a:avLst/>
          </a:prstGeom>
          <a:solidFill>
            <a:srgbClr val="EFEFEF"/>
          </a:solid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legreya"/>
              <a:buChar char="❏"/>
            </a:pPr>
            <a:r>
              <a:rPr lang="es-419" sz="2200">
                <a:latin typeface="Alegreya"/>
                <a:ea typeface="Alegreya"/>
                <a:cs typeface="Alegreya"/>
                <a:sym typeface="Alegreya"/>
              </a:rPr>
              <a:t>Automation Anywhere</a:t>
            </a:r>
            <a:endParaRPr sz="2200">
              <a:latin typeface="Alegreya"/>
              <a:ea typeface="Alegreya"/>
              <a:cs typeface="Alegreya"/>
              <a:sym typeface="Alegreya"/>
            </a:endParaRPr>
          </a:p>
          <a:p>
            <a:pPr indent="-368300" lvl="0" marL="457200" rtl="0" algn="l">
              <a:spcBef>
                <a:spcPts val="0"/>
              </a:spcBef>
              <a:spcAft>
                <a:spcPts val="0"/>
              </a:spcAft>
              <a:buSzPts val="2200"/>
              <a:buFont typeface="Alegreya"/>
              <a:buChar char="❏"/>
            </a:pPr>
            <a:r>
              <a:rPr lang="es-419" sz="2200">
                <a:latin typeface="Alegreya"/>
                <a:ea typeface="Alegreya"/>
                <a:cs typeface="Alegreya"/>
                <a:sym typeface="Alegreya"/>
              </a:rPr>
              <a:t>UIPath</a:t>
            </a:r>
            <a:endParaRPr sz="2200">
              <a:latin typeface="Alegreya"/>
              <a:ea typeface="Alegreya"/>
              <a:cs typeface="Alegreya"/>
              <a:sym typeface="Alegreya"/>
            </a:endParaRPr>
          </a:p>
          <a:p>
            <a:pPr indent="-368300" lvl="0" marL="457200" rtl="0" algn="l">
              <a:spcBef>
                <a:spcPts val="0"/>
              </a:spcBef>
              <a:spcAft>
                <a:spcPts val="0"/>
              </a:spcAft>
              <a:buSzPts val="2200"/>
              <a:buFont typeface="Alegreya"/>
              <a:buChar char="❏"/>
            </a:pPr>
            <a:r>
              <a:rPr lang="es-419" sz="2200">
                <a:latin typeface="Alegreya"/>
                <a:ea typeface="Alegreya"/>
                <a:cs typeface="Alegreya"/>
                <a:sym typeface="Alegreya"/>
              </a:rPr>
              <a:t>Bot Framework (C#)</a:t>
            </a:r>
            <a:endParaRPr sz="2200">
              <a:latin typeface="Alegreya"/>
              <a:ea typeface="Alegreya"/>
              <a:cs typeface="Alegreya"/>
              <a:sym typeface="Alegreya"/>
            </a:endParaRPr>
          </a:p>
          <a:p>
            <a:pPr indent="-368300" lvl="0" marL="457200" rtl="0" algn="l">
              <a:spcBef>
                <a:spcPts val="0"/>
              </a:spcBef>
              <a:spcAft>
                <a:spcPts val="0"/>
              </a:spcAft>
              <a:buSzPts val="2200"/>
              <a:buFont typeface="Alegreya"/>
              <a:buChar char="❏"/>
            </a:pPr>
            <a:r>
              <a:rPr lang="es-419" sz="2200">
                <a:latin typeface="Alegreya"/>
                <a:ea typeface="Alegreya"/>
                <a:cs typeface="Alegreya"/>
                <a:sym typeface="Alegreya"/>
              </a:rPr>
              <a:t>Jidoka</a:t>
            </a:r>
            <a:endParaRPr sz="2200">
              <a:latin typeface="Alegreya"/>
              <a:ea typeface="Alegreya"/>
              <a:cs typeface="Alegreya"/>
              <a:sym typeface="Alegreya"/>
            </a:endParaRPr>
          </a:p>
          <a:p>
            <a:pPr indent="-368300" lvl="0" marL="457200" rtl="0" algn="l">
              <a:spcBef>
                <a:spcPts val="0"/>
              </a:spcBef>
              <a:spcAft>
                <a:spcPts val="0"/>
              </a:spcAft>
              <a:buSzPts val="2200"/>
              <a:buFont typeface="Alegreya"/>
              <a:buChar char="❏"/>
            </a:pPr>
            <a:r>
              <a:rPr lang="es-419" sz="2200">
                <a:latin typeface="Alegreya"/>
                <a:ea typeface="Alegreya"/>
                <a:cs typeface="Alegreya"/>
                <a:sym typeface="Alegreya"/>
              </a:rPr>
              <a:t>BluePrint</a:t>
            </a:r>
            <a:endParaRPr sz="2200">
              <a:latin typeface="Alegreya"/>
              <a:ea typeface="Alegreya"/>
              <a:cs typeface="Alegreya"/>
              <a:sym typeface="Alegreya"/>
            </a:endParaRPr>
          </a:p>
          <a:p>
            <a:pPr indent="-368300" lvl="0" marL="457200" rtl="0" algn="l">
              <a:spcBef>
                <a:spcPts val="0"/>
              </a:spcBef>
              <a:spcAft>
                <a:spcPts val="0"/>
              </a:spcAft>
              <a:buSzPts val="2200"/>
              <a:buFont typeface="Alegreya"/>
              <a:buChar char="❏"/>
            </a:pPr>
            <a:r>
              <a:rPr lang="es-419" sz="2200">
                <a:latin typeface="Alegreya"/>
                <a:ea typeface="Alegreya"/>
                <a:cs typeface="Alegreya"/>
                <a:sym typeface="Alegreya"/>
              </a:rPr>
              <a:t>WorFusion RPA</a:t>
            </a:r>
            <a:endParaRPr sz="2200">
              <a:latin typeface="Alegreya"/>
              <a:ea typeface="Alegreya"/>
              <a:cs typeface="Alegreya"/>
              <a:sym typeface="Alegreya"/>
            </a:endParaRPr>
          </a:p>
          <a:p>
            <a:pPr indent="0" lvl="0" marL="0" rtl="0" algn="l">
              <a:spcBef>
                <a:spcPts val="0"/>
              </a:spcBef>
              <a:spcAft>
                <a:spcPts val="0"/>
              </a:spcAft>
              <a:buNone/>
            </a:pPr>
            <a:r>
              <a:t/>
            </a:r>
            <a:endParaRPr sz="2200">
              <a:latin typeface="Alegreya"/>
              <a:ea typeface="Alegreya"/>
              <a:cs typeface="Alegreya"/>
              <a:sym typeface="Alegrey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6"/>
          <p:cNvSpPr txBox="1"/>
          <p:nvPr>
            <p:ph type="ctrTitle"/>
          </p:nvPr>
        </p:nvSpPr>
        <p:spPr>
          <a:xfrm>
            <a:off x="2353150" y="1057775"/>
            <a:ext cx="1372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419" sz="9600">
                <a:latin typeface="Amatic SC"/>
                <a:ea typeface="Amatic SC"/>
                <a:cs typeface="Amatic SC"/>
                <a:sym typeface="Amatic SC"/>
              </a:rPr>
              <a:t>RPA</a:t>
            </a:r>
            <a:endParaRPr sz="9600">
              <a:latin typeface="Amatic SC"/>
              <a:ea typeface="Amatic SC"/>
              <a:cs typeface="Amatic SC"/>
              <a:sym typeface="Amatic SC"/>
            </a:endParaRPr>
          </a:p>
        </p:txBody>
      </p:sp>
      <p:sp>
        <p:nvSpPr>
          <p:cNvPr id="388" name="Google Shape;388;p26"/>
          <p:cNvSpPr txBox="1"/>
          <p:nvPr>
            <p:ph idx="1" type="subTitle"/>
          </p:nvPr>
        </p:nvSpPr>
        <p:spPr>
          <a:xfrm>
            <a:off x="351400" y="2930675"/>
            <a:ext cx="5376000" cy="96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4800">
                <a:latin typeface="Amatic SC"/>
                <a:ea typeface="Amatic SC"/>
                <a:cs typeface="Amatic SC"/>
                <a:sym typeface="Amatic SC"/>
              </a:rPr>
              <a:t>Automatización</a:t>
            </a:r>
            <a:endParaRPr sz="4800">
              <a:latin typeface="Amatic SC"/>
              <a:ea typeface="Amatic SC"/>
              <a:cs typeface="Amatic SC"/>
              <a:sym typeface="Amatic SC"/>
            </a:endParaRPr>
          </a:p>
        </p:txBody>
      </p:sp>
      <p:sp>
        <p:nvSpPr>
          <p:cNvPr id="389" name="Google Shape;389;p26"/>
          <p:cNvSpPr txBox="1"/>
          <p:nvPr/>
        </p:nvSpPr>
        <p:spPr>
          <a:xfrm>
            <a:off x="351400" y="4030600"/>
            <a:ext cx="8392500" cy="960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600">
                <a:latin typeface="Alegreya"/>
                <a:ea typeface="Alegreya"/>
                <a:cs typeface="Alegreya"/>
                <a:sym typeface="Alegreya"/>
              </a:rPr>
              <a:t>Referencias:</a:t>
            </a:r>
            <a:endParaRPr sz="1600">
              <a:latin typeface="Alegreya"/>
              <a:ea typeface="Alegreya"/>
              <a:cs typeface="Alegreya"/>
              <a:sym typeface="Alegreya"/>
            </a:endParaRPr>
          </a:p>
          <a:p>
            <a:pPr indent="0" lvl="0" marL="0" rtl="0" algn="l">
              <a:spcBef>
                <a:spcPts val="0"/>
              </a:spcBef>
              <a:spcAft>
                <a:spcPts val="0"/>
              </a:spcAft>
              <a:buNone/>
            </a:pPr>
            <a:r>
              <a:rPr lang="es-419" sz="1600" u="sng">
                <a:solidFill>
                  <a:schemeClr val="hlink"/>
                </a:solidFill>
                <a:latin typeface="Alegreya"/>
                <a:ea typeface="Alegreya"/>
                <a:cs typeface="Alegreya"/>
                <a:sym typeface="Alegreya"/>
                <a:hlinkClick r:id="rId3"/>
              </a:rPr>
              <a:t>http://bipiberia.es/financial-services/automatizacion-procesos-rpa/#claves</a:t>
            </a:r>
            <a:endParaRPr sz="1600">
              <a:latin typeface="Alegreya"/>
              <a:ea typeface="Alegreya"/>
              <a:cs typeface="Alegreya"/>
              <a:sym typeface="Alegreya"/>
            </a:endParaRPr>
          </a:p>
          <a:p>
            <a:pPr indent="0" lvl="0" marL="0" rtl="0" algn="l">
              <a:spcBef>
                <a:spcPts val="0"/>
              </a:spcBef>
              <a:spcAft>
                <a:spcPts val="0"/>
              </a:spcAft>
              <a:buNone/>
            </a:pPr>
            <a:r>
              <a:rPr lang="es-419" sz="1600" u="sng">
                <a:solidFill>
                  <a:schemeClr val="hlink"/>
                </a:solidFill>
                <a:latin typeface="Alegreya"/>
                <a:ea typeface="Alegreya"/>
                <a:cs typeface="Alegreya"/>
                <a:sym typeface="Alegreya"/>
                <a:hlinkClick r:id="rId4"/>
              </a:rPr>
              <a:t>http://transicionsocioeconomica.blogspot.com.co/2016/11/revolucion-disruptiva-revolucion.html</a:t>
            </a:r>
            <a:endParaRPr sz="1600">
              <a:latin typeface="Alegreya"/>
              <a:ea typeface="Alegreya"/>
              <a:cs typeface="Alegreya"/>
              <a:sym typeface="Alegreya"/>
            </a:endParaRPr>
          </a:p>
          <a:p>
            <a:pPr indent="0" lvl="0" marL="0" rtl="0" algn="l">
              <a:spcBef>
                <a:spcPts val="0"/>
              </a:spcBef>
              <a:spcAft>
                <a:spcPts val="0"/>
              </a:spcAft>
              <a:buNone/>
            </a:pPr>
            <a:r>
              <a:t/>
            </a:r>
            <a:endParaRPr sz="1600">
              <a:latin typeface="Alegreya"/>
              <a:ea typeface="Alegreya"/>
              <a:cs typeface="Alegreya"/>
              <a:sym typeface="Alegrey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Que es?</a:t>
            </a:r>
            <a:endParaRPr sz="4800">
              <a:latin typeface="Amatic SC"/>
              <a:ea typeface="Amatic SC"/>
              <a:cs typeface="Amatic SC"/>
              <a:sym typeface="Amatic SC"/>
            </a:endParaRPr>
          </a:p>
        </p:txBody>
      </p:sp>
      <p:cxnSp>
        <p:nvCxnSpPr>
          <p:cNvPr id="284" name="Google Shape;284;p14"/>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285" name="Google Shape;285;p14"/>
          <p:cNvSpPr txBox="1"/>
          <p:nvPr/>
        </p:nvSpPr>
        <p:spPr>
          <a:xfrm>
            <a:off x="581900" y="1909325"/>
            <a:ext cx="7948200" cy="1653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latin typeface="Alegreya"/>
                <a:ea typeface="Alegreya"/>
                <a:cs typeface="Alegreya"/>
                <a:sym typeface="Alegreya"/>
              </a:rPr>
              <a:t>El término Robotic enmarca tres conceptos: software Robotic Process Automation –RPA-, Tecnología Cognitiva e Inteligencia Artificial.</a:t>
            </a:r>
            <a:endParaRPr sz="3000">
              <a:latin typeface="Alegreya"/>
              <a:ea typeface="Alegreya"/>
              <a:cs typeface="Alegreya"/>
              <a:sym typeface="Alegreya"/>
            </a:endParaRPr>
          </a:p>
          <a:p>
            <a:pPr indent="0" lvl="0" marL="0" rtl="0" algn="l">
              <a:spcBef>
                <a:spcPts val="0"/>
              </a:spcBef>
              <a:spcAft>
                <a:spcPts val="0"/>
              </a:spcAft>
              <a:buNone/>
            </a:pPr>
            <a:r>
              <a:t/>
            </a:r>
            <a:endParaRPr sz="3000">
              <a:latin typeface="Alegreya"/>
              <a:ea typeface="Alegreya"/>
              <a:cs typeface="Alegreya"/>
              <a:sym typeface="Alegreya"/>
            </a:endParaRPr>
          </a:p>
        </p:txBody>
      </p:sp>
      <p:sp>
        <p:nvSpPr>
          <p:cNvPr id="286" name="Google Shape;286;p14"/>
          <p:cNvSpPr txBox="1"/>
          <p:nvPr/>
        </p:nvSpPr>
        <p:spPr>
          <a:xfrm>
            <a:off x="255050" y="978725"/>
            <a:ext cx="7948200" cy="87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600">
                <a:solidFill>
                  <a:srgbClr val="F3F3F3"/>
                </a:solidFill>
                <a:latin typeface="Amatic SC"/>
                <a:ea typeface="Amatic SC"/>
                <a:cs typeface="Amatic SC"/>
                <a:sym typeface="Amatic SC"/>
              </a:rPr>
              <a:t>Robotics Process Automation</a:t>
            </a:r>
            <a:endParaRPr sz="3600">
              <a:solidFill>
                <a:srgbClr val="F3F3F3"/>
              </a:solidFill>
              <a:latin typeface="Amatic SC"/>
              <a:ea typeface="Amatic SC"/>
              <a:cs typeface="Amatic SC"/>
              <a:sym typeface="Amatic S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Que es?</a:t>
            </a:r>
            <a:endParaRPr sz="4800">
              <a:latin typeface="Amatic SC"/>
              <a:ea typeface="Amatic SC"/>
              <a:cs typeface="Amatic SC"/>
              <a:sym typeface="Amatic SC"/>
            </a:endParaRPr>
          </a:p>
        </p:txBody>
      </p:sp>
      <p:cxnSp>
        <p:nvCxnSpPr>
          <p:cNvPr id="292" name="Google Shape;292;p15"/>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293" name="Google Shape;293;p15"/>
          <p:cNvSpPr txBox="1"/>
          <p:nvPr/>
        </p:nvSpPr>
        <p:spPr>
          <a:xfrm>
            <a:off x="3612775" y="842638"/>
            <a:ext cx="1417500" cy="87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6000">
                <a:solidFill>
                  <a:srgbClr val="F3F3F3"/>
                </a:solidFill>
                <a:latin typeface="Amatic SC"/>
                <a:ea typeface="Amatic SC"/>
                <a:cs typeface="Amatic SC"/>
                <a:sym typeface="Amatic SC"/>
              </a:rPr>
              <a:t>RPA</a:t>
            </a:r>
            <a:endParaRPr sz="6000">
              <a:solidFill>
                <a:srgbClr val="F3F3F3"/>
              </a:solidFill>
              <a:latin typeface="Amatic SC"/>
              <a:ea typeface="Amatic SC"/>
              <a:cs typeface="Amatic SC"/>
              <a:sym typeface="Amatic SC"/>
            </a:endParaRPr>
          </a:p>
        </p:txBody>
      </p:sp>
      <p:sp>
        <p:nvSpPr>
          <p:cNvPr id="294" name="Google Shape;294;p15"/>
          <p:cNvSpPr txBox="1"/>
          <p:nvPr/>
        </p:nvSpPr>
        <p:spPr>
          <a:xfrm>
            <a:off x="453050" y="1885975"/>
            <a:ext cx="7294500" cy="625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latin typeface="Alegreya"/>
                <a:ea typeface="Alegreya"/>
                <a:cs typeface="Alegreya"/>
                <a:sym typeface="Alegreya"/>
              </a:rPr>
              <a:t>Software no invasivo </a:t>
            </a:r>
            <a:endParaRPr sz="3000">
              <a:latin typeface="Alegreya"/>
              <a:ea typeface="Alegreya"/>
              <a:cs typeface="Alegreya"/>
              <a:sym typeface="Alegreya"/>
            </a:endParaRPr>
          </a:p>
          <a:p>
            <a:pPr indent="0" lvl="0" marL="0" rtl="0" algn="l">
              <a:spcBef>
                <a:spcPts val="0"/>
              </a:spcBef>
              <a:spcAft>
                <a:spcPts val="0"/>
              </a:spcAft>
              <a:buNone/>
            </a:pPr>
            <a:r>
              <a:t/>
            </a:r>
            <a:endParaRPr sz="3000">
              <a:latin typeface="Alegreya"/>
              <a:ea typeface="Alegreya"/>
              <a:cs typeface="Alegreya"/>
              <a:sym typeface="Alegreya"/>
            </a:endParaRPr>
          </a:p>
        </p:txBody>
      </p:sp>
      <p:sp>
        <p:nvSpPr>
          <p:cNvPr id="295" name="Google Shape;295;p15"/>
          <p:cNvSpPr txBox="1"/>
          <p:nvPr/>
        </p:nvSpPr>
        <p:spPr>
          <a:xfrm>
            <a:off x="1545650" y="2528775"/>
            <a:ext cx="7294500" cy="1033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latin typeface="Alegreya"/>
                <a:ea typeface="Alegreya"/>
                <a:cs typeface="Alegreya"/>
                <a:sym typeface="Alegreya"/>
              </a:rPr>
              <a:t>Elimina carga de trabajo a procesos repetitivos, monótonos</a:t>
            </a:r>
            <a:r>
              <a:rPr lang="es-419" sz="3000">
                <a:latin typeface="Alegreya"/>
                <a:ea typeface="Alegreya"/>
                <a:cs typeface="Alegreya"/>
                <a:sym typeface="Alegreya"/>
              </a:rPr>
              <a:t> </a:t>
            </a:r>
            <a:endParaRPr sz="3000">
              <a:latin typeface="Alegreya"/>
              <a:ea typeface="Alegreya"/>
              <a:cs typeface="Alegreya"/>
              <a:sym typeface="Alegreya"/>
            </a:endParaRPr>
          </a:p>
          <a:p>
            <a:pPr indent="0" lvl="0" marL="0" rtl="0" algn="l">
              <a:spcBef>
                <a:spcPts val="0"/>
              </a:spcBef>
              <a:spcAft>
                <a:spcPts val="0"/>
              </a:spcAft>
              <a:buNone/>
            </a:pPr>
            <a:r>
              <a:t/>
            </a:r>
            <a:endParaRPr sz="3000">
              <a:latin typeface="Alegreya"/>
              <a:ea typeface="Alegreya"/>
              <a:cs typeface="Alegreya"/>
              <a:sym typeface="Alegreya"/>
            </a:endParaRPr>
          </a:p>
        </p:txBody>
      </p:sp>
      <p:sp>
        <p:nvSpPr>
          <p:cNvPr id="296" name="Google Shape;296;p15"/>
          <p:cNvSpPr txBox="1"/>
          <p:nvPr/>
        </p:nvSpPr>
        <p:spPr>
          <a:xfrm>
            <a:off x="273600" y="3579575"/>
            <a:ext cx="7294500" cy="1033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000">
                <a:latin typeface="Alegreya"/>
                <a:ea typeface="Alegreya"/>
                <a:cs typeface="Alegreya"/>
                <a:sym typeface="Alegreya"/>
              </a:rPr>
              <a:t>Software de fácil integración con TI sin ser invasivo </a:t>
            </a:r>
            <a:endParaRPr sz="3000">
              <a:latin typeface="Alegreya"/>
              <a:ea typeface="Alegreya"/>
              <a:cs typeface="Alegreya"/>
              <a:sym typeface="Alegreya"/>
            </a:endParaRPr>
          </a:p>
          <a:p>
            <a:pPr indent="0" lvl="0" marL="0" rtl="0" algn="l">
              <a:spcBef>
                <a:spcPts val="0"/>
              </a:spcBef>
              <a:spcAft>
                <a:spcPts val="0"/>
              </a:spcAft>
              <a:buNone/>
            </a:pPr>
            <a:r>
              <a:t/>
            </a:r>
            <a:endParaRPr sz="3000">
              <a:latin typeface="Alegreya"/>
              <a:ea typeface="Alegreya"/>
              <a:cs typeface="Alegreya"/>
              <a:sym typeface="Alegrey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Cuarta Revolución Industrial</a:t>
            </a:r>
            <a:endParaRPr sz="4800">
              <a:latin typeface="Amatic SC"/>
              <a:ea typeface="Amatic SC"/>
              <a:cs typeface="Amatic SC"/>
              <a:sym typeface="Amatic SC"/>
            </a:endParaRPr>
          </a:p>
        </p:txBody>
      </p:sp>
      <p:cxnSp>
        <p:nvCxnSpPr>
          <p:cNvPr id="302" name="Google Shape;302;p16"/>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303" name="Google Shape;303;p16"/>
          <p:cNvSpPr txBox="1"/>
          <p:nvPr/>
        </p:nvSpPr>
        <p:spPr>
          <a:xfrm>
            <a:off x="1424150" y="1382125"/>
            <a:ext cx="7294500" cy="960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600">
                <a:latin typeface="Alegreya"/>
                <a:ea typeface="Alegreya"/>
                <a:cs typeface="Alegreya"/>
                <a:sym typeface="Alegreya"/>
              </a:rPr>
              <a:t>(1.784): Maquinas de vapor. Uso del agua como insumo industrial. Proliferación de equipos mecánicos en las áreas de producción. Desplazamiento de mano de obra no calificada, desde el campo hacia las ciudades. Mayor bienestar social.</a:t>
            </a:r>
            <a:endParaRPr sz="1600">
              <a:latin typeface="Alegreya"/>
              <a:ea typeface="Alegreya"/>
              <a:cs typeface="Alegreya"/>
              <a:sym typeface="Alegreya"/>
            </a:endParaRPr>
          </a:p>
        </p:txBody>
      </p:sp>
      <p:sp>
        <p:nvSpPr>
          <p:cNvPr id="304" name="Google Shape;304;p16"/>
          <p:cNvSpPr txBox="1"/>
          <p:nvPr/>
        </p:nvSpPr>
        <p:spPr>
          <a:xfrm>
            <a:off x="140275" y="868125"/>
            <a:ext cx="33738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3F3F3"/>
                </a:solidFill>
                <a:latin typeface="Amatic SC"/>
                <a:ea typeface="Amatic SC"/>
                <a:cs typeface="Amatic SC"/>
                <a:sym typeface="Amatic SC"/>
              </a:rPr>
              <a:t>Primera Revolución Industrial</a:t>
            </a:r>
            <a:endParaRPr sz="2400">
              <a:solidFill>
                <a:srgbClr val="F3F3F3"/>
              </a:solidFill>
              <a:latin typeface="Amatic SC"/>
              <a:ea typeface="Amatic SC"/>
              <a:cs typeface="Amatic SC"/>
              <a:sym typeface="Amatic SC"/>
            </a:endParaRPr>
          </a:p>
        </p:txBody>
      </p:sp>
      <p:sp>
        <p:nvSpPr>
          <p:cNvPr id="305" name="Google Shape;305;p16"/>
          <p:cNvSpPr txBox="1"/>
          <p:nvPr/>
        </p:nvSpPr>
        <p:spPr>
          <a:xfrm>
            <a:off x="1550700" y="3438025"/>
            <a:ext cx="7294500" cy="960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600">
                <a:latin typeface="Alegreya"/>
                <a:ea typeface="Alegreya"/>
                <a:cs typeface="Alegreya"/>
                <a:sym typeface="Alegreya"/>
              </a:rPr>
              <a:t> (1870): Especialización funcional y división del trabajo. Uso de la electricidad. Auge del motor de combustión interna. Producción masiva y en serie. Acceso de la mano de obra no calificada a los bienes de producción.</a:t>
            </a:r>
            <a:endParaRPr sz="1600">
              <a:latin typeface="Alegreya"/>
              <a:ea typeface="Alegreya"/>
              <a:cs typeface="Alegreya"/>
              <a:sym typeface="Alegreya"/>
            </a:endParaRPr>
          </a:p>
        </p:txBody>
      </p:sp>
      <p:sp>
        <p:nvSpPr>
          <p:cNvPr id="306" name="Google Shape;306;p16"/>
          <p:cNvSpPr txBox="1"/>
          <p:nvPr/>
        </p:nvSpPr>
        <p:spPr>
          <a:xfrm>
            <a:off x="266813" y="2924025"/>
            <a:ext cx="33738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3F3F3"/>
                </a:solidFill>
                <a:latin typeface="Amatic SC"/>
                <a:ea typeface="Amatic SC"/>
                <a:cs typeface="Amatic SC"/>
                <a:sym typeface="Amatic SC"/>
              </a:rPr>
              <a:t>Segunda Revolución Industrial</a:t>
            </a:r>
            <a:endParaRPr sz="2400">
              <a:solidFill>
                <a:srgbClr val="F3F3F3"/>
              </a:solidFill>
              <a:latin typeface="Amatic SC"/>
              <a:ea typeface="Amatic SC"/>
              <a:cs typeface="Amatic SC"/>
              <a:sym typeface="Amatic S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Cuarta Revolución Industrial</a:t>
            </a:r>
            <a:endParaRPr sz="4800">
              <a:latin typeface="Amatic SC"/>
              <a:ea typeface="Amatic SC"/>
              <a:cs typeface="Amatic SC"/>
              <a:sym typeface="Amatic SC"/>
            </a:endParaRPr>
          </a:p>
        </p:txBody>
      </p:sp>
      <p:cxnSp>
        <p:nvCxnSpPr>
          <p:cNvPr id="312" name="Google Shape;312;p17"/>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pic>
        <p:nvPicPr>
          <p:cNvPr id="313" name="Google Shape;313;p17"/>
          <p:cNvPicPr preferRelativeResize="0"/>
          <p:nvPr/>
        </p:nvPicPr>
        <p:blipFill>
          <a:blip r:embed="rId3">
            <a:alphaModFix/>
          </a:blip>
          <a:stretch>
            <a:fillRect/>
          </a:stretch>
        </p:blipFill>
        <p:spPr>
          <a:xfrm>
            <a:off x="1795424" y="921425"/>
            <a:ext cx="5782071" cy="405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8"/>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Automatización - RPA</a:t>
            </a:r>
            <a:endParaRPr sz="4800">
              <a:latin typeface="Amatic SC"/>
              <a:ea typeface="Amatic SC"/>
              <a:cs typeface="Amatic SC"/>
              <a:sym typeface="Amatic SC"/>
            </a:endParaRPr>
          </a:p>
        </p:txBody>
      </p:sp>
      <p:cxnSp>
        <p:nvCxnSpPr>
          <p:cNvPr id="319" name="Google Shape;319;p18"/>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320" name="Google Shape;320;p18"/>
          <p:cNvSpPr txBox="1"/>
          <p:nvPr/>
        </p:nvSpPr>
        <p:spPr>
          <a:xfrm>
            <a:off x="550650" y="1187525"/>
            <a:ext cx="8042700" cy="29505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s-419" sz="2200">
                <a:solidFill>
                  <a:srgbClr val="4A86E8"/>
                </a:solidFill>
                <a:latin typeface="Alegreya"/>
                <a:ea typeface="Alegreya"/>
                <a:cs typeface="Alegreya"/>
                <a:sym typeface="Alegreya"/>
              </a:rPr>
              <a:t>Las innovaciones tecnológicas han llevado a procesos radicales de transformación de la vida cotidiana del ser humano</a:t>
            </a:r>
            <a:r>
              <a:rPr i="1" lang="es-419" sz="2200">
                <a:latin typeface="Alegreya"/>
                <a:ea typeface="Alegreya"/>
                <a:cs typeface="Alegreya"/>
                <a:sym typeface="Alegreya"/>
              </a:rPr>
              <a:t>,</a:t>
            </a:r>
            <a:r>
              <a:rPr lang="es-419" sz="2200">
                <a:latin typeface="Alegreya"/>
                <a:ea typeface="Alegreya"/>
                <a:cs typeface="Alegreya"/>
                <a:sym typeface="Alegreya"/>
              </a:rPr>
              <a:t> modificando el orden social, las culturas, las </a:t>
            </a:r>
            <a:r>
              <a:rPr b="1" i="1" lang="es-419" sz="2200">
                <a:solidFill>
                  <a:srgbClr val="4A86E8"/>
                </a:solidFill>
                <a:latin typeface="Alegreya"/>
                <a:ea typeface="Alegreya"/>
                <a:cs typeface="Alegreya"/>
                <a:sym typeface="Alegreya"/>
              </a:rPr>
              <a:t>formas de producción</a:t>
            </a:r>
            <a:r>
              <a:rPr lang="es-419" sz="2200">
                <a:latin typeface="Alegreya"/>
                <a:ea typeface="Alegreya"/>
                <a:cs typeface="Alegreya"/>
                <a:sym typeface="Alegreya"/>
              </a:rPr>
              <a:t>, las formas de trabajo y </a:t>
            </a:r>
            <a:r>
              <a:rPr b="1" i="1" lang="es-419" sz="2200">
                <a:solidFill>
                  <a:srgbClr val="4A86E8"/>
                </a:solidFill>
                <a:latin typeface="Alegreya"/>
                <a:ea typeface="Alegreya"/>
                <a:cs typeface="Alegreya"/>
                <a:sym typeface="Alegreya"/>
              </a:rPr>
              <a:t>la forma en la que interactuamos con el mundo que conocemos</a:t>
            </a:r>
            <a:r>
              <a:rPr lang="es-419" sz="2200">
                <a:latin typeface="Alegreya"/>
                <a:ea typeface="Alegreya"/>
                <a:cs typeface="Alegreya"/>
                <a:sym typeface="Alegreya"/>
              </a:rPr>
              <a:t>. Ante las innovaciones tecnológicas, muchos se maravillan con los cambios y una infinidad de nuevas posibilidades, otros temen esos mismos cambios y posibilidades, pero </a:t>
            </a:r>
            <a:r>
              <a:rPr b="1" i="1" lang="es-419" sz="2200">
                <a:solidFill>
                  <a:srgbClr val="4A86E8"/>
                </a:solidFill>
                <a:latin typeface="Alegreya"/>
                <a:ea typeface="Alegreya"/>
                <a:cs typeface="Alegreya"/>
                <a:sym typeface="Alegreya"/>
              </a:rPr>
              <a:t>la mayoría ni siquiera nos damos cuenta de lo que está ocurriendo</a:t>
            </a:r>
            <a:endParaRPr b="1" i="1" sz="2200">
              <a:solidFill>
                <a:srgbClr val="4A86E8"/>
              </a:solidFill>
              <a:latin typeface="Alegreya"/>
              <a:ea typeface="Alegreya"/>
              <a:cs typeface="Alegreya"/>
              <a:sym typeface="Alegrey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9"/>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Automatización - RPA</a:t>
            </a:r>
            <a:endParaRPr sz="4800">
              <a:latin typeface="Amatic SC"/>
              <a:ea typeface="Amatic SC"/>
              <a:cs typeface="Amatic SC"/>
              <a:sym typeface="Amatic SC"/>
            </a:endParaRPr>
          </a:p>
        </p:txBody>
      </p:sp>
      <p:cxnSp>
        <p:nvCxnSpPr>
          <p:cNvPr id="326" name="Google Shape;326;p19"/>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327" name="Google Shape;327;p19"/>
          <p:cNvSpPr txBox="1"/>
          <p:nvPr/>
        </p:nvSpPr>
        <p:spPr>
          <a:xfrm>
            <a:off x="486550" y="1109700"/>
            <a:ext cx="8202000" cy="37788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300">
                <a:latin typeface="Alegreya"/>
                <a:ea typeface="Alegreya"/>
                <a:cs typeface="Alegreya"/>
                <a:sym typeface="Alegreya"/>
              </a:rPr>
              <a:t>Aunque no nos demos cuenta los cambios están pasando y seguirán pasando, obviarlos significa quedarnos en el camino no aprovechar lo que el mercado propone.</a:t>
            </a:r>
            <a:endParaRPr sz="2300">
              <a:latin typeface="Alegreya"/>
              <a:ea typeface="Alegreya"/>
              <a:cs typeface="Alegreya"/>
              <a:sym typeface="Alegreya"/>
            </a:endParaRPr>
          </a:p>
        </p:txBody>
      </p:sp>
      <p:pic>
        <p:nvPicPr>
          <p:cNvPr id="328" name="Google Shape;328;p19"/>
          <p:cNvPicPr preferRelativeResize="0"/>
          <p:nvPr/>
        </p:nvPicPr>
        <p:blipFill>
          <a:blip r:embed="rId3">
            <a:alphaModFix/>
          </a:blip>
          <a:stretch>
            <a:fillRect/>
          </a:stretch>
        </p:blipFill>
        <p:spPr>
          <a:xfrm>
            <a:off x="3505175" y="2185350"/>
            <a:ext cx="2466800" cy="246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Cuarta Revolución Industrial</a:t>
            </a:r>
            <a:endParaRPr sz="4800">
              <a:latin typeface="Amatic SC"/>
              <a:ea typeface="Amatic SC"/>
              <a:cs typeface="Amatic SC"/>
              <a:sym typeface="Amatic SC"/>
            </a:endParaRPr>
          </a:p>
        </p:txBody>
      </p:sp>
      <p:cxnSp>
        <p:nvCxnSpPr>
          <p:cNvPr id="334" name="Google Shape;334;p20"/>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335" name="Google Shape;335;p20"/>
          <p:cNvSpPr txBox="1"/>
          <p:nvPr/>
        </p:nvSpPr>
        <p:spPr>
          <a:xfrm>
            <a:off x="1424150" y="1382125"/>
            <a:ext cx="7294500" cy="960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600">
                <a:latin typeface="Alegreya"/>
                <a:ea typeface="Alegreya"/>
                <a:cs typeface="Alegreya"/>
                <a:sym typeface="Alegreya"/>
              </a:rPr>
              <a:t> (1969): Auge de dispositivos electrónicos. Tecnologías de Información se diseminan en distintos ámbitos laborales. Surge la Dirección por objetivos. Auge de sistemas de control de calidad. Implantación de líneas automatizadas de Producción</a:t>
            </a:r>
            <a:endParaRPr sz="1600">
              <a:latin typeface="Alegreya"/>
              <a:ea typeface="Alegreya"/>
              <a:cs typeface="Alegreya"/>
              <a:sym typeface="Alegreya"/>
            </a:endParaRPr>
          </a:p>
        </p:txBody>
      </p:sp>
      <p:sp>
        <p:nvSpPr>
          <p:cNvPr id="336" name="Google Shape;336;p20"/>
          <p:cNvSpPr txBox="1"/>
          <p:nvPr/>
        </p:nvSpPr>
        <p:spPr>
          <a:xfrm>
            <a:off x="140275" y="868125"/>
            <a:ext cx="33738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3F3F3"/>
                </a:solidFill>
                <a:latin typeface="Amatic SC"/>
                <a:ea typeface="Amatic SC"/>
                <a:cs typeface="Amatic SC"/>
                <a:sym typeface="Amatic SC"/>
              </a:rPr>
              <a:t>Tercera </a:t>
            </a:r>
            <a:r>
              <a:rPr lang="es-419" sz="2400">
                <a:solidFill>
                  <a:srgbClr val="F3F3F3"/>
                </a:solidFill>
                <a:latin typeface="Amatic SC"/>
                <a:ea typeface="Amatic SC"/>
                <a:cs typeface="Amatic SC"/>
                <a:sym typeface="Amatic SC"/>
              </a:rPr>
              <a:t>Revolución Industrial</a:t>
            </a:r>
            <a:endParaRPr sz="2400">
              <a:solidFill>
                <a:srgbClr val="F3F3F3"/>
              </a:solidFill>
              <a:latin typeface="Amatic SC"/>
              <a:ea typeface="Amatic SC"/>
              <a:cs typeface="Amatic SC"/>
              <a:sym typeface="Amatic SC"/>
            </a:endParaRPr>
          </a:p>
        </p:txBody>
      </p:sp>
      <p:sp>
        <p:nvSpPr>
          <p:cNvPr id="337" name="Google Shape;337;p20"/>
          <p:cNvSpPr txBox="1"/>
          <p:nvPr/>
        </p:nvSpPr>
        <p:spPr>
          <a:xfrm>
            <a:off x="1550700" y="3438025"/>
            <a:ext cx="7294500" cy="960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600">
                <a:latin typeface="Alegreya"/>
                <a:ea typeface="Alegreya"/>
                <a:cs typeface="Alegreya"/>
                <a:sym typeface="Alegreya"/>
              </a:rPr>
              <a:t>(?): Redes neuronales, robots y aplicaciones de inteligencia artificial. Toma de decisiones en ambientes donde coexisten máquinas cognitivas y personas. Procesos enteramente gestionados por maquinas. Gestión híbrida del conocimiento</a:t>
            </a:r>
            <a:endParaRPr sz="1600">
              <a:latin typeface="Alegreya"/>
              <a:ea typeface="Alegreya"/>
              <a:cs typeface="Alegreya"/>
              <a:sym typeface="Alegreya"/>
            </a:endParaRPr>
          </a:p>
        </p:txBody>
      </p:sp>
      <p:sp>
        <p:nvSpPr>
          <p:cNvPr id="338" name="Google Shape;338;p20"/>
          <p:cNvSpPr txBox="1"/>
          <p:nvPr/>
        </p:nvSpPr>
        <p:spPr>
          <a:xfrm>
            <a:off x="266813" y="2924025"/>
            <a:ext cx="33738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400">
                <a:solidFill>
                  <a:srgbClr val="F3F3F3"/>
                </a:solidFill>
                <a:latin typeface="Amatic SC"/>
                <a:ea typeface="Amatic SC"/>
                <a:cs typeface="Amatic SC"/>
                <a:sym typeface="Amatic SC"/>
              </a:rPr>
              <a:t>Cuarta </a:t>
            </a:r>
            <a:r>
              <a:rPr lang="es-419" sz="2400">
                <a:solidFill>
                  <a:srgbClr val="F3F3F3"/>
                </a:solidFill>
                <a:latin typeface="Amatic SC"/>
                <a:ea typeface="Amatic SC"/>
                <a:cs typeface="Amatic SC"/>
                <a:sym typeface="Amatic SC"/>
              </a:rPr>
              <a:t>Revolución Industrial</a:t>
            </a:r>
            <a:endParaRPr sz="2400">
              <a:solidFill>
                <a:srgbClr val="F3F3F3"/>
              </a:solidFill>
              <a:latin typeface="Amatic SC"/>
              <a:ea typeface="Amatic SC"/>
              <a:cs typeface="Amatic SC"/>
              <a:sym typeface="Amatic S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1"/>
          <p:cNvSpPr txBox="1"/>
          <p:nvPr>
            <p:ph type="ctrTitle"/>
          </p:nvPr>
        </p:nvSpPr>
        <p:spPr>
          <a:xfrm>
            <a:off x="140275" y="48125"/>
            <a:ext cx="8362500" cy="8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4800">
                <a:latin typeface="Amatic SC"/>
                <a:ea typeface="Amatic SC"/>
                <a:cs typeface="Amatic SC"/>
                <a:sym typeface="Amatic SC"/>
              </a:rPr>
              <a:t>Automatización - RPA</a:t>
            </a:r>
            <a:endParaRPr sz="4800">
              <a:latin typeface="Amatic SC"/>
              <a:ea typeface="Amatic SC"/>
              <a:cs typeface="Amatic SC"/>
              <a:sym typeface="Amatic SC"/>
            </a:endParaRPr>
          </a:p>
        </p:txBody>
      </p:sp>
      <p:cxnSp>
        <p:nvCxnSpPr>
          <p:cNvPr id="344" name="Google Shape;344;p21"/>
          <p:cNvCxnSpPr/>
          <p:nvPr/>
        </p:nvCxnSpPr>
        <p:spPr>
          <a:xfrm>
            <a:off x="-48250" y="825000"/>
            <a:ext cx="9208500" cy="0"/>
          </a:xfrm>
          <a:prstGeom prst="straightConnector1">
            <a:avLst/>
          </a:prstGeom>
          <a:noFill/>
          <a:ln cap="flat" cmpd="sng" w="9525">
            <a:solidFill>
              <a:srgbClr val="B7B7B7"/>
            </a:solidFill>
            <a:prstDash val="solid"/>
            <a:round/>
            <a:headEnd len="med" w="med" type="none"/>
            <a:tailEnd len="med" w="med" type="none"/>
          </a:ln>
        </p:spPr>
      </p:cxnSp>
      <p:sp>
        <p:nvSpPr>
          <p:cNvPr id="345" name="Google Shape;345;p21"/>
          <p:cNvSpPr txBox="1"/>
          <p:nvPr/>
        </p:nvSpPr>
        <p:spPr>
          <a:xfrm>
            <a:off x="140275" y="868125"/>
            <a:ext cx="3373800" cy="6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3500">
                <a:solidFill>
                  <a:srgbClr val="F3F3F3"/>
                </a:solidFill>
                <a:latin typeface="Amatic SC"/>
                <a:ea typeface="Amatic SC"/>
                <a:cs typeface="Amatic SC"/>
                <a:sym typeface="Amatic SC"/>
              </a:rPr>
              <a:t>Entonces qué es RPA?</a:t>
            </a:r>
            <a:endParaRPr sz="3500">
              <a:solidFill>
                <a:srgbClr val="F3F3F3"/>
              </a:solidFill>
              <a:latin typeface="Amatic SC"/>
              <a:ea typeface="Amatic SC"/>
              <a:cs typeface="Amatic SC"/>
              <a:sym typeface="Amatic SC"/>
            </a:endParaRPr>
          </a:p>
        </p:txBody>
      </p:sp>
      <p:sp>
        <p:nvSpPr>
          <p:cNvPr id="346" name="Google Shape;346;p21"/>
          <p:cNvSpPr txBox="1"/>
          <p:nvPr/>
        </p:nvSpPr>
        <p:spPr>
          <a:xfrm>
            <a:off x="514350" y="1658650"/>
            <a:ext cx="7988400" cy="19512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2200">
                <a:latin typeface="Alegreya"/>
                <a:ea typeface="Alegreya"/>
                <a:cs typeface="Alegreya"/>
                <a:sym typeface="Alegreya"/>
              </a:rPr>
              <a:t>Podemos entender RPA como el conjunto de tecnologías (screen scraping, OCRs, Web scraping, dispositivos de escritura, de entrada y salida…)  que se conjuran para emular tareas que un humano puede hacer, estas tareas deben ser repetitivas, monótonas y con poco requerimiento de análisis por parte del ente que la desarrolla</a:t>
            </a:r>
            <a:endParaRPr sz="2200">
              <a:latin typeface="Alegreya"/>
              <a:ea typeface="Alegreya"/>
              <a:cs typeface="Alegreya"/>
              <a:sym typeface="Alegreya"/>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