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AB62F-C565-4379-95B7-EDB4BD3C9DE2}" type="datetimeFigureOut">
              <a:rPr lang="es-ES"/>
              <a:pPr>
                <a:defRPr/>
              </a:pPr>
              <a:t>06/02/2018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60C65-4B8F-444C-BA9D-4E7D17D9CDB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1492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A490A-6745-4B6D-8979-5B6DA481EF3B}" type="datetimeFigureOut">
              <a:rPr lang="es-ES"/>
              <a:pPr>
                <a:defRPr/>
              </a:pPr>
              <a:t>06/02/2018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0CCD7-696E-489A-9C20-44315294603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8293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08A439-A7F8-49FF-9D52-7A7AB7C62932}" type="datetimeFigureOut">
              <a:rPr lang="es-ES"/>
              <a:pPr>
                <a:defRPr/>
              </a:pPr>
              <a:t>06/02/2018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0F8F1-F68B-4CD8-8CC3-F3ABA202D19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055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53958-DFBF-422D-A50C-CE18E338F0BB}" type="datetimeFigureOut">
              <a:rPr lang="es-ES"/>
              <a:pPr>
                <a:defRPr/>
              </a:pPr>
              <a:t>06/02/2018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B42BF-A1E8-49E8-A4A0-550DB98ED90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59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CCAB8-B05E-4B62-88BC-7CD3ACE6263D}" type="datetimeFigureOut">
              <a:rPr lang="es-ES"/>
              <a:pPr>
                <a:defRPr/>
              </a:pPr>
              <a:t>06/02/2018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BA763-3070-4B34-9BA1-C114C5398E0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354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FAECF-FF41-4624-84C1-DDBBE5BAA1CA}" type="datetimeFigureOut">
              <a:rPr lang="es-ES"/>
              <a:pPr>
                <a:defRPr/>
              </a:pPr>
              <a:t>06/02/2018</a:t>
            </a:fld>
            <a:endParaRPr lang="es-E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B84D1-D740-44DF-8AE1-1E68E560E5D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67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53059-E037-4863-9167-05FD41C31F68}" type="datetimeFigureOut">
              <a:rPr lang="es-ES"/>
              <a:pPr>
                <a:defRPr/>
              </a:pPr>
              <a:t>06/02/2018</a:t>
            </a:fld>
            <a:endParaRPr lang="es-ES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1CDBA-D069-4412-8AC7-D1DA24093DE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241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54D57-CF4C-4057-BE6C-BE889EBB1A3E}" type="datetimeFigureOut">
              <a:rPr lang="es-ES"/>
              <a:pPr>
                <a:defRPr/>
              </a:pPr>
              <a:t>06/02/2018</a:t>
            </a:fld>
            <a:endParaRPr lang="es-ES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52CDB-5E1C-4C69-89DF-5DFA3607AF1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3674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685C0-1B6A-4E34-BAAF-328EA0040BD4}" type="datetimeFigureOut">
              <a:rPr lang="es-ES"/>
              <a:pPr>
                <a:defRPr/>
              </a:pPr>
              <a:t>06/02/2018</a:t>
            </a:fld>
            <a:endParaRPr lang="es-ES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60C01-6362-4B58-A270-1C0C06C28CE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4111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F1A36-EF9B-4126-9CDC-82119A6A9D85}" type="datetimeFigureOut">
              <a:rPr lang="es-ES"/>
              <a:pPr>
                <a:defRPr/>
              </a:pPr>
              <a:t>06/02/2018</a:t>
            </a:fld>
            <a:endParaRPr lang="es-E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A1FE7-553F-461F-BB7F-73552843EBB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191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s-ES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5D90F-351A-4A12-A384-137F7DA8A099}" type="datetimeFigureOut">
              <a:rPr lang="es-ES"/>
              <a:pPr>
                <a:defRPr/>
              </a:pPr>
              <a:t>06/02/2018</a:t>
            </a:fld>
            <a:endParaRPr lang="es-ES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45D13-3C28-4E6E-A693-D57FD54ABB57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415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título del patrón</a:t>
            </a:r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smtClean="0"/>
              <a:t>Haga clic para modificar el estilo de texto del patrón</a:t>
            </a:r>
          </a:p>
          <a:p>
            <a:pPr lvl="1"/>
            <a:r>
              <a:rPr lang="es-ES" altLang="es-ES" smtClean="0"/>
              <a:t>Segundo nivel</a:t>
            </a:r>
          </a:p>
          <a:p>
            <a:pPr lvl="2"/>
            <a:r>
              <a:rPr lang="es-ES" altLang="es-ES" smtClean="0"/>
              <a:t>Tercer nivel</a:t>
            </a:r>
          </a:p>
          <a:p>
            <a:pPr lvl="3"/>
            <a:r>
              <a:rPr lang="es-ES" altLang="es-ES" smtClean="0"/>
              <a:t>Cuarto nivel</a:t>
            </a:r>
          </a:p>
          <a:p>
            <a:pPr lvl="4"/>
            <a:r>
              <a:rPr lang="es-ES" altLang="es-ES" smtClean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67BAF50-175A-4981-80B1-B8DC9EBB12F0}" type="datetimeFigureOut">
              <a:rPr lang="es-ES"/>
              <a:pPr>
                <a:defRPr/>
              </a:pPr>
              <a:t>06/02/2018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FB2BA9C-995D-4B2A-A051-E83790C25EA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AR" altLang="es-ES" smtClean="0">
                <a:latin typeface="Chalet" panose="02000603030000020004" pitchFamily="2" charset="0"/>
              </a:rPr>
              <a:t>Desarrollos Informáticos</a:t>
            </a:r>
            <a:endParaRPr lang="es-ES" altLang="es-ES" smtClean="0">
              <a:latin typeface="Chalet" panose="02000603030000020004" pitchFamily="2" charset="0"/>
            </a:endParaRPr>
          </a:p>
        </p:txBody>
      </p:sp>
      <p:sp>
        <p:nvSpPr>
          <p:cNvPr id="2051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s-AR" altLang="es-ES" smtClean="0">
              <a:latin typeface="Chalet" panose="02000603030000020004" pitchFamily="2" charset="0"/>
            </a:endParaRPr>
          </a:p>
          <a:p>
            <a:pPr eaLnBrk="1" hangingPunct="1"/>
            <a:r>
              <a:rPr lang="es-AR" altLang="es-ES" smtClean="0">
                <a:latin typeface="Chalet" panose="02000603030000020004" pitchFamily="2" charset="0"/>
              </a:rPr>
              <a:t>Proyectos</a:t>
            </a:r>
          </a:p>
          <a:p>
            <a:pPr eaLnBrk="1" hangingPunct="1"/>
            <a:r>
              <a:rPr lang="es-AR" altLang="es-ES" smtClean="0">
                <a:latin typeface="Chalet" panose="02000603030000020004" pitchFamily="2" charset="0"/>
              </a:rPr>
              <a:t> DGCACTYSV año 2018</a:t>
            </a:r>
            <a:endParaRPr lang="es-ES" altLang="es-ES" smtClean="0">
              <a:latin typeface="Chalet" panose="02000603030000020004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93800"/>
          </a:xfrm>
        </p:spPr>
        <p:txBody>
          <a:bodyPr/>
          <a:lstStyle/>
          <a:p>
            <a:pPr eaLnBrk="1" hangingPunct="1"/>
            <a:r>
              <a:rPr lang="es-AR" altLang="es-ES" sz="4800" smtClean="0">
                <a:latin typeface="Chalet" panose="02000603030000020004" pitchFamily="2" charset="0"/>
              </a:rPr>
              <a:t>Introducción</a:t>
            </a:r>
            <a:endParaRPr lang="es-ES" altLang="es-ES" sz="4800" smtClean="0">
              <a:latin typeface="Chalet" panose="02000603030000020004" pitchFamily="2" charset="0"/>
            </a:endParaRPr>
          </a:p>
        </p:txBody>
      </p:sp>
      <p:sp>
        <p:nvSpPr>
          <p:cNvPr id="5123" name="Subtítulo 2"/>
          <p:cNvSpPr>
            <a:spLocks noGrp="1"/>
          </p:cNvSpPr>
          <p:nvPr>
            <p:ph type="subTitle" idx="1"/>
          </p:nvPr>
        </p:nvSpPr>
        <p:spPr>
          <a:xfrm>
            <a:off x="1524000" y="2682875"/>
            <a:ext cx="9144000" cy="2574925"/>
          </a:xfrm>
        </p:spPr>
        <p:txBody>
          <a:bodyPr/>
          <a:lstStyle/>
          <a:p>
            <a:r>
              <a:rPr lang="es-AR" altLang="es-ES" dirty="0">
                <a:latin typeface="Chalet" panose="02000603030000020004" pitchFamily="2" charset="0"/>
              </a:rPr>
              <a:t>Actualmente la Subgerencia de Recursos Materiales controla los bienes patrimoniales del Cuerpo mediante el uso de planillas Excel estableciendo la cantidad del elemento más la prioridad de necesidad por dependencia.</a:t>
            </a:r>
            <a:endParaRPr lang="es-ES" altLang="es-ES" dirty="0">
              <a:latin typeface="Chalet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480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93800"/>
          </a:xfrm>
        </p:spPr>
        <p:txBody>
          <a:bodyPr/>
          <a:lstStyle/>
          <a:p>
            <a:pPr eaLnBrk="1" hangingPunct="1"/>
            <a:r>
              <a:rPr lang="es-AR" altLang="es-ES" sz="4800" smtClean="0">
                <a:latin typeface="Chalet" panose="02000603030000020004" pitchFamily="2" charset="0"/>
              </a:rPr>
              <a:t>Problemas de administración</a:t>
            </a:r>
            <a:endParaRPr lang="es-ES" altLang="es-ES" sz="4800" smtClean="0">
              <a:latin typeface="Chalet" panose="02000603030000020004" pitchFamily="2" charset="0"/>
            </a:endParaRPr>
          </a:p>
        </p:txBody>
      </p:sp>
      <p:sp>
        <p:nvSpPr>
          <p:cNvPr id="6147" name="Subtítulo 2"/>
          <p:cNvSpPr>
            <a:spLocks noGrp="1"/>
          </p:cNvSpPr>
          <p:nvPr>
            <p:ph type="subTitle" idx="1"/>
          </p:nvPr>
        </p:nvSpPr>
        <p:spPr>
          <a:xfrm>
            <a:off x="1524000" y="2682875"/>
            <a:ext cx="10144125" cy="257492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altLang="es-ES" dirty="0">
                <a:latin typeface="Chalet" panose="02000603030000020004" pitchFamily="2" charset="0"/>
              </a:rPr>
              <a:t>Volumen de información elevado difícil de auditar y controlar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altLang="es-ES" dirty="0">
                <a:latin typeface="Chalet" panose="02000603030000020004" pitchFamily="2" charset="0"/>
              </a:rPr>
              <a:t>Bienes Patrimonios sin registrar (a cargo del solicitante)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altLang="es-ES" dirty="0">
                <a:latin typeface="Chalet" panose="02000603030000020004" pitchFamily="2" charset="0"/>
              </a:rPr>
              <a:t>Sin trazabilidad entrega y devolución de los mismos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altLang="es-ES" dirty="0">
                <a:latin typeface="Chalet" panose="02000603030000020004" pitchFamily="2" charset="0"/>
              </a:rPr>
              <a:t>Sin proyección de los costos a generar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AR" altLang="es-ES" dirty="0">
                <a:latin typeface="Chalet" panose="02000603030000020004" pitchFamily="2" charset="0"/>
              </a:rPr>
              <a:t>Sin soporte a reparación de los bienes</a:t>
            </a:r>
            <a:endParaRPr lang="es-ES" altLang="es-ES" dirty="0">
              <a:latin typeface="Chalet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004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93800"/>
          </a:xfrm>
        </p:spPr>
        <p:txBody>
          <a:bodyPr/>
          <a:lstStyle/>
          <a:p>
            <a:pPr eaLnBrk="1" hangingPunct="1"/>
            <a:r>
              <a:rPr lang="es-AR" altLang="es-ES" sz="4800" smtClean="0">
                <a:latin typeface="Chalet" panose="02000603030000020004" pitchFamily="2" charset="0"/>
              </a:rPr>
              <a:t>Solución</a:t>
            </a:r>
            <a:endParaRPr lang="es-ES" altLang="es-ES" sz="4800" smtClean="0">
              <a:latin typeface="Chalet" panose="02000603030000020004" pitchFamily="2" charset="0"/>
            </a:endParaRPr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1524000" y="2682875"/>
            <a:ext cx="10144125" cy="2574925"/>
          </a:xfrm>
        </p:spPr>
        <p:txBody>
          <a:bodyPr/>
          <a:lstStyle/>
          <a:p>
            <a:pPr algn="l"/>
            <a:r>
              <a:rPr lang="es-AR" altLang="es-ES" dirty="0">
                <a:latin typeface="Chalet" panose="02000603030000020004" pitchFamily="2" charset="0"/>
              </a:rPr>
              <a:t>Desarrollar un sistema que se encargue de registrar, controlar y hacer seguimiento a los bienes patrimoniales del Cuerpo mediante una aplicación web que centralice todos los bienes en una sola base de datos. Por cada bien patrimonial registrado se genera e imprime un código QR que sirve para identificar al mismo. Este sistema permitirá gestionar las solicitudes de materiales de parte de las dependencias a la Gerencia de Recursos Materiales.</a:t>
            </a:r>
          </a:p>
        </p:txBody>
      </p:sp>
    </p:spTree>
    <p:extLst>
      <p:ext uri="{BB962C8B-B14F-4D97-AF65-F5344CB8AC3E}">
        <p14:creationId xmlns:p14="http://schemas.microsoft.com/office/powerpoint/2010/main" val="15107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93800"/>
          </a:xfrm>
        </p:spPr>
        <p:txBody>
          <a:bodyPr/>
          <a:lstStyle/>
          <a:p>
            <a:pPr eaLnBrk="1" hangingPunct="1"/>
            <a:endParaRPr lang="es-ES" altLang="es-ES" sz="4800" smtClean="0">
              <a:latin typeface="Chalet" panose="02000603030000020004" pitchFamily="2" charset="0"/>
            </a:endParaRPr>
          </a:p>
        </p:txBody>
      </p:sp>
      <p:sp>
        <p:nvSpPr>
          <p:cNvPr id="8195" name="Subtítulo 2"/>
          <p:cNvSpPr>
            <a:spLocks noGrp="1"/>
          </p:cNvSpPr>
          <p:nvPr>
            <p:ph type="subTitle" idx="1"/>
          </p:nvPr>
        </p:nvSpPr>
        <p:spPr>
          <a:xfrm>
            <a:off x="1524000" y="1122363"/>
            <a:ext cx="10144125" cy="4135437"/>
          </a:xfrm>
        </p:spPr>
        <p:txBody>
          <a:bodyPr/>
          <a:lstStyle/>
          <a:p>
            <a:pPr algn="l" eaLnBrk="1" hangingPunct="1"/>
            <a:endParaRPr lang="es-ES" altLang="es-ES" dirty="0" smtClean="0">
              <a:latin typeface="Chalet" panose="02000603030000020004" pitchFamily="2" charset="0"/>
            </a:endParaRPr>
          </a:p>
        </p:txBody>
      </p:sp>
      <p:pic>
        <p:nvPicPr>
          <p:cNvPr id="19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63" y="1212850"/>
            <a:ext cx="4438650" cy="444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675" y="1719263"/>
            <a:ext cx="3046413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957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ubtítulo 2"/>
          <p:cNvSpPr>
            <a:spLocks noGrp="1"/>
          </p:cNvSpPr>
          <p:nvPr>
            <p:ph type="subTitle" idx="1"/>
          </p:nvPr>
        </p:nvSpPr>
        <p:spPr>
          <a:xfrm>
            <a:off x="1633538" y="1341438"/>
            <a:ext cx="9144000" cy="2441575"/>
          </a:xfrm>
        </p:spPr>
        <p:txBody>
          <a:bodyPr/>
          <a:lstStyle/>
          <a:p>
            <a:pPr eaLnBrk="1" hangingPunct="1"/>
            <a:endParaRPr lang="es-AR" altLang="es-ES" smtClean="0">
              <a:latin typeface="Chalet" panose="02000603030000020004" pitchFamily="2" charset="0"/>
            </a:endParaRPr>
          </a:p>
          <a:p>
            <a:pPr eaLnBrk="1" hangingPunct="1"/>
            <a:r>
              <a:rPr lang="es-AR" altLang="es-ES" sz="2600" smtClean="0">
                <a:latin typeface="Chalet" panose="02000603030000020004" pitchFamily="2" charset="0"/>
              </a:rPr>
              <a:t>A continuación se presentarán los proyectos propuestos por la Gerencia de Recursos Materiales, con una aproximación de la solución informática del equipo de Desarrollos Informáticos al Cuerpo.</a:t>
            </a:r>
            <a:endParaRPr lang="es-ES" altLang="es-ES" sz="2600" smtClean="0">
              <a:latin typeface="Chalet" panose="02000603030000020004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AR" altLang="es-ES" sz="4800" smtClean="0">
                <a:latin typeface="Chalet" panose="02000603030000020004" pitchFamily="2" charset="0"/>
              </a:rPr>
              <a:t>Sistema de Control de Asistencia y Presentismo</a:t>
            </a:r>
            <a:endParaRPr lang="es-ES" altLang="es-ES" sz="4800" smtClean="0">
              <a:latin typeface="Chalet" panose="02000603030000020004" pitchFamily="2" charset="0"/>
            </a:endParaRPr>
          </a:p>
        </p:txBody>
      </p:sp>
      <p:sp>
        <p:nvSpPr>
          <p:cNvPr id="4099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s-AR" altLang="es-ES" smtClean="0">
              <a:latin typeface="Chalet" panose="02000603030000020004" pitchFamily="2" charset="0"/>
            </a:endParaRPr>
          </a:p>
          <a:p>
            <a:pPr eaLnBrk="1" hangingPunct="1"/>
            <a:endParaRPr lang="es-AR" altLang="es-ES" smtClean="0">
              <a:latin typeface="Chalet" panose="02000603030000020004" pitchFamily="2" charset="0"/>
            </a:endParaRPr>
          </a:p>
          <a:p>
            <a:pPr eaLnBrk="1" hangingPunct="1"/>
            <a:r>
              <a:rPr lang="es-AR" altLang="es-ES" smtClean="0">
                <a:latin typeface="Chalet" panose="02000603030000020004" pitchFamily="2" charset="0"/>
              </a:rPr>
              <a:t>(SCAP)</a:t>
            </a:r>
            <a:endParaRPr lang="es-ES" altLang="es-ES" smtClean="0">
              <a:latin typeface="Chalet" panose="02000603030000020004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93800"/>
          </a:xfrm>
        </p:spPr>
        <p:txBody>
          <a:bodyPr/>
          <a:lstStyle/>
          <a:p>
            <a:pPr eaLnBrk="1" hangingPunct="1"/>
            <a:r>
              <a:rPr lang="es-AR" altLang="es-ES" sz="4800" smtClean="0">
                <a:latin typeface="Chalet" panose="02000603030000020004" pitchFamily="2" charset="0"/>
              </a:rPr>
              <a:t>Introducción</a:t>
            </a:r>
            <a:endParaRPr lang="es-ES" altLang="es-ES" sz="4800" smtClean="0">
              <a:latin typeface="Chalet" panose="02000603030000020004" pitchFamily="2" charset="0"/>
            </a:endParaRPr>
          </a:p>
        </p:txBody>
      </p:sp>
      <p:sp>
        <p:nvSpPr>
          <p:cNvPr id="5123" name="Subtítulo 2"/>
          <p:cNvSpPr>
            <a:spLocks noGrp="1"/>
          </p:cNvSpPr>
          <p:nvPr>
            <p:ph type="subTitle" idx="1"/>
          </p:nvPr>
        </p:nvSpPr>
        <p:spPr>
          <a:xfrm>
            <a:off x="1524000" y="2682875"/>
            <a:ext cx="9144000" cy="2574925"/>
          </a:xfrm>
        </p:spPr>
        <p:txBody>
          <a:bodyPr/>
          <a:lstStyle/>
          <a:p>
            <a:pPr eaLnBrk="1" hangingPunct="1"/>
            <a:r>
              <a:rPr lang="es-AR" altLang="es-ES" smtClean="0">
                <a:latin typeface="Chalet" panose="02000603030000020004" pitchFamily="2" charset="0"/>
              </a:rPr>
              <a:t>Actualmente la Subgerencia de Recursos Humanos controla la Asistencia y el Presentismo del Cuerpo mediante el uso de planillas diarias en papel recolectadas de todas las bases operativas mediante el uso del correo, ya sea un agente motorizado o chofer.</a:t>
            </a:r>
            <a:endParaRPr lang="es-ES" altLang="es-ES" smtClean="0">
              <a:latin typeface="Chalet" panose="02000603030000020004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93800"/>
          </a:xfrm>
        </p:spPr>
        <p:txBody>
          <a:bodyPr/>
          <a:lstStyle/>
          <a:p>
            <a:pPr eaLnBrk="1" hangingPunct="1"/>
            <a:r>
              <a:rPr lang="es-AR" altLang="es-ES" sz="4800" smtClean="0">
                <a:latin typeface="Chalet" panose="02000603030000020004" pitchFamily="2" charset="0"/>
              </a:rPr>
              <a:t>Problemas de administración</a:t>
            </a:r>
            <a:endParaRPr lang="es-ES" altLang="es-ES" sz="4800" smtClean="0">
              <a:latin typeface="Chalet" panose="02000603030000020004" pitchFamily="2" charset="0"/>
            </a:endParaRPr>
          </a:p>
        </p:txBody>
      </p:sp>
      <p:sp>
        <p:nvSpPr>
          <p:cNvPr id="6147" name="Subtítulo 2"/>
          <p:cNvSpPr>
            <a:spLocks noGrp="1"/>
          </p:cNvSpPr>
          <p:nvPr>
            <p:ph type="subTitle" idx="1"/>
          </p:nvPr>
        </p:nvSpPr>
        <p:spPr>
          <a:xfrm>
            <a:off x="1524000" y="2682875"/>
            <a:ext cx="10144125" cy="2574925"/>
          </a:xfrm>
        </p:spPr>
        <p:txBody>
          <a:bodyPr/>
          <a:lstStyle/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es-AR" altLang="es-ES" smtClean="0">
                <a:latin typeface="Chalet" panose="02000603030000020004" pitchFamily="2" charset="0"/>
              </a:rPr>
              <a:t>Costos en papel y transporte</a:t>
            </a:r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es-AR" altLang="es-ES" smtClean="0">
                <a:latin typeface="Chalet" panose="02000603030000020004" pitchFamily="2" charset="0"/>
              </a:rPr>
              <a:t>No hay validación genuina de la firma del personal</a:t>
            </a:r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es-AR" altLang="es-ES" smtClean="0">
                <a:latin typeface="Chalet" panose="02000603030000020004" pitchFamily="2" charset="0"/>
              </a:rPr>
              <a:t>Volumen de información elevado difícil de auditar y controlar</a:t>
            </a:r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es-AR" altLang="es-ES" smtClean="0">
                <a:latin typeface="Chalet" panose="02000603030000020004" pitchFamily="2" charset="0"/>
              </a:rPr>
              <a:t>Errores involuntarios del personal firmante</a:t>
            </a:r>
          </a:p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es-AR" altLang="es-ES" smtClean="0">
                <a:latin typeface="Chalet" panose="02000603030000020004" pitchFamily="2" charset="0"/>
              </a:rPr>
              <a:t>Sin trazabilidad con respecto a licencias de todo tipo</a:t>
            </a:r>
            <a:endParaRPr lang="es-ES" altLang="es-ES" smtClean="0">
              <a:latin typeface="Chalet" panose="02000603030000020004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93800"/>
          </a:xfrm>
        </p:spPr>
        <p:txBody>
          <a:bodyPr/>
          <a:lstStyle/>
          <a:p>
            <a:pPr eaLnBrk="1" hangingPunct="1"/>
            <a:r>
              <a:rPr lang="es-AR" altLang="es-ES" sz="4800" smtClean="0">
                <a:latin typeface="Chalet" panose="02000603030000020004" pitchFamily="2" charset="0"/>
              </a:rPr>
              <a:t>Solución</a:t>
            </a:r>
            <a:endParaRPr lang="es-ES" altLang="es-ES" sz="4800" smtClean="0">
              <a:latin typeface="Chalet" panose="02000603030000020004" pitchFamily="2" charset="0"/>
            </a:endParaRPr>
          </a:p>
        </p:txBody>
      </p:sp>
      <p:sp>
        <p:nvSpPr>
          <p:cNvPr id="7171" name="Subtítulo 2"/>
          <p:cNvSpPr>
            <a:spLocks noGrp="1"/>
          </p:cNvSpPr>
          <p:nvPr>
            <p:ph type="subTitle" idx="1"/>
          </p:nvPr>
        </p:nvSpPr>
        <p:spPr>
          <a:xfrm>
            <a:off x="1524000" y="2682875"/>
            <a:ext cx="10144125" cy="2574925"/>
          </a:xfrm>
        </p:spPr>
        <p:txBody>
          <a:bodyPr/>
          <a:lstStyle/>
          <a:p>
            <a:pPr algn="l" eaLnBrk="1" hangingPunct="1"/>
            <a:r>
              <a:rPr lang="es-AR" altLang="es-ES" smtClean="0">
                <a:latin typeface="Chalet" panose="02000603030000020004" pitchFamily="2" charset="0"/>
              </a:rPr>
              <a:t>Desarrollar un sistema de centralización de datos para el registro y análisis de horarios del personal, basado en la implementación de equipos de validación biométrica y tarjeta de identificación(credencial). Con posibilidad de producción de estadísticas, control de horas de servicio, carga y banda horaria. </a:t>
            </a:r>
            <a:endParaRPr lang="es-ES" altLang="es-ES" smtClean="0">
              <a:latin typeface="Chalet" panose="02000603030000020004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93800"/>
          </a:xfrm>
        </p:spPr>
        <p:txBody>
          <a:bodyPr/>
          <a:lstStyle/>
          <a:p>
            <a:pPr eaLnBrk="1" hangingPunct="1"/>
            <a:endParaRPr lang="es-ES" altLang="es-ES" sz="4800" smtClean="0">
              <a:latin typeface="Chalet" panose="02000603030000020004" pitchFamily="2" charset="0"/>
            </a:endParaRPr>
          </a:p>
        </p:txBody>
      </p:sp>
      <p:sp>
        <p:nvSpPr>
          <p:cNvPr id="8195" name="Subtítulo 2"/>
          <p:cNvSpPr>
            <a:spLocks noGrp="1"/>
          </p:cNvSpPr>
          <p:nvPr>
            <p:ph type="subTitle" idx="1"/>
          </p:nvPr>
        </p:nvSpPr>
        <p:spPr>
          <a:xfrm>
            <a:off x="1524000" y="1122363"/>
            <a:ext cx="10144125" cy="4135437"/>
          </a:xfrm>
        </p:spPr>
        <p:txBody>
          <a:bodyPr/>
          <a:lstStyle/>
          <a:p>
            <a:pPr algn="l" eaLnBrk="1" hangingPunct="1"/>
            <a:endParaRPr lang="es-ES" altLang="es-ES" smtClean="0">
              <a:latin typeface="Chalet" panose="02000603030000020004" pitchFamily="2" charset="0"/>
            </a:endParaRPr>
          </a:p>
        </p:txBody>
      </p:sp>
      <p:pic>
        <p:nvPicPr>
          <p:cNvPr id="819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338" y="3668713"/>
            <a:ext cx="167640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700" y="3668713"/>
            <a:ext cx="167640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5" y="3668713"/>
            <a:ext cx="167640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850" y="3668713"/>
            <a:ext cx="167640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20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8" y="965200"/>
            <a:ext cx="2960687" cy="181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201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576263"/>
            <a:ext cx="2392362" cy="259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8202" name="AutoShape 7"/>
          <p:cNvCxnSpPr>
            <a:cxnSpLocks noChangeShapeType="1"/>
            <a:stCxn id="8200" idx="2"/>
            <a:endCxn id="8196" idx="0"/>
          </p:cNvCxnSpPr>
          <p:nvPr/>
        </p:nvCxnSpPr>
        <p:spPr bwMode="auto">
          <a:xfrm rot="5400000">
            <a:off x="3182144" y="2497932"/>
            <a:ext cx="889000" cy="1452562"/>
          </a:xfrm>
          <a:prstGeom prst="bentConnector3">
            <a:avLst>
              <a:gd name="adj1" fmla="val 50000"/>
            </a:avLst>
          </a:prstGeom>
          <a:noFill/>
          <a:ln w="57240">
            <a:solidFill>
              <a:srgbClr val="56CBF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03" name="AutoShape 8"/>
          <p:cNvCxnSpPr>
            <a:cxnSpLocks noChangeShapeType="1"/>
            <a:stCxn id="8200" idx="2"/>
            <a:endCxn id="8197" idx="0"/>
          </p:cNvCxnSpPr>
          <p:nvPr/>
        </p:nvCxnSpPr>
        <p:spPr bwMode="auto">
          <a:xfrm rot="16200000" flipH="1">
            <a:off x="4252119" y="2878932"/>
            <a:ext cx="889000" cy="690562"/>
          </a:xfrm>
          <a:prstGeom prst="bentConnector3">
            <a:avLst>
              <a:gd name="adj1" fmla="val 50000"/>
            </a:avLst>
          </a:prstGeom>
          <a:noFill/>
          <a:ln w="57240">
            <a:solidFill>
              <a:srgbClr val="56CBF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04" name="AutoShape 9"/>
          <p:cNvCxnSpPr>
            <a:cxnSpLocks noChangeShapeType="1"/>
            <a:stCxn id="8200" idx="2"/>
            <a:endCxn id="8198" idx="0"/>
          </p:cNvCxnSpPr>
          <p:nvPr/>
        </p:nvCxnSpPr>
        <p:spPr bwMode="auto">
          <a:xfrm rot="16200000" flipH="1">
            <a:off x="5314157" y="1816894"/>
            <a:ext cx="889000" cy="2814637"/>
          </a:xfrm>
          <a:prstGeom prst="bentConnector3">
            <a:avLst>
              <a:gd name="adj1" fmla="val 50000"/>
            </a:avLst>
          </a:prstGeom>
          <a:noFill/>
          <a:ln w="57240">
            <a:solidFill>
              <a:srgbClr val="56CBF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05" name="AutoShape 10"/>
          <p:cNvCxnSpPr>
            <a:cxnSpLocks noChangeShapeType="1"/>
            <a:stCxn id="8200" idx="2"/>
            <a:endCxn id="8199" idx="0"/>
          </p:cNvCxnSpPr>
          <p:nvPr/>
        </p:nvCxnSpPr>
        <p:spPr bwMode="auto">
          <a:xfrm rot="16200000" flipH="1">
            <a:off x="6376194" y="754857"/>
            <a:ext cx="889000" cy="4938712"/>
          </a:xfrm>
          <a:prstGeom prst="bentConnector3">
            <a:avLst>
              <a:gd name="adj1" fmla="val 50000"/>
            </a:avLst>
          </a:prstGeom>
          <a:noFill/>
          <a:ln w="57240">
            <a:solidFill>
              <a:srgbClr val="56CBF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06" name="AutoShape 11"/>
          <p:cNvCxnSpPr>
            <a:cxnSpLocks noChangeShapeType="1"/>
            <a:stCxn id="8200" idx="3"/>
            <a:endCxn id="8201" idx="1"/>
          </p:cNvCxnSpPr>
          <p:nvPr/>
        </p:nvCxnSpPr>
        <p:spPr bwMode="auto">
          <a:xfrm>
            <a:off x="5832475" y="1871663"/>
            <a:ext cx="1547813" cy="1587"/>
          </a:xfrm>
          <a:prstGeom prst="straightConnector1">
            <a:avLst/>
          </a:prstGeom>
          <a:noFill/>
          <a:ln w="57240">
            <a:solidFill>
              <a:srgbClr val="56CBF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93800"/>
          </a:xfrm>
        </p:spPr>
        <p:txBody>
          <a:bodyPr/>
          <a:lstStyle/>
          <a:p>
            <a:pPr eaLnBrk="1" hangingPunct="1"/>
            <a:endParaRPr lang="es-ES" altLang="es-ES" sz="4800" smtClean="0">
              <a:latin typeface="Chalet" panose="02000603030000020004" pitchFamily="2" charset="0"/>
            </a:endParaRPr>
          </a:p>
        </p:txBody>
      </p:sp>
      <p:sp>
        <p:nvSpPr>
          <p:cNvPr id="9219" name="Subtítulo 2"/>
          <p:cNvSpPr>
            <a:spLocks noGrp="1"/>
          </p:cNvSpPr>
          <p:nvPr>
            <p:ph type="subTitle" idx="1"/>
          </p:nvPr>
        </p:nvSpPr>
        <p:spPr>
          <a:xfrm>
            <a:off x="1524000" y="1122363"/>
            <a:ext cx="10144125" cy="4135437"/>
          </a:xfrm>
        </p:spPr>
        <p:txBody>
          <a:bodyPr/>
          <a:lstStyle/>
          <a:p>
            <a:pPr algn="l" eaLnBrk="1" hangingPunct="1"/>
            <a:endParaRPr lang="es-ES" altLang="es-ES" smtClean="0">
              <a:latin typeface="Chalet" panose="02000603030000020004" pitchFamily="2" charset="0"/>
            </a:endParaRPr>
          </a:p>
        </p:txBody>
      </p:sp>
      <p:pic>
        <p:nvPicPr>
          <p:cNvPr id="9220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363" y="3671888"/>
            <a:ext cx="3302000" cy="237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576263"/>
            <a:ext cx="4608513" cy="307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22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503238"/>
            <a:ext cx="5503863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altLang="es-ES" sz="4800" dirty="0">
                <a:latin typeface="Chalet" panose="02000603030000020004" pitchFamily="2" charset="0"/>
              </a:rPr>
              <a:t>Sistema de Gestión de Bienes Patrimoniales</a:t>
            </a:r>
            <a:endParaRPr lang="es-ES" altLang="es-ES" sz="4800" dirty="0" smtClean="0">
              <a:latin typeface="Chalet" panose="02000603030000020004" pitchFamily="2" charset="0"/>
            </a:endParaRPr>
          </a:p>
        </p:txBody>
      </p:sp>
      <p:sp>
        <p:nvSpPr>
          <p:cNvPr id="4099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s-AR" altLang="es-ES" dirty="0" smtClean="0">
              <a:latin typeface="Chalet" panose="02000603030000020004" pitchFamily="2" charset="0"/>
            </a:endParaRPr>
          </a:p>
          <a:p>
            <a:pPr eaLnBrk="1" hangingPunct="1"/>
            <a:endParaRPr lang="es-AR" altLang="es-ES" dirty="0" smtClean="0">
              <a:latin typeface="Chalet" panose="02000603030000020004" pitchFamily="2" charset="0"/>
            </a:endParaRPr>
          </a:p>
          <a:p>
            <a:r>
              <a:rPr lang="es-AR" altLang="es-ES" dirty="0" smtClean="0">
                <a:latin typeface="Chalet" panose="02000603030000020004" pitchFamily="2" charset="0"/>
              </a:rPr>
              <a:t>(</a:t>
            </a:r>
            <a:r>
              <a:rPr lang="es-AR" altLang="es-ES" dirty="0">
                <a:latin typeface="Chalet" panose="02000603030000020004" pitchFamily="2" charset="0"/>
              </a:rPr>
              <a:t>SGBP</a:t>
            </a:r>
            <a:r>
              <a:rPr lang="es-AR" altLang="es-ES" dirty="0" smtClean="0">
                <a:latin typeface="Chalet" panose="02000603030000020004" pitchFamily="2" charset="0"/>
              </a:rPr>
              <a:t>)</a:t>
            </a:r>
            <a:endParaRPr lang="es-ES" altLang="es-ES" dirty="0" smtClean="0">
              <a:latin typeface="Chalet" panose="020006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6493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arrollos Informáticos [Modo de compatibilidad]" id="{CFE515AC-D2F4-44B8-83D4-88AAB690FCB8}" vid="{5339DD84-BD62-45F9-9BE7-7AECEA2813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Desarrollos Informáticos</Template>
  <TotalTime>7</TotalTime>
  <Words>339</Words>
  <Application>Microsoft Office PowerPoint</Application>
  <PresentationFormat>Panorámica</PresentationFormat>
  <Paragraphs>34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Calibri</vt:lpstr>
      <vt:lpstr>Arial</vt:lpstr>
      <vt:lpstr>Calibri Light</vt:lpstr>
      <vt:lpstr>Chalet</vt:lpstr>
      <vt:lpstr>Tema de Office</vt:lpstr>
      <vt:lpstr>Desarrollos Informáticos</vt:lpstr>
      <vt:lpstr>Presentación de PowerPoint</vt:lpstr>
      <vt:lpstr>Sistema de Control de Asistencia y Presentismo</vt:lpstr>
      <vt:lpstr>Introducción</vt:lpstr>
      <vt:lpstr>Problemas de administración</vt:lpstr>
      <vt:lpstr>Solución</vt:lpstr>
      <vt:lpstr>Presentación de PowerPoint</vt:lpstr>
      <vt:lpstr>Presentación de PowerPoint</vt:lpstr>
      <vt:lpstr>Sistema de Gestión de Bienes Patrimoniales</vt:lpstr>
      <vt:lpstr>Introducción</vt:lpstr>
      <vt:lpstr>Problemas de administración</vt:lpstr>
      <vt:lpstr>Solución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Desarrollos Informáticos</dc:title>
  <dc:creator>maxi pizarro</dc:creator>
  <cp:lastModifiedBy>maxi pizarro</cp:lastModifiedBy>
  <cp:revision>1</cp:revision>
  <dcterms:created xsi:type="dcterms:W3CDTF">2018-02-06T20:26:20Z</dcterms:created>
  <dcterms:modified xsi:type="dcterms:W3CDTF">2018-02-06T20:33:24Z</dcterms:modified>
</cp:coreProperties>
</file>