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8"/>
  </p:notesMasterIdLst>
  <p:handoutMasterIdLst>
    <p:handoutMasterId r:id="rId29"/>
  </p:handoutMasterIdLst>
  <p:sldIdLst>
    <p:sldId id="260" r:id="rId2"/>
    <p:sldId id="285" r:id="rId3"/>
    <p:sldId id="262" r:id="rId4"/>
    <p:sldId id="263" r:id="rId5"/>
    <p:sldId id="264" r:id="rId6"/>
    <p:sldId id="287" r:id="rId7"/>
    <p:sldId id="288" r:id="rId8"/>
    <p:sldId id="266" r:id="rId9"/>
    <p:sldId id="293" r:id="rId10"/>
    <p:sldId id="269" r:id="rId11"/>
    <p:sldId id="271" r:id="rId12"/>
    <p:sldId id="272" r:id="rId13"/>
    <p:sldId id="289" r:id="rId14"/>
    <p:sldId id="273" r:id="rId15"/>
    <p:sldId id="274" r:id="rId16"/>
    <p:sldId id="275" r:id="rId17"/>
    <p:sldId id="276" r:id="rId18"/>
    <p:sldId id="277" r:id="rId19"/>
    <p:sldId id="279" r:id="rId20"/>
    <p:sldId id="280" r:id="rId21"/>
    <p:sldId id="296" r:id="rId22"/>
    <p:sldId id="282" r:id="rId23"/>
    <p:sldId id="283" r:id="rId24"/>
    <p:sldId id="292" r:id="rId25"/>
    <p:sldId id="291" r:id="rId26"/>
    <p:sldId id="284" r:id="rId27"/>
  </p:sldIdLst>
  <p:sldSz cx="9144000" cy="6858000" type="screen4x3"/>
  <p:notesSz cx="6858000" cy="9144000"/>
  <p:embeddedFontLst>
    <p:embeddedFont>
      <p:font typeface="Tempus Sans ITC" panose="04020404030D07020202" pitchFamily="82" charset="0"/>
      <p:regular r:id="rId30"/>
    </p:embeddedFont>
    <p:embeddedFont>
      <p:font typeface="新細明體" panose="020B0604020202020204" charset="-120"/>
      <p:regular r:id="rId31"/>
    </p:embeddedFont>
    <p:embeddedFont>
      <p:font typeface="Arial Unicode MS" panose="020B0604020202020204" charset="-128"/>
      <p:regular r:id="rId32"/>
    </p:embeddedFont>
    <p:embeddedFont>
      <p:font typeface="Rod" panose="02030509050101010101" pitchFamily="49" charset="-79"/>
      <p:regular r:id="rId33"/>
    </p:embeddedFont>
    <p:embeddedFont>
      <p:font typeface="Verdana" panose="020B0604030504040204" pitchFamily="3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cmsy10" panose="020B0500000000000000" pitchFamily="34" charset="0"/>
      <p:regular r:id="rId42"/>
    </p:embeddedFont>
    <p:embeddedFont>
      <p:font typeface="宋体" panose="02010600030101010101" pitchFamily="2" charset="-122"/>
      <p:regular r:id="rId43"/>
    </p:embeddedFont>
  </p:embeddedFontLst>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646"/>
    <a:srgbClr val="FFFFCC"/>
    <a:srgbClr val="0000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5" autoAdjust="0"/>
    <p:restoredTop sz="92017" autoAdjust="0"/>
  </p:normalViewPr>
  <p:slideViewPr>
    <p:cSldViewPr>
      <p:cViewPr varScale="1">
        <p:scale>
          <a:sx n="95" d="100"/>
          <a:sy n="95" d="100"/>
        </p:scale>
        <p:origin x="1134" y="45"/>
      </p:cViewPr>
      <p:guideLst>
        <p:guide orient="horz" pos="2160"/>
        <p:guide pos="2880"/>
      </p:guideLst>
    </p:cSldViewPr>
  </p:slideViewPr>
  <p:outlineViewPr>
    <p:cViewPr>
      <p:scale>
        <a:sx n="33" d="100"/>
        <a:sy n="33" d="100"/>
      </p:scale>
      <p:origin x="108" y="1969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0" d="100"/>
          <a:sy n="70" d="100"/>
        </p:scale>
        <p:origin x="-281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EC9BEA-2480-42E6-AE11-8D3E195B2822}" type="datetimeFigureOut">
              <a:rPr lang="en-US" smtClean="0"/>
              <a:t>1/17/2017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F44808-A234-4A5C-94C8-295333A0C937}" type="slidenum">
              <a:rPr lang="en-US" smtClean="0"/>
              <a:t>‹#›</a:t>
            </a:fld>
            <a:endParaRPr lang="en-US"/>
          </a:p>
        </p:txBody>
      </p:sp>
    </p:spTree>
    <p:extLst>
      <p:ext uri="{BB962C8B-B14F-4D97-AF65-F5344CB8AC3E}">
        <p14:creationId xmlns:p14="http://schemas.microsoft.com/office/powerpoint/2010/main" val="1695976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CE7E75-41D1-4BBF-A8DF-6617D3C168BD}" type="datetimeFigureOut">
              <a:rPr lang="en-US" smtClean="0"/>
              <a:t>1/17/2017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2252EC-641F-4D63-A9C5-58578D9B8FE8}" type="slidenum">
              <a:rPr lang="en-US" smtClean="0"/>
              <a:t>‹#›</a:t>
            </a:fld>
            <a:endParaRPr lang="en-US"/>
          </a:p>
        </p:txBody>
      </p:sp>
    </p:spTree>
    <p:extLst>
      <p:ext uri="{BB962C8B-B14F-4D97-AF65-F5344CB8AC3E}">
        <p14:creationId xmlns:p14="http://schemas.microsoft.com/office/powerpoint/2010/main" val="413001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6F6EB33-5D56-44DD-89D3-3403DE70DA7F}" type="slidenum">
              <a:rPr lang="en-US"/>
              <a:pPr/>
              <a:t>1</a:t>
            </a:fld>
            <a:endParaRPr lang="en-US"/>
          </a:p>
        </p:txBody>
      </p:sp>
      <p:sp>
        <p:nvSpPr>
          <p:cNvPr id="1044482" name="Rectangle 1026"/>
          <p:cNvSpPr>
            <a:spLocks noGrp="1" noRot="1" noChangeAspect="1" noChangeArrowheads="1" noTextEdit="1"/>
          </p:cNvSpPr>
          <p:nvPr>
            <p:ph type="sldImg"/>
          </p:nvPr>
        </p:nvSpPr>
        <p:spPr>
          <a:ln/>
        </p:spPr>
      </p:sp>
      <p:sp>
        <p:nvSpPr>
          <p:cNvPr id="104448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7AF951A-583B-4AED-8256-FC01D09F426B}" type="slidenum">
              <a:rPr lang="en-US"/>
              <a:pPr/>
              <a:t>12</a:t>
            </a:fld>
            <a:endParaRPr lang="en-US"/>
          </a:p>
        </p:txBody>
      </p:sp>
      <p:sp>
        <p:nvSpPr>
          <p:cNvPr id="1078274" name="Rectangle 2"/>
          <p:cNvSpPr>
            <a:spLocks noGrp="1" noRot="1" noChangeAspect="1" noChangeArrowheads="1" noTextEdit="1"/>
          </p:cNvSpPr>
          <p:nvPr>
            <p:ph type="sldImg"/>
          </p:nvPr>
        </p:nvSpPr>
        <p:spPr>
          <a:ln/>
        </p:spPr>
      </p:sp>
      <p:sp>
        <p:nvSpPr>
          <p:cNvPr id="1078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24A0F6FB-54E8-434E-8F93-FFADC205BC3D}" type="slidenum">
              <a:rPr lang="en-US"/>
              <a:pPr/>
              <a:t>14</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7C5C498-BD49-494D-BC47-EE5979D09856}" type="slidenum">
              <a:rPr lang="en-US"/>
              <a:pPr/>
              <a:t>15</a:t>
            </a:fld>
            <a:endParaRPr lang="en-US"/>
          </a:p>
        </p:txBody>
      </p:sp>
      <p:sp>
        <p:nvSpPr>
          <p:cNvPr id="1080322" name="Rectangle 2"/>
          <p:cNvSpPr>
            <a:spLocks noGrp="1" noRot="1" noChangeAspect="1" noChangeArrowheads="1" noTextEdit="1"/>
          </p:cNvSpPr>
          <p:nvPr>
            <p:ph type="sldImg"/>
          </p:nvPr>
        </p:nvSpPr>
        <p:spPr>
          <a:ln/>
        </p:spPr>
      </p:sp>
      <p:sp>
        <p:nvSpPr>
          <p:cNvPr id="1080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546A406D-03F9-4C81-AA91-E8254488C833}" type="slidenum">
              <a:rPr lang="en-US"/>
              <a:pPr/>
              <a:t>16</a:t>
            </a:fld>
            <a:endParaRPr 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E0D2D5A3-9F32-47DF-B18B-5E846A7F434C}" type="slidenum">
              <a:rPr lang="en-US"/>
              <a:pPr/>
              <a:t>17</a:t>
            </a:fld>
            <a:endParaRPr 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83C20D3-65BF-404D-9EC7-EE3124809DBB}" type="slidenum">
              <a:rPr lang="en-US"/>
              <a:pPr/>
              <a:t>18</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3AC1DFC3-781A-45CA-BEE6-AC6C6D7BBC24}" type="slidenum">
              <a:rPr lang="en-US"/>
              <a:pPr/>
              <a:t>19</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25C72E1-0261-4349-A248-F143EE06A430}" type="slidenum">
              <a:rPr lang="en-US"/>
              <a:pPr/>
              <a:t>20</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7932D19-5314-400F-9C77-93E3640F917E}" type="slidenum">
              <a:rPr lang="en-US"/>
              <a:pPr/>
              <a:t>21</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13089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023883B-4BCC-4038-B6EF-FFEC045F0546}" type="slidenum">
              <a:rPr lang="en-US"/>
              <a:pPr/>
              <a:t>22</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7932D19-5314-400F-9C77-93E3640F917E}" type="slidenum">
              <a:rPr lang="en-US"/>
              <a:pPr/>
              <a:t>2</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E1ED468-EA77-4291-B271-3E9DCB1BF567}" type="slidenum">
              <a:rPr lang="en-US"/>
              <a:pPr/>
              <a:t>23</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A2691292-F5A1-4C94-9235-B07D9ACA68E7}" type="slidenum">
              <a:rPr lang="en-US"/>
              <a:pPr/>
              <a:t>26</a:t>
            </a:fld>
            <a:endParaRPr lang="en-US"/>
          </a:p>
        </p:txBody>
      </p:sp>
      <p:sp>
        <p:nvSpPr>
          <p:cNvPr id="1064962" name="Rectangle 2"/>
          <p:cNvSpPr>
            <a:spLocks noGrp="1" noRot="1" noChangeAspect="1" noChangeArrowheads="1" noTextEdit="1"/>
          </p:cNvSpPr>
          <p:nvPr>
            <p:ph type="sldImg"/>
          </p:nvPr>
        </p:nvSpPr>
        <p:spPr>
          <a:ln/>
        </p:spPr>
      </p:sp>
      <p:sp>
        <p:nvSpPr>
          <p:cNvPr id="1064963" name="Rectangle 3"/>
          <p:cNvSpPr>
            <a:spLocks noGrp="1" noChangeArrowheads="1"/>
          </p:cNvSpPr>
          <p:nvPr>
            <p:ph type="body" idx="1"/>
          </p:nvPr>
        </p:nvSpPr>
        <p:spPr/>
        <p:txBody>
          <a:bodyPr/>
          <a:lstStyle/>
          <a:p>
            <a:r>
              <a:rPr lang="en-US" dirty="0"/>
              <a:t>Badges game</a:t>
            </a:r>
          </a:p>
          <a:p>
            <a:r>
              <a:rPr lang="en-US"/>
              <a:t> Don’t give me the answer</a:t>
            </a:r>
          </a:p>
          <a:p>
            <a:r>
              <a:rPr lang="en-US" dirty="0"/>
              <a:t> Start thinking about how to write a program that will figure out whether my name has + or – next to it.</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B99D7AC-A11A-4328-91C4-921F56E64AEF}" type="slidenum">
              <a:rPr lang="en-US"/>
              <a:pPr/>
              <a:t>3</a:t>
            </a:fld>
            <a:endParaRPr lang="en-US"/>
          </a:p>
        </p:txBody>
      </p:sp>
      <p:sp>
        <p:nvSpPr>
          <p:cNvPr id="1068034" name="Rectangle 2"/>
          <p:cNvSpPr>
            <a:spLocks noGrp="1" noRot="1" noChangeAspect="1" noChangeArrowheads="1" noTextEdit="1"/>
          </p:cNvSpPr>
          <p:nvPr>
            <p:ph type="sldImg"/>
          </p:nvPr>
        </p:nvSpPr>
        <p:spPr>
          <a:ln/>
        </p:spPr>
      </p:sp>
      <p:sp>
        <p:nvSpPr>
          <p:cNvPr id="1068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5FD966C-4CB8-4CA5-AF4D-9CB538ADF8EB}" type="slidenum">
              <a:rPr lang="en-US"/>
              <a:pPr/>
              <a:t>4</a:t>
            </a:fld>
            <a:endParaRPr lang="en-US"/>
          </a:p>
        </p:txBody>
      </p:sp>
      <p:sp>
        <p:nvSpPr>
          <p:cNvPr id="1058818" name="Rectangle 2"/>
          <p:cNvSpPr>
            <a:spLocks noGrp="1" noRot="1" noChangeAspect="1" noChangeArrowheads="1" noTextEdit="1"/>
          </p:cNvSpPr>
          <p:nvPr>
            <p:ph type="sldImg"/>
          </p:nvPr>
        </p:nvSpPr>
        <p:spPr>
          <a:ln/>
        </p:spPr>
      </p:sp>
      <p:sp>
        <p:nvSpPr>
          <p:cNvPr id="1058819" name="Rectangle 3"/>
          <p:cNvSpPr>
            <a:spLocks noGrp="1" noChangeArrowheads="1"/>
          </p:cNvSpPr>
          <p:nvPr>
            <p:ph type="body" idx="1"/>
          </p:nvPr>
        </p:nvSpPr>
        <p:spPr/>
        <p:txBody>
          <a:bodyPr/>
          <a:lstStyle/>
          <a:p>
            <a:r>
              <a:rPr lang="en-US" dirty="0"/>
              <a:t>Badges game</a:t>
            </a:r>
          </a:p>
          <a:p>
            <a:r>
              <a:rPr lang="en-US" dirty="0"/>
              <a:t> Don’t give me the answer</a:t>
            </a:r>
          </a:p>
          <a:p>
            <a:r>
              <a:rPr lang="en-US" dirty="0"/>
              <a:t> Start thinking about how to write a program that will figure out whether my name has + or – next to it.</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8BE65C8-B751-427E-91F7-8C6BFCCE0117}" type="slidenum">
              <a:rPr lang="en-US"/>
              <a:pPr/>
              <a:t>5</a:t>
            </a:fld>
            <a:endParaRPr lang="en-US"/>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30E3A1B7-5110-4612-B4D5-E7737357C293}" type="slidenum">
              <a:rPr lang="en-US"/>
              <a:pPr/>
              <a:t>8</a:t>
            </a:fld>
            <a:endParaRPr lang="en-US"/>
          </a:p>
        </p:txBody>
      </p:sp>
      <p:sp>
        <p:nvSpPr>
          <p:cNvPr id="1070082" name="Rectangle 2"/>
          <p:cNvSpPr>
            <a:spLocks noGrp="1" noRot="1" noChangeAspect="1" noChangeArrowheads="1" noTextEdit="1"/>
          </p:cNvSpPr>
          <p:nvPr>
            <p:ph type="sldImg"/>
          </p:nvPr>
        </p:nvSpPr>
        <p:spPr>
          <a:ln/>
        </p:spPr>
      </p:sp>
      <p:sp>
        <p:nvSpPr>
          <p:cNvPr id="1070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9651F4F1-933F-445F-ADB2-33FA15B71DDA}" type="slidenum">
              <a:rPr lang="en-US">
                <a:latin typeface="Times New Roman" pitchFamily="18" charset="0"/>
              </a:rPr>
              <a:pPr eaLnBrk="1" hangingPunct="1"/>
              <a:t>9</a:t>
            </a:fld>
            <a:endParaRPr lang="en-US">
              <a:latin typeface="Times New Roman" pitchFamily="18" charset="0"/>
            </a:endParaRPr>
          </a:p>
        </p:txBody>
      </p:sp>
      <p:sp>
        <p:nvSpPr>
          <p:cNvPr id="26627" name="Rectangle 7"/>
          <p:cNvSpPr txBox="1">
            <a:spLocks noGrp="1" noChangeArrowheads="1"/>
          </p:cNvSpPr>
          <p:nvPr/>
        </p:nvSpPr>
        <p:spPr bwMode="auto">
          <a:xfrm>
            <a:off x="3885974" y="8687595"/>
            <a:ext cx="2972026" cy="45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algn="r" eaLnBrk="1" hangingPunct="1"/>
            <a:fld id="{4DFAA5D4-7B60-48D0-8AB8-3F7483A66248}" type="slidenum">
              <a:rPr lang="en-US" sz="1300">
                <a:latin typeface="Times New Roman" pitchFamily="18" charset="0"/>
              </a:rPr>
              <a:pPr algn="r" eaLnBrk="1" hangingPunct="1"/>
              <a:t>9</a:t>
            </a:fld>
            <a:endParaRPr lang="en-US" sz="1300">
              <a:latin typeface="Times New Roman" pitchFamily="18" charset="0"/>
            </a:endParaRPr>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p:spPr>
        <p:txBody>
          <a:bodyPr lIns="96651" tIns="48324" rIns="96651" bIns="48324"/>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AF035DB7-69D9-4DA8-8E4D-18059304B37C}" type="slidenum">
              <a:rPr lang="en-US"/>
              <a:pPr/>
              <a:t>10</a:t>
            </a:fld>
            <a:endParaRPr lang="en-US"/>
          </a:p>
        </p:txBody>
      </p:sp>
      <p:sp>
        <p:nvSpPr>
          <p:cNvPr id="1073154" name="Rectangle 2"/>
          <p:cNvSpPr>
            <a:spLocks noGrp="1" noRot="1" noChangeAspect="1" noChangeArrowheads="1" noTextEdit="1"/>
          </p:cNvSpPr>
          <p:nvPr>
            <p:ph type="sldImg"/>
          </p:nvPr>
        </p:nvSpPr>
        <p:spPr>
          <a:ln/>
        </p:spPr>
      </p:sp>
      <p:sp>
        <p:nvSpPr>
          <p:cNvPr id="1073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AB865B11-BB52-488A-A657-F7406FBC2FA5}" type="slidenum">
              <a:rPr lang="en-US"/>
              <a:pPr/>
              <a:t>11</a:t>
            </a:fld>
            <a:endParaRPr lang="en-US"/>
          </a:p>
        </p:txBody>
      </p:sp>
      <p:sp>
        <p:nvSpPr>
          <p:cNvPr id="1077250" name="Rectangle 2"/>
          <p:cNvSpPr>
            <a:spLocks noGrp="1" noRot="1" noChangeAspect="1" noChangeArrowheads="1" noTextEdit="1"/>
          </p:cNvSpPr>
          <p:nvPr>
            <p:ph type="sldImg"/>
          </p:nvPr>
        </p:nvSpPr>
        <p:spPr>
          <a:ln/>
        </p:spPr>
      </p:sp>
      <p:sp>
        <p:nvSpPr>
          <p:cNvPr id="107725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1470025"/>
          </a:xfrm>
        </p:spPr>
        <p:txBody>
          <a:bodyPr/>
          <a:lstStyle>
            <a:lvl1pPr>
              <a:defRPr b="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209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2000">
                <a:solidFill>
                  <a:schemeClr val="tx1"/>
                </a:solidFill>
                <a:latin typeface="+mj-lt"/>
              </a:defRPr>
            </a:lvl1pPr>
          </a:lstStyle>
          <a:p>
            <a:fld id="{0C921938-476A-4922-BE24-3B8F6A2854D9}" type="slidenum">
              <a:rPr lang="en-US" smtClean="0"/>
              <a:pPr/>
              <a:t>‹#›</a:t>
            </a:fld>
            <a:endParaRPr lang="en-US" dirty="0"/>
          </a:p>
        </p:txBody>
      </p:sp>
    </p:spTree>
    <p:extLst>
      <p:ext uri="{BB962C8B-B14F-4D97-AF65-F5344CB8AC3E}">
        <p14:creationId xmlns:p14="http://schemas.microsoft.com/office/powerpoint/2010/main" val="5841429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4" name="Group 3"/>
          <p:cNvGrpSpPr/>
          <p:nvPr userDrawn="1"/>
        </p:nvGrpSpPr>
        <p:grpSpPr>
          <a:xfrm>
            <a:off x="1371598" y="12436"/>
            <a:ext cx="0" cy="5783262"/>
            <a:chOff x="1371598" y="12436"/>
            <a:chExt cx="0" cy="5783262"/>
          </a:xfrm>
        </p:grpSpPr>
        <p:sp>
          <p:nvSpPr>
            <p:cNvPr id="6" name="Line 123"/>
            <p:cNvSpPr>
              <a:spLocks noChangeShapeType="1"/>
            </p:cNvSpPr>
            <p:nvPr/>
          </p:nvSpPr>
          <p:spPr bwMode="auto">
            <a:xfrm flipH="1">
              <a:off x="1371598" y="1143000"/>
              <a:ext cx="0" cy="4652698"/>
            </a:xfrm>
            <a:prstGeom prst="line">
              <a:avLst/>
            </a:prstGeom>
            <a:noFill/>
            <a:ln w="31750">
              <a:solidFill>
                <a:schemeClr val="accent1">
                  <a:lumMod val="75000"/>
                </a:schemeClr>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US"/>
            </a:p>
          </p:txBody>
        </p:sp>
        <p:sp>
          <p:nvSpPr>
            <p:cNvPr id="7" name="Line 124"/>
            <p:cNvSpPr>
              <a:spLocks noChangeShapeType="1"/>
            </p:cNvSpPr>
            <p:nvPr/>
          </p:nvSpPr>
          <p:spPr bwMode="auto">
            <a:xfrm>
              <a:off x="1371598" y="12436"/>
              <a:ext cx="0" cy="1130564"/>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US"/>
            </a:p>
          </p:txBody>
        </p:sp>
      </p:grpSp>
      <p:sp>
        <p:nvSpPr>
          <p:cNvPr id="2" name="Title 1"/>
          <p:cNvSpPr>
            <a:spLocks noGrp="1"/>
          </p:cNvSpPr>
          <p:nvPr userDrawn="1">
            <p:ph type="title"/>
          </p:nvPr>
        </p:nvSpPr>
        <p:spPr>
          <a:xfrm>
            <a:off x="1371600" y="30822"/>
            <a:ext cx="7772400" cy="1143000"/>
          </a:xfrm>
        </p:spPr>
        <p:txBody>
          <a:bodyPr/>
          <a:lstStyle/>
          <a:p>
            <a:r>
              <a:rPr lang="en-US" dirty="0" smtClean="0"/>
              <a:t>Click to edit Master title style</a:t>
            </a:r>
            <a:endParaRPr lang="en-US" dirty="0"/>
          </a:p>
        </p:txBody>
      </p:sp>
      <p:sp>
        <p:nvSpPr>
          <p:cNvPr id="3" name="Content Placeholder 2"/>
          <p:cNvSpPr>
            <a:spLocks noGrp="1"/>
          </p:cNvSpPr>
          <p:nvPr userDrawn="1">
            <p:ph idx="1"/>
          </p:nvPr>
        </p:nvSpPr>
        <p:spPr>
          <a:xfrm>
            <a:off x="1524000" y="1752600"/>
            <a:ext cx="7162800" cy="4525963"/>
          </a:xfrm>
        </p:spPr>
        <p:txBody>
          <a:bodyPr/>
          <a:lstStyle>
            <a:lvl1pPr marL="342900" indent="-342900">
              <a:buSzPct val="75000"/>
              <a:buFontTx/>
              <a:buBlip>
                <a:blip r:embed="rId2"/>
              </a:buBlip>
              <a:defRPr/>
            </a:lvl1pPr>
            <a:lvl2pPr marL="742950" indent="-285750">
              <a:buClr>
                <a:schemeClr val="accent1"/>
              </a:buClr>
              <a:buSzPct val="75000"/>
              <a:buFont typeface="Wingdings" pitchFamily="2" charset="2"/>
              <a:buChar char="q"/>
              <a:defRPr>
                <a:solidFill>
                  <a:schemeClr val="accent2">
                    <a:lumMod val="75000"/>
                    <a:lumOff val="25000"/>
                  </a:schemeClr>
                </a:solidFill>
              </a:defRPr>
            </a:lvl2pPr>
            <a:lvl3pPr marL="1143000" indent="-228600">
              <a:buClr>
                <a:schemeClr val="accent1"/>
              </a:buClr>
              <a:buFont typeface="Wingdings" pitchFamily="2" charset="2"/>
              <a:buChar char="§"/>
              <a:defRPr/>
            </a:lvl3pPr>
            <a:lvl4pPr marL="1600200" indent="-228600">
              <a:buClr>
                <a:schemeClr val="accent1"/>
              </a:buClr>
              <a:buFont typeface="Arial" pitchFamily="34" charset="0"/>
              <a:buChar char="•"/>
              <a:defRPr>
                <a:solidFill>
                  <a:schemeClr val="accent2">
                    <a:lumMod val="75000"/>
                    <a:lumOff val="25000"/>
                  </a:schemeClr>
                </a:solidFill>
              </a:defRPr>
            </a:lvl4pPr>
            <a:lvl5pPr marL="2057400" indent="-22860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4"/>
          <p:cNvSpPr>
            <a:spLocks noGrp="1"/>
          </p:cNvSpPr>
          <p:nvPr userDrawn="1">
            <p:ph sz="quarter" idx="13"/>
          </p:nvPr>
        </p:nvSpPr>
        <p:spPr>
          <a:xfrm rot="18627426">
            <a:off x="57359" y="3681197"/>
            <a:ext cx="2183449" cy="1558925"/>
          </a:xfrm>
          <a:noFill/>
          <a:ln>
            <a:noFill/>
          </a:ln>
        </p:spPr>
        <p:style>
          <a:lnRef idx="2">
            <a:schemeClr val="accent6"/>
          </a:lnRef>
          <a:fillRef idx="1">
            <a:schemeClr val="lt1"/>
          </a:fillRef>
          <a:effectRef idx="0">
            <a:schemeClr val="accent6"/>
          </a:effectRef>
          <a:fontRef idx="none"/>
        </p:style>
        <p:txBody>
          <a:bodyPr/>
          <a:lstStyle>
            <a:lvl1pPr marL="0" indent="0">
              <a:buFontTx/>
              <a:buNone/>
              <a:defRPr sz="2000" b="1">
                <a:solidFill>
                  <a:schemeClr val="tx1">
                    <a:lumMod val="50000"/>
                    <a:lumOff val="50000"/>
                  </a:schemeClr>
                </a:solidFill>
              </a:defRPr>
            </a:lvl1pPr>
            <a:lvl2pPr>
              <a:defRPr sz="1600" baseline="0"/>
            </a:lvl2pPr>
            <a:lvl3pPr>
              <a:defRPr sz="1600" baseline="0"/>
            </a:lvl3pPr>
            <a:lvl4pPr>
              <a:defRPr sz="1600" baseline="0"/>
            </a:lvl4pPr>
            <a:lvl5pPr>
              <a:defRPr sz="1600"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2000">
                <a:solidFill>
                  <a:schemeClr val="tx1"/>
                </a:solidFill>
                <a:latin typeface="+mj-lt"/>
              </a:defRPr>
            </a:lvl1pPr>
          </a:lstStyle>
          <a:p>
            <a:fld id="{0C921938-476A-4922-BE24-3B8F6A2854D9}" type="slidenum">
              <a:rPr lang="en-US" smtClean="0"/>
              <a:pPr/>
              <a:t>‹#›</a:t>
            </a:fld>
            <a:endParaRPr lang="en-US" dirty="0"/>
          </a:p>
        </p:txBody>
      </p:sp>
    </p:spTree>
    <p:extLst>
      <p:ext uri="{BB962C8B-B14F-4D97-AF65-F5344CB8AC3E}">
        <p14:creationId xmlns:p14="http://schemas.microsoft.com/office/powerpoint/2010/main" val="29632816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2000">
                <a:solidFill>
                  <a:schemeClr val="tx1"/>
                </a:solidFill>
                <a:latin typeface="+mj-lt"/>
              </a:defRPr>
            </a:lvl1pPr>
          </a:lstStyle>
          <a:p>
            <a:fld id="{0C921938-476A-4922-BE24-3B8F6A2854D9}" type="slidenum">
              <a:rPr lang="en-US" smtClean="0"/>
              <a:pPr/>
              <a:t>‹#›</a:t>
            </a:fld>
            <a:endParaRPr lang="en-US" dirty="0"/>
          </a:p>
        </p:txBody>
      </p:sp>
    </p:spTree>
    <p:extLst>
      <p:ext uri="{BB962C8B-B14F-4D97-AF65-F5344CB8AC3E}">
        <p14:creationId xmlns:p14="http://schemas.microsoft.com/office/powerpoint/2010/main" val="24544092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7200" y="6356350"/>
            <a:ext cx="5562600" cy="365125"/>
          </a:xfrm>
          <a:prstGeom prst="rect">
            <a:avLst/>
          </a:prstGeom>
        </p:spPr>
        <p:txBody>
          <a:bodyPr/>
          <a:lstStyle/>
          <a:p>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18035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xfrm>
            <a:off x="4419600" y="6248400"/>
            <a:ext cx="4038600" cy="228600"/>
          </a:xfrm>
          <a:prstGeom prst="rect">
            <a:avLst/>
          </a:prstGeom>
        </p:spPr>
        <p:txBody>
          <a:bodyPr/>
          <a:lstStyle>
            <a:lvl1pPr>
              <a:defRPr/>
            </a:lvl1pPr>
          </a:lstStyle>
          <a:p>
            <a:pPr>
              <a:defRPr/>
            </a:pPr>
            <a:endParaRPr lang="en-US" altLang="zh-TW" dirty="0"/>
          </a:p>
        </p:txBody>
      </p:sp>
      <p:sp>
        <p:nvSpPr>
          <p:cNvPr id="3" name="Rectangle 3"/>
          <p:cNvSpPr>
            <a:spLocks noGrp="1" noChangeArrowheads="1"/>
          </p:cNvSpPr>
          <p:nvPr>
            <p:ph type="sldNum" sz="quarter" idx="11"/>
          </p:nvPr>
        </p:nvSpPr>
        <p:spPr/>
        <p:txBody>
          <a:bodyPr/>
          <a:lstStyle>
            <a:lvl1pPr>
              <a:defRPr/>
            </a:lvl1pPr>
          </a:lstStyle>
          <a:p>
            <a:pPr>
              <a:defRPr/>
            </a:pPr>
            <a:r>
              <a:rPr lang="en-US" altLang="zh-TW"/>
              <a:t>Page </a:t>
            </a:r>
            <a:fld id="{34956E49-9B35-407E-B5F2-C84A7F7C3F93}" type="slidenum">
              <a:rPr lang="en-US" altLang="zh-TW"/>
              <a:pPr>
                <a:defRPr/>
              </a:pPr>
              <a:t>‹#›</a:t>
            </a:fld>
            <a:endParaRPr lang="en-US" altLang="zh-TW"/>
          </a:p>
        </p:txBody>
      </p:sp>
      <p:sp>
        <p:nvSpPr>
          <p:cNvPr id="4" name="Rectangle 8"/>
          <p:cNvSpPr>
            <a:spLocks noGrp="1" noChangeArrowheads="1"/>
          </p:cNvSpPr>
          <p:nvPr>
            <p:ph type="dt" sz="half" idx="12"/>
          </p:nvPr>
        </p:nvSpPr>
        <p:spPr>
          <a:xfrm>
            <a:off x="4419600" y="6553200"/>
            <a:ext cx="3048000" cy="228600"/>
          </a:xfrm>
          <a:prstGeom prst="rect">
            <a:avLst/>
          </a:prstGeom>
        </p:spPr>
        <p:txBody>
          <a:bodyPr/>
          <a:lstStyle>
            <a:lvl1pPr>
              <a:defRPr/>
            </a:lvl1pPr>
          </a:lstStyle>
          <a:p>
            <a:pPr>
              <a:defRPr/>
            </a:pPr>
            <a:endParaRPr lang="en-US" altLang="zh-TW" dirty="0"/>
          </a:p>
        </p:txBody>
      </p:sp>
    </p:spTree>
    <p:extLst>
      <p:ext uri="{BB962C8B-B14F-4D97-AF65-F5344CB8AC3E}">
        <p14:creationId xmlns:p14="http://schemas.microsoft.com/office/powerpoint/2010/main" val="1782664545"/>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524000" y="1600200"/>
            <a:ext cx="716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Rectangle 120"/>
          <p:cNvSpPr>
            <a:spLocks noChangeArrowheads="1"/>
          </p:cNvSpPr>
          <p:nvPr/>
        </p:nvSpPr>
        <p:spPr bwMode="auto">
          <a:xfrm rot="5400000" flipV="1">
            <a:off x="3999705" y="-4001292"/>
            <a:ext cx="1143001" cy="9145588"/>
          </a:xfrm>
          <a:prstGeom prst="rect">
            <a:avLst/>
          </a:prstGeom>
          <a:solidFill>
            <a:schemeClr val="accent6"/>
          </a:solidFill>
          <a:ln w="9525">
            <a:solidFill>
              <a:schemeClr val="accent1"/>
            </a:solidFill>
            <a:miter lim="800000"/>
            <a:headEnd/>
            <a:tailEnd/>
          </a:ln>
        </p:spPr>
        <p:txBody>
          <a:bodyPr/>
          <a:lstStyle/>
          <a:p>
            <a:pPr fontAlgn="auto">
              <a:spcBef>
                <a:spcPts val="0"/>
              </a:spcBef>
              <a:spcAft>
                <a:spcPts val="0"/>
              </a:spcAft>
              <a:defRPr/>
            </a:pPr>
            <a:endParaRPr lang="zh-CN" altLang="en-US" sz="1800">
              <a:solidFill>
                <a:srgbClr val="0F243E"/>
              </a:solidFill>
              <a:latin typeface="Calibri"/>
              <a:cs typeface="+mn-cs"/>
            </a:endParaRPr>
          </a:p>
        </p:txBody>
      </p:sp>
      <p:sp>
        <p:nvSpPr>
          <p:cNvPr id="10" name="Content Placeholder 14"/>
          <p:cNvSpPr txBox="1">
            <a:spLocks/>
          </p:cNvSpPr>
          <p:nvPr userDrawn="1"/>
        </p:nvSpPr>
        <p:spPr>
          <a:xfrm>
            <a:off x="209759" y="6348197"/>
            <a:ext cx="8781841" cy="509803"/>
          </a:xfrm>
          <a:prstGeom prst="rect">
            <a:avLst/>
          </a:prstGeom>
          <a:noFill/>
          <a:ln w="25400" cap="flat" cmpd="sng" algn="ctr">
            <a:noFill/>
            <a:prstDash val="solid"/>
          </a:ln>
        </p:spPr>
        <p:style>
          <a:lnRef idx="2">
            <a:schemeClr val="accent6"/>
          </a:lnRef>
          <a:fillRef idx="1">
            <a:schemeClr val="lt1"/>
          </a:fillRef>
          <a:effectRef idx="0">
            <a:schemeClr val="accent6"/>
          </a:effectRef>
          <a:fontRef idx="none"/>
        </p:style>
        <p:txBody>
          <a:bodyPr/>
          <a:lstStyle>
            <a:lvl1pPr marL="0" indent="0" algn="l" rtl="0" fontAlgn="base">
              <a:spcBef>
                <a:spcPct val="20000"/>
              </a:spcBef>
              <a:spcAft>
                <a:spcPct val="0"/>
              </a:spcAft>
              <a:buSzPct val="75000"/>
              <a:buFontTx/>
              <a:buNone/>
              <a:defRPr sz="2000" b="0" kern="1200" baseline="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itchFamily="2" charset="2"/>
              <a:buChar char="q"/>
              <a:defRPr sz="1600" kern="1200" baseline="0">
                <a:solidFill>
                  <a:schemeClr val="tx1"/>
                </a:solidFill>
                <a:latin typeface="+mn-lt"/>
                <a:ea typeface="+mn-ea"/>
                <a:cs typeface="+mn-cs"/>
              </a:defRPr>
            </a:lvl2pPr>
            <a:lvl3pPr marL="1143000" indent="-228600" algn="l" rtl="0" fontAlgn="base">
              <a:spcBef>
                <a:spcPct val="20000"/>
              </a:spcBef>
              <a:spcAft>
                <a:spcPct val="0"/>
              </a:spcAft>
              <a:buClr>
                <a:schemeClr val="accent1"/>
              </a:buClr>
              <a:buFont typeface="Wingdings" pitchFamily="2" charset="2"/>
              <a:buChar char="§"/>
              <a:defRPr sz="1600" kern="1200" baseline="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Arial" pitchFamily="34" charset="0"/>
              <a:buChar char="•"/>
              <a:defRPr sz="1600" kern="1200" baseline="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INTRODUCTION			CS446 </a:t>
            </a:r>
            <a:r>
              <a:rPr lang="en-US" dirty="0" smtClean="0"/>
              <a:t>Spring ’17</a:t>
            </a:r>
            <a:r>
              <a:rPr lang="en-US" dirty="0" smtClean="0"/>
              <a:t>				</a:t>
            </a:r>
            <a:endParaRPr lang="en-US" dirty="0"/>
          </a:p>
        </p:txBody>
      </p:sp>
      <p:sp>
        <p:nvSpPr>
          <p:cNvPr id="11"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2000">
                <a:solidFill>
                  <a:schemeClr val="tx1"/>
                </a:solidFill>
                <a:latin typeface="+mj-lt"/>
              </a:defRPr>
            </a:lvl1pPr>
          </a:lstStyle>
          <a:p>
            <a:fld id="{0C921938-476A-4922-BE24-3B8F6A2854D9}" type="slidenum">
              <a:rPr lang="en-US" smtClean="0"/>
              <a:pPr/>
              <a:t>‹#›</a:t>
            </a:fld>
            <a:endParaRPr lang="en-US" dirty="0"/>
          </a:p>
        </p:txBody>
      </p:sp>
    </p:spTree>
    <p:extLst>
      <p:ext uri="{BB962C8B-B14F-4D97-AF65-F5344CB8AC3E}">
        <p14:creationId xmlns:p14="http://schemas.microsoft.com/office/powerpoint/2010/main" val="2101895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7" r:id="rId4"/>
    <p:sldLayoutId id="2147483668" r:id="rId5"/>
  </p:sldLayoutIdLst>
  <p:timing>
    <p:tnLst>
      <p:par>
        <p:cTn id="1" dur="indefinite" restart="never" nodeType="tmRoot"/>
      </p:par>
    </p:tnLst>
  </p:timing>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SzPct val="75000"/>
        <a:buBlip>
          <a:blip r:embed="rId7"/>
        </a:buBlip>
        <a:defRPr sz="24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itchFamily="2" charset="2"/>
        <a:buChar char="q"/>
        <a:defRPr sz="2000" kern="1200">
          <a:solidFill>
            <a:schemeClr val="accent2">
              <a:lumMod val="75000"/>
              <a:lumOff val="25000"/>
            </a:schemeClr>
          </a:solidFill>
          <a:latin typeface="+mn-lt"/>
          <a:ea typeface="+mn-ea"/>
          <a:cs typeface="+mn-cs"/>
        </a:defRPr>
      </a:lvl2pPr>
      <a:lvl3pPr marL="1143000" indent="-228600" algn="l" rtl="0" fontAlgn="base">
        <a:spcBef>
          <a:spcPct val="20000"/>
        </a:spcBef>
        <a:spcAft>
          <a:spcPct val="0"/>
        </a:spcAft>
        <a:buClr>
          <a:schemeClr val="accent1"/>
        </a:buClr>
        <a:buFont typeface="Wingdings" pitchFamily="2" charset="2"/>
        <a:buChar char="§"/>
        <a:defRPr sz="18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Arial" pitchFamily="34" charset="0"/>
        <a:buChar char="•"/>
        <a:defRPr sz="1600" kern="1200">
          <a:solidFill>
            <a:schemeClr val="accent2">
              <a:lumMod val="75000"/>
              <a:lumOff val="25000"/>
            </a:schemeClr>
          </a:solidFill>
          <a:latin typeface="+mn-lt"/>
          <a:ea typeface="+mn-ea"/>
          <a:cs typeface="+mn-cs"/>
        </a:defRPr>
      </a:lvl4pPr>
      <a:lvl5pPr marL="2057400" indent="-228600" algn="l" rtl="0" fontAlgn="base">
        <a:spcBef>
          <a:spcPct val="20000"/>
        </a:spcBef>
        <a:spcAft>
          <a:spcPct val="0"/>
        </a:spcAft>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9" Type="http://schemas.openxmlformats.org/officeDocument/2006/relationships/image" Target="../media/image44.png"/><Relationship Id="rId21" Type="http://schemas.openxmlformats.org/officeDocument/2006/relationships/image" Target="../media/image26.png"/><Relationship Id="rId34" Type="http://schemas.openxmlformats.org/officeDocument/2006/relationships/image" Target="../media/image39.png"/><Relationship Id="rId42" Type="http://schemas.openxmlformats.org/officeDocument/2006/relationships/image" Target="../media/image47.png"/><Relationship Id="rId47" Type="http://schemas.openxmlformats.org/officeDocument/2006/relationships/image" Target="../media/image52.png"/><Relationship Id="rId50" Type="http://schemas.openxmlformats.org/officeDocument/2006/relationships/image" Target="../media/image55.png"/><Relationship Id="rId55" Type="http://schemas.openxmlformats.org/officeDocument/2006/relationships/image" Target="../media/image60.png"/><Relationship Id="rId7" Type="http://schemas.openxmlformats.org/officeDocument/2006/relationships/image" Target="../media/image12.png"/><Relationship Id="rId2" Type="http://schemas.openxmlformats.org/officeDocument/2006/relationships/notesSlide" Target="../notesSlides/notesSlide8.xml"/><Relationship Id="rId16" Type="http://schemas.openxmlformats.org/officeDocument/2006/relationships/image" Target="../media/image21.png"/><Relationship Id="rId29" Type="http://schemas.openxmlformats.org/officeDocument/2006/relationships/image" Target="../media/image34.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37" Type="http://schemas.openxmlformats.org/officeDocument/2006/relationships/image" Target="../media/image42.png"/><Relationship Id="rId40" Type="http://schemas.openxmlformats.org/officeDocument/2006/relationships/image" Target="../media/image45.png"/><Relationship Id="rId45" Type="http://schemas.openxmlformats.org/officeDocument/2006/relationships/image" Target="../media/image50.png"/><Relationship Id="rId53" Type="http://schemas.openxmlformats.org/officeDocument/2006/relationships/image" Target="../media/image58.png"/><Relationship Id="rId5" Type="http://schemas.openxmlformats.org/officeDocument/2006/relationships/image" Target="../media/image10.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4" Type="http://schemas.openxmlformats.org/officeDocument/2006/relationships/image" Target="../media/image49.png"/><Relationship Id="rId52" Type="http://schemas.openxmlformats.org/officeDocument/2006/relationships/image" Target="../media/image57.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 Id="rId35" Type="http://schemas.openxmlformats.org/officeDocument/2006/relationships/image" Target="../media/image40.png"/><Relationship Id="rId43" Type="http://schemas.openxmlformats.org/officeDocument/2006/relationships/image" Target="../media/image48.png"/><Relationship Id="rId48" Type="http://schemas.openxmlformats.org/officeDocument/2006/relationships/image" Target="../media/image53.png"/><Relationship Id="rId56" Type="http://schemas.openxmlformats.org/officeDocument/2006/relationships/image" Target="../media/image61.png"/><Relationship Id="rId8" Type="http://schemas.openxmlformats.org/officeDocument/2006/relationships/image" Target="../media/image13.png"/><Relationship Id="rId51" Type="http://schemas.openxmlformats.org/officeDocument/2006/relationships/image" Target="../media/image56.png"/><Relationship Id="rId3" Type="http://schemas.openxmlformats.org/officeDocument/2006/relationships/image" Target="../media/image8.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8.png"/><Relationship Id="rId38" Type="http://schemas.openxmlformats.org/officeDocument/2006/relationships/image" Target="../media/image43.png"/><Relationship Id="rId46" Type="http://schemas.openxmlformats.org/officeDocument/2006/relationships/image" Target="../media/image51.png"/><Relationship Id="rId20" Type="http://schemas.openxmlformats.org/officeDocument/2006/relationships/image" Target="../media/image25.png"/><Relationship Id="rId41" Type="http://schemas.openxmlformats.org/officeDocument/2006/relationships/image" Target="../media/image46.png"/><Relationship Id="rId54" Type="http://schemas.openxmlformats.org/officeDocument/2006/relationships/image" Target="../media/image59.png"/><Relationship Id="rId1" Type="http://schemas.openxmlformats.org/officeDocument/2006/relationships/slideLayout" Target="../slideLayouts/slideLayout3.xml"/><Relationship Id="rId6" Type="http://schemas.openxmlformats.org/officeDocument/2006/relationships/image" Target="../media/image11.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36" Type="http://schemas.openxmlformats.org/officeDocument/2006/relationships/image" Target="../media/image41.png"/><Relationship Id="rId49" Type="http://schemas.openxmlformats.org/officeDocument/2006/relationships/image" Target="../media/image5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2r.cs.uiuc.edu/~danr/Teaching/CS446-14/info.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l2r.cs.uiuc.edu/~danr/Teaching/CS446-17/index.html" TargetMode="External"/><Relationship Id="rId2" Type="http://schemas.openxmlformats.org/officeDocument/2006/relationships/hyperlink" Target="http://courses.engr.illinois.edu/cs446/" TargetMode="External"/><Relationship Id="rId1" Type="http://schemas.openxmlformats.org/officeDocument/2006/relationships/slideLayout" Target="../slideLayouts/slideLayout2.xml"/><Relationship Id="rId5" Type="http://schemas.openxmlformats.org/officeDocument/2006/relationships/hyperlink" Target="https://compass2g.illinois.edu" TargetMode="External"/><Relationship Id="rId4" Type="http://schemas.openxmlformats.org/officeDocument/2006/relationships/hyperlink" Target="https://piazza.com/class#fall2016/cs446"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l2r.cs.uiuc.edu/~danr/Teaching/CS446-17/game.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l2r.cs.uiuc.edu/~danr/Teaching/CS446-17/gam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noChangeArrowheads="1"/>
          </p:cNvSpPr>
          <p:nvPr>
            <p:ph type="ctrTitle"/>
          </p:nvPr>
        </p:nvSpPr>
        <p:spPr/>
        <p:txBody>
          <a:bodyPr/>
          <a:lstStyle/>
          <a:p>
            <a:r>
              <a:rPr lang="en-US" b="1" dirty="0">
                <a:solidFill>
                  <a:srgbClr val="3333FF"/>
                </a:solidFill>
              </a:rPr>
              <a:t/>
            </a:r>
            <a:br>
              <a:rPr lang="en-US" b="1" dirty="0">
                <a:solidFill>
                  <a:srgbClr val="3333FF"/>
                </a:solidFill>
              </a:rPr>
            </a:br>
            <a:r>
              <a:rPr lang="en-US" b="1" dirty="0">
                <a:solidFill>
                  <a:srgbClr val="3333FF"/>
                </a:solidFill>
              </a:rPr>
              <a:t>CS 446: </a:t>
            </a:r>
            <a:r>
              <a:rPr lang="en-US" b="1" dirty="0" smtClean="0">
                <a:solidFill>
                  <a:srgbClr val="3333FF"/>
                </a:solidFill>
              </a:rPr>
              <a:t>Machine </a:t>
            </a:r>
            <a:r>
              <a:rPr lang="en-US" b="1" dirty="0">
                <a:solidFill>
                  <a:srgbClr val="3333FF"/>
                </a:solidFill>
              </a:rPr>
              <a:t>Learning</a:t>
            </a:r>
            <a:r>
              <a:rPr lang="en-US" sz="4100" b="1" dirty="0">
                <a:solidFill>
                  <a:srgbClr val="3333FF"/>
                </a:solidFill>
              </a:rPr>
              <a:t/>
            </a:r>
            <a:br>
              <a:rPr lang="en-US" sz="4100" b="1" dirty="0">
                <a:solidFill>
                  <a:srgbClr val="3333FF"/>
                </a:solidFill>
              </a:rPr>
            </a:br>
            <a:endParaRPr lang="en-US" b="1" dirty="0">
              <a:solidFill>
                <a:srgbClr val="3333FF"/>
              </a:solidFill>
            </a:endParaRPr>
          </a:p>
        </p:txBody>
      </p:sp>
      <p:sp>
        <p:nvSpPr>
          <p:cNvPr id="1043459" name="Rectangle 3"/>
          <p:cNvSpPr>
            <a:spLocks noGrp="1" noChangeArrowheads="1"/>
          </p:cNvSpPr>
          <p:nvPr>
            <p:ph type="subTitle" idx="1"/>
          </p:nvPr>
        </p:nvSpPr>
        <p:spPr/>
        <p:txBody>
          <a:bodyPr/>
          <a:lstStyle/>
          <a:p>
            <a:pPr algn="l"/>
            <a:r>
              <a:rPr lang="en-US" b="1" dirty="0">
                <a:solidFill>
                  <a:schemeClr val="accent2"/>
                </a:solidFill>
              </a:rPr>
              <a:t>Dan Roth</a:t>
            </a:r>
          </a:p>
          <a:p>
            <a:pPr algn="l"/>
            <a:r>
              <a:rPr lang="en-US" b="1" dirty="0">
                <a:solidFill>
                  <a:schemeClr val="accent2"/>
                </a:solidFill>
              </a:rPr>
              <a:t>University of Illinois, Urbana-Champaign</a:t>
            </a:r>
          </a:p>
          <a:p>
            <a:pPr algn="l"/>
            <a:endParaRPr lang="en-US" b="1" dirty="0">
              <a:solidFill>
                <a:schemeClr val="accent2"/>
              </a:solidFill>
            </a:endParaRPr>
          </a:p>
          <a:p>
            <a:pPr algn="l"/>
            <a:r>
              <a:rPr lang="en-US" sz="2400" b="1" dirty="0" smtClean="0"/>
              <a:t>danr@illinois.edu</a:t>
            </a:r>
            <a:endParaRPr lang="en-US" sz="2400" b="1" dirty="0"/>
          </a:p>
          <a:p>
            <a:pPr algn="l"/>
            <a:r>
              <a:rPr lang="en-US" sz="2400" b="1" dirty="0"/>
              <a:t>http://L2R.cs.uiuc.edu/~danr</a:t>
            </a:r>
          </a:p>
          <a:p>
            <a:pPr algn="l"/>
            <a:r>
              <a:rPr lang="en-US" sz="2400" b="1" dirty="0"/>
              <a:t>3322 SC</a:t>
            </a:r>
          </a:p>
          <a:p>
            <a:pPr algn="l"/>
            <a:endParaRPr lang="en-US" sz="2400" b="1" dirty="0">
              <a:solidFill>
                <a:schemeClr val="accent2"/>
              </a:solidFill>
            </a:endParaRPr>
          </a:p>
        </p:txBody>
      </p:sp>
      <p:sp>
        <p:nvSpPr>
          <p:cNvPr id="2" name="Slide Number Placeholder 1"/>
          <p:cNvSpPr>
            <a:spLocks noGrp="1"/>
          </p:cNvSpPr>
          <p:nvPr>
            <p:ph type="sldNum" sz="quarter" idx="4"/>
          </p:nvPr>
        </p:nvSpPr>
        <p:spPr/>
        <p:txBody>
          <a:bodyPr/>
          <a:lstStyle/>
          <a:p>
            <a:fld id="{0C921938-476A-4922-BE24-3B8F6A2854D9}" type="slidenum">
              <a:rPr lang="en-US" smtClean="0"/>
              <a:pPr/>
              <a:t>1</a:t>
            </a:fld>
            <a:endParaRPr lang="en-US" dirty="0"/>
          </a:p>
        </p:txBody>
      </p:sp>
    </p:spTree>
    <p:extLst>
      <p:ext uri="{BB962C8B-B14F-4D97-AF65-F5344CB8AC3E}">
        <p14:creationId xmlns:p14="http://schemas.microsoft.com/office/powerpoint/2010/main" val="2710657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endParaRPr lang="en-US" dirty="0"/>
          </a:p>
        </p:txBody>
      </p:sp>
      <p:pic>
        <p:nvPicPr>
          <p:cNvPr id="965634" name="Picture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 y="704850"/>
            <a:ext cx="950913"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35"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7400" y="3390900"/>
            <a:ext cx="1012825"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36" name="Picture 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1800" y="5187950"/>
            <a:ext cx="9906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37" name="Picture 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71600" y="5194300"/>
            <a:ext cx="93345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38" name="Picture 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19675" y="704850"/>
            <a:ext cx="923925"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39" name="Picture 7"/>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71600" y="1595437"/>
            <a:ext cx="930275"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40" name="Picture 8"/>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81800" y="4287837"/>
            <a:ext cx="990600"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41" name="Picture 9"/>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86000" y="1595437"/>
            <a:ext cx="922338"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42" name="Picture 10"/>
          <p:cNvPicPr>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286000" y="5194300"/>
            <a:ext cx="925513"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43" name="Picture 11"/>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29200" y="1595437"/>
            <a:ext cx="898525"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44" name="Picture 12"/>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96200" y="2503487"/>
            <a:ext cx="935038"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45" name="Picture 13"/>
          <p:cNvPicPr>
            <a:picLocks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95300" y="4287837"/>
            <a:ext cx="949325"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46" name="Picture 14"/>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208338" y="3379787"/>
            <a:ext cx="906462"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47" name="Picture 15"/>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403350" y="704850"/>
            <a:ext cx="958850"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48" name="Picture 16"/>
          <p:cNvPicPr>
            <a:picLocks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208338" y="4289425"/>
            <a:ext cx="898525"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49" name="Picture 17"/>
          <p:cNvPicPr>
            <a:picLocks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867400" y="1579562"/>
            <a:ext cx="963613"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50" name="Picture 18"/>
          <p:cNvPicPr>
            <a:picLocks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286000" y="2484437"/>
            <a:ext cx="9239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51" name="Picture 19"/>
          <p:cNvPicPr>
            <a:picLocks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781800" y="2503487"/>
            <a:ext cx="94297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52" name="Picture 20"/>
          <p:cNvPicPr>
            <a:picLocks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818313" y="3408362"/>
            <a:ext cx="95408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53" name="Picture 21"/>
          <p:cNvPicPr>
            <a:picLocks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4116388" y="704850"/>
            <a:ext cx="912812"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54" name="Picture 22"/>
          <p:cNvPicPr>
            <a:picLocks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2309813" y="4287837"/>
            <a:ext cx="966787"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55" name="Picture 23"/>
          <p:cNvPicPr>
            <a:picLocks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495300" y="5194300"/>
            <a:ext cx="898525"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56" name="Picture 24"/>
          <p:cNvPicPr>
            <a:picLocks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2308225" y="704850"/>
            <a:ext cx="892175"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57" name="Picture 25"/>
          <p:cNvPicPr>
            <a:picLocks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1403350" y="4287837"/>
            <a:ext cx="958850"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58" name="Picture 26"/>
          <p:cNvPicPr>
            <a:picLocks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3206750" y="2478087"/>
            <a:ext cx="90805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59" name="Picture 27"/>
          <p:cNvPicPr>
            <a:picLocks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7696200" y="3402012"/>
            <a:ext cx="935038"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60" name="Picture 28"/>
          <p:cNvPicPr>
            <a:picLocks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495300" y="1570037"/>
            <a:ext cx="914400"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61" name="Picture 29"/>
          <p:cNvPicPr>
            <a:picLocks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7732713" y="4306887"/>
            <a:ext cx="898525"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62" name="Picture 30"/>
          <p:cNvPicPr>
            <a:picLocks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919788" y="4295775"/>
            <a:ext cx="898525"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63" name="Picture 31"/>
          <p:cNvPicPr>
            <a:picLocks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495300" y="3382962"/>
            <a:ext cx="949325"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64" name="Picture 32"/>
          <p:cNvPicPr>
            <a:picLocks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3124200" y="1620837"/>
            <a:ext cx="1004888"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65" name="Picture 33"/>
          <p:cNvPicPr>
            <a:picLocks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5913438" y="5194300"/>
            <a:ext cx="898525"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66" name="Picture 34"/>
          <p:cNvPicPr>
            <a:picLocks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1404938" y="2501900"/>
            <a:ext cx="898525"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67" name="Picture 35"/>
          <p:cNvPicPr>
            <a:picLocks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495300" y="2508250"/>
            <a:ext cx="949325" cy="96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68" name="Picture 36"/>
          <p:cNvPicPr>
            <a:picLocks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3124200" y="5075237"/>
            <a:ext cx="989013" cy="101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69" name="Picture 37"/>
          <p:cNvPicPr>
            <a:picLocks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7732713" y="704850"/>
            <a:ext cx="898525"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70" name="Picture 38"/>
          <p:cNvPicPr>
            <a:picLocks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4119563" y="1595437"/>
            <a:ext cx="909637"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71" name="Picture 39"/>
          <p:cNvPicPr>
            <a:picLocks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4105275" y="4291012"/>
            <a:ext cx="92392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72" name="Picture 40"/>
          <p:cNvPicPr>
            <a:picLocks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4103688" y="2478087"/>
            <a:ext cx="925512"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73" name="Picture 41"/>
          <p:cNvPicPr>
            <a:picLocks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6781800" y="704850"/>
            <a:ext cx="990600"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74" name="Picture 42"/>
          <p:cNvPicPr>
            <a:picLocks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1403350" y="3382962"/>
            <a:ext cx="958850"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75" name="Picture 43"/>
          <p:cNvPicPr>
            <a:picLocks noChangeArrowheads="1"/>
          </p:cNvPicPr>
          <p:nvPr/>
        </p:nvPicPr>
        <p:blipFill>
          <a:blip r:embed="rId44" cstate="print">
            <a:extLst>
              <a:ext uri="{28A0092B-C50C-407E-A947-70E740481C1C}">
                <a14:useLocalDpi xmlns:a14="http://schemas.microsoft.com/office/drawing/2010/main" val="0"/>
              </a:ext>
            </a:extLst>
          </a:blip>
          <a:srcRect/>
          <a:stretch>
            <a:fillRect/>
          </a:stretch>
        </p:blipFill>
        <p:spPr bwMode="auto">
          <a:xfrm>
            <a:off x="2309813" y="3382962"/>
            <a:ext cx="96678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76" name="Picture 44"/>
          <p:cNvPicPr>
            <a:picLocks noChangeArrowheads="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4111625" y="3384550"/>
            <a:ext cx="917575"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77" name="Picture 45"/>
          <p:cNvPicPr>
            <a:picLocks noChangeArrowheads="1"/>
          </p:cNvPicPr>
          <p:nvPr/>
        </p:nvPicPr>
        <p:blipFill>
          <a:blip r:embed="rId46" cstate="print">
            <a:extLst>
              <a:ext uri="{28A0092B-C50C-407E-A947-70E740481C1C}">
                <a14:useLocalDpi xmlns:a14="http://schemas.microsoft.com/office/drawing/2010/main" val="0"/>
              </a:ext>
            </a:extLst>
          </a:blip>
          <a:srcRect/>
          <a:stretch>
            <a:fillRect/>
          </a:stretch>
        </p:blipFill>
        <p:spPr bwMode="auto">
          <a:xfrm>
            <a:off x="7696200" y="1595437"/>
            <a:ext cx="935038"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78" name="Picture 46"/>
          <p:cNvPicPr>
            <a:picLocks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4038600" y="5194300"/>
            <a:ext cx="981075"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79" name="Picture 47"/>
          <p:cNvPicPr>
            <a:picLocks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7732713" y="5194300"/>
            <a:ext cx="898525"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80" name="Picture 48"/>
          <p:cNvPicPr>
            <a:picLocks noChangeArrowheads="1"/>
          </p:cNvPicPr>
          <p:nvPr/>
        </p:nvPicPr>
        <p:blipFill>
          <a:blip r:embed="rId49" cstate="print">
            <a:extLst>
              <a:ext uri="{28A0092B-C50C-407E-A947-70E740481C1C}">
                <a14:useLocalDpi xmlns:a14="http://schemas.microsoft.com/office/drawing/2010/main" val="0"/>
              </a:ext>
            </a:extLst>
          </a:blip>
          <a:srcRect/>
          <a:stretch>
            <a:fillRect/>
          </a:stretch>
        </p:blipFill>
        <p:spPr bwMode="auto">
          <a:xfrm>
            <a:off x="5010150" y="4297362"/>
            <a:ext cx="933450"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81" name="Picture 49"/>
          <p:cNvPicPr>
            <a:picLocks noChangeArrowheads="1"/>
          </p:cNvPicPr>
          <p:nvPr/>
        </p:nvPicPr>
        <p:blipFill>
          <a:blip r:embed="rId50" cstate="print">
            <a:extLst>
              <a:ext uri="{28A0092B-C50C-407E-A947-70E740481C1C}">
                <a14:useLocalDpi xmlns:a14="http://schemas.microsoft.com/office/drawing/2010/main" val="0"/>
              </a:ext>
            </a:extLst>
          </a:blip>
          <a:srcRect/>
          <a:stretch>
            <a:fillRect/>
          </a:stretch>
        </p:blipFill>
        <p:spPr bwMode="auto">
          <a:xfrm>
            <a:off x="6781800" y="1597025"/>
            <a:ext cx="952500"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82" name="Picture 50"/>
          <p:cNvPicPr>
            <a:picLocks noChangeArrowheads="1"/>
          </p:cNvPicPr>
          <p:nvPr/>
        </p:nvPicPr>
        <p:blipFill>
          <a:blip r:embed="rId51" cstate="print">
            <a:extLst>
              <a:ext uri="{28A0092B-C50C-407E-A947-70E740481C1C}">
                <a14:useLocalDpi xmlns:a14="http://schemas.microsoft.com/office/drawing/2010/main" val="0"/>
              </a:ext>
            </a:extLst>
          </a:blip>
          <a:srcRect/>
          <a:stretch>
            <a:fillRect/>
          </a:stretch>
        </p:blipFill>
        <p:spPr bwMode="auto">
          <a:xfrm>
            <a:off x="5919788" y="2484437"/>
            <a:ext cx="93821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83" name="Picture 51"/>
          <p:cNvPicPr>
            <a:picLocks noChangeArrowheads="1"/>
          </p:cNvPicPr>
          <p:nvPr/>
        </p:nvPicPr>
        <p:blipFill>
          <a:blip r:embed="rId52" cstate="print">
            <a:extLst>
              <a:ext uri="{28A0092B-C50C-407E-A947-70E740481C1C}">
                <a14:useLocalDpi xmlns:a14="http://schemas.microsoft.com/office/drawing/2010/main" val="0"/>
              </a:ext>
            </a:extLst>
          </a:blip>
          <a:srcRect/>
          <a:stretch>
            <a:fillRect/>
          </a:stretch>
        </p:blipFill>
        <p:spPr bwMode="auto">
          <a:xfrm>
            <a:off x="5926138" y="704850"/>
            <a:ext cx="898525"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84" name="Picture 52"/>
          <p:cNvPicPr>
            <a:picLocks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5008563" y="5194300"/>
            <a:ext cx="917575"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85" name="Picture 53"/>
          <p:cNvPicPr>
            <a:picLocks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5018088" y="3390900"/>
            <a:ext cx="925512"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86" name="Picture 54"/>
          <p:cNvPicPr>
            <a:picLocks noChangeArrowheads="1"/>
          </p:cNvPicPr>
          <p:nvPr/>
        </p:nvPicPr>
        <p:blipFill>
          <a:blip r:embed="rId55" cstate="print">
            <a:extLst>
              <a:ext uri="{28A0092B-C50C-407E-A947-70E740481C1C}">
                <a14:useLocalDpi xmlns:a14="http://schemas.microsoft.com/office/drawing/2010/main" val="0"/>
              </a:ext>
            </a:extLst>
          </a:blip>
          <a:srcRect/>
          <a:stretch>
            <a:fillRect/>
          </a:stretch>
        </p:blipFill>
        <p:spPr bwMode="auto">
          <a:xfrm>
            <a:off x="4953000" y="2408237"/>
            <a:ext cx="990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5687" name="Picture 55"/>
          <p:cNvPicPr>
            <a:picLocks noChangeArrowheads="1"/>
          </p:cNvPicPr>
          <p:nvPr/>
        </p:nvPicPr>
        <p:blipFill>
          <a:blip r:embed="rId56" cstate="print">
            <a:extLst>
              <a:ext uri="{28A0092B-C50C-407E-A947-70E740481C1C}">
                <a14:useLocalDpi xmlns:a14="http://schemas.microsoft.com/office/drawing/2010/main" val="0"/>
              </a:ext>
            </a:extLst>
          </a:blip>
          <a:srcRect/>
          <a:stretch>
            <a:fillRect/>
          </a:stretch>
        </p:blipFill>
        <p:spPr bwMode="auto">
          <a:xfrm>
            <a:off x="3200400" y="704850"/>
            <a:ext cx="990600"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4"/>
          </p:nvPr>
        </p:nvSpPr>
        <p:spPr/>
        <p:txBody>
          <a:bodyPr/>
          <a:lstStyle/>
          <a:p>
            <a:fld id="{0C921938-476A-4922-BE24-3B8F6A2854D9}" type="slidenum">
              <a:rPr lang="en-US" smtClean="0"/>
              <a:pPr/>
              <a:t>10</a:t>
            </a:fld>
            <a:endParaRPr lang="en-US" dirty="0"/>
          </a:p>
        </p:txBody>
      </p:sp>
    </p:spTree>
    <p:extLst>
      <p:ext uri="{BB962C8B-B14F-4D97-AF65-F5344CB8AC3E}">
        <p14:creationId xmlns:p14="http://schemas.microsoft.com/office/powerpoint/2010/main" val="1044628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Grp="1" noChangeArrowheads="1"/>
          </p:cNvSpPr>
          <p:nvPr>
            <p:ph type="title"/>
          </p:nvPr>
        </p:nvSpPr>
        <p:spPr/>
        <p:txBody>
          <a:bodyPr lIns="91429" tIns="45714" rIns="91429" bIns="45714" anchor="t"/>
          <a:lstStyle/>
          <a:p>
            <a:r>
              <a:rPr lang="en-US" dirty="0" smtClean="0"/>
              <a:t>Learning</a:t>
            </a:r>
            <a:endParaRPr lang="en-US" dirty="0"/>
          </a:p>
        </p:txBody>
      </p:sp>
      <p:sp>
        <p:nvSpPr>
          <p:cNvPr id="1041411" name="Rectangle 3"/>
          <p:cNvSpPr>
            <a:spLocks noGrp="1" noChangeArrowheads="1"/>
          </p:cNvSpPr>
          <p:nvPr>
            <p:ph idx="1"/>
          </p:nvPr>
        </p:nvSpPr>
        <p:spPr>
          <a:xfrm>
            <a:off x="1524000" y="1524000"/>
            <a:ext cx="7162800" cy="5105399"/>
          </a:xfrm>
        </p:spPr>
        <p:txBody>
          <a:bodyPr lIns="91429" tIns="45714" rIns="91429" bIns="45714"/>
          <a:lstStyle/>
          <a:p>
            <a:pPr marL="514350" indent="-457200">
              <a:lnSpc>
                <a:spcPct val="70000"/>
              </a:lnSpc>
            </a:pPr>
            <a:r>
              <a:rPr lang="en-US" sz="1800" b="1" dirty="0"/>
              <a:t>Learning is at the core of </a:t>
            </a:r>
          </a:p>
          <a:p>
            <a:pPr marL="514350" indent="-457200">
              <a:lnSpc>
                <a:spcPct val="70000"/>
              </a:lnSpc>
            </a:pPr>
            <a:endParaRPr lang="en-US" sz="1600" b="1" dirty="0"/>
          </a:p>
          <a:p>
            <a:pPr marL="838200" lvl="1" indent="-381000">
              <a:lnSpc>
                <a:spcPct val="70000"/>
              </a:lnSpc>
            </a:pPr>
            <a:r>
              <a:rPr lang="en-US" sz="1600" dirty="0"/>
              <a:t>Understanding High Level Cognition</a:t>
            </a:r>
          </a:p>
          <a:p>
            <a:pPr marL="838200" lvl="1" indent="-381000">
              <a:lnSpc>
                <a:spcPct val="70000"/>
              </a:lnSpc>
            </a:pPr>
            <a:endParaRPr lang="en-US" sz="1600" dirty="0"/>
          </a:p>
          <a:p>
            <a:pPr marL="838200" lvl="1" indent="-381000">
              <a:lnSpc>
                <a:spcPct val="70000"/>
              </a:lnSpc>
            </a:pPr>
            <a:r>
              <a:rPr lang="en-US" sz="1600" dirty="0"/>
              <a:t>Performing knowledge intensive inferences</a:t>
            </a:r>
          </a:p>
          <a:p>
            <a:pPr marL="838200" lvl="1" indent="-381000">
              <a:lnSpc>
                <a:spcPct val="70000"/>
              </a:lnSpc>
            </a:pPr>
            <a:endParaRPr lang="en-US" sz="1600" dirty="0"/>
          </a:p>
          <a:p>
            <a:pPr marL="838200" lvl="1" indent="-381000">
              <a:lnSpc>
                <a:spcPct val="70000"/>
              </a:lnSpc>
            </a:pPr>
            <a:r>
              <a:rPr lang="en-US" sz="1600" dirty="0"/>
              <a:t>Building adaptive, intelligent systems</a:t>
            </a:r>
          </a:p>
          <a:p>
            <a:pPr marL="838200" lvl="1" indent="-381000">
              <a:lnSpc>
                <a:spcPct val="70000"/>
              </a:lnSpc>
            </a:pPr>
            <a:endParaRPr lang="en-US" sz="1600" dirty="0"/>
          </a:p>
          <a:p>
            <a:pPr marL="838200" lvl="1" indent="-381000">
              <a:lnSpc>
                <a:spcPct val="70000"/>
              </a:lnSpc>
            </a:pPr>
            <a:r>
              <a:rPr lang="en-US" sz="1600" dirty="0">
                <a:solidFill>
                  <a:schemeClr val="tx2"/>
                </a:solidFill>
              </a:rPr>
              <a:t>Dealing with messy, real world </a:t>
            </a:r>
            <a:r>
              <a:rPr lang="en-US" sz="1600" dirty="0" smtClean="0">
                <a:solidFill>
                  <a:schemeClr val="tx2"/>
                </a:solidFill>
              </a:rPr>
              <a:t>data</a:t>
            </a:r>
          </a:p>
          <a:p>
            <a:pPr marL="457200" lvl="1" indent="0">
              <a:lnSpc>
                <a:spcPct val="70000"/>
              </a:lnSpc>
              <a:buNone/>
            </a:pPr>
            <a:endParaRPr lang="en-US" sz="1600" dirty="0" smtClean="0">
              <a:solidFill>
                <a:schemeClr val="tx2"/>
              </a:solidFill>
            </a:endParaRPr>
          </a:p>
          <a:p>
            <a:pPr marL="838200" lvl="1" indent="-381000">
              <a:lnSpc>
                <a:spcPct val="70000"/>
              </a:lnSpc>
            </a:pPr>
            <a:r>
              <a:rPr lang="en-US" sz="1600" dirty="0" smtClean="0">
                <a:solidFill>
                  <a:schemeClr val="tx2"/>
                </a:solidFill>
              </a:rPr>
              <a:t>Analytics</a:t>
            </a:r>
            <a:endParaRPr lang="en-US" sz="1600" dirty="0">
              <a:solidFill>
                <a:schemeClr val="tx2"/>
              </a:solidFill>
            </a:endParaRPr>
          </a:p>
          <a:p>
            <a:pPr marL="838200" lvl="1" indent="-381000">
              <a:lnSpc>
                <a:spcPct val="70000"/>
              </a:lnSpc>
              <a:buFontTx/>
              <a:buNone/>
            </a:pPr>
            <a:r>
              <a:rPr lang="en-US" sz="1800" b="0" dirty="0"/>
              <a:t> </a:t>
            </a:r>
          </a:p>
          <a:p>
            <a:pPr marL="514350" indent="-457200">
              <a:lnSpc>
                <a:spcPct val="70000"/>
              </a:lnSpc>
            </a:pPr>
            <a:r>
              <a:rPr lang="en-US" sz="1800" b="1" dirty="0"/>
              <a:t>Learning has multiple purposes </a:t>
            </a:r>
          </a:p>
          <a:p>
            <a:pPr marL="514350" indent="-457200">
              <a:lnSpc>
                <a:spcPct val="70000"/>
              </a:lnSpc>
            </a:pPr>
            <a:endParaRPr lang="en-US" sz="1600" b="1" dirty="0"/>
          </a:p>
          <a:p>
            <a:pPr marL="838200" lvl="1" indent="-381000">
              <a:lnSpc>
                <a:spcPct val="70000"/>
              </a:lnSpc>
            </a:pPr>
            <a:r>
              <a:rPr lang="en-US" sz="1600" dirty="0"/>
              <a:t>Knowledge Acquisition</a:t>
            </a:r>
          </a:p>
          <a:p>
            <a:pPr marL="838200" lvl="1" indent="-381000">
              <a:lnSpc>
                <a:spcPct val="70000"/>
              </a:lnSpc>
            </a:pPr>
            <a:endParaRPr lang="en-US" sz="1600" dirty="0"/>
          </a:p>
          <a:p>
            <a:pPr marL="838200" lvl="1" indent="-381000">
              <a:lnSpc>
                <a:spcPct val="70000"/>
              </a:lnSpc>
            </a:pPr>
            <a:r>
              <a:rPr lang="en-US" sz="1600" dirty="0" smtClean="0"/>
              <a:t>Integration </a:t>
            </a:r>
            <a:r>
              <a:rPr lang="en-US" sz="1600" dirty="0"/>
              <a:t>of various knowledge sources to ensure robust behavior</a:t>
            </a:r>
          </a:p>
          <a:p>
            <a:pPr marL="838200" lvl="1" indent="-381000">
              <a:lnSpc>
                <a:spcPct val="70000"/>
              </a:lnSpc>
            </a:pPr>
            <a:endParaRPr lang="en-US" sz="1600" dirty="0"/>
          </a:p>
          <a:p>
            <a:pPr marL="838200" lvl="1" indent="-381000">
              <a:lnSpc>
                <a:spcPct val="70000"/>
              </a:lnSpc>
            </a:pPr>
            <a:r>
              <a:rPr lang="en-US" sz="1600" dirty="0"/>
              <a:t>Adaptation (human, systems) </a:t>
            </a:r>
            <a:endParaRPr lang="en-US" sz="1600" dirty="0" smtClean="0"/>
          </a:p>
          <a:p>
            <a:pPr marL="457200" lvl="1" indent="0">
              <a:lnSpc>
                <a:spcPct val="70000"/>
              </a:lnSpc>
              <a:buNone/>
            </a:pPr>
            <a:r>
              <a:rPr lang="en-US" sz="1600" b="0" dirty="0" smtClean="0"/>
              <a:t>  </a:t>
            </a:r>
          </a:p>
          <a:p>
            <a:pPr marL="838200" lvl="1" indent="-381000">
              <a:lnSpc>
                <a:spcPct val="70000"/>
              </a:lnSpc>
            </a:pPr>
            <a:r>
              <a:rPr lang="en-US" sz="1600" dirty="0" smtClean="0"/>
              <a:t>Decision Making (Predictions)</a:t>
            </a:r>
            <a:endParaRPr lang="en-US" sz="1600" b="0" dirty="0"/>
          </a:p>
          <a:p>
            <a:pPr marL="514350" indent="-457200">
              <a:lnSpc>
                <a:spcPct val="70000"/>
              </a:lnSpc>
              <a:buFont typeface="Wingdings" pitchFamily="2" charset="2"/>
              <a:buNone/>
            </a:pPr>
            <a:r>
              <a:rPr lang="en-US" sz="1600" b="1" dirty="0"/>
              <a:t>   </a:t>
            </a:r>
          </a:p>
        </p:txBody>
      </p:sp>
      <p:sp>
        <p:nvSpPr>
          <p:cNvPr id="2" name="Content Placeholder 1"/>
          <p:cNvSpPr>
            <a:spLocks noGrp="1"/>
          </p:cNvSpPr>
          <p:nvPr>
            <p:ph sz="quarter" idx="13"/>
          </p:nvPr>
        </p:nvSpPr>
        <p:spPr/>
        <p:txBody>
          <a:bodyPr/>
          <a:lstStyle/>
          <a:p>
            <a:endParaRPr lang="en-US"/>
          </a:p>
        </p:txBody>
      </p:sp>
      <p:sp>
        <p:nvSpPr>
          <p:cNvPr id="3" name="Slide Number Placeholder 2"/>
          <p:cNvSpPr>
            <a:spLocks noGrp="1"/>
          </p:cNvSpPr>
          <p:nvPr>
            <p:ph type="sldNum" sz="quarter" idx="4"/>
          </p:nvPr>
        </p:nvSpPr>
        <p:spPr/>
        <p:txBody>
          <a:bodyPr/>
          <a:lstStyle/>
          <a:p>
            <a:fld id="{0C921938-476A-4922-BE24-3B8F6A2854D9}" type="slidenum">
              <a:rPr lang="en-US" smtClean="0"/>
              <a:pPr/>
              <a:t>11</a:t>
            </a:fld>
            <a:endParaRPr lang="en-US" dirty="0"/>
          </a:p>
        </p:txBody>
      </p:sp>
    </p:spTree>
    <p:extLst>
      <p:ext uri="{BB962C8B-B14F-4D97-AF65-F5344CB8AC3E}">
        <p14:creationId xmlns:p14="http://schemas.microsoft.com/office/powerpoint/2010/main" val="2755248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1411">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1411">
                                            <p:txEl>
                                              <p:pRg st="14" end="1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1411">
                                            <p:txEl>
                                              <p:pRg st="16" end="1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1411">
                                            <p:txEl>
                                              <p:pRg st="18" end="1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1411">
                                            <p:txEl>
                                              <p:pRg st="19" end="1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1411">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Learning = Generalization</a:t>
            </a:r>
            <a:endParaRPr lang="en-US" dirty="0"/>
          </a:p>
        </p:txBody>
      </p:sp>
      <p:sp>
        <p:nvSpPr>
          <p:cNvPr id="8" name="Content Placeholder 7"/>
          <p:cNvSpPr>
            <a:spLocks noGrp="1"/>
          </p:cNvSpPr>
          <p:nvPr>
            <p:ph idx="1"/>
          </p:nvPr>
        </p:nvSpPr>
        <p:spPr/>
        <p:txBody>
          <a:bodyPr/>
          <a:lstStyle/>
          <a:p>
            <a:pPr marL="307975" indent="-307975" defTabSz="820738">
              <a:buNone/>
            </a:pPr>
            <a:r>
              <a:rPr lang="en-US" b="1" dirty="0"/>
              <a:t>H. Simon - </a:t>
            </a:r>
          </a:p>
          <a:p>
            <a:pPr marL="307975" indent="-307975" defTabSz="820738">
              <a:buNone/>
            </a:pPr>
            <a:r>
              <a:rPr lang="en-US" dirty="0" smtClean="0">
                <a:solidFill>
                  <a:srgbClr val="006600"/>
                </a:solidFill>
              </a:rPr>
              <a:t>“Learning </a:t>
            </a:r>
            <a:r>
              <a:rPr lang="en-US" dirty="0">
                <a:solidFill>
                  <a:srgbClr val="006600"/>
                </a:solidFill>
              </a:rPr>
              <a:t>denotes changes in the system that are adaptive in the sense that they enable the system to do the task or tasks drawn from the same population more efficiently and more effectively the next time</a:t>
            </a:r>
            <a:r>
              <a:rPr lang="en-US" dirty="0" smtClean="0">
                <a:solidFill>
                  <a:srgbClr val="006600"/>
                </a:solidFill>
              </a:rPr>
              <a:t>.”</a:t>
            </a:r>
          </a:p>
          <a:p>
            <a:pPr marL="307975" indent="-307975" defTabSz="820738">
              <a:buNone/>
            </a:pPr>
            <a:endParaRPr lang="en-US" b="1" dirty="0">
              <a:solidFill>
                <a:srgbClr val="006600"/>
              </a:solidFill>
              <a:latin typeface="Tempus Sans ITC" pitchFamily="82" charset="0"/>
            </a:endParaRPr>
          </a:p>
          <a:p>
            <a:pPr marL="307975" indent="-307975" defTabSz="820738">
              <a:buNone/>
            </a:pPr>
            <a:r>
              <a:rPr lang="en-US" b="1" dirty="0">
                <a:latin typeface="Tempus Sans ITC" pitchFamily="82" charset="0"/>
              </a:rPr>
              <a:t> </a:t>
            </a:r>
          </a:p>
          <a:p>
            <a:endParaRPr lang="en-US" dirty="0"/>
          </a:p>
        </p:txBody>
      </p:sp>
      <p:sp>
        <p:nvSpPr>
          <p:cNvPr id="9" name="Content Placeholder 8"/>
          <p:cNvSpPr>
            <a:spLocks noGrp="1"/>
          </p:cNvSpPr>
          <p:nvPr>
            <p:ph sz="quarter" idx="13"/>
          </p:nvPr>
        </p:nvSpPr>
        <p:spPr>
          <a:xfrm rot="18627426">
            <a:off x="-552241" y="709399"/>
            <a:ext cx="2183449" cy="1558925"/>
          </a:xfrm>
        </p:spPr>
        <p:txBody>
          <a:bodyPr/>
          <a:lstStyle/>
          <a:p>
            <a:endParaRPr lang="en-US" dirty="0"/>
          </a:p>
        </p:txBody>
      </p:sp>
      <p:sp>
        <p:nvSpPr>
          <p:cNvPr id="967685" name="Rectangle 5"/>
          <p:cNvSpPr>
            <a:spLocks noChangeArrowheads="1"/>
          </p:cNvSpPr>
          <p:nvPr/>
        </p:nvSpPr>
        <p:spPr bwMode="auto">
          <a:xfrm>
            <a:off x="1447800" y="4724400"/>
            <a:ext cx="718978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628" tIns="41315" rIns="82628" bIns="41315"/>
          <a:lstStyle/>
          <a:p>
            <a:pPr marL="307975" indent="-307975" defTabSz="820738">
              <a:spcBef>
                <a:spcPct val="20000"/>
              </a:spcBef>
              <a:buFont typeface="Wingdings" pitchFamily="2" charset="2"/>
              <a:buNone/>
            </a:pPr>
            <a:r>
              <a:rPr lang="en-US" sz="2400" b="1" dirty="0"/>
              <a:t> </a:t>
            </a:r>
            <a:r>
              <a:rPr lang="en-US" sz="2800" dirty="0">
                <a:solidFill>
                  <a:srgbClr val="3333FF"/>
                </a:solidFill>
              </a:rPr>
              <a:t>The ability to perform a task in a situation which has never been  encountered before</a:t>
            </a:r>
          </a:p>
        </p:txBody>
      </p:sp>
      <p:sp>
        <p:nvSpPr>
          <p:cNvPr id="2" name="Slide Number Placeholder 1"/>
          <p:cNvSpPr>
            <a:spLocks noGrp="1"/>
          </p:cNvSpPr>
          <p:nvPr>
            <p:ph type="sldNum" sz="quarter" idx="4"/>
          </p:nvPr>
        </p:nvSpPr>
        <p:spPr/>
        <p:txBody>
          <a:bodyPr/>
          <a:lstStyle/>
          <a:p>
            <a:fld id="{0C921938-476A-4922-BE24-3B8F6A2854D9}" type="slidenum">
              <a:rPr lang="en-US" smtClean="0"/>
              <a:pPr/>
              <a:t>12</a:t>
            </a:fld>
            <a:endParaRPr lang="en-US" dirty="0"/>
          </a:p>
        </p:txBody>
      </p:sp>
      <p:cxnSp>
        <p:nvCxnSpPr>
          <p:cNvPr id="5" name="Straight Connector 4"/>
          <p:cNvCxnSpPr/>
          <p:nvPr/>
        </p:nvCxnSpPr>
        <p:spPr>
          <a:xfrm>
            <a:off x="4419600" y="3352800"/>
            <a:ext cx="403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363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2000" fill="hold"/>
                                        <p:tgtEl>
                                          <p:spTgt spid="5"/>
                                        </p:tgtEl>
                                        <p:attrNameLst>
                                          <p:attrName>ppt_x</p:attrName>
                                        </p:attrNameLst>
                                      </p:cBhvr>
                                      <p:tavLst>
                                        <p:tav tm="0">
                                          <p:val>
                                            <p:strVal val="1+#ppt_w/2"/>
                                          </p:val>
                                        </p:tav>
                                        <p:tav tm="100000">
                                          <p:val>
                                            <p:strVal val="#ppt_x"/>
                                          </p:val>
                                        </p:tav>
                                      </p:tavLst>
                                    </p:anim>
                                    <p:anim calcmode="lin" valueType="num">
                                      <p:cBhvr additive="base">
                                        <p:cTn id="16" dur="2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676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uiExpand="1" build="p"/>
      <p:bldP spid="96768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 Generalization</a:t>
            </a:r>
            <a:endParaRPr lang="en-US" dirty="0"/>
          </a:p>
        </p:txBody>
      </p:sp>
      <p:sp>
        <p:nvSpPr>
          <p:cNvPr id="4" name="Content Placeholder 3"/>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The </a:t>
            </a:r>
            <a:r>
              <a:rPr lang="en-US" dirty="0"/>
              <a:t>learner has to be able to </a:t>
            </a:r>
            <a:r>
              <a:rPr lang="en-US" dirty="0">
                <a:solidFill>
                  <a:srgbClr val="C00000"/>
                </a:solidFill>
              </a:rPr>
              <a:t>classify items </a:t>
            </a:r>
            <a:br>
              <a:rPr lang="en-US" dirty="0">
                <a:solidFill>
                  <a:srgbClr val="C00000"/>
                </a:solidFill>
              </a:rPr>
            </a:br>
            <a:r>
              <a:rPr lang="en-US" dirty="0">
                <a:solidFill>
                  <a:srgbClr val="C00000"/>
                </a:solidFill>
              </a:rPr>
              <a:t>it has never seen before</a:t>
            </a:r>
            <a:r>
              <a:rPr lang="en-US" dirty="0"/>
              <a:t>. </a:t>
            </a:r>
          </a:p>
          <a:p>
            <a:endParaRPr lang="en-US" dirty="0"/>
          </a:p>
        </p:txBody>
      </p:sp>
      <p:sp>
        <p:nvSpPr>
          <p:cNvPr id="7" name="Content Placeholder 6"/>
          <p:cNvSpPr>
            <a:spLocks noGrp="1"/>
          </p:cNvSpPr>
          <p:nvPr>
            <p:ph sz="quarter" idx="13"/>
          </p:nvPr>
        </p:nvSpPr>
        <p:spPr/>
        <p:txBody>
          <a:bodyPr/>
          <a:lstStyle/>
          <a:p>
            <a:endParaRPr lang="en-US"/>
          </a:p>
        </p:txBody>
      </p:sp>
      <p:grpSp>
        <p:nvGrpSpPr>
          <p:cNvPr id="10" name="Group 9"/>
          <p:cNvGrpSpPr/>
          <p:nvPr/>
        </p:nvGrpSpPr>
        <p:grpSpPr>
          <a:xfrm>
            <a:off x="1676401" y="3896556"/>
            <a:ext cx="6248400" cy="1136247"/>
            <a:chOff x="584976" y="4195857"/>
            <a:chExt cx="7853217" cy="1136247"/>
          </a:xfrm>
          <a:solidFill>
            <a:srgbClr val="FFBFBF"/>
          </a:solidFill>
        </p:grpSpPr>
        <p:sp>
          <p:nvSpPr>
            <p:cNvPr id="9" name="Rectangle 8"/>
            <p:cNvSpPr/>
            <p:nvPr/>
          </p:nvSpPr>
          <p:spPr>
            <a:xfrm>
              <a:off x="584976" y="4195857"/>
              <a:ext cx="7853217" cy="1136247"/>
            </a:xfrm>
            <a:prstGeom prst="roundRect">
              <a:avLst/>
            </a:prstGeom>
            <a:solidFill>
              <a:schemeClr val="bg1">
                <a:lumMod val="85000"/>
              </a:schemeClr>
            </a:solidFill>
            <a:ln w="381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2800" dirty="0" smtClean="0">
                  <a:solidFill>
                    <a:srgbClr val="C00000"/>
                  </a:solidFill>
                  <a:latin typeface="Verdana"/>
                  <a:cs typeface="Verdana"/>
                </a:rPr>
                <a:t>Mail thinks this message is junk mail.</a:t>
              </a:r>
              <a:endParaRPr lang="en-US" sz="2800" dirty="0">
                <a:solidFill>
                  <a:srgbClr val="C00000"/>
                </a:solidFill>
                <a:latin typeface="Verdana"/>
                <a:cs typeface="Verdana"/>
              </a:endParaRPr>
            </a:p>
          </p:txBody>
        </p:sp>
        <p:sp>
          <p:nvSpPr>
            <p:cNvPr id="8" name="Rounded Rectangle 7"/>
            <p:cNvSpPr/>
            <p:nvPr/>
          </p:nvSpPr>
          <p:spPr>
            <a:xfrm>
              <a:off x="5911071" y="4795591"/>
              <a:ext cx="2354100" cy="451250"/>
            </a:xfrm>
            <a:prstGeom prst="roundRect">
              <a:avLst/>
            </a:prstGeom>
            <a:solidFill>
              <a:srgbClr val="D9D9D9"/>
            </a:solidFill>
            <a:ln>
              <a:noFill/>
            </a:ln>
            <a:effectLst>
              <a:outerShdw blurRad="50800" dist="50800" dir="2700000" sx="102000" sy="102000" algn="tl" rotWithShape="0">
                <a:srgbClr val="000000">
                  <a:alpha val="46000"/>
                </a:srgbClr>
              </a:outerShdw>
            </a:effectLst>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effectLst>
                    <a:innerShdw blurRad="63500" dist="50800" dir="13500000">
                      <a:prstClr val="black">
                        <a:alpha val="50000"/>
                      </a:prstClr>
                    </a:innerShdw>
                  </a:effectLst>
                  <a:latin typeface="Verdana"/>
                  <a:cs typeface="Verdana"/>
                </a:rPr>
                <a:t>Not junk</a:t>
              </a:r>
              <a:endParaRPr lang="en-US" sz="2400" dirty="0">
                <a:effectLst>
                  <a:innerShdw blurRad="63500" dist="50800" dir="13500000">
                    <a:prstClr val="black">
                      <a:alpha val="50000"/>
                    </a:prstClr>
                  </a:innerShdw>
                </a:effectLst>
                <a:latin typeface="Verdana"/>
                <a:cs typeface="Verdana"/>
              </a:endParaRPr>
            </a:p>
          </p:txBody>
        </p:sp>
      </p:grpSp>
      <p:sp>
        <p:nvSpPr>
          <p:cNvPr id="5" name="Right Arrow 4"/>
          <p:cNvSpPr/>
          <p:nvPr/>
        </p:nvSpPr>
        <p:spPr>
          <a:xfrm rot="5400000">
            <a:off x="4083585" y="2808421"/>
            <a:ext cx="976830" cy="1681502"/>
          </a:xfrm>
          <a:prstGeom prst="rightArrow">
            <a:avLst>
              <a:gd name="adj1" fmla="val 32944"/>
              <a:gd name="adj2" fmla="val 34275"/>
            </a:avLst>
          </a:prstGeom>
          <a:solidFill>
            <a:schemeClr val="accent6">
              <a:lumMod val="40000"/>
              <a:lumOff val="60000"/>
            </a:schemeClr>
          </a:solidFill>
          <a:ln w="12700" cmpd="sng">
            <a:solidFill>
              <a:schemeClr val="tx1"/>
            </a:solid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3200" dirty="0"/>
          </a:p>
        </p:txBody>
      </p:sp>
      <p:pic>
        <p:nvPicPr>
          <p:cNvPr id="3" name="Picture 2" descr="Screen Shot 2013-07-17 at 1.47.58 PM.png"/>
          <p:cNvPicPr>
            <a:picLocks noChangeAspect="1"/>
          </p:cNvPicPr>
          <p:nvPr/>
        </p:nvPicPr>
        <p:blipFill rotWithShape="1">
          <a:blip r:embed="rId2">
            <a:extLst>
              <a:ext uri="{28A0092B-C50C-407E-A947-70E740481C1C}">
                <a14:useLocalDpi xmlns:a14="http://schemas.microsoft.com/office/drawing/2010/main" val="0"/>
              </a:ext>
            </a:extLst>
          </a:blip>
          <a:srcRect l="2798" t="10294" r="1789" b="1582"/>
          <a:stretch/>
        </p:blipFill>
        <p:spPr>
          <a:xfrm>
            <a:off x="3082111" y="1258257"/>
            <a:ext cx="2979778" cy="2339313"/>
          </a:xfrm>
          <a:prstGeom prst="rect">
            <a:avLst/>
          </a:prstGeom>
          <a:ln>
            <a:solidFill>
              <a:schemeClr val="tx1"/>
            </a:solidFill>
          </a:ln>
          <a:effectLst>
            <a:outerShdw blurRad="50800" dist="38100" dir="2700000" algn="tl" rotWithShape="0">
              <a:prstClr val="black">
                <a:alpha val="40000"/>
              </a:prstClr>
            </a:outerShdw>
          </a:effectLst>
        </p:spPr>
      </p:pic>
      <p:sp>
        <p:nvSpPr>
          <p:cNvPr id="6" name="Slide Number Placeholder 5"/>
          <p:cNvSpPr>
            <a:spLocks noGrp="1"/>
          </p:cNvSpPr>
          <p:nvPr>
            <p:ph type="sldNum" sz="quarter" idx="4"/>
          </p:nvPr>
        </p:nvSpPr>
        <p:spPr/>
        <p:txBody>
          <a:bodyPr/>
          <a:lstStyle/>
          <a:p>
            <a:fld id="{0C921938-476A-4922-BE24-3B8F6A2854D9}" type="slidenum">
              <a:rPr lang="en-US" smtClean="0"/>
              <a:pPr/>
              <a:t>13</a:t>
            </a:fld>
            <a:endParaRPr lang="en-US" dirty="0"/>
          </a:p>
        </p:txBody>
      </p:sp>
    </p:spTree>
    <p:extLst>
      <p:ext uri="{BB962C8B-B14F-4D97-AF65-F5344CB8AC3E}">
        <p14:creationId xmlns:p14="http://schemas.microsoft.com/office/powerpoint/2010/main" val="52882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4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4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Learning = Generalization</a:t>
            </a:r>
            <a:endParaRPr lang="en-US" dirty="0"/>
          </a:p>
        </p:txBody>
      </p:sp>
      <p:sp>
        <p:nvSpPr>
          <p:cNvPr id="8" name="Content Placeholder 7"/>
          <p:cNvSpPr>
            <a:spLocks noGrp="1"/>
          </p:cNvSpPr>
          <p:nvPr>
            <p:ph idx="1"/>
          </p:nvPr>
        </p:nvSpPr>
        <p:spPr>
          <a:xfrm>
            <a:off x="1524000" y="1371600"/>
            <a:ext cx="7162800" cy="4525963"/>
          </a:xfrm>
        </p:spPr>
        <p:txBody>
          <a:bodyPr/>
          <a:lstStyle/>
          <a:p>
            <a:r>
              <a:rPr lang="en-US" dirty="0" smtClean="0"/>
              <a:t>Classification</a:t>
            </a:r>
          </a:p>
          <a:p>
            <a:pPr lvl="1"/>
            <a:r>
              <a:rPr lang="en-US" dirty="0" smtClean="0"/>
              <a:t>Medical diagnosis; credit card applications; hand-written letters; ad selection; sentiment assignment,…</a:t>
            </a:r>
          </a:p>
          <a:p>
            <a:r>
              <a:rPr lang="en-US" dirty="0" smtClean="0"/>
              <a:t>Planning and acting</a:t>
            </a:r>
          </a:p>
          <a:p>
            <a:pPr lvl="1"/>
            <a:r>
              <a:rPr lang="en-US" dirty="0" smtClean="0"/>
              <a:t>Navigation; game playing (chess, backgammon, go); driving a car</a:t>
            </a:r>
          </a:p>
          <a:p>
            <a:r>
              <a:rPr lang="en-US" dirty="0" smtClean="0"/>
              <a:t>Skills</a:t>
            </a:r>
          </a:p>
          <a:p>
            <a:pPr lvl="1"/>
            <a:r>
              <a:rPr lang="en-US" dirty="0" smtClean="0"/>
              <a:t>Balancing a pole; playing tennis</a:t>
            </a:r>
          </a:p>
          <a:p>
            <a:r>
              <a:rPr lang="en-US" dirty="0" smtClean="0"/>
              <a:t>Common sense reasoning</a:t>
            </a:r>
          </a:p>
          <a:p>
            <a:pPr lvl="1"/>
            <a:r>
              <a:rPr lang="en-US" dirty="0" smtClean="0"/>
              <a:t>Natural language interactions</a:t>
            </a:r>
          </a:p>
        </p:txBody>
      </p:sp>
      <p:sp>
        <p:nvSpPr>
          <p:cNvPr id="9" name="Content Placeholder 8"/>
          <p:cNvSpPr>
            <a:spLocks noGrp="1"/>
          </p:cNvSpPr>
          <p:nvPr>
            <p:ph sz="quarter" idx="13"/>
          </p:nvPr>
        </p:nvSpPr>
        <p:spPr/>
        <p:txBody>
          <a:bodyPr/>
          <a:lstStyle/>
          <a:p>
            <a:endParaRPr lang="en-US"/>
          </a:p>
        </p:txBody>
      </p:sp>
      <p:sp>
        <p:nvSpPr>
          <p:cNvPr id="972804" name="Rectangle 4"/>
          <p:cNvSpPr>
            <a:spLocks noChangeArrowheads="1"/>
          </p:cNvSpPr>
          <p:nvPr/>
        </p:nvSpPr>
        <p:spPr bwMode="auto">
          <a:xfrm>
            <a:off x="1524000" y="5410200"/>
            <a:ext cx="7391400" cy="762000"/>
          </a:xfrm>
          <a:prstGeom prst="rect">
            <a:avLst/>
          </a:prstGeom>
          <a:solidFill>
            <a:srgbClr val="FFFF99"/>
          </a:solidFill>
          <a:ln w="9525">
            <a:solidFill>
              <a:schemeClr val="accent1"/>
            </a:solidFill>
            <a:miter lim="800000"/>
            <a:headEnd/>
            <a:tailEnd/>
          </a:ln>
          <a:effectLst/>
          <a:extLst/>
        </p:spPr>
        <p:txBody>
          <a:bodyPr lIns="82628" tIns="41315" rIns="82628" bIns="41315"/>
          <a:lstStyle/>
          <a:p>
            <a:pPr marL="307975" indent="-307975" defTabSz="820738">
              <a:spcBef>
                <a:spcPct val="20000"/>
              </a:spcBef>
              <a:buFont typeface="Wingdings" pitchFamily="2" charset="2"/>
              <a:buNone/>
            </a:pPr>
            <a:r>
              <a:rPr lang="en-US" sz="2400" dirty="0">
                <a:ea typeface="Arial Unicode MS" pitchFamily="34" charset="-128"/>
                <a:cs typeface="Arial Unicode MS" pitchFamily="34" charset="-128"/>
              </a:rPr>
              <a:t>Generalization depends on </a:t>
            </a:r>
            <a:r>
              <a:rPr lang="en-US" sz="2400" dirty="0" smtClean="0">
                <a:ea typeface="Arial Unicode MS" pitchFamily="34" charset="-128"/>
                <a:cs typeface="Arial Unicode MS" pitchFamily="34" charset="-128"/>
              </a:rPr>
              <a:t>the </a:t>
            </a:r>
            <a:r>
              <a:rPr lang="en-US" sz="2400" dirty="0" smtClean="0">
                <a:solidFill>
                  <a:srgbClr val="F79646"/>
                </a:solidFill>
                <a:ea typeface="Arial Unicode MS" pitchFamily="34" charset="-128"/>
                <a:cs typeface="Arial Unicode MS" pitchFamily="34" charset="-128"/>
              </a:rPr>
              <a:t>Representation</a:t>
            </a:r>
            <a:r>
              <a:rPr lang="en-US" sz="2400" dirty="0" smtClean="0">
                <a:ea typeface="Arial Unicode MS" pitchFamily="34" charset="-128"/>
                <a:cs typeface="Arial Unicode MS" pitchFamily="34" charset="-128"/>
              </a:rPr>
              <a:t> </a:t>
            </a:r>
            <a:r>
              <a:rPr lang="en-US" sz="2400" dirty="0">
                <a:ea typeface="Arial Unicode MS" pitchFamily="34" charset="-128"/>
                <a:cs typeface="Arial Unicode MS" pitchFamily="34" charset="-128"/>
              </a:rPr>
              <a:t>as much as it depends on the </a:t>
            </a:r>
            <a:r>
              <a:rPr lang="en-US" sz="2400" dirty="0">
                <a:solidFill>
                  <a:srgbClr val="F79646"/>
                </a:solidFill>
                <a:ea typeface="Arial Unicode MS" pitchFamily="34" charset="-128"/>
                <a:cs typeface="Arial Unicode MS" pitchFamily="34" charset="-128"/>
              </a:rPr>
              <a:t>Algorithm</a:t>
            </a:r>
            <a:r>
              <a:rPr lang="en-US" sz="2400" dirty="0">
                <a:ea typeface="Arial Unicode MS" pitchFamily="34" charset="-128"/>
                <a:cs typeface="Arial Unicode MS" pitchFamily="34" charset="-128"/>
              </a:rPr>
              <a:t> used.</a:t>
            </a:r>
            <a:r>
              <a:rPr lang="en-US" sz="2400" dirty="0"/>
              <a:t> </a:t>
            </a:r>
            <a:endParaRPr lang="en-US" sz="2800" dirty="0">
              <a:solidFill>
                <a:srgbClr val="3333FF"/>
              </a:solidFill>
            </a:endParaRPr>
          </a:p>
        </p:txBody>
      </p:sp>
      <p:sp>
        <p:nvSpPr>
          <p:cNvPr id="6" name="Rectangle 5"/>
          <p:cNvSpPr>
            <a:spLocks noChangeArrowheads="1"/>
          </p:cNvSpPr>
          <p:nvPr/>
        </p:nvSpPr>
        <p:spPr bwMode="auto">
          <a:xfrm>
            <a:off x="3886200" y="1178512"/>
            <a:ext cx="4953000" cy="685800"/>
          </a:xfrm>
          <a:prstGeom prst="rect">
            <a:avLst/>
          </a:prstGeom>
          <a:solidFill>
            <a:srgbClr val="FFFFCC"/>
          </a:solidFill>
          <a:ln w="9525">
            <a:solidFill>
              <a:schemeClr val="tx1"/>
            </a:solidFill>
            <a:miter lim="800000"/>
            <a:headEnd/>
            <a:tailEnd/>
          </a:ln>
          <a:effectLst/>
          <a:extLst/>
        </p:spPr>
        <p:txBody>
          <a:bodyPr lIns="82628" tIns="41315" rIns="82628" bIns="41315"/>
          <a:lstStyle/>
          <a:p>
            <a:pPr marL="307975" indent="-307975" defTabSz="820738">
              <a:spcBef>
                <a:spcPct val="20000"/>
              </a:spcBef>
              <a:buFont typeface="Wingdings" pitchFamily="2" charset="2"/>
              <a:buNone/>
            </a:pPr>
            <a:r>
              <a:rPr lang="en-US" sz="2000" b="1" dirty="0"/>
              <a:t> </a:t>
            </a:r>
            <a:r>
              <a:rPr lang="en-US" sz="2000" dirty="0">
                <a:solidFill>
                  <a:srgbClr val="3333FF"/>
                </a:solidFill>
              </a:rPr>
              <a:t>The ability to perform a task in a </a:t>
            </a:r>
            <a:r>
              <a:rPr lang="en-US" sz="2000" dirty="0" smtClean="0">
                <a:solidFill>
                  <a:srgbClr val="3333FF"/>
                </a:solidFill>
              </a:rPr>
              <a:t>situation which </a:t>
            </a:r>
            <a:r>
              <a:rPr lang="en-US" sz="2000" dirty="0">
                <a:solidFill>
                  <a:srgbClr val="F79646"/>
                </a:solidFill>
              </a:rPr>
              <a:t>has never been </a:t>
            </a:r>
            <a:r>
              <a:rPr lang="en-US" sz="2000" dirty="0" smtClean="0">
                <a:solidFill>
                  <a:srgbClr val="F79646"/>
                </a:solidFill>
              </a:rPr>
              <a:t>encountered </a:t>
            </a:r>
            <a:r>
              <a:rPr lang="en-US" sz="2000" dirty="0">
                <a:solidFill>
                  <a:srgbClr val="3333FF"/>
                </a:solidFill>
              </a:rPr>
              <a:t>before</a:t>
            </a:r>
          </a:p>
        </p:txBody>
      </p:sp>
      <p:sp>
        <p:nvSpPr>
          <p:cNvPr id="2" name="Slide Number Placeholder 1"/>
          <p:cNvSpPr>
            <a:spLocks noGrp="1"/>
          </p:cNvSpPr>
          <p:nvPr>
            <p:ph type="sldNum" sz="quarter" idx="4"/>
          </p:nvPr>
        </p:nvSpPr>
        <p:spPr/>
        <p:txBody>
          <a:bodyPr/>
          <a:lstStyle/>
          <a:p>
            <a:fld id="{0C921938-476A-4922-BE24-3B8F6A2854D9}" type="slidenum">
              <a:rPr lang="en-US" smtClean="0"/>
              <a:pPr/>
              <a:t>14</a:t>
            </a:fld>
            <a:endParaRPr lang="en-US" dirty="0"/>
          </a:p>
        </p:txBody>
      </p:sp>
    </p:spTree>
    <p:extLst>
      <p:ext uri="{BB962C8B-B14F-4D97-AF65-F5344CB8AC3E}">
        <p14:creationId xmlns:p14="http://schemas.microsoft.com/office/powerpoint/2010/main" val="29075829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72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04" grpId="0" animBg="1" autoUpdateAnimBg="0"/>
      <p:bldP spid="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a:noFill/>
          <a:ln/>
        </p:spPr>
        <p:txBody>
          <a:bodyPr lIns="82628" tIns="41315" rIns="82628" bIns="41315"/>
          <a:lstStyle/>
          <a:p>
            <a:r>
              <a:rPr lang="en-US"/>
              <a:t>Why Study Learning?</a:t>
            </a:r>
          </a:p>
        </p:txBody>
      </p:sp>
      <p:sp>
        <p:nvSpPr>
          <p:cNvPr id="975875" name="Rectangle 3"/>
          <p:cNvSpPr>
            <a:spLocks noGrp="1" noChangeArrowheads="1"/>
          </p:cNvSpPr>
          <p:nvPr>
            <p:ph idx="1"/>
          </p:nvPr>
        </p:nvSpPr>
        <p:spPr>
          <a:noFill/>
          <a:ln/>
        </p:spPr>
        <p:txBody>
          <a:bodyPr lIns="82628" tIns="41315" rIns="82628" bIns="41315"/>
          <a:lstStyle/>
          <a:p>
            <a:pPr marL="177800" indent="-177800">
              <a:lnSpc>
                <a:spcPct val="80000"/>
              </a:lnSpc>
              <a:tabLst>
                <a:tab pos="395288" algn="l"/>
                <a:tab pos="682625" algn="l"/>
              </a:tabLst>
            </a:pPr>
            <a:r>
              <a:rPr lang="en-US" b="1" dirty="0"/>
              <a:t> </a:t>
            </a:r>
            <a:r>
              <a:rPr lang="en-US" dirty="0">
                <a:solidFill>
                  <a:srgbClr val="3333FF"/>
                </a:solidFill>
              </a:rPr>
              <a:t>Computer systems with new capabilities.</a:t>
            </a:r>
          </a:p>
          <a:p>
            <a:pPr marL="292100" lvl="1" indent="341313">
              <a:lnSpc>
                <a:spcPct val="80000"/>
              </a:lnSpc>
              <a:tabLst>
                <a:tab pos="395288" algn="l"/>
                <a:tab pos="682625" algn="l"/>
              </a:tabLst>
            </a:pPr>
            <a:endParaRPr lang="en-US" b="0" dirty="0">
              <a:solidFill>
                <a:srgbClr val="3333FF"/>
              </a:solidFill>
            </a:endParaRPr>
          </a:p>
          <a:p>
            <a:pPr marL="292100" lvl="1" indent="341313">
              <a:lnSpc>
                <a:spcPct val="80000"/>
              </a:lnSpc>
              <a:tabLst>
                <a:tab pos="395288" algn="l"/>
                <a:tab pos="682625" algn="l"/>
              </a:tabLst>
            </a:pPr>
            <a:r>
              <a:rPr lang="en-US" b="0" dirty="0"/>
              <a:t>Develop systems that are too difficult </a:t>
            </a:r>
            <a:r>
              <a:rPr lang="en-US" b="0" dirty="0" smtClean="0"/>
              <a:t>or </a:t>
            </a:r>
            <a:r>
              <a:rPr lang="en-US" b="0" dirty="0"/>
              <a:t>impossible to </a:t>
            </a:r>
          </a:p>
          <a:p>
            <a:pPr marL="292100" lvl="1" indent="341313">
              <a:lnSpc>
                <a:spcPct val="80000"/>
              </a:lnSpc>
              <a:buFontTx/>
              <a:buNone/>
              <a:tabLst>
                <a:tab pos="395288" algn="l"/>
                <a:tab pos="682625" algn="l"/>
              </a:tabLst>
            </a:pPr>
            <a:r>
              <a:rPr lang="en-US" b="0" dirty="0"/>
              <a:t>construct manually .</a:t>
            </a:r>
          </a:p>
          <a:p>
            <a:pPr marL="292100" lvl="1" indent="341313">
              <a:lnSpc>
                <a:spcPct val="80000"/>
              </a:lnSpc>
              <a:tabLst>
                <a:tab pos="395288" algn="l"/>
                <a:tab pos="682625" algn="l"/>
              </a:tabLst>
            </a:pPr>
            <a:endParaRPr lang="en-US" b="0" dirty="0"/>
          </a:p>
          <a:p>
            <a:pPr marL="292100" lvl="1" indent="341313">
              <a:lnSpc>
                <a:spcPct val="80000"/>
              </a:lnSpc>
              <a:tabLst>
                <a:tab pos="395288" algn="l"/>
                <a:tab pos="682625" algn="l"/>
              </a:tabLst>
            </a:pPr>
            <a:r>
              <a:rPr lang="en-US" b="0" dirty="0"/>
              <a:t>Develop systems that can automatically adapt and       </a:t>
            </a:r>
          </a:p>
          <a:p>
            <a:pPr marL="292100" lvl="1" indent="341313">
              <a:lnSpc>
                <a:spcPct val="80000"/>
              </a:lnSpc>
              <a:buFontTx/>
              <a:buNone/>
              <a:tabLst>
                <a:tab pos="395288" algn="l"/>
                <a:tab pos="682625" algn="l"/>
              </a:tabLst>
            </a:pPr>
            <a:r>
              <a:rPr lang="en-US" b="0" dirty="0"/>
              <a:t>customize themselves to the needs of the individual </a:t>
            </a:r>
          </a:p>
          <a:p>
            <a:pPr marL="292100" lvl="1" indent="341313">
              <a:lnSpc>
                <a:spcPct val="80000"/>
              </a:lnSpc>
              <a:buFontTx/>
              <a:buNone/>
              <a:tabLst>
                <a:tab pos="395288" algn="l"/>
                <a:tab pos="682625" algn="l"/>
              </a:tabLst>
            </a:pPr>
            <a:r>
              <a:rPr lang="en-US" b="0" dirty="0" smtClean="0"/>
              <a:t>user </a:t>
            </a:r>
            <a:r>
              <a:rPr lang="en-US" b="0" dirty="0"/>
              <a:t>through experience.</a:t>
            </a:r>
          </a:p>
          <a:p>
            <a:pPr marL="292100" lvl="1" indent="341313">
              <a:lnSpc>
                <a:spcPct val="80000"/>
              </a:lnSpc>
              <a:tabLst>
                <a:tab pos="395288" algn="l"/>
                <a:tab pos="682625" algn="l"/>
              </a:tabLst>
            </a:pPr>
            <a:endParaRPr lang="en-US" b="0" dirty="0"/>
          </a:p>
          <a:p>
            <a:pPr marL="292100" lvl="1" indent="341313">
              <a:lnSpc>
                <a:spcPct val="80000"/>
              </a:lnSpc>
              <a:tabLst>
                <a:tab pos="395288" algn="l"/>
                <a:tab pos="682625" algn="l"/>
              </a:tabLst>
            </a:pPr>
            <a:r>
              <a:rPr lang="en-US" b="0" dirty="0"/>
              <a:t>Discover knowledge and patterns in databases</a:t>
            </a:r>
            <a:r>
              <a:rPr lang="en-US" b="0" dirty="0" smtClean="0"/>
              <a:t>, </a:t>
            </a:r>
          </a:p>
          <a:p>
            <a:pPr marL="292100" lvl="1" indent="0">
              <a:lnSpc>
                <a:spcPct val="80000"/>
              </a:lnSpc>
              <a:buNone/>
              <a:tabLst>
                <a:tab pos="395288" algn="l"/>
                <a:tab pos="682625" algn="l"/>
              </a:tabLst>
            </a:pPr>
            <a:r>
              <a:rPr lang="en-US" dirty="0"/>
              <a:t> </a:t>
            </a:r>
            <a:r>
              <a:rPr lang="en-US" dirty="0" smtClean="0"/>
              <a:t>     </a:t>
            </a:r>
            <a:r>
              <a:rPr lang="en-US" b="0" dirty="0" smtClean="0"/>
              <a:t>e.g. discovering purchasing patterns for marketing purposes.</a:t>
            </a:r>
          </a:p>
          <a:p>
            <a:pPr marL="292100" lvl="1" indent="0">
              <a:lnSpc>
                <a:spcPct val="80000"/>
              </a:lnSpc>
              <a:buNone/>
              <a:tabLst>
                <a:tab pos="395288" algn="l"/>
                <a:tab pos="682625" algn="l"/>
              </a:tabLst>
            </a:pPr>
            <a:endParaRPr lang="en-US" dirty="0"/>
          </a:p>
          <a:p>
            <a:pPr marL="635000" lvl="1" indent="-342900">
              <a:lnSpc>
                <a:spcPct val="80000"/>
              </a:lnSpc>
              <a:tabLst>
                <a:tab pos="395288" algn="l"/>
                <a:tab pos="682625" algn="l"/>
              </a:tabLst>
            </a:pPr>
            <a:r>
              <a:rPr lang="en-US" dirty="0" smtClean="0"/>
              <a:t>Solve </a:t>
            </a:r>
            <a:r>
              <a:rPr lang="en-US" dirty="0"/>
              <a:t>the kinds of problems now reserved for </a:t>
            </a:r>
            <a:r>
              <a:rPr lang="en-US" dirty="0" smtClean="0"/>
              <a:t>humans.</a:t>
            </a:r>
            <a:endParaRPr lang="en-US" dirty="0"/>
          </a:p>
          <a:p>
            <a:pPr marL="292100" lvl="1" indent="0">
              <a:lnSpc>
                <a:spcPct val="80000"/>
              </a:lnSpc>
              <a:buNone/>
              <a:tabLst>
                <a:tab pos="395288" algn="l"/>
                <a:tab pos="682625" algn="l"/>
              </a:tabLst>
            </a:pPr>
            <a:endParaRPr lang="en-US" b="0" dirty="0"/>
          </a:p>
        </p:txBody>
      </p:sp>
      <p:sp>
        <p:nvSpPr>
          <p:cNvPr id="2" name="Content Placeholder 1"/>
          <p:cNvSpPr>
            <a:spLocks noGrp="1"/>
          </p:cNvSpPr>
          <p:nvPr>
            <p:ph sz="quarter" idx="13"/>
          </p:nvPr>
        </p:nvSpPr>
        <p:spPr/>
        <p:txBody>
          <a:bodyPr/>
          <a:lstStyle/>
          <a:p>
            <a:endParaRPr lang="en-US"/>
          </a:p>
        </p:txBody>
      </p:sp>
      <p:sp>
        <p:nvSpPr>
          <p:cNvPr id="3" name="Slide Number Placeholder 2"/>
          <p:cNvSpPr>
            <a:spLocks noGrp="1"/>
          </p:cNvSpPr>
          <p:nvPr>
            <p:ph type="sldNum" sz="quarter" idx="4"/>
          </p:nvPr>
        </p:nvSpPr>
        <p:spPr/>
        <p:txBody>
          <a:bodyPr/>
          <a:lstStyle/>
          <a:p>
            <a:fld id="{0C921938-476A-4922-BE24-3B8F6A2854D9}" type="slidenum">
              <a:rPr lang="en-US" smtClean="0"/>
              <a:pPr/>
              <a:t>15</a:t>
            </a:fld>
            <a:endParaRPr lang="en-US" dirty="0"/>
          </a:p>
        </p:txBody>
      </p:sp>
    </p:spTree>
    <p:extLst>
      <p:ext uri="{BB962C8B-B14F-4D97-AF65-F5344CB8AC3E}">
        <p14:creationId xmlns:p14="http://schemas.microsoft.com/office/powerpoint/2010/main" val="2510039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a:noFill/>
          <a:ln/>
        </p:spPr>
        <p:txBody>
          <a:bodyPr lIns="82628" tIns="41315" rIns="82628" bIns="41315"/>
          <a:lstStyle/>
          <a:p>
            <a:r>
              <a:rPr lang="en-US" dirty="0"/>
              <a:t>Why Study Learning?</a:t>
            </a:r>
          </a:p>
        </p:txBody>
      </p:sp>
      <p:sp>
        <p:nvSpPr>
          <p:cNvPr id="976899" name="Rectangle 3"/>
          <p:cNvSpPr>
            <a:spLocks noGrp="1" noChangeArrowheads="1"/>
          </p:cNvSpPr>
          <p:nvPr>
            <p:ph idx="1"/>
          </p:nvPr>
        </p:nvSpPr>
        <p:spPr>
          <a:noFill/>
          <a:ln/>
        </p:spPr>
        <p:txBody>
          <a:bodyPr lIns="82628" tIns="41315" rIns="82628" bIns="41315"/>
          <a:lstStyle/>
          <a:p>
            <a:pPr marL="177800" indent="-177800">
              <a:lnSpc>
                <a:spcPct val="80000"/>
              </a:lnSpc>
              <a:tabLst>
                <a:tab pos="395288" algn="l"/>
                <a:tab pos="682625" algn="l"/>
              </a:tabLst>
            </a:pPr>
            <a:r>
              <a:rPr lang="en-US" b="1" dirty="0"/>
              <a:t> </a:t>
            </a:r>
            <a:r>
              <a:rPr lang="en-US" dirty="0">
                <a:solidFill>
                  <a:srgbClr val="3333FF"/>
                </a:solidFill>
              </a:rPr>
              <a:t>Computer systems with new capabilities.</a:t>
            </a:r>
          </a:p>
          <a:p>
            <a:pPr marL="292100" lvl="1" indent="341313">
              <a:lnSpc>
                <a:spcPct val="80000"/>
              </a:lnSpc>
              <a:buFontTx/>
              <a:buNone/>
              <a:tabLst>
                <a:tab pos="395288" algn="l"/>
                <a:tab pos="682625" algn="l"/>
              </a:tabLst>
            </a:pPr>
            <a:endParaRPr lang="en-US" sz="2000" dirty="0"/>
          </a:p>
          <a:p>
            <a:pPr marL="177800" indent="-177800">
              <a:lnSpc>
                <a:spcPct val="80000"/>
              </a:lnSpc>
              <a:tabLst>
                <a:tab pos="395288" algn="l"/>
                <a:tab pos="682625" algn="l"/>
              </a:tabLst>
            </a:pPr>
            <a:r>
              <a:rPr lang="en-US" sz="2400" dirty="0"/>
              <a:t> </a:t>
            </a:r>
            <a:r>
              <a:rPr lang="en-US" dirty="0">
                <a:solidFill>
                  <a:srgbClr val="3333FF"/>
                </a:solidFill>
              </a:rPr>
              <a:t>Understand human and biological learning </a:t>
            </a:r>
          </a:p>
          <a:p>
            <a:pPr marL="177800" indent="-177800">
              <a:lnSpc>
                <a:spcPct val="80000"/>
              </a:lnSpc>
              <a:tabLst>
                <a:tab pos="395288" algn="l"/>
                <a:tab pos="682625" algn="l"/>
              </a:tabLst>
            </a:pPr>
            <a:endParaRPr lang="en-US" dirty="0">
              <a:solidFill>
                <a:srgbClr val="3333FF"/>
              </a:solidFill>
            </a:endParaRPr>
          </a:p>
          <a:p>
            <a:pPr marL="177800" indent="-177800">
              <a:lnSpc>
                <a:spcPct val="80000"/>
              </a:lnSpc>
              <a:tabLst>
                <a:tab pos="395288" algn="l"/>
                <a:tab pos="682625" algn="l"/>
              </a:tabLst>
            </a:pPr>
            <a:r>
              <a:rPr lang="en-US" dirty="0">
                <a:solidFill>
                  <a:srgbClr val="3333FF"/>
                </a:solidFill>
              </a:rPr>
              <a:t> Understanding teaching better.</a:t>
            </a:r>
          </a:p>
          <a:p>
            <a:pPr marL="292100" lvl="1" indent="341313">
              <a:lnSpc>
                <a:spcPct val="80000"/>
              </a:lnSpc>
              <a:buFontTx/>
              <a:buNone/>
              <a:tabLst>
                <a:tab pos="395288" algn="l"/>
                <a:tab pos="682625" algn="l"/>
              </a:tabLst>
            </a:pPr>
            <a:endParaRPr lang="en-US" sz="2000" b="0" dirty="0"/>
          </a:p>
        </p:txBody>
      </p:sp>
      <p:sp>
        <p:nvSpPr>
          <p:cNvPr id="2" name="Content Placeholder 1"/>
          <p:cNvSpPr>
            <a:spLocks noGrp="1"/>
          </p:cNvSpPr>
          <p:nvPr>
            <p:ph sz="quarter" idx="13"/>
          </p:nvPr>
        </p:nvSpPr>
        <p:spPr/>
        <p:txBody>
          <a:bodyPr/>
          <a:lstStyle/>
          <a:p>
            <a:endParaRPr lang="en-US"/>
          </a:p>
        </p:txBody>
      </p:sp>
      <p:sp>
        <p:nvSpPr>
          <p:cNvPr id="3" name="Slide Number Placeholder 2"/>
          <p:cNvSpPr>
            <a:spLocks noGrp="1"/>
          </p:cNvSpPr>
          <p:nvPr>
            <p:ph type="sldNum" sz="quarter" idx="4"/>
          </p:nvPr>
        </p:nvSpPr>
        <p:spPr/>
        <p:txBody>
          <a:bodyPr/>
          <a:lstStyle/>
          <a:p>
            <a:fld id="{0C921938-476A-4922-BE24-3B8F6A2854D9}" type="slidenum">
              <a:rPr lang="en-US" smtClean="0"/>
              <a:pPr/>
              <a:t>16</a:t>
            </a:fld>
            <a:endParaRPr lang="en-US" dirty="0"/>
          </a:p>
        </p:txBody>
      </p:sp>
    </p:spTree>
    <p:extLst>
      <p:ext uri="{BB962C8B-B14F-4D97-AF65-F5344CB8AC3E}">
        <p14:creationId xmlns:p14="http://schemas.microsoft.com/office/powerpoint/2010/main" val="3828945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a:noFill/>
          <a:ln/>
        </p:spPr>
        <p:txBody>
          <a:bodyPr lIns="82628" tIns="41315" rIns="82628" bIns="41315"/>
          <a:lstStyle/>
          <a:p>
            <a:r>
              <a:rPr lang="en-US" dirty="0"/>
              <a:t>Why Study Learning?</a:t>
            </a:r>
          </a:p>
        </p:txBody>
      </p:sp>
      <p:sp>
        <p:nvSpPr>
          <p:cNvPr id="977923" name="Rectangle 3"/>
          <p:cNvSpPr>
            <a:spLocks noGrp="1" noChangeArrowheads="1"/>
          </p:cNvSpPr>
          <p:nvPr>
            <p:ph idx="1"/>
          </p:nvPr>
        </p:nvSpPr>
        <p:spPr>
          <a:noFill/>
          <a:ln/>
        </p:spPr>
        <p:txBody>
          <a:bodyPr lIns="82628" tIns="41315" rIns="82628" bIns="41315"/>
          <a:lstStyle/>
          <a:p>
            <a:pPr marL="177800" indent="-177800">
              <a:lnSpc>
                <a:spcPct val="80000"/>
              </a:lnSpc>
              <a:tabLst>
                <a:tab pos="395288" algn="l"/>
                <a:tab pos="682625" algn="l"/>
              </a:tabLst>
            </a:pPr>
            <a:r>
              <a:rPr lang="en-US" dirty="0"/>
              <a:t> </a:t>
            </a:r>
            <a:r>
              <a:rPr lang="en-US" dirty="0">
                <a:solidFill>
                  <a:srgbClr val="3333FF"/>
                </a:solidFill>
              </a:rPr>
              <a:t>Computer systems with new capabilities.</a:t>
            </a:r>
          </a:p>
          <a:p>
            <a:pPr marL="292100" lvl="1" indent="341313">
              <a:lnSpc>
                <a:spcPct val="80000"/>
              </a:lnSpc>
              <a:buFontTx/>
              <a:buNone/>
              <a:tabLst>
                <a:tab pos="395288" algn="l"/>
                <a:tab pos="682625" algn="l"/>
              </a:tabLst>
            </a:pPr>
            <a:endParaRPr lang="en-US" sz="2000" dirty="0"/>
          </a:p>
          <a:p>
            <a:pPr marL="177800" indent="-177800">
              <a:lnSpc>
                <a:spcPct val="80000"/>
              </a:lnSpc>
              <a:tabLst>
                <a:tab pos="395288" algn="l"/>
                <a:tab pos="682625" algn="l"/>
              </a:tabLst>
            </a:pPr>
            <a:r>
              <a:rPr lang="en-US" sz="2400" dirty="0"/>
              <a:t> </a:t>
            </a:r>
            <a:r>
              <a:rPr lang="en-US" dirty="0">
                <a:solidFill>
                  <a:srgbClr val="3333FF"/>
                </a:solidFill>
              </a:rPr>
              <a:t>Understand human and biological learning </a:t>
            </a:r>
          </a:p>
          <a:p>
            <a:pPr marL="177800" indent="-177800">
              <a:lnSpc>
                <a:spcPct val="80000"/>
              </a:lnSpc>
              <a:tabLst>
                <a:tab pos="395288" algn="l"/>
                <a:tab pos="682625" algn="l"/>
              </a:tabLst>
            </a:pPr>
            <a:endParaRPr lang="en-US" dirty="0">
              <a:solidFill>
                <a:srgbClr val="3333FF"/>
              </a:solidFill>
            </a:endParaRPr>
          </a:p>
          <a:p>
            <a:pPr marL="177800" indent="-177800">
              <a:lnSpc>
                <a:spcPct val="80000"/>
              </a:lnSpc>
              <a:tabLst>
                <a:tab pos="395288" algn="l"/>
                <a:tab pos="682625" algn="l"/>
              </a:tabLst>
            </a:pPr>
            <a:r>
              <a:rPr lang="en-US" dirty="0">
                <a:solidFill>
                  <a:srgbClr val="3333FF"/>
                </a:solidFill>
              </a:rPr>
              <a:t> Understanding teaching better.</a:t>
            </a:r>
          </a:p>
          <a:p>
            <a:pPr marL="292100" lvl="1" indent="341313">
              <a:lnSpc>
                <a:spcPct val="80000"/>
              </a:lnSpc>
              <a:buFontTx/>
              <a:buNone/>
              <a:tabLst>
                <a:tab pos="395288" algn="l"/>
                <a:tab pos="682625" algn="l"/>
              </a:tabLst>
            </a:pPr>
            <a:endParaRPr lang="en-US" sz="2000" dirty="0"/>
          </a:p>
          <a:p>
            <a:pPr marL="177800" indent="-177800">
              <a:lnSpc>
                <a:spcPct val="80000"/>
              </a:lnSpc>
              <a:tabLst>
                <a:tab pos="395288" algn="l"/>
                <a:tab pos="682625" algn="l"/>
              </a:tabLst>
            </a:pPr>
            <a:r>
              <a:rPr lang="en-US" dirty="0">
                <a:solidFill>
                  <a:srgbClr val="3333FF"/>
                </a:solidFill>
              </a:rPr>
              <a:t> Time is right.</a:t>
            </a:r>
          </a:p>
          <a:p>
            <a:pPr marL="292100" lvl="1" indent="341313">
              <a:lnSpc>
                <a:spcPct val="80000"/>
              </a:lnSpc>
              <a:tabLst>
                <a:tab pos="395288" algn="l"/>
                <a:tab pos="682625" algn="l"/>
              </a:tabLst>
            </a:pPr>
            <a:endParaRPr lang="en-US" sz="2000" b="0" dirty="0"/>
          </a:p>
          <a:p>
            <a:pPr marL="292100" lvl="1" indent="341313">
              <a:lnSpc>
                <a:spcPct val="80000"/>
              </a:lnSpc>
              <a:tabLst>
                <a:tab pos="395288" algn="l"/>
                <a:tab pos="682625" algn="l"/>
              </a:tabLst>
            </a:pPr>
            <a:r>
              <a:rPr lang="en-US" b="0" dirty="0"/>
              <a:t>Initial </a:t>
            </a:r>
            <a:r>
              <a:rPr lang="en-US" b="0" dirty="0">
                <a:solidFill>
                  <a:srgbClr val="F79646"/>
                </a:solidFill>
              </a:rPr>
              <a:t>algorithms</a:t>
            </a:r>
            <a:r>
              <a:rPr lang="en-US" b="0" dirty="0"/>
              <a:t> and </a:t>
            </a:r>
            <a:r>
              <a:rPr lang="en-US" b="0" dirty="0">
                <a:solidFill>
                  <a:srgbClr val="F79646"/>
                </a:solidFill>
              </a:rPr>
              <a:t>theory</a:t>
            </a:r>
            <a:r>
              <a:rPr lang="en-US" b="0" dirty="0"/>
              <a:t> in place.</a:t>
            </a:r>
          </a:p>
          <a:p>
            <a:pPr marL="292100" lvl="1" indent="341313">
              <a:lnSpc>
                <a:spcPct val="80000"/>
              </a:lnSpc>
              <a:tabLst>
                <a:tab pos="395288" algn="l"/>
                <a:tab pos="682625" algn="l"/>
              </a:tabLst>
            </a:pPr>
            <a:r>
              <a:rPr lang="en-US" b="0" dirty="0"/>
              <a:t>Growing amounts of on-line data</a:t>
            </a:r>
          </a:p>
          <a:p>
            <a:pPr marL="292100" lvl="1" indent="341313">
              <a:lnSpc>
                <a:spcPct val="80000"/>
              </a:lnSpc>
              <a:tabLst>
                <a:tab pos="395288" algn="l"/>
                <a:tab pos="682625" algn="l"/>
              </a:tabLst>
            </a:pPr>
            <a:r>
              <a:rPr lang="en-US" b="0" dirty="0"/>
              <a:t>Computational power available.</a:t>
            </a:r>
          </a:p>
          <a:p>
            <a:pPr marL="292100" lvl="1" indent="341313">
              <a:lnSpc>
                <a:spcPct val="80000"/>
              </a:lnSpc>
              <a:tabLst>
                <a:tab pos="395288" algn="l"/>
                <a:tab pos="682625" algn="l"/>
              </a:tabLst>
            </a:pPr>
            <a:r>
              <a:rPr lang="en-US" b="0" dirty="0">
                <a:solidFill>
                  <a:srgbClr val="3333FF"/>
                </a:solidFill>
              </a:rPr>
              <a:t>Necessity: many things we want to do cannot be done 		</a:t>
            </a:r>
            <a:r>
              <a:rPr lang="en-US" b="0" dirty="0" smtClean="0">
                <a:solidFill>
                  <a:srgbClr val="3333FF"/>
                </a:solidFill>
              </a:rPr>
              <a:t>    by </a:t>
            </a:r>
            <a:r>
              <a:rPr lang="en-US" b="0" dirty="0">
                <a:solidFill>
                  <a:srgbClr val="3333FF"/>
                </a:solidFill>
              </a:rPr>
              <a:t>“programming”.</a:t>
            </a:r>
          </a:p>
          <a:p>
            <a:pPr marL="177800" indent="-177800">
              <a:lnSpc>
                <a:spcPct val="80000"/>
              </a:lnSpc>
              <a:buFont typeface="Wingdings" pitchFamily="2" charset="2"/>
              <a:buNone/>
              <a:tabLst>
                <a:tab pos="395288" algn="l"/>
                <a:tab pos="682625" algn="l"/>
              </a:tabLst>
            </a:pPr>
            <a:endParaRPr lang="en-US" sz="2400" b="1" dirty="0"/>
          </a:p>
        </p:txBody>
      </p:sp>
      <p:sp>
        <p:nvSpPr>
          <p:cNvPr id="3" name="Content Placeholder 2"/>
          <p:cNvSpPr>
            <a:spLocks noGrp="1"/>
          </p:cNvSpPr>
          <p:nvPr>
            <p:ph sz="quarter" idx="13"/>
          </p:nvPr>
        </p:nvSpPr>
        <p:spPr/>
        <p:txBody>
          <a:bodyPr/>
          <a:lstStyle/>
          <a:p>
            <a:endParaRPr lang="en-US"/>
          </a:p>
        </p:txBody>
      </p:sp>
      <p:sp>
        <p:nvSpPr>
          <p:cNvPr id="2" name="Slide Number Placeholder 1"/>
          <p:cNvSpPr>
            <a:spLocks noGrp="1"/>
          </p:cNvSpPr>
          <p:nvPr>
            <p:ph type="sldNum" sz="quarter" idx="4"/>
          </p:nvPr>
        </p:nvSpPr>
        <p:spPr/>
        <p:txBody>
          <a:bodyPr/>
          <a:lstStyle/>
          <a:p>
            <a:fld id="{0C921938-476A-4922-BE24-3B8F6A2854D9}" type="slidenum">
              <a:rPr lang="en-US" smtClean="0"/>
              <a:pPr/>
              <a:t>17</a:t>
            </a:fld>
            <a:endParaRPr lang="en-US" dirty="0"/>
          </a:p>
        </p:txBody>
      </p:sp>
    </p:spTree>
    <p:extLst>
      <p:ext uri="{BB962C8B-B14F-4D97-AF65-F5344CB8AC3E}">
        <p14:creationId xmlns:p14="http://schemas.microsoft.com/office/powerpoint/2010/main" val="219607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79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4" name="Rectangle 2"/>
          <p:cNvSpPr>
            <a:spLocks noGrp="1" noChangeArrowheads="1"/>
          </p:cNvSpPr>
          <p:nvPr>
            <p:ph type="title"/>
          </p:nvPr>
        </p:nvSpPr>
        <p:spPr/>
        <p:txBody>
          <a:bodyPr/>
          <a:lstStyle/>
          <a:p>
            <a:r>
              <a:rPr lang="en-US"/>
              <a:t>Learning is the future</a:t>
            </a:r>
          </a:p>
        </p:txBody>
      </p:sp>
      <p:sp>
        <p:nvSpPr>
          <p:cNvPr id="1062915" name="Rectangle 3"/>
          <p:cNvSpPr>
            <a:spLocks noGrp="1" noChangeArrowheads="1"/>
          </p:cNvSpPr>
          <p:nvPr>
            <p:ph idx="1"/>
          </p:nvPr>
        </p:nvSpPr>
        <p:spPr/>
        <p:txBody>
          <a:bodyPr/>
          <a:lstStyle/>
          <a:p>
            <a:pPr lvl="1"/>
            <a:r>
              <a:rPr lang="en-US" sz="2000" dirty="0"/>
              <a:t>Learning techniques will be a basis for every application that involves a connection to the messy real world</a:t>
            </a:r>
          </a:p>
          <a:p>
            <a:pPr lvl="1"/>
            <a:endParaRPr lang="en-US" sz="2000" dirty="0"/>
          </a:p>
          <a:p>
            <a:pPr lvl="1"/>
            <a:r>
              <a:rPr lang="en-US" sz="2000" dirty="0"/>
              <a:t>Basic learning algorithms are ready for use in </a:t>
            </a:r>
            <a:r>
              <a:rPr lang="en-US" sz="2000" dirty="0" smtClean="0"/>
              <a:t>applications </a:t>
            </a:r>
            <a:r>
              <a:rPr lang="en-US" sz="2000" dirty="0"/>
              <a:t>today</a:t>
            </a:r>
          </a:p>
          <a:p>
            <a:pPr lvl="1"/>
            <a:endParaRPr lang="en-US" sz="2000" dirty="0"/>
          </a:p>
          <a:p>
            <a:pPr lvl="1"/>
            <a:r>
              <a:rPr lang="en-US" sz="2000" dirty="0"/>
              <a:t>Prospects for broader future applications make for exciting fundamental research and development opportunities</a:t>
            </a:r>
          </a:p>
          <a:p>
            <a:pPr lvl="1"/>
            <a:endParaRPr lang="en-US" sz="2000" dirty="0"/>
          </a:p>
          <a:p>
            <a:pPr lvl="1"/>
            <a:r>
              <a:rPr lang="en-US" sz="2000" dirty="0"/>
              <a:t>Many unresolved issues – Theory and </a:t>
            </a:r>
            <a:r>
              <a:rPr lang="en-US" sz="2000" dirty="0" smtClean="0"/>
              <a:t>Systems</a:t>
            </a:r>
          </a:p>
          <a:p>
            <a:pPr lvl="2"/>
            <a:r>
              <a:rPr lang="en-US" sz="1800" dirty="0" smtClean="0"/>
              <a:t>While it’s hot, there are many things we don’t know how to do</a:t>
            </a:r>
            <a:endParaRPr lang="en-US" sz="1800" dirty="0"/>
          </a:p>
        </p:txBody>
      </p:sp>
      <p:sp>
        <p:nvSpPr>
          <p:cNvPr id="2" name="Content Placeholder 1"/>
          <p:cNvSpPr>
            <a:spLocks noGrp="1"/>
          </p:cNvSpPr>
          <p:nvPr>
            <p:ph sz="quarter" idx="13"/>
          </p:nvPr>
        </p:nvSpPr>
        <p:spPr/>
        <p:txBody>
          <a:bodyPr/>
          <a:lstStyle/>
          <a:p>
            <a:endParaRPr lang="en-US"/>
          </a:p>
        </p:txBody>
      </p:sp>
      <p:sp>
        <p:nvSpPr>
          <p:cNvPr id="3" name="Slide Number Placeholder 2"/>
          <p:cNvSpPr>
            <a:spLocks noGrp="1"/>
          </p:cNvSpPr>
          <p:nvPr>
            <p:ph type="sldNum" sz="quarter" idx="4"/>
          </p:nvPr>
        </p:nvSpPr>
        <p:spPr/>
        <p:txBody>
          <a:bodyPr/>
          <a:lstStyle/>
          <a:p>
            <a:fld id="{0C921938-476A-4922-BE24-3B8F6A2854D9}" type="slidenum">
              <a:rPr lang="en-US" smtClean="0"/>
              <a:pPr/>
              <a:t>18</a:t>
            </a:fld>
            <a:endParaRPr lang="en-US" dirty="0"/>
          </a:p>
        </p:txBody>
      </p:sp>
    </p:spTree>
    <p:extLst>
      <p:ext uri="{BB962C8B-B14F-4D97-AF65-F5344CB8AC3E}">
        <p14:creationId xmlns:p14="http://schemas.microsoft.com/office/powerpoint/2010/main" val="470412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062915">
                                            <p:txEl>
                                              <p:pRg st="6" end="6"/>
                                            </p:txEl>
                                          </p:spTgt>
                                        </p:tgtEl>
                                        <p:attrNameLst>
                                          <p:attrName>style.visibility</p:attrName>
                                        </p:attrNameLst>
                                      </p:cBhvr>
                                      <p:to>
                                        <p:strVal val="visible"/>
                                      </p:to>
                                    </p:set>
                                    <p:anim calcmode="lin" valueType="num">
                                      <p:cBhvr>
                                        <p:cTn id="7" dur="500" fill="hold"/>
                                        <p:tgtEl>
                                          <p:spTgt spid="1062915">
                                            <p:txEl>
                                              <p:pRg st="6" end="6"/>
                                            </p:txEl>
                                          </p:spTgt>
                                        </p:tgtEl>
                                        <p:attrNameLst>
                                          <p:attrName>ppt_w</p:attrName>
                                        </p:attrNameLst>
                                      </p:cBhvr>
                                      <p:tavLst>
                                        <p:tav tm="0">
                                          <p:val>
                                            <p:fltVal val="0"/>
                                          </p:val>
                                        </p:tav>
                                        <p:tav tm="100000">
                                          <p:val>
                                            <p:strVal val="#ppt_w"/>
                                          </p:val>
                                        </p:tav>
                                      </p:tavLst>
                                    </p:anim>
                                    <p:anim calcmode="lin" valueType="num">
                                      <p:cBhvr>
                                        <p:cTn id="8" dur="500" fill="hold"/>
                                        <p:tgtEl>
                                          <p:spTgt spid="1062915">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1062915">
                                            <p:txEl>
                                              <p:pRg st="7" end="7"/>
                                            </p:txEl>
                                          </p:spTgt>
                                        </p:tgtEl>
                                        <p:attrNameLst>
                                          <p:attrName>style.visibility</p:attrName>
                                        </p:attrNameLst>
                                      </p:cBhvr>
                                      <p:to>
                                        <p:strVal val="visible"/>
                                      </p:to>
                                    </p:set>
                                    <p:anim calcmode="lin" valueType="num">
                                      <p:cBhvr>
                                        <p:cTn id="13" dur="500" fill="hold"/>
                                        <p:tgtEl>
                                          <p:spTgt spid="1062915">
                                            <p:txEl>
                                              <p:pRg st="7" end="7"/>
                                            </p:txEl>
                                          </p:spTgt>
                                        </p:tgtEl>
                                        <p:attrNameLst>
                                          <p:attrName>ppt_w</p:attrName>
                                        </p:attrNameLst>
                                      </p:cBhvr>
                                      <p:tavLst>
                                        <p:tav tm="0">
                                          <p:val>
                                            <p:fltVal val="0"/>
                                          </p:val>
                                        </p:tav>
                                        <p:tav tm="100000">
                                          <p:val>
                                            <p:strVal val="#ppt_w"/>
                                          </p:val>
                                        </p:tav>
                                      </p:tavLst>
                                    </p:anim>
                                    <p:anim calcmode="lin" valueType="num">
                                      <p:cBhvr>
                                        <p:cTn id="14" dur="500" fill="hold"/>
                                        <p:tgtEl>
                                          <p:spTgt spid="1062915">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1651" name="Rectangle 3"/>
          <p:cNvSpPr>
            <a:spLocks noGrp="1" noChangeArrowheads="1"/>
          </p:cNvSpPr>
          <p:nvPr>
            <p:ph idx="1"/>
          </p:nvPr>
        </p:nvSpPr>
        <p:spPr>
          <a:noFill/>
          <a:ln/>
        </p:spPr>
        <p:txBody>
          <a:bodyPr lIns="82628" tIns="41315" rIns="82628" bIns="41315"/>
          <a:lstStyle/>
          <a:p>
            <a:r>
              <a:rPr lang="en-US" sz="2000" b="1" dirty="0"/>
              <a:t>Artificial Intelligence; Theory; Experimental CS</a:t>
            </a:r>
          </a:p>
          <a:p>
            <a:r>
              <a:rPr lang="en-US" sz="2000" b="1" dirty="0"/>
              <a:t>Makes Use of:</a:t>
            </a:r>
          </a:p>
          <a:p>
            <a:pPr lvl="1"/>
            <a:r>
              <a:rPr lang="en-US" sz="1600" dirty="0"/>
              <a:t>Probability and Statistics; Linear Algebra</a:t>
            </a:r>
            <a:r>
              <a:rPr lang="en-US" sz="1600" dirty="0" smtClean="0"/>
              <a:t>; </a:t>
            </a:r>
            <a:r>
              <a:rPr lang="en-US" sz="1600" dirty="0"/>
              <a:t>Theory of Computation; </a:t>
            </a:r>
          </a:p>
          <a:p>
            <a:r>
              <a:rPr lang="en-US" sz="2000" b="1" dirty="0"/>
              <a:t>Related to: </a:t>
            </a:r>
          </a:p>
          <a:p>
            <a:pPr lvl="1"/>
            <a:r>
              <a:rPr lang="en-US" sz="1600" dirty="0"/>
              <a:t>Philosophy, Psychology   (cognitive, developmental), Neurobiology, </a:t>
            </a:r>
            <a:r>
              <a:rPr lang="en-US" sz="1600" dirty="0" smtClean="0"/>
              <a:t>Linguistics, Vision, Robotics,….</a:t>
            </a:r>
            <a:endParaRPr lang="en-US" sz="1600" dirty="0"/>
          </a:p>
          <a:p>
            <a:r>
              <a:rPr lang="en-US" sz="2000" b="1" dirty="0"/>
              <a:t>Has applications in:</a:t>
            </a:r>
          </a:p>
          <a:p>
            <a:pPr lvl="1"/>
            <a:r>
              <a:rPr lang="en-US" sz="1600" dirty="0"/>
              <a:t>AI </a:t>
            </a:r>
            <a:r>
              <a:rPr lang="en-US" sz="1600" dirty="0" smtClean="0"/>
              <a:t>(Natural </a:t>
            </a:r>
            <a:r>
              <a:rPr lang="en-US" sz="1600" dirty="0"/>
              <a:t>Language; Vision; Planning; HCI)</a:t>
            </a:r>
          </a:p>
          <a:p>
            <a:pPr lvl="1"/>
            <a:r>
              <a:rPr lang="en-US" sz="1600" dirty="0"/>
              <a:t>Engineering (Agriculture; Civil; …)</a:t>
            </a:r>
          </a:p>
          <a:p>
            <a:pPr lvl="1"/>
            <a:r>
              <a:rPr lang="en-US" sz="1600" dirty="0"/>
              <a:t>Computer Science (Compilers; Architecture; Systems; data bases</a:t>
            </a:r>
            <a:r>
              <a:rPr lang="en-US" sz="1600" dirty="0" smtClean="0"/>
              <a:t>)</a:t>
            </a:r>
          </a:p>
          <a:p>
            <a:pPr lvl="1"/>
            <a:r>
              <a:rPr lang="en-US" sz="1600" dirty="0" smtClean="0"/>
              <a:t>Analytics</a:t>
            </a:r>
            <a:endParaRPr lang="en-US" sz="1600" dirty="0"/>
          </a:p>
        </p:txBody>
      </p:sp>
      <p:sp>
        <p:nvSpPr>
          <p:cNvPr id="1051650" name="Rectangle 2"/>
          <p:cNvSpPr>
            <a:spLocks noGrp="1" noChangeArrowheads="1"/>
          </p:cNvSpPr>
          <p:nvPr>
            <p:ph type="title"/>
          </p:nvPr>
        </p:nvSpPr>
        <p:spPr>
          <a:noFill/>
          <a:ln/>
        </p:spPr>
        <p:txBody>
          <a:bodyPr lIns="82628" tIns="41315" rIns="82628" bIns="41315"/>
          <a:lstStyle/>
          <a:p>
            <a:r>
              <a:rPr lang="en-US"/>
              <a:t>Work in Machine Learning</a:t>
            </a:r>
          </a:p>
        </p:txBody>
      </p:sp>
      <p:sp>
        <p:nvSpPr>
          <p:cNvPr id="2" name="Content Placeholder 1"/>
          <p:cNvSpPr>
            <a:spLocks noGrp="1"/>
          </p:cNvSpPr>
          <p:nvPr>
            <p:ph sz="quarter" idx="13"/>
          </p:nvPr>
        </p:nvSpPr>
        <p:spPr/>
        <p:txBody>
          <a:bodyPr/>
          <a:lstStyle/>
          <a:p>
            <a:endParaRPr lang="en-US"/>
          </a:p>
        </p:txBody>
      </p:sp>
      <p:sp>
        <p:nvSpPr>
          <p:cNvPr id="1051652" name="Rectangle 4"/>
          <p:cNvSpPr>
            <a:spLocks noChangeArrowheads="1"/>
          </p:cNvSpPr>
          <p:nvPr/>
        </p:nvSpPr>
        <p:spPr bwMode="auto">
          <a:xfrm>
            <a:off x="762000" y="4267200"/>
            <a:ext cx="8153400" cy="1981200"/>
          </a:xfrm>
          <a:prstGeom prst="rect">
            <a:avLst/>
          </a:prstGeom>
          <a:solidFill>
            <a:srgbClr val="FFFFCC"/>
          </a:solidFill>
          <a:ln w="28575">
            <a:solidFill>
              <a:schemeClr val="accent1"/>
            </a:solidFill>
            <a:miter lim="800000"/>
            <a:headEnd/>
            <a:tailEnd/>
          </a:ln>
          <a:effectLst/>
          <a:extLst/>
        </p:spPr>
        <p:txBody>
          <a:bodyPr lIns="82628" tIns="41315" rIns="82628" bIns="41315"/>
          <a:lstStyle/>
          <a:p>
            <a:pPr marL="342900" indent="-342900">
              <a:spcBef>
                <a:spcPct val="20000"/>
              </a:spcBef>
              <a:buFont typeface="Wingdings" pitchFamily="2" charset="2"/>
              <a:buChar char="q"/>
            </a:pPr>
            <a:r>
              <a:rPr lang="en-US" sz="2400" dirty="0">
                <a:cs typeface="Rod" pitchFamily="49" charset="-79"/>
              </a:rPr>
              <a:t>Very active </a:t>
            </a:r>
            <a:r>
              <a:rPr lang="en-US" sz="2400" dirty="0" smtClean="0">
                <a:cs typeface="Rod" pitchFamily="49" charset="-79"/>
              </a:rPr>
              <a:t>field</a:t>
            </a:r>
            <a:endParaRPr lang="en-US" sz="2400" dirty="0">
              <a:cs typeface="Rod" pitchFamily="49" charset="-79"/>
            </a:endParaRPr>
          </a:p>
          <a:p>
            <a:pPr marL="342900" indent="-342900">
              <a:spcBef>
                <a:spcPct val="20000"/>
              </a:spcBef>
              <a:buFont typeface="Wingdings" pitchFamily="2" charset="2"/>
              <a:buChar char="q"/>
            </a:pPr>
            <a:r>
              <a:rPr lang="en-US" sz="2400" dirty="0">
                <a:cs typeface="Rod" pitchFamily="49" charset="-79"/>
              </a:rPr>
              <a:t>What to teach?</a:t>
            </a:r>
          </a:p>
          <a:p>
            <a:pPr marL="742950" lvl="1" indent="-285750">
              <a:spcBef>
                <a:spcPct val="20000"/>
              </a:spcBef>
              <a:buFont typeface="Wingdings" pitchFamily="2" charset="2"/>
              <a:buChar char="q"/>
            </a:pPr>
            <a:r>
              <a:rPr lang="en-US" sz="2000" dirty="0">
                <a:cs typeface="Rod" pitchFamily="49" charset="-79"/>
              </a:rPr>
              <a:t>The fundamental paradigms</a:t>
            </a:r>
          </a:p>
          <a:p>
            <a:pPr marL="742950" lvl="1" indent="-285750">
              <a:spcBef>
                <a:spcPct val="20000"/>
              </a:spcBef>
              <a:buFont typeface="Wingdings" pitchFamily="2" charset="2"/>
              <a:buChar char="q"/>
            </a:pPr>
            <a:r>
              <a:rPr lang="en-US" sz="2000" dirty="0">
                <a:cs typeface="Rod" pitchFamily="49" charset="-79"/>
              </a:rPr>
              <a:t>Some of the most important algorithmic ideas</a:t>
            </a:r>
          </a:p>
          <a:p>
            <a:pPr marL="742950" lvl="1" indent="-285750">
              <a:spcBef>
                <a:spcPct val="20000"/>
              </a:spcBef>
              <a:buFont typeface="Wingdings" pitchFamily="2" charset="2"/>
              <a:buChar char="q"/>
            </a:pPr>
            <a:r>
              <a:rPr lang="en-US" sz="2000" dirty="0">
                <a:cs typeface="Rod" pitchFamily="49" charset="-79"/>
              </a:rPr>
              <a:t>Modeling</a:t>
            </a:r>
          </a:p>
        </p:txBody>
      </p:sp>
      <p:sp>
        <p:nvSpPr>
          <p:cNvPr id="1051654" name="Text Box 6"/>
          <p:cNvSpPr txBox="1">
            <a:spLocks noChangeArrowheads="1"/>
          </p:cNvSpPr>
          <p:nvPr/>
        </p:nvSpPr>
        <p:spPr bwMode="auto">
          <a:xfrm>
            <a:off x="6629400" y="4724400"/>
            <a:ext cx="2133600" cy="720725"/>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t>And: </a:t>
            </a:r>
            <a:r>
              <a:rPr lang="en-US" sz="2000" dirty="0" smtClean="0"/>
              <a:t>what </a:t>
            </a:r>
            <a:r>
              <a:rPr lang="en-US" sz="2000" dirty="0"/>
              <a:t>we              don’t know</a:t>
            </a:r>
          </a:p>
        </p:txBody>
      </p:sp>
      <p:sp>
        <p:nvSpPr>
          <p:cNvPr id="3" name="Slide Number Placeholder 2"/>
          <p:cNvSpPr>
            <a:spLocks noGrp="1"/>
          </p:cNvSpPr>
          <p:nvPr>
            <p:ph type="sldNum" sz="quarter" idx="4"/>
          </p:nvPr>
        </p:nvSpPr>
        <p:spPr/>
        <p:txBody>
          <a:bodyPr/>
          <a:lstStyle/>
          <a:p>
            <a:fld id="{0C921938-476A-4922-BE24-3B8F6A2854D9}" type="slidenum">
              <a:rPr lang="en-US" smtClean="0"/>
              <a:pPr/>
              <a:t>19</a:t>
            </a:fld>
            <a:endParaRPr lang="en-US" dirty="0"/>
          </a:p>
        </p:txBody>
      </p:sp>
    </p:spTree>
    <p:extLst>
      <p:ext uri="{BB962C8B-B14F-4D97-AF65-F5344CB8AC3E}">
        <p14:creationId xmlns:p14="http://schemas.microsoft.com/office/powerpoint/2010/main" val="786479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051651"/>
                                        </p:tgtEl>
                                        <p:attrNameLst>
                                          <p:attrName>style.visibility</p:attrName>
                                        </p:attrNameLst>
                                      </p:cBhvr>
                                      <p:to>
                                        <p:strVal val="visible"/>
                                      </p:to>
                                    </p:set>
                                    <p:animEffect transition="in" filter="box(in)">
                                      <p:cBhvr>
                                        <p:cTn id="7" dur="500"/>
                                        <p:tgtEl>
                                          <p:spTgt spid="1051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51652"/>
                                        </p:tgtEl>
                                        <p:attrNameLst>
                                          <p:attrName>style.visibility</p:attrName>
                                        </p:attrNameLst>
                                      </p:cBhvr>
                                      <p:to>
                                        <p:strVal val="visible"/>
                                      </p:to>
                                    </p:set>
                                    <p:animEffect transition="in" filter="box(out)">
                                      <p:cBhvr>
                                        <p:cTn id="12" dur="500"/>
                                        <p:tgtEl>
                                          <p:spTgt spid="10516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51654"/>
                                        </p:tgtEl>
                                        <p:attrNameLst>
                                          <p:attrName>style.visibility</p:attrName>
                                        </p:attrNameLst>
                                      </p:cBhvr>
                                      <p:to>
                                        <p:strVal val="visible"/>
                                      </p:to>
                                    </p:set>
                                    <p:anim calcmode="lin" valueType="num">
                                      <p:cBhvr additive="base">
                                        <p:cTn id="17" dur="500" fill="hold"/>
                                        <p:tgtEl>
                                          <p:spTgt spid="1051654"/>
                                        </p:tgtEl>
                                        <p:attrNameLst>
                                          <p:attrName>ppt_x</p:attrName>
                                        </p:attrNameLst>
                                      </p:cBhvr>
                                      <p:tavLst>
                                        <p:tav tm="0">
                                          <p:val>
                                            <p:strVal val="1+#ppt_w/2"/>
                                          </p:val>
                                        </p:tav>
                                        <p:tav tm="100000">
                                          <p:val>
                                            <p:strVal val="#ppt_x"/>
                                          </p:val>
                                        </p:tav>
                                      </p:tavLst>
                                    </p:anim>
                                    <p:anim calcmode="lin" valueType="num">
                                      <p:cBhvr additive="base">
                                        <p:cTn id="18" dur="500" fill="hold"/>
                                        <p:tgtEl>
                                          <p:spTgt spid="10516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51" grpId="0" autoUpdateAnimBg="0"/>
      <p:bldP spid="1051652" grpId="0" animBg="1" autoUpdateAnimBg="0"/>
      <p:bldP spid="1051654"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Grp="1" noChangeArrowheads="1"/>
          </p:cNvSpPr>
          <p:nvPr>
            <p:ph type="title"/>
          </p:nvPr>
        </p:nvSpPr>
        <p:spPr/>
        <p:txBody>
          <a:bodyPr lIns="91429" tIns="45714" rIns="91429" bIns="45714" anchor="t"/>
          <a:lstStyle/>
          <a:p>
            <a:r>
              <a:rPr lang="en-US" smtClean="0"/>
              <a:t>CS446: Machine Learning</a:t>
            </a:r>
            <a:endParaRPr lang="en-US" dirty="0">
              <a:latin typeface="Courier New" pitchFamily="49" charset="0"/>
            </a:endParaRPr>
          </a:p>
        </p:txBody>
      </p:sp>
      <p:sp>
        <p:nvSpPr>
          <p:cNvPr id="1098755" name="Rectangle 3"/>
          <p:cNvSpPr>
            <a:spLocks noGrp="1" noChangeArrowheads="1"/>
          </p:cNvSpPr>
          <p:nvPr>
            <p:ph idx="1"/>
          </p:nvPr>
        </p:nvSpPr>
        <p:spPr>
          <a:xfrm>
            <a:off x="1600200" y="1295400"/>
            <a:ext cx="7162800" cy="4525963"/>
          </a:xfrm>
          <a:ln/>
        </p:spPr>
        <p:txBody>
          <a:bodyPr lIns="91429" tIns="45714" rIns="91429" bIns="45714"/>
          <a:lstStyle/>
          <a:p>
            <a:pPr>
              <a:buFont typeface="Wingdings" pitchFamily="2" charset="2"/>
              <a:buNone/>
            </a:pPr>
            <a:r>
              <a:rPr lang="en-US" dirty="0" smtClean="0">
                <a:solidFill>
                  <a:srgbClr val="0000FF"/>
                </a:solidFill>
              </a:rPr>
              <a:t>Tuesday, Thursday: </a:t>
            </a:r>
            <a:r>
              <a:rPr lang="en-US" dirty="0" smtClean="0">
                <a:solidFill>
                  <a:srgbClr val="0000FF"/>
                </a:solidFill>
              </a:rPr>
              <a:t>17:00pm-18:15pm </a:t>
            </a:r>
            <a:r>
              <a:rPr lang="en-US" dirty="0" smtClean="0"/>
              <a:t> 1404 SC</a:t>
            </a:r>
            <a:r>
              <a:rPr lang="en-US" b="1" dirty="0" smtClean="0"/>
              <a:t> </a:t>
            </a:r>
            <a:endParaRPr lang="en-US" b="1" dirty="0" smtClean="0"/>
          </a:p>
          <a:p>
            <a:pPr>
              <a:buFont typeface="Wingdings" pitchFamily="2" charset="2"/>
              <a:buNone/>
            </a:pPr>
            <a:endParaRPr lang="en-US" dirty="0" smtClean="0">
              <a:solidFill>
                <a:srgbClr val="0000FF"/>
              </a:solidFill>
            </a:endParaRPr>
          </a:p>
          <a:p>
            <a:pPr>
              <a:buFont typeface="Wingdings" pitchFamily="2" charset="2"/>
              <a:buNone/>
            </a:pPr>
            <a:r>
              <a:rPr lang="en-US" dirty="0" smtClean="0">
                <a:solidFill>
                  <a:srgbClr val="0000FF"/>
                </a:solidFill>
              </a:rPr>
              <a:t>Office hours: </a:t>
            </a:r>
            <a:r>
              <a:rPr lang="en-US" dirty="0" smtClean="0">
                <a:solidFill>
                  <a:srgbClr val="000066"/>
                </a:solidFill>
              </a:rPr>
              <a:t>Mon </a:t>
            </a:r>
            <a:r>
              <a:rPr lang="en-US" dirty="0" smtClean="0">
                <a:solidFill>
                  <a:srgbClr val="000066"/>
                </a:solidFill>
              </a:rPr>
              <a:t>3:00</a:t>
            </a:r>
            <a:r>
              <a:rPr lang="en-US" dirty="0" smtClean="0">
                <a:solidFill>
                  <a:srgbClr val="000066"/>
                </a:solidFill>
              </a:rPr>
              <a:t>-4:00 </a:t>
            </a:r>
            <a:r>
              <a:rPr lang="en-US" dirty="0" smtClean="0">
                <a:solidFill>
                  <a:srgbClr val="000066"/>
                </a:solidFill>
              </a:rPr>
              <a:t>pm </a:t>
            </a:r>
            <a:r>
              <a:rPr lang="en-US" dirty="0" smtClean="0">
                <a:solidFill>
                  <a:srgbClr val="0000FF"/>
                </a:solidFill>
              </a:rPr>
              <a:t>[my office]</a:t>
            </a:r>
          </a:p>
          <a:p>
            <a:pPr>
              <a:buFont typeface="Wingdings" pitchFamily="2" charset="2"/>
              <a:buNone/>
            </a:pPr>
            <a:r>
              <a:rPr lang="en-US" dirty="0" smtClean="0">
                <a:solidFill>
                  <a:srgbClr val="0000FF"/>
                </a:solidFill>
              </a:rPr>
              <a:t>TAs: </a:t>
            </a:r>
            <a:r>
              <a:rPr lang="en-US" dirty="0" smtClean="0"/>
              <a:t>Chase Duncan; Qiang Ning, Subhro Roy, Hao Wu </a:t>
            </a:r>
            <a:endParaRPr lang="en-US" dirty="0" smtClean="0"/>
          </a:p>
          <a:p>
            <a:pPr>
              <a:buFont typeface="Wingdings" pitchFamily="2" charset="2"/>
              <a:buNone/>
            </a:pPr>
            <a:r>
              <a:rPr lang="en-US" dirty="0" smtClean="0">
                <a:solidFill>
                  <a:srgbClr val="0000FF"/>
                </a:solidFill>
              </a:rPr>
              <a:t>Assignments: </a:t>
            </a:r>
            <a:r>
              <a:rPr lang="en-US" dirty="0" smtClean="0">
                <a:solidFill>
                  <a:srgbClr val="000066"/>
                </a:solidFill>
              </a:rPr>
              <a:t>7 Problems sets (Programming)</a:t>
            </a:r>
          </a:p>
          <a:p>
            <a:pPr>
              <a:buFont typeface="Wingdings" pitchFamily="2" charset="2"/>
              <a:buNone/>
            </a:pPr>
            <a:r>
              <a:rPr lang="en-US" dirty="0" smtClean="0">
                <a:solidFill>
                  <a:srgbClr val="000066"/>
                </a:solidFill>
              </a:rPr>
              <a:t>		            Weekly (light) on-line quizzes</a:t>
            </a:r>
          </a:p>
          <a:p>
            <a:pPr>
              <a:buFont typeface="Wingdings" pitchFamily="2" charset="2"/>
              <a:buNone/>
            </a:pPr>
            <a:r>
              <a:rPr lang="en-US" dirty="0" smtClean="0">
                <a:solidFill>
                  <a:srgbClr val="0000FF"/>
                </a:solidFill>
              </a:rPr>
              <a:t>Discussion </a:t>
            </a:r>
            <a:r>
              <a:rPr lang="en-US" dirty="0" smtClean="0">
                <a:solidFill>
                  <a:srgbClr val="0000FF"/>
                </a:solidFill>
              </a:rPr>
              <a:t>sections</a:t>
            </a:r>
            <a:r>
              <a:rPr lang="en-US" dirty="0" smtClean="0">
                <a:solidFill>
                  <a:srgbClr val="000066"/>
                </a:solidFill>
              </a:rPr>
              <a:t> </a:t>
            </a:r>
          </a:p>
          <a:p>
            <a:pPr>
              <a:spcBef>
                <a:spcPct val="0"/>
              </a:spcBef>
              <a:buFont typeface="Wingdings" pitchFamily="2" charset="2"/>
              <a:buNone/>
            </a:pPr>
            <a:r>
              <a:rPr lang="en-US" dirty="0" smtClean="0">
                <a:solidFill>
                  <a:srgbClr val="000066"/>
                </a:solidFill>
              </a:rPr>
              <a:t>Mid Term Exam</a:t>
            </a:r>
            <a:r>
              <a:rPr lang="en-US" dirty="0" smtClean="0">
                <a:solidFill>
                  <a:srgbClr val="0000FF"/>
                </a:solidFill>
              </a:rPr>
              <a:t> </a:t>
            </a:r>
          </a:p>
          <a:p>
            <a:pPr>
              <a:spcBef>
                <a:spcPct val="0"/>
              </a:spcBef>
              <a:buFont typeface="Wingdings" pitchFamily="2" charset="2"/>
              <a:buNone/>
            </a:pPr>
            <a:r>
              <a:rPr lang="en-US" dirty="0" smtClean="0">
                <a:solidFill>
                  <a:srgbClr val="0000FF"/>
                </a:solidFill>
              </a:rPr>
              <a:t>Project</a:t>
            </a:r>
          </a:p>
          <a:p>
            <a:pPr>
              <a:spcBef>
                <a:spcPct val="0"/>
              </a:spcBef>
              <a:buFont typeface="Wingdings" pitchFamily="2" charset="2"/>
              <a:buNone/>
            </a:pPr>
            <a:r>
              <a:rPr lang="en-US" dirty="0" smtClean="0">
                <a:solidFill>
                  <a:srgbClr val="000066"/>
                </a:solidFill>
              </a:rPr>
              <a:t>Final</a:t>
            </a:r>
          </a:p>
          <a:p>
            <a:pPr>
              <a:spcBef>
                <a:spcPct val="0"/>
              </a:spcBef>
              <a:buFont typeface="Wingdings" pitchFamily="2" charset="2"/>
              <a:buNone/>
            </a:pPr>
            <a:r>
              <a:rPr lang="en-US" dirty="0" smtClean="0">
                <a:solidFill>
                  <a:srgbClr val="000066"/>
                </a:solidFill>
              </a:rPr>
              <a:t>Mitchell/Other Books/ </a:t>
            </a:r>
            <a:r>
              <a:rPr lang="en-US" b="1" dirty="0" smtClean="0">
                <a:solidFill>
                  <a:schemeClr val="tx2"/>
                </a:solidFill>
              </a:rPr>
              <a:t>Lecture notes </a:t>
            </a:r>
            <a:r>
              <a:rPr lang="en-US" dirty="0" smtClean="0">
                <a:solidFill>
                  <a:schemeClr val="tx2"/>
                </a:solidFill>
              </a:rPr>
              <a:t>/Literature</a:t>
            </a:r>
            <a:endParaRPr lang="en-US" dirty="0">
              <a:solidFill>
                <a:srgbClr val="000066"/>
              </a:solidFill>
            </a:endParaRPr>
          </a:p>
        </p:txBody>
      </p:sp>
      <p:sp>
        <p:nvSpPr>
          <p:cNvPr id="1098756" name="Text Box 4"/>
          <p:cNvSpPr txBox="1">
            <a:spLocks noChangeArrowheads="1"/>
          </p:cNvSpPr>
          <p:nvPr/>
        </p:nvSpPr>
        <p:spPr bwMode="auto">
          <a:xfrm>
            <a:off x="3276600" y="1752600"/>
            <a:ext cx="2667000" cy="415925"/>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dirty="0"/>
              <a:t>Registration to Class      </a:t>
            </a:r>
          </a:p>
        </p:txBody>
      </p:sp>
      <p:sp>
        <p:nvSpPr>
          <p:cNvPr id="2" name="Slide Number Placeholder 1"/>
          <p:cNvSpPr>
            <a:spLocks noGrp="1"/>
          </p:cNvSpPr>
          <p:nvPr>
            <p:ph type="sldNum" sz="quarter" idx="4"/>
          </p:nvPr>
        </p:nvSpPr>
        <p:spPr/>
        <p:txBody>
          <a:bodyPr/>
          <a:lstStyle/>
          <a:p>
            <a:fld id="{0C921938-476A-4922-BE24-3B8F6A2854D9}" type="slidenum">
              <a:rPr lang="en-US" smtClean="0"/>
              <a:pPr/>
              <a:t>2</a:t>
            </a:fld>
            <a:endParaRPr lang="en-US" dirty="0"/>
          </a:p>
        </p:txBody>
      </p:sp>
    </p:spTree>
    <p:extLst>
      <p:ext uri="{BB962C8B-B14F-4D97-AF65-F5344CB8AC3E}">
        <p14:creationId xmlns:p14="http://schemas.microsoft.com/office/powerpoint/2010/main" val="429637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98756"/>
                                        </p:tgtEl>
                                        <p:attrNameLst>
                                          <p:attrName>style.visibility</p:attrName>
                                        </p:attrNameLst>
                                      </p:cBhvr>
                                      <p:to>
                                        <p:strVal val="visible"/>
                                      </p:to>
                                    </p:set>
                                    <p:anim calcmode="lin" valueType="num">
                                      <p:cBhvr additive="base">
                                        <p:cTn id="7" dur="500" fill="hold"/>
                                        <p:tgtEl>
                                          <p:spTgt spid="1098756"/>
                                        </p:tgtEl>
                                        <p:attrNameLst>
                                          <p:attrName>ppt_x</p:attrName>
                                        </p:attrNameLst>
                                      </p:cBhvr>
                                      <p:tavLst>
                                        <p:tav tm="0">
                                          <p:val>
                                            <p:strVal val="1+#ppt_w/2"/>
                                          </p:val>
                                        </p:tav>
                                        <p:tav tm="100000">
                                          <p:val>
                                            <p:strVal val="#ppt_x"/>
                                          </p:val>
                                        </p:tav>
                                      </p:tavLst>
                                    </p:anim>
                                    <p:anim calcmode="lin" valueType="num">
                                      <p:cBhvr additive="base">
                                        <p:cTn id="8" dur="500" fill="hold"/>
                                        <p:tgtEl>
                                          <p:spTgt spid="10987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8756"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Course Overview</a:t>
            </a:r>
            <a:endParaRPr lang="en-US" dirty="0"/>
          </a:p>
        </p:txBody>
      </p:sp>
      <p:sp>
        <p:nvSpPr>
          <p:cNvPr id="5" name="Content Placeholder 4"/>
          <p:cNvSpPr>
            <a:spLocks noGrp="1"/>
          </p:cNvSpPr>
          <p:nvPr>
            <p:ph idx="1"/>
          </p:nvPr>
        </p:nvSpPr>
        <p:spPr>
          <a:xfrm>
            <a:off x="1524000" y="1219200"/>
            <a:ext cx="7162800" cy="4525963"/>
          </a:xfrm>
        </p:spPr>
        <p:txBody>
          <a:bodyPr/>
          <a:lstStyle/>
          <a:p>
            <a:r>
              <a:rPr lang="en-US" sz="1800" dirty="0" smtClean="0"/>
              <a:t>Introduction: Basic problems and questions</a:t>
            </a:r>
          </a:p>
          <a:p>
            <a:r>
              <a:rPr lang="en-US" sz="1800" dirty="0" smtClean="0"/>
              <a:t>A detailed example: Linear threshold units; key algorithmic idea</a:t>
            </a:r>
          </a:p>
          <a:p>
            <a:pPr lvl="1"/>
            <a:r>
              <a:rPr lang="en-US" sz="1600" dirty="0" smtClean="0"/>
              <a:t>Online Learning</a:t>
            </a:r>
          </a:p>
          <a:p>
            <a:r>
              <a:rPr lang="en-US" sz="1800" dirty="0" smtClean="0"/>
              <a:t>Two Basic Paradigms:</a:t>
            </a:r>
          </a:p>
          <a:p>
            <a:pPr lvl="1"/>
            <a:r>
              <a:rPr lang="en-US" sz="1600" dirty="0" smtClean="0"/>
              <a:t>PAC (Risk Minimization)</a:t>
            </a:r>
          </a:p>
          <a:p>
            <a:pPr lvl="1"/>
            <a:r>
              <a:rPr lang="en-US" sz="1600" dirty="0" smtClean="0"/>
              <a:t>Bayesian theory</a:t>
            </a:r>
          </a:p>
          <a:p>
            <a:r>
              <a:rPr lang="en-US" sz="1800" dirty="0" smtClean="0"/>
              <a:t>Learning Protocols: </a:t>
            </a:r>
          </a:p>
          <a:p>
            <a:pPr lvl="1"/>
            <a:r>
              <a:rPr lang="en-US" sz="1600" dirty="0" smtClean="0"/>
              <a:t>Supervised; Unsupervised; Semi-supervised</a:t>
            </a:r>
          </a:p>
          <a:p>
            <a:r>
              <a:rPr lang="en-US" sz="1800" dirty="0" smtClean="0"/>
              <a:t>Algorithms</a:t>
            </a:r>
          </a:p>
          <a:p>
            <a:pPr marL="752475" lvl="1" indent="-342900" defTabSz="820738">
              <a:buSzPct val="80000"/>
            </a:pPr>
            <a:r>
              <a:rPr lang="en-US" sz="1600" dirty="0" smtClean="0"/>
              <a:t>Gradient Descent</a:t>
            </a:r>
          </a:p>
          <a:p>
            <a:pPr marL="752475" lvl="1" indent="-342900" defTabSz="820738">
              <a:buSzPct val="80000"/>
            </a:pPr>
            <a:r>
              <a:rPr lang="en-US" sz="1600" dirty="0" smtClean="0"/>
              <a:t>Decision </a:t>
            </a:r>
            <a:r>
              <a:rPr lang="en-US" sz="1600" dirty="0"/>
              <a:t>Trees (C4.5)</a:t>
            </a:r>
          </a:p>
          <a:p>
            <a:pPr marL="752475" lvl="1" indent="-342900" defTabSz="820738">
              <a:buSzPct val="80000"/>
            </a:pPr>
            <a:r>
              <a:rPr lang="en-US" sz="1600" dirty="0"/>
              <a:t>[Rules and ILP (Ripper, Foil)]</a:t>
            </a:r>
          </a:p>
          <a:p>
            <a:pPr marL="752475" lvl="1" indent="-342900" defTabSz="820738">
              <a:buSzPct val="80000"/>
            </a:pPr>
            <a:r>
              <a:rPr lang="en-US" sz="1600" dirty="0"/>
              <a:t>Linear Threshold Units (</a:t>
            </a:r>
            <a:r>
              <a:rPr lang="en-US" sz="1600" dirty="0" smtClean="0"/>
              <a:t>Winnow; </a:t>
            </a:r>
            <a:r>
              <a:rPr lang="en-US" sz="1600" dirty="0"/>
              <a:t>Perceptron</a:t>
            </a:r>
            <a:r>
              <a:rPr lang="en-US" sz="1600" dirty="0" smtClean="0"/>
              <a:t>; Boosting; SVMs; Kernels</a:t>
            </a:r>
            <a:r>
              <a:rPr lang="en-US" sz="1600" dirty="0"/>
              <a:t>)</a:t>
            </a:r>
          </a:p>
          <a:p>
            <a:pPr marL="752475" lvl="1" indent="-342900" defTabSz="820738">
              <a:buSzPct val="80000"/>
            </a:pPr>
            <a:r>
              <a:rPr lang="en-US" sz="1600" dirty="0" smtClean="0"/>
              <a:t>Neural </a:t>
            </a:r>
            <a:r>
              <a:rPr lang="en-US" sz="1600" dirty="0"/>
              <a:t>Networks (Backpropagation</a:t>
            </a:r>
            <a:r>
              <a:rPr lang="en-US" sz="1600" dirty="0" smtClean="0"/>
              <a:t>)</a:t>
            </a:r>
            <a:endParaRPr lang="en-US" sz="1600" dirty="0"/>
          </a:p>
          <a:p>
            <a:pPr marL="752475" lvl="1" indent="-342900" defTabSz="820738">
              <a:buSzPct val="80000"/>
            </a:pPr>
            <a:r>
              <a:rPr lang="en-US" sz="1600" dirty="0"/>
              <a:t>Probabilistic Representations (naïve </a:t>
            </a:r>
            <a:r>
              <a:rPr lang="en-US" sz="1600" dirty="0" smtClean="0"/>
              <a:t>Bayes;  Bayesian </a:t>
            </a:r>
            <a:r>
              <a:rPr lang="en-US" sz="1600" dirty="0"/>
              <a:t>trees; </a:t>
            </a:r>
            <a:r>
              <a:rPr lang="en-US" sz="1600" dirty="0" smtClean="0"/>
              <a:t> Densities</a:t>
            </a:r>
            <a:r>
              <a:rPr lang="en-US" sz="1600" dirty="0"/>
              <a:t>)</a:t>
            </a:r>
          </a:p>
          <a:p>
            <a:pPr marL="752475" lvl="1" indent="-342900" defTabSz="820738">
              <a:buSzPct val="80000"/>
            </a:pPr>
            <a:r>
              <a:rPr lang="en-US" sz="1600" dirty="0"/>
              <a:t>Unsupervised /Semi supervised: </a:t>
            </a:r>
            <a:r>
              <a:rPr lang="en-US" sz="1600" dirty="0" smtClean="0"/>
              <a:t>EM</a:t>
            </a:r>
          </a:p>
          <a:p>
            <a:pPr marL="352425" defTabSz="820738">
              <a:buSzPct val="80000"/>
            </a:pPr>
            <a:r>
              <a:rPr lang="en-US" sz="1600" dirty="0" smtClean="0"/>
              <a:t>Clustering; Dimensionality Reduction</a:t>
            </a:r>
            <a:endParaRPr lang="en-US" sz="1600" dirty="0"/>
          </a:p>
          <a:p>
            <a:pPr lvl="1"/>
            <a:endParaRPr lang="en-US" sz="1800" dirty="0"/>
          </a:p>
        </p:txBody>
      </p:sp>
      <p:sp>
        <p:nvSpPr>
          <p:cNvPr id="9" name="Content Placeholder 8"/>
          <p:cNvSpPr>
            <a:spLocks noGrp="1"/>
          </p:cNvSpPr>
          <p:nvPr>
            <p:ph sz="quarter" idx="13"/>
          </p:nvPr>
        </p:nvSpPr>
        <p:spPr/>
        <p:txBody>
          <a:bodyPr/>
          <a:lstStyle/>
          <a:p>
            <a:endParaRPr lang="en-US"/>
          </a:p>
        </p:txBody>
      </p:sp>
      <p:sp>
        <p:nvSpPr>
          <p:cNvPr id="970757" name="Text Box 5"/>
          <p:cNvSpPr txBox="1">
            <a:spLocks noChangeArrowheads="1"/>
          </p:cNvSpPr>
          <p:nvPr/>
        </p:nvSpPr>
        <p:spPr bwMode="auto">
          <a:xfrm>
            <a:off x="6096000" y="2209800"/>
            <a:ext cx="2667000" cy="406400"/>
          </a:xfrm>
          <a:prstGeom prst="rect">
            <a:avLst/>
          </a:prstGeom>
          <a:solidFill>
            <a:srgbClr val="FFFFCC"/>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t>Who knows DTs ?</a:t>
            </a:r>
          </a:p>
        </p:txBody>
      </p:sp>
      <p:sp>
        <p:nvSpPr>
          <p:cNvPr id="970758" name="Text Box 6"/>
          <p:cNvSpPr txBox="1">
            <a:spLocks noChangeArrowheads="1"/>
          </p:cNvSpPr>
          <p:nvPr/>
        </p:nvSpPr>
        <p:spPr bwMode="auto">
          <a:xfrm>
            <a:off x="5943600" y="3784600"/>
            <a:ext cx="2819400" cy="406400"/>
          </a:xfrm>
          <a:prstGeom prst="rect">
            <a:avLst/>
          </a:prstGeom>
          <a:solidFill>
            <a:srgbClr val="FFFFCC"/>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t>Who knows NNs ?</a:t>
            </a:r>
          </a:p>
        </p:txBody>
      </p:sp>
      <p:sp>
        <p:nvSpPr>
          <p:cNvPr id="2" name="Slide Number Placeholder 1"/>
          <p:cNvSpPr>
            <a:spLocks noGrp="1"/>
          </p:cNvSpPr>
          <p:nvPr>
            <p:ph type="sldNum" sz="quarter" idx="4"/>
          </p:nvPr>
        </p:nvSpPr>
        <p:spPr/>
        <p:txBody>
          <a:bodyPr/>
          <a:lstStyle/>
          <a:p>
            <a:fld id="{0C921938-476A-4922-BE24-3B8F6A2854D9}" type="slidenum">
              <a:rPr lang="en-US" smtClean="0"/>
              <a:pPr/>
              <a:t>20</a:t>
            </a:fld>
            <a:endParaRPr lang="en-US" dirty="0"/>
          </a:p>
        </p:txBody>
      </p:sp>
    </p:spTree>
    <p:extLst>
      <p:ext uri="{BB962C8B-B14F-4D97-AF65-F5344CB8AC3E}">
        <p14:creationId xmlns:p14="http://schemas.microsoft.com/office/powerpoint/2010/main" val="1789935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07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0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57" grpId="0" animBg="1"/>
      <p:bldP spid="97075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Grp="1" noChangeArrowheads="1"/>
          </p:cNvSpPr>
          <p:nvPr>
            <p:ph type="title"/>
          </p:nvPr>
        </p:nvSpPr>
        <p:spPr/>
        <p:txBody>
          <a:bodyPr lIns="91429" tIns="45714" rIns="91429" bIns="45714" anchor="t"/>
          <a:lstStyle/>
          <a:p>
            <a:r>
              <a:rPr lang="en-US" smtClean="0"/>
              <a:t>CS446: Machine Learning</a:t>
            </a:r>
            <a:endParaRPr lang="en-US" dirty="0">
              <a:latin typeface="Courier New" pitchFamily="49" charset="0"/>
            </a:endParaRPr>
          </a:p>
        </p:txBody>
      </p:sp>
      <p:sp>
        <p:nvSpPr>
          <p:cNvPr id="1098755" name="Rectangle 3"/>
          <p:cNvSpPr>
            <a:spLocks noGrp="1" noChangeArrowheads="1"/>
          </p:cNvSpPr>
          <p:nvPr>
            <p:ph idx="1"/>
          </p:nvPr>
        </p:nvSpPr>
        <p:spPr>
          <a:xfrm>
            <a:off x="1600200" y="1295400"/>
            <a:ext cx="7162800" cy="4525963"/>
          </a:xfrm>
          <a:ln/>
        </p:spPr>
        <p:txBody>
          <a:bodyPr lIns="91429" tIns="45714" rIns="91429" bIns="45714"/>
          <a:lstStyle/>
          <a:p>
            <a:pPr>
              <a:buFont typeface="Wingdings" pitchFamily="2" charset="2"/>
              <a:buNone/>
            </a:pPr>
            <a:r>
              <a:rPr lang="en-US" dirty="0" smtClean="0">
                <a:solidFill>
                  <a:srgbClr val="0000FF"/>
                </a:solidFill>
              </a:rPr>
              <a:t>Tuesday, Thursday: </a:t>
            </a:r>
            <a:r>
              <a:rPr lang="en-US" dirty="0" smtClean="0">
                <a:solidFill>
                  <a:srgbClr val="0000FF"/>
                </a:solidFill>
              </a:rPr>
              <a:t>17:00pm-18:15pm </a:t>
            </a:r>
            <a:r>
              <a:rPr lang="en-US" dirty="0" smtClean="0"/>
              <a:t> 1404 SC</a:t>
            </a:r>
            <a:r>
              <a:rPr lang="en-US" b="1" dirty="0" smtClean="0"/>
              <a:t> </a:t>
            </a:r>
            <a:endParaRPr lang="en-US" b="1" dirty="0" smtClean="0"/>
          </a:p>
          <a:p>
            <a:pPr>
              <a:buFont typeface="Wingdings" pitchFamily="2" charset="2"/>
              <a:buNone/>
            </a:pPr>
            <a:endParaRPr lang="en-US" dirty="0" smtClean="0">
              <a:solidFill>
                <a:srgbClr val="0000FF"/>
              </a:solidFill>
            </a:endParaRPr>
          </a:p>
          <a:p>
            <a:pPr>
              <a:buFont typeface="Wingdings" pitchFamily="2" charset="2"/>
              <a:buNone/>
            </a:pPr>
            <a:r>
              <a:rPr lang="en-US" dirty="0" smtClean="0">
                <a:solidFill>
                  <a:srgbClr val="0000FF"/>
                </a:solidFill>
              </a:rPr>
              <a:t>Office hours: </a:t>
            </a:r>
            <a:r>
              <a:rPr lang="en-US" dirty="0" smtClean="0">
                <a:solidFill>
                  <a:srgbClr val="000066"/>
                </a:solidFill>
              </a:rPr>
              <a:t>Mon </a:t>
            </a:r>
            <a:r>
              <a:rPr lang="en-US" dirty="0" smtClean="0">
                <a:solidFill>
                  <a:srgbClr val="000066"/>
                </a:solidFill>
              </a:rPr>
              <a:t>3:00</a:t>
            </a:r>
            <a:r>
              <a:rPr lang="en-US" dirty="0" smtClean="0">
                <a:solidFill>
                  <a:srgbClr val="000066"/>
                </a:solidFill>
              </a:rPr>
              <a:t>-4:00 </a:t>
            </a:r>
            <a:r>
              <a:rPr lang="en-US" dirty="0" smtClean="0">
                <a:solidFill>
                  <a:srgbClr val="000066"/>
                </a:solidFill>
              </a:rPr>
              <a:t>pm </a:t>
            </a:r>
            <a:r>
              <a:rPr lang="en-US" dirty="0" smtClean="0">
                <a:solidFill>
                  <a:srgbClr val="0000FF"/>
                </a:solidFill>
              </a:rPr>
              <a:t>[my office]</a:t>
            </a:r>
          </a:p>
          <a:p>
            <a:pPr>
              <a:buFont typeface="Wingdings" pitchFamily="2" charset="2"/>
              <a:buNone/>
            </a:pPr>
            <a:r>
              <a:rPr lang="en-US" dirty="0" smtClean="0">
                <a:solidFill>
                  <a:srgbClr val="0000FF"/>
                </a:solidFill>
              </a:rPr>
              <a:t>TAs: </a:t>
            </a:r>
            <a:r>
              <a:rPr lang="en-US" dirty="0" smtClean="0"/>
              <a:t>Chase Duncan; Qiang Ning, Subhro Roy, Hao Wu </a:t>
            </a:r>
            <a:endParaRPr lang="en-US" dirty="0" smtClean="0"/>
          </a:p>
          <a:p>
            <a:pPr>
              <a:buFont typeface="Wingdings" pitchFamily="2" charset="2"/>
              <a:buNone/>
            </a:pPr>
            <a:r>
              <a:rPr lang="en-US" dirty="0" smtClean="0">
                <a:solidFill>
                  <a:srgbClr val="0000FF"/>
                </a:solidFill>
              </a:rPr>
              <a:t>Assignments: </a:t>
            </a:r>
            <a:r>
              <a:rPr lang="en-US" dirty="0" smtClean="0">
                <a:solidFill>
                  <a:srgbClr val="000066"/>
                </a:solidFill>
              </a:rPr>
              <a:t>7 Problems sets (Programming)</a:t>
            </a:r>
          </a:p>
          <a:p>
            <a:pPr>
              <a:buFont typeface="Wingdings" pitchFamily="2" charset="2"/>
              <a:buNone/>
            </a:pPr>
            <a:r>
              <a:rPr lang="en-US" dirty="0" smtClean="0">
                <a:solidFill>
                  <a:srgbClr val="000066"/>
                </a:solidFill>
              </a:rPr>
              <a:t>		            Weekly (light) on-line quizzes</a:t>
            </a:r>
          </a:p>
          <a:p>
            <a:pPr>
              <a:buFont typeface="Wingdings" pitchFamily="2" charset="2"/>
              <a:buNone/>
            </a:pPr>
            <a:r>
              <a:rPr lang="en-US" dirty="0" smtClean="0">
                <a:solidFill>
                  <a:srgbClr val="0000FF"/>
                </a:solidFill>
              </a:rPr>
              <a:t>Discussion </a:t>
            </a:r>
            <a:r>
              <a:rPr lang="en-US" dirty="0" smtClean="0">
                <a:solidFill>
                  <a:srgbClr val="0000FF"/>
                </a:solidFill>
              </a:rPr>
              <a:t>sections</a:t>
            </a:r>
            <a:r>
              <a:rPr lang="en-US" dirty="0" smtClean="0">
                <a:solidFill>
                  <a:srgbClr val="000066"/>
                </a:solidFill>
              </a:rPr>
              <a:t> </a:t>
            </a:r>
          </a:p>
          <a:p>
            <a:pPr>
              <a:spcBef>
                <a:spcPct val="0"/>
              </a:spcBef>
              <a:buFont typeface="Wingdings" pitchFamily="2" charset="2"/>
              <a:buNone/>
            </a:pPr>
            <a:r>
              <a:rPr lang="en-US" dirty="0" smtClean="0">
                <a:solidFill>
                  <a:srgbClr val="000066"/>
                </a:solidFill>
              </a:rPr>
              <a:t>Mid Term Exam</a:t>
            </a:r>
            <a:r>
              <a:rPr lang="en-US" dirty="0" smtClean="0">
                <a:solidFill>
                  <a:srgbClr val="0000FF"/>
                </a:solidFill>
              </a:rPr>
              <a:t> </a:t>
            </a:r>
          </a:p>
          <a:p>
            <a:pPr>
              <a:spcBef>
                <a:spcPct val="0"/>
              </a:spcBef>
              <a:buFont typeface="Wingdings" pitchFamily="2" charset="2"/>
              <a:buNone/>
            </a:pPr>
            <a:r>
              <a:rPr lang="en-US" dirty="0" smtClean="0">
                <a:solidFill>
                  <a:srgbClr val="0000FF"/>
                </a:solidFill>
              </a:rPr>
              <a:t>Project</a:t>
            </a:r>
          </a:p>
          <a:p>
            <a:pPr>
              <a:spcBef>
                <a:spcPct val="0"/>
              </a:spcBef>
              <a:buFont typeface="Wingdings" pitchFamily="2" charset="2"/>
              <a:buNone/>
            </a:pPr>
            <a:r>
              <a:rPr lang="en-US" dirty="0" smtClean="0">
                <a:solidFill>
                  <a:srgbClr val="000066"/>
                </a:solidFill>
              </a:rPr>
              <a:t>Final</a:t>
            </a:r>
          </a:p>
          <a:p>
            <a:pPr>
              <a:spcBef>
                <a:spcPct val="0"/>
              </a:spcBef>
              <a:buFont typeface="Wingdings" pitchFamily="2" charset="2"/>
              <a:buNone/>
            </a:pPr>
            <a:r>
              <a:rPr lang="en-US" dirty="0" smtClean="0">
                <a:solidFill>
                  <a:srgbClr val="000066"/>
                </a:solidFill>
              </a:rPr>
              <a:t>Mitchell/Other Books/ </a:t>
            </a:r>
            <a:r>
              <a:rPr lang="en-US" b="1" dirty="0" smtClean="0">
                <a:solidFill>
                  <a:schemeClr val="tx2"/>
                </a:solidFill>
              </a:rPr>
              <a:t>Lecture notes </a:t>
            </a:r>
            <a:r>
              <a:rPr lang="en-US" dirty="0" smtClean="0">
                <a:solidFill>
                  <a:schemeClr val="tx2"/>
                </a:solidFill>
              </a:rPr>
              <a:t>/Literature</a:t>
            </a:r>
            <a:endParaRPr lang="en-US" dirty="0">
              <a:solidFill>
                <a:srgbClr val="000066"/>
              </a:solidFill>
            </a:endParaRPr>
          </a:p>
        </p:txBody>
      </p:sp>
      <p:sp>
        <p:nvSpPr>
          <p:cNvPr id="1098756" name="Text Box 4"/>
          <p:cNvSpPr txBox="1">
            <a:spLocks noChangeArrowheads="1"/>
          </p:cNvSpPr>
          <p:nvPr/>
        </p:nvSpPr>
        <p:spPr bwMode="auto">
          <a:xfrm>
            <a:off x="3276600" y="1752600"/>
            <a:ext cx="2667000" cy="415925"/>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dirty="0"/>
              <a:t>Registration to Class      </a:t>
            </a:r>
          </a:p>
        </p:txBody>
      </p:sp>
      <p:sp>
        <p:nvSpPr>
          <p:cNvPr id="2" name="Slide Number Placeholder 1"/>
          <p:cNvSpPr>
            <a:spLocks noGrp="1"/>
          </p:cNvSpPr>
          <p:nvPr>
            <p:ph type="sldNum" sz="quarter" idx="4"/>
          </p:nvPr>
        </p:nvSpPr>
        <p:spPr/>
        <p:txBody>
          <a:bodyPr/>
          <a:lstStyle/>
          <a:p>
            <a:fld id="{0C921938-476A-4922-BE24-3B8F6A2854D9}" type="slidenum">
              <a:rPr lang="en-US" smtClean="0"/>
              <a:pPr/>
              <a:t>21</a:t>
            </a:fld>
            <a:endParaRPr lang="en-US" dirty="0"/>
          </a:p>
        </p:txBody>
      </p:sp>
      <p:sp>
        <p:nvSpPr>
          <p:cNvPr id="6" name="Text Box 4"/>
          <p:cNvSpPr txBox="1">
            <a:spLocks noChangeArrowheads="1"/>
          </p:cNvSpPr>
          <p:nvPr/>
        </p:nvSpPr>
        <p:spPr bwMode="auto">
          <a:xfrm>
            <a:off x="1447800" y="4267200"/>
            <a:ext cx="7315200" cy="1631216"/>
          </a:xfrm>
          <a:prstGeom prst="rect">
            <a:avLst/>
          </a:prstGeom>
          <a:solidFill>
            <a:srgbClr val="FFFFCC"/>
          </a:solidFill>
          <a:ln w="19050">
            <a:solidFill>
              <a:srgbClr val="FF0000"/>
            </a:solidFill>
            <a:miter lim="800000"/>
            <a:headEnd/>
            <a:tailEnd/>
          </a:ln>
          <a:effectLst/>
          <a:extLst/>
        </p:spPr>
        <p:txBody>
          <a:bodyPr wrap="square">
            <a:spAutoFit/>
          </a:bodyPr>
          <a:lstStyle/>
          <a:p>
            <a:pPr algn="ctr">
              <a:spcBef>
                <a:spcPct val="50000"/>
              </a:spcBef>
            </a:pPr>
            <a:r>
              <a:rPr lang="en-US" sz="2000" b="1" dirty="0" smtClean="0"/>
              <a:t>Send me email after class</a:t>
            </a:r>
          </a:p>
          <a:p>
            <a:pPr algn="ctr">
              <a:spcBef>
                <a:spcPct val="50000"/>
              </a:spcBef>
            </a:pPr>
            <a:r>
              <a:rPr lang="en-US" sz="2000" b="1" dirty="0" smtClean="0">
                <a:solidFill>
                  <a:srgbClr val="F79646"/>
                </a:solidFill>
              </a:rPr>
              <a:t>Title: </a:t>
            </a:r>
            <a:r>
              <a:rPr lang="en-US" sz="2000" b="1" dirty="0" smtClean="0"/>
              <a:t>CS446 </a:t>
            </a:r>
            <a:r>
              <a:rPr lang="en-US" sz="2000" b="1" dirty="0" err="1" smtClean="0"/>
              <a:t>LastName</a:t>
            </a:r>
            <a:r>
              <a:rPr lang="en-US" sz="2000" b="1" dirty="0" smtClean="0"/>
              <a:t>, First Name, net id, Registration</a:t>
            </a:r>
          </a:p>
          <a:p>
            <a:pPr algn="ctr">
              <a:spcBef>
                <a:spcPct val="50000"/>
              </a:spcBef>
            </a:pPr>
            <a:r>
              <a:rPr lang="en-US" sz="2000" b="1" dirty="0" smtClean="0">
                <a:solidFill>
                  <a:srgbClr val="F79646"/>
                </a:solidFill>
              </a:rPr>
              <a:t>Body:</a:t>
            </a:r>
            <a:r>
              <a:rPr lang="en-US" sz="2000" b="1" dirty="0" smtClean="0"/>
              <a:t> Have you </a:t>
            </a:r>
            <a:r>
              <a:rPr lang="en-US" sz="2000" b="1" dirty="0" smtClean="0"/>
              <a:t>sent </a:t>
            </a:r>
            <a:r>
              <a:rPr lang="en-US" sz="2000" b="1" dirty="0" smtClean="0"/>
              <a:t>me email already (when)? Any other information </a:t>
            </a:r>
            <a:endParaRPr lang="en-US" sz="2000" b="1" dirty="0"/>
          </a:p>
        </p:txBody>
      </p:sp>
    </p:spTree>
    <p:extLst>
      <p:ext uri="{BB962C8B-B14F-4D97-AF65-F5344CB8AC3E}">
        <p14:creationId xmlns:p14="http://schemas.microsoft.com/office/powerpoint/2010/main" val="827392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98756"/>
                                        </p:tgtEl>
                                        <p:attrNameLst>
                                          <p:attrName>style.visibility</p:attrName>
                                        </p:attrNameLst>
                                      </p:cBhvr>
                                      <p:to>
                                        <p:strVal val="visible"/>
                                      </p:to>
                                    </p:set>
                                    <p:anim calcmode="lin" valueType="num">
                                      <p:cBhvr additive="base">
                                        <p:cTn id="7" dur="500" fill="hold"/>
                                        <p:tgtEl>
                                          <p:spTgt spid="1098756"/>
                                        </p:tgtEl>
                                        <p:attrNameLst>
                                          <p:attrName>ppt_x</p:attrName>
                                        </p:attrNameLst>
                                      </p:cBhvr>
                                      <p:tavLst>
                                        <p:tav tm="0">
                                          <p:val>
                                            <p:strVal val="1+#ppt_w/2"/>
                                          </p:val>
                                        </p:tav>
                                        <p:tav tm="100000">
                                          <p:val>
                                            <p:strVal val="#ppt_x"/>
                                          </p:val>
                                        </p:tav>
                                      </p:tavLst>
                                    </p:anim>
                                    <p:anim calcmode="lin" valueType="num">
                                      <p:cBhvr additive="base">
                                        <p:cTn id="8" dur="500" fill="hold"/>
                                        <p:tgtEl>
                                          <p:spTgt spid="10987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8756" grpId="0" animBg="1" autoUpdateAnimBg="0"/>
      <p:bldP spid="6"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Grp="1" noChangeArrowheads="1"/>
          </p:cNvSpPr>
          <p:nvPr>
            <p:ph type="title"/>
          </p:nvPr>
        </p:nvSpPr>
        <p:spPr/>
        <p:txBody>
          <a:bodyPr lIns="91429" tIns="45714" rIns="91429" bIns="45714" anchor="t"/>
          <a:lstStyle/>
          <a:p>
            <a:r>
              <a:rPr lang="en-US"/>
              <a:t>CS446: Machine Learning</a:t>
            </a:r>
            <a:endParaRPr lang="en-US">
              <a:latin typeface="Courier New" pitchFamily="49" charset="0"/>
            </a:endParaRPr>
          </a:p>
        </p:txBody>
      </p:sp>
      <p:sp>
        <p:nvSpPr>
          <p:cNvPr id="1046531" name="Rectangle 3"/>
          <p:cNvSpPr>
            <a:spLocks noGrp="1" noChangeArrowheads="1"/>
          </p:cNvSpPr>
          <p:nvPr>
            <p:ph idx="1"/>
          </p:nvPr>
        </p:nvSpPr>
        <p:spPr>
          <a:ln/>
        </p:spPr>
        <p:txBody>
          <a:bodyPr lIns="91429" tIns="45714" rIns="91429" bIns="45714"/>
          <a:lstStyle/>
          <a:p>
            <a:r>
              <a:rPr lang="en-US" dirty="0"/>
              <a:t>What do you need to know:</a:t>
            </a:r>
          </a:p>
          <a:p>
            <a:pPr lvl="1">
              <a:buFont typeface="Wingdings" pitchFamily="2" charset="2"/>
              <a:buNone/>
            </a:pPr>
            <a:r>
              <a:rPr lang="en-US" sz="2800" dirty="0"/>
              <a:t>   </a:t>
            </a:r>
            <a:r>
              <a:rPr lang="en-US" sz="1600" dirty="0"/>
              <a:t>Theory of Computation</a:t>
            </a:r>
          </a:p>
          <a:p>
            <a:pPr lvl="1">
              <a:buFont typeface="Wingdings" pitchFamily="2" charset="2"/>
              <a:buNone/>
            </a:pPr>
            <a:r>
              <a:rPr lang="en-US" sz="1600" dirty="0"/>
              <a:t>     Probability Theory</a:t>
            </a:r>
          </a:p>
          <a:p>
            <a:pPr lvl="1">
              <a:buFont typeface="Wingdings" pitchFamily="2" charset="2"/>
              <a:buNone/>
            </a:pPr>
            <a:r>
              <a:rPr lang="en-US" sz="1600" dirty="0"/>
              <a:t>     Linear Algebra</a:t>
            </a:r>
          </a:p>
          <a:p>
            <a:pPr lvl="1">
              <a:buFont typeface="Wingdings" pitchFamily="2" charset="2"/>
              <a:buNone/>
            </a:pPr>
            <a:r>
              <a:rPr lang="en-US" sz="1600" dirty="0"/>
              <a:t>     Programming  </a:t>
            </a:r>
            <a:r>
              <a:rPr lang="en-US" sz="1600" dirty="0" smtClean="0"/>
              <a:t>(Java; your </a:t>
            </a:r>
            <a:r>
              <a:rPr lang="en-US" sz="1600" dirty="0"/>
              <a:t>favorite language; some </a:t>
            </a:r>
            <a:r>
              <a:rPr lang="en-US" sz="1600" dirty="0" err="1"/>
              <a:t>Matlab</a:t>
            </a:r>
            <a:r>
              <a:rPr lang="en-US" sz="1600" dirty="0"/>
              <a:t>)</a:t>
            </a:r>
          </a:p>
          <a:p>
            <a:pPr>
              <a:buFont typeface="Wingdings" pitchFamily="2" charset="2"/>
              <a:buNone/>
            </a:pPr>
            <a:endParaRPr lang="en-US" sz="2000" dirty="0"/>
          </a:p>
          <a:p>
            <a:r>
              <a:rPr lang="en-US" sz="2000" dirty="0"/>
              <a:t>Homework 0 – on the web</a:t>
            </a:r>
          </a:p>
          <a:p>
            <a:pPr>
              <a:buFont typeface="Wingdings" pitchFamily="2" charset="2"/>
              <a:buNone/>
            </a:pPr>
            <a:endParaRPr lang="en-US" sz="2000" dirty="0"/>
          </a:p>
          <a:p>
            <a:r>
              <a:rPr lang="en-US" sz="2400" dirty="0"/>
              <a:t>Who is the class for?</a:t>
            </a:r>
          </a:p>
          <a:p>
            <a:pPr lvl="1">
              <a:buFont typeface="Wingdings" pitchFamily="2" charset="2"/>
              <a:buNone/>
            </a:pPr>
            <a:r>
              <a:rPr lang="en-US" sz="1600" dirty="0"/>
              <a:t>    Future Machine Learning researchers/Advanced users</a:t>
            </a:r>
          </a:p>
        </p:txBody>
      </p:sp>
      <p:sp>
        <p:nvSpPr>
          <p:cNvPr id="2" name="Content Placeholder 1"/>
          <p:cNvSpPr>
            <a:spLocks noGrp="1"/>
          </p:cNvSpPr>
          <p:nvPr>
            <p:ph sz="quarter" idx="13"/>
          </p:nvPr>
        </p:nvSpPr>
        <p:spPr/>
        <p:txBody>
          <a:bodyPr/>
          <a:lstStyle/>
          <a:p>
            <a:endParaRPr lang="en-US"/>
          </a:p>
        </p:txBody>
      </p:sp>
      <p:sp>
        <p:nvSpPr>
          <p:cNvPr id="3" name="Slide Number Placeholder 2"/>
          <p:cNvSpPr>
            <a:spLocks noGrp="1"/>
          </p:cNvSpPr>
          <p:nvPr>
            <p:ph type="sldNum" sz="quarter" idx="4"/>
          </p:nvPr>
        </p:nvSpPr>
        <p:spPr/>
        <p:txBody>
          <a:bodyPr/>
          <a:lstStyle/>
          <a:p>
            <a:fld id="{0C921938-476A-4922-BE24-3B8F6A2854D9}" type="slidenum">
              <a:rPr lang="en-US" smtClean="0"/>
              <a:pPr/>
              <a:t>22</a:t>
            </a:fld>
            <a:endParaRPr lang="en-US" dirty="0"/>
          </a:p>
        </p:txBody>
      </p:sp>
      <p:sp>
        <p:nvSpPr>
          <p:cNvPr id="6" name="Text Box 4"/>
          <p:cNvSpPr txBox="1">
            <a:spLocks noChangeArrowheads="1"/>
          </p:cNvSpPr>
          <p:nvPr/>
        </p:nvSpPr>
        <p:spPr bwMode="auto">
          <a:xfrm>
            <a:off x="5943600" y="1323944"/>
            <a:ext cx="2971800" cy="400110"/>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000" b="1" dirty="0" smtClean="0"/>
              <a:t>Participate, Ask Questions</a:t>
            </a:r>
            <a:endParaRPr lang="en-US" sz="2000" b="1" dirty="0"/>
          </a:p>
        </p:txBody>
      </p:sp>
    </p:spTree>
    <p:extLst>
      <p:ext uri="{BB962C8B-B14F-4D97-AF65-F5344CB8AC3E}">
        <p14:creationId xmlns:p14="http://schemas.microsoft.com/office/powerpoint/2010/main" val="2574128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7554" name="Rectangle 2"/>
          <p:cNvSpPr>
            <a:spLocks noGrp="1" noChangeArrowheads="1"/>
          </p:cNvSpPr>
          <p:nvPr>
            <p:ph type="title"/>
          </p:nvPr>
        </p:nvSpPr>
        <p:spPr>
          <a:xfrm>
            <a:off x="1295400" y="304800"/>
            <a:ext cx="7848600" cy="1143000"/>
          </a:xfrm>
        </p:spPr>
        <p:txBody>
          <a:bodyPr lIns="91429" tIns="45714" rIns="91429" bIns="45714" anchor="t"/>
          <a:lstStyle/>
          <a:p>
            <a:r>
              <a:rPr lang="en-US" dirty="0"/>
              <a:t>CS446: </a:t>
            </a:r>
            <a:r>
              <a:rPr lang="en-US" dirty="0" smtClean="0"/>
              <a:t>Policies</a:t>
            </a:r>
            <a:endParaRPr lang="en-US" dirty="0">
              <a:latin typeface="Courier New" pitchFamily="49" charset="0"/>
            </a:endParaRPr>
          </a:p>
        </p:txBody>
      </p:sp>
      <p:sp>
        <p:nvSpPr>
          <p:cNvPr id="1047555" name="Rectangle 3"/>
          <p:cNvSpPr>
            <a:spLocks noGrp="1" noChangeArrowheads="1"/>
          </p:cNvSpPr>
          <p:nvPr>
            <p:ph idx="1"/>
          </p:nvPr>
        </p:nvSpPr>
        <p:spPr>
          <a:xfrm>
            <a:off x="1524000" y="1219200"/>
            <a:ext cx="7162800" cy="4525963"/>
          </a:xfrm>
          <a:ln/>
        </p:spPr>
        <p:txBody>
          <a:bodyPr lIns="91429" tIns="45714" rIns="91429" bIns="45714"/>
          <a:lstStyle/>
          <a:p>
            <a:pPr>
              <a:lnSpc>
                <a:spcPct val="90000"/>
              </a:lnSpc>
            </a:pPr>
            <a:r>
              <a:rPr lang="en-US" sz="2400" dirty="0"/>
              <a:t>Cheating</a:t>
            </a:r>
          </a:p>
          <a:p>
            <a:pPr>
              <a:lnSpc>
                <a:spcPct val="90000"/>
              </a:lnSpc>
              <a:buFont typeface="Wingdings" pitchFamily="2" charset="2"/>
              <a:buNone/>
            </a:pPr>
            <a:r>
              <a:rPr lang="en-US" dirty="0">
                <a:solidFill>
                  <a:srgbClr val="0000FF"/>
                </a:solidFill>
              </a:rPr>
              <a:t>     </a:t>
            </a:r>
            <a:r>
              <a:rPr lang="en-US" dirty="0" smtClean="0">
                <a:solidFill>
                  <a:schemeClr val="tx2"/>
                </a:solidFill>
              </a:rPr>
              <a:t>No</a:t>
            </a:r>
            <a:r>
              <a:rPr lang="en-US" dirty="0">
                <a:solidFill>
                  <a:srgbClr val="0000FF"/>
                </a:solidFill>
              </a:rPr>
              <a:t>.  </a:t>
            </a:r>
            <a:endParaRPr lang="en-US" dirty="0" smtClean="0">
              <a:solidFill>
                <a:srgbClr val="0000FF"/>
              </a:solidFill>
            </a:endParaRPr>
          </a:p>
          <a:p>
            <a:pPr>
              <a:lnSpc>
                <a:spcPct val="90000"/>
              </a:lnSpc>
              <a:buFont typeface="Wingdings" pitchFamily="2" charset="2"/>
              <a:buNone/>
            </a:pPr>
            <a:r>
              <a:rPr lang="en-US" dirty="0">
                <a:solidFill>
                  <a:srgbClr val="0000FF"/>
                </a:solidFill>
              </a:rPr>
              <a:t>	</a:t>
            </a:r>
            <a:r>
              <a:rPr lang="en-US" dirty="0" smtClean="0">
                <a:solidFill>
                  <a:srgbClr val="0000FF"/>
                </a:solidFill>
              </a:rPr>
              <a:t>We take it very seriously.   </a:t>
            </a:r>
            <a:endParaRPr lang="en-US" dirty="0">
              <a:solidFill>
                <a:srgbClr val="0000FF"/>
              </a:solidFill>
            </a:endParaRPr>
          </a:p>
          <a:p>
            <a:pPr>
              <a:lnSpc>
                <a:spcPct val="90000"/>
              </a:lnSpc>
            </a:pPr>
            <a:r>
              <a:rPr lang="en-US" dirty="0"/>
              <a:t>Homework</a:t>
            </a:r>
            <a:r>
              <a:rPr lang="en-US" dirty="0" smtClean="0"/>
              <a:t>:</a:t>
            </a:r>
          </a:p>
          <a:p>
            <a:pPr lvl="1">
              <a:lnSpc>
                <a:spcPct val="90000"/>
              </a:lnSpc>
            </a:pPr>
            <a:r>
              <a:rPr lang="en-US" dirty="0" smtClean="0"/>
              <a:t>Collaboration </a:t>
            </a:r>
            <a:r>
              <a:rPr lang="en-US" dirty="0"/>
              <a:t>is </a:t>
            </a:r>
            <a:r>
              <a:rPr lang="en-US" dirty="0" smtClean="0"/>
              <a:t>encouraged</a:t>
            </a:r>
          </a:p>
          <a:p>
            <a:pPr lvl="1">
              <a:lnSpc>
                <a:spcPct val="90000"/>
              </a:lnSpc>
            </a:pPr>
            <a:r>
              <a:rPr lang="en-US" dirty="0" smtClean="0"/>
              <a:t>But</a:t>
            </a:r>
            <a:r>
              <a:rPr lang="en-US" dirty="0"/>
              <a:t>, </a:t>
            </a:r>
            <a:r>
              <a:rPr lang="en-US" dirty="0" smtClean="0"/>
              <a:t>you have </a:t>
            </a:r>
            <a:r>
              <a:rPr lang="en-US" dirty="0"/>
              <a:t>to write </a:t>
            </a:r>
            <a:r>
              <a:rPr lang="en-US" dirty="0">
                <a:solidFill>
                  <a:schemeClr val="tx2"/>
                </a:solidFill>
              </a:rPr>
              <a:t>your own</a:t>
            </a:r>
            <a:r>
              <a:rPr lang="en-US" dirty="0"/>
              <a:t> solution/program</a:t>
            </a:r>
            <a:r>
              <a:rPr lang="en-US" dirty="0" smtClean="0"/>
              <a:t>.</a:t>
            </a:r>
          </a:p>
          <a:p>
            <a:pPr lvl="1">
              <a:lnSpc>
                <a:spcPct val="90000"/>
              </a:lnSpc>
            </a:pPr>
            <a:r>
              <a:rPr lang="en-US" dirty="0" smtClean="0"/>
              <a:t>(</a:t>
            </a:r>
            <a:r>
              <a:rPr lang="en-US" dirty="0"/>
              <a:t>Please don’t use old solutions)</a:t>
            </a:r>
          </a:p>
          <a:p>
            <a:pPr>
              <a:lnSpc>
                <a:spcPct val="90000"/>
              </a:lnSpc>
            </a:pPr>
            <a:r>
              <a:rPr lang="en-US" sz="2400" dirty="0"/>
              <a:t>Late Policy: </a:t>
            </a:r>
          </a:p>
          <a:p>
            <a:pPr>
              <a:lnSpc>
                <a:spcPct val="90000"/>
              </a:lnSpc>
              <a:buFont typeface="Wingdings" pitchFamily="2" charset="2"/>
              <a:buNone/>
            </a:pPr>
            <a:r>
              <a:rPr lang="en-US" sz="1800" dirty="0"/>
              <a:t>     You have a credit of 4 days (4*24hours); That’s it.</a:t>
            </a:r>
          </a:p>
          <a:p>
            <a:pPr>
              <a:lnSpc>
                <a:spcPct val="90000"/>
              </a:lnSpc>
            </a:pPr>
            <a:r>
              <a:rPr lang="en-US" sz="2400" dirty="0" smtClean="0"/>
              <a:t>Grading:</a:t>
            </a:r>
          </a:p>
          <a:p>
            <a:pPr lvl="1">
              <a:lnSpc>
                <a:spcPct val="90000"/>
              </a:lnSpc>
            </a:pPr>
            <a:r>
              <a:rPr lang="en-US" dirty="0" smtClean="0"/>
              <a:t>Possibly </a:t>
            </a:r>
            <a:r>
              <a:rPr lang="en-US" dirty="0"/>
              <a:t>separate for </a:t>
            </a:r>
            <a:r>
              <a:rPr lang="en-US" dirty="0" smtClean="0"/>
              <a:t>grads/undergrads.</a:t>
            </a:r>
          </a:p>
          <a:p>
            <a:pPr lvl="1">
              <a:lnSpc>
                <a:spcPct val="90000"/>
              </a:lnSpc>
            </a:pPr>
            <a:r>
              <a:rPr lang="en-US" dirty="0" smtClean="0"/>
              <a:t>5</a:t>
            </a:r>
            <a:r>
              <a:rPr lang="en-US" dirty="0"/>
              <a:t>% </a:t>
            </a:r>
            <a:r>
              <a:rPr lang="en-US" dirty="0" smtClean="0"/>
              <a:t>Quizzes; </a:t>
            </a:r>
            <a:r>
              <a:rPr lang="en-US" dirty="0"/>
              <a:t>25% - homework; 30%-midterm; 40%-final; </a:t>
            </a:r>
            <a:endParaRPr lang="en-US" dirty="0" smtClean="0"/>
          </a:p>
          <a:p>
            <a:pPr lvl="1">
              <a:lnSpc>
                <a:spcPct val="90000"/>
              </a:lnSpc>
            </a:pPr>
            <a:r>
              <a:rPr lang="en-US" dirty="0" smtClean="0"/>
              <a:t>Projects: 25% (4 hours)</a:t>
            </a:r>
            <a:endParaRPr lang="en-US" dirty="0"/>
          </a:p>
          <a:p>
            <a:pPr>
              <a:lnSpc>
                <a:spcPct val="90000"/>
              </a:lnSpc>
            </a:pPr>
            <a:r>
              <a:rPr lang="en-US" sz="2400" dirty="0"/>
              <a:t>Questions?</a:t>
            </a:r>
            <a:r>
              <a:rPr lang="en-US" sz="1800" dirty="0"/>
              <a:t>    </a:t>
            </a:r>
          </a:p>
        </p:txBody>
      </p:sp>
      <p:sp>
        <p:nvSpPr>
          <p:cNvPr id="2" name="Content Placeholder 1"/>
          <p:cNvSpPr>
            <a:spLocks noGrp="1"/>
          </p:cNvSpPr>
          <p:nvPr>
            <p:ph sz="quarter" idx="13"/>
          </p:nvPr>
        </p:nvSpPr>
        <p:spPr/>
        <p:txBody>
          <a:bodyPr/>
          <a:lstStyle/>
          <a:p>
            <a:endParaRPr lang="en-US" dirty="0"/>
          </a:p>
        </p:txBody>
      </p:sp>
      <p:sp>
        <p:nvSpPr>
          <p:cNvPr id="3" name="Slide Number Placeholder 2"/>
          <p:cNvSpPr>
            <a:spLocks noGrp="1"/>
          </p:cNvSpPr>
          <p:nvPr>
            <p:ph type="sldNum" sz="quarter" idx="4"/>
          </p:nvPr>
        </p:nvSpPr>
        <p:spPr/>
        <p:txBody>
          <a:bodyPr/>
          <a:lstStyle/>
          <a:p>
            <a:fld id="{0C921938-476A-4922-BE24-3B8F6A2854D9}" type="slidenum">
              <a:rPr lang="en-US" smtClean="0"/>
              <a:pPr/>
              <a:t>23</a:t>
            </a:fld>
            <a:endParaRPr lang="en-US" dirty="0"/>
          </a:p>
        </p:txBody>
      </p:sp>
      <p:sp>
        <p:nvSpPr>
          <p:cNvPr id="6" name="Text Box 4"/>
          <p:cNvSpPr txBox="1">
            <a:spLocks noChangeArrowheads="1"/>
          </p:cNvSpPr>
          <p:nvPr/>
        </p:nvSpPr>
        <p:spPr bwMode="auto">
          <a:xfrm>
            <a:off x="5410200" y="1219200"/>
            <a:ext cx="3581400" cy="1169551"/>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000" b="1" dirty="0" smtClean="0">
                <a:hlinkClick r:id="rId3"/>
              </a:rPr>
              <a:t>Info page</a:t>
            </a:r>
            <a:endParaRPr lang="en-US" sz="2000" b="1" dirty="0" smtClean="0"/>
          </a:p>
          <a:p>
            <a:pPr algn="ctr">
              <a:spcBef>
                <a:spcPct val="50000"/>
              </a:spcBef>
            </a:pPr>
            <a:r>
              <a:rPr lang="en-US" sz="2000" b="1" dirty="0" smtClean="0"/>
              <a:t>Note also the Schedule Page and our Notes</a:t>
            </a:r>
            <a:endParaRPr lang="en-US" sz="2000" b="1" dirty="0"/>
          </a:p>
        </p:txBody>
      </p:sp>
    </p:spTree>
    <p:extLst>
      <p:ext uri="{BB962C8B-B14F-4D97-AF65-F5344CB8AC3E}">
        <p14:creationId xmlns:p14="http://schemas.microsoft.com/office/powerpoint/2010/main" val="3364601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7555">
                                            <p:txEl>
                                              <p:pRg st="0" end="0"/>
                                            </p:txEl>
                                          </p:spTgt>
                                        </p:tgtEl>
                                        <p:attrNameLst>
                                          <p:attrName>style.visibility</p:attrName>
                                        </p:attrNameLst>
                                      </p:cBhvr>
                                      <p:to>
                                        <p:strVal val="visible"/>
                                      </p:to>
                                    </p:set>
                                    <p:anim calcmode="lin" valueType="num">
                                      <p:cBhvr additive="base">
                                        <p:cTn id="7" dur="500" fill="hold"/>
                                        <p:tgtEl>
                                          <p:spTgt spid="1047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47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47555">
                                            <p:txEl>
                                              <p:pRg st="1" end="1"/>
                                            </p:txEl>
                                          </p:spTgt>
                                        </p:tgtEl>
                                        <p:attrNameLst>
                                          <p:attrName>style.visibility</p:attrName>
                                        </p:attrNameLst>
                                      </p:cBhvr>
                                      <p:to>
                                        <p:strVal val="visible"/>
                                      </p:to>
                                    </p:set>
                                    <p:anim calcmode="lin" valueType="num">
                                      <p:cBhvr additive="base">
                                        <p:cTn id="13" dur="500" fill="hold"/>
                                        <p:tgtEl>
                                          <p:spTgt spid="10475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475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47555">
                                            <p:txEl>
                                              <p:pRg st="2" end="2"/>
                                            </p:txEl>
                                          </p:spTgt>
                                        </p:tgtEl>
                                        <p:attrNameLst>
                                          <p:attrName>style.visibility</p:attrName>
                                        </p:attrNameLst>
                                      </p:cBhvr>
                                      <p:to>
                                        <p:strVal val="visible"/>
                                      </p:to>
                                    </p:set>
                                    <p:anim calcmode="lin" valueType="num">
                                      <p:cBhvr additive="base">
                                        <p:cTn id="19" dur="500" fill="hold"/>
                                        <p:tgtEl>
                                          <p:spTgt spid="10475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475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47555">
                                            <p:txEl>
                                              <p:pRg st="3" end="3"/>
                                            </p:txEl>
                                          </p:spTgt>
                                        </p:tgtEl>
                                        <p:attrNameLst>
                                          <p:attrName>style.visibility</p:attrName>
                                        </p:attrNameLst>
                                      </p:cBhvr>
                                      <p:to>
                                        <p:strVal val="visible"/>
                                      </p:to>
                                    </p:set>
                                    <p:anim calcmode="lin" valueType="num">
                                      <p:cBhvr additive="base">
                                        <p:cTn id="25" dur="500" fill="hold"/>
                                        <p:tgtEl>
                                          <p:spTgt spid="10475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47555">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047555">
                                            <p:txEl>
                                              <p:pRg st="4" end="4"/>
                                            </p:txEl>
                                          </p:spTgt>
                                        </p:tgtEl>
                                        <p:attrNameLst>
                                          <p:attrName>style.visibility</p:attrName>
                                        </p:attrNameLst>
                                      </p:cBhvr>
                                      <p:to>
                                        <p:strVal val="visible"/>
                                      </p:to>
                                    </p:set>
                                    <p:anim calcmode="lin" valueType="num">
                                      <p:cBhvr additive="base">
                                        <p:cTn id="29" dur="500" fill="hold"/>
                                        <p:tgtEl>
                                          <p:spTgt spid="1047555">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47555">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047555">
                                            <p:txEl>
                                              <p:pRg st="5" end="5"/>
                                            </p:txEl>
                                          </p:spTgt>
                                        </p:tgtEl>
                                        <p:attrNameLst>
                                          <p:attrName>style.visibility</p:attrName>
                                        </p:attrNameLst>
                                      </p:cBhvr>
                                      <p:to>
                                        <p:strVal val="visible"/>
                                      </p:to>
                                    </p:set>
                                    <p:anim calcmode="lin" valueType="num">
                                      <p:cBhvr additive="base">
                                        <p:cTn id="33" dur="500" fill="hold"/>
                                        <p:tgtEl>
                                          <p:spTgt spid="1047555">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047555">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047555">
                                            <p:txEl>
                                              <p:pRg st="6" end="6"/>
                                            </p:txEl>
                                          </p:spTgt>
                                        </p:tgtEl>
                                        <p:attrNameLst>
                                          <p:attrName>style.visibility</p:attrName>
                                        </p:attrNameLst>
                                      </p:cBhvr>
                                      <p:to>
                                        <p:strVal val="visible"/>
                                      </p:to>
                                    </p:set>
                                    <p:anim calcmode="lin" valueType="num">
                                      <p:cBhvr additive="base">
                                        <p:cTn id="37" dur="500" fill="hold"/>
                                        <p:tgtEl>
                                          <p:spTgt spid="104755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475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47555">
                                            <p:txEl>
                                              <p:pRg st="7" end="7"/>
                                            </p:txEl>
                                          </p:spTgt>
                                        </p:tgtEl>
                                        <p:attrNameLst>
                                          <p:attrName>style.visibility</p:attrName>
                                        </p:attrNameLst>
                                      </p:cBhvr>
                                      <p:to>
                                        <p:strVal val="visible"/>
                                      </p:to>
                                    </p:set>
                                    <p:anim calcmode="lin" valueType="num">
                                      <p:cBhvr additive="base">
                                        <p:cTn id="43" dur="500" fill="hold"/>
                                        <p:tgtEl>
                                          <p:spTgt spid="1047555">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475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47555">
                                            <p:txEl>
                                              <p:pRg st="8" end="8"/>
                                            </p:txEl>
                                          </p:spTgt>
                                        </p:tgtEl>
                                        <p:attrNameLst>
                                          <p:attrName>style.visibility</p:attrName>
                                        </p:attrNameLst>
                                      </p:cBhvr>
                                      <p:to>
                                        <p:strVal val="visible"/>
                                      </p:to>
                                    </p:set>
                                    <p:anim calcmode="lin" valueType="num">
                                      <p:cBhvr additive="base">
                                        <p:cTn id="49" dur="500" fill="hold"/>
                                        <p:tgtEl>
                                          <p:spTgt spid="1047555">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4755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47555">
                                            <p:txEl>
                                              <p:pRg st="9" end="9"/>
                                            </p:txEl>
                                          </p:spTgt>
                                        </p:tgtEl>
                                        <p:attrNameLst>
                                          <p:attrName>style.visibility</p:attrName>
                                        </p:attrNameLst>
                                      </p:cBhvr>
                                      <p:to>
                                        <p:strVal val="visible"/>
                                      </p:to>
                                    </p:set>
                                    <p:anim calcmode="lin" valueType="num">
                                      <p:cBhvr additive="base">
                                        <p:cTn id="55" dur="500" fill="hold"/>
                                        <p:tgtEl>
                                          <p:spTgt spid="1047555">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47555">
                                            <p:txEl>
                                              <p:pRg st="9" end="9"/>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047555">
                                            <p:txEl>
                                              <p:pRg st="10" end="10"/>
                                            </p:txEl>
                                          </p:spTgt>
                                        </p:tgtEl>
                                        <p:attrNameLst>
                                          <p:attrName>style.visibility</p:attrName>
                                        </p:attrNameLst>
                                      </p:cBhvr>
                                      <p:to>
                                        <p:strVal val="visible"/>
                                      </p:to>
                                    </p:set>
                                    <p:anim calcmode="lin" valueType="num">
                                      <p:cBhvr additive="base">
                                        <p:cTn id="59" dur="500" fill="hold"/>
                                        <p:tgtEl>
                                          <p:spTgt spid="1047555">
                                            <p:txEl>
                                              <p:pRg st="10" end="1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047555">
                                            <p:txEl>
                                              <p:pRg st="10" end="10"/>
                                            </p:txEl>
                                          </p:spTgt>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047555">
                                            <p:txEl>
                                              <p:pRg st="11" end="11"/>
                                            </p:txEl>
                                          </p:spTgt>
                                        </p:tgtEl>
                                        <p:attrNameLst>
                                          <p:attrName>style.visibility</p:attrName>
                                        </p:attrNameLst>
                                      </p:cBhvr>
                                      <p:to>
                                        <p:strVal val="visible"/>
                                      </p:to>
                                    </p:set>
                                    <p:anim calcmode="lin" valueType="num">
                                      <p:cBhvr additive="base">
                                        <p:cTn id="63" dur="500" fill="hold"/>
                                        <p:tgtEl>
                                          <p:spTgt spid="1047555">
                                            <p:txEl>
                                              <p:pRg st="11" end="11"/>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1047555">
                                            <p:txEl>
                                              <p:pRg st="11" end="11"/>
                                            </p:txEl>
                                          </p:spTgt>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047555">
                                            <p:txEl>
                                              <p:pRg st="12" end="12"/>
                                            </p:txEl>
                                          </p:spTgt>
                                        </p:tgtEl>
                                        <p:attrNameLst>
                                          <p:attrName>style.visibility</p:attrName>
                                        </p:attrNameLst>
                                      </p:cBhvr>
                                      <p:to>
                                        <p:strVal val="visible"/>
                                      </p:to>
                                    </p:set>
                                    <p:anim calcmode="lin" valueType="num">
                                      <p:cBhvr additive="base">
                                        <p:cTn id="67" dur="500" fill="hold"/>
                                        <p:tgtEl>
                                          <p:spTgt spid="1047555">
                                            <p:txEl>
                                              <p:pRg st="12" end="12"/>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04755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047555">
                                            <p:txEl>
                                              <p:pRg st="13" end="13"/>
                                            </p:txEl>
                                          </p:spTgt>
                                        </p:tgtEl>
                                        <p:attrNameLst>
                                          <p:attrName>style.visibility</p:attrName>
                                        </p:attrNameLst>
                                      </p:cBhvr>
                                      <p:to>
                                        <p:strVal val="visible"/>
                                      </p:to>
                                    </p:set>
                                    <p:anim calcmode="lin" valueType="num">
                                      <p:cBhvr additive="base">
                                        <p:cTn id="73" dur="500" fill="hold"/>
                                        <p:tgtEl>
                                          <p:spTgt spid="1047555">
                                            <p:txEl>
                                              <p:pRg st="13" end="13"/>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04755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6"/>
                                        </p:tgtEl>
                                        <p:attrNameLst>
                                          <p:attrName>style.visibility</p:attrName>
                                        </p:attrNameLst>
                                      </p:cBhvr>
                                      <p:to>
                                        <p:strVal val="visible"/>
                                      </p:to>
                                    </p:set>
                                    <p:anim calcmode="lin" valueType="num">
                                      <p:cBhvr additive="base">
                                        <p:cTn id="79" dur="500" fill="hold"/>
                                        <p:tgtEl>
                                          <p:spTgt spid="6"/>
                                        </p:tgtEl>
                                        <p:attrNameLst>
                                          <p:attrName>ppt_x</p:attrName>
                                        </p:attrNameLst>
                                      </p:cBhvr>
                                      <p:tavLst>
                                        <p:tav tm="0">
                                          <p:val>
                                            <p:strVal val="1+#ppt_w/2"/>
                                          </p:val>
                                        </p:tav>
                                        <p:tav tm="100000">
                                          <p:val>
                                            <p:strVal val="#ppt_x"/>
                                          </p:val>
                                        </p:tav>
                                      </p:tavLst>
                                    </p:anim>
                                    <p:anim calcmode="lin" valueType="num">
                                      <p:cBhvr additive="base">
                                        <p:cTn id="8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555" grpId="0" build="p" autoUpdateAnimBg="0"/>
      <p:bldP spid="6"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CS446 Team</a:t>
            </a:r>
            <a:endParaRPr lang="en-US" dirty="0"/>
          </a:p>
        </p:txBody>
      </p:sp>
      <p:sp>
        <p:nvSpPr>
          <p:cNvPr id="6" name="Content Placeholder 5"/>
          <p:cNvSpPr>
            <a:spLocks noGrp="1"/>
          </p:cNvSpPr>
          <p:nvPr>
            <p:ph idx="1"/>
          </p:nvPr>
        </p:nvSpPr>
        <p:spPr>
          <a:xfrm>
            <a:off x="457200" y="1189037"/>
            <a:ext cx="8458200" cy="5287963"/>
          </a:xfrm>
        </p:spPr>
        <p:txBody>
          <a:bodyPr>
            <a:noAutofit/>
          </a:bodyPr>
          <a:lstStyle/>
          <a:p>
            <a:r>
              <a:rPr lang="en-US" sz="2000" b="1" dirty="0" smtClean="0"/>
              <a:t>Dan Roth </a:t>
            </a:r>
            <a:r>
              <a:rPr lang="en-US" sz="2000" dirty="0" smtClean="0"/>
              <a:t>(3323 Siebel)</a:t>
            </a:r>
          </a:p>
          <a:p>
            <a:pPr lvl="2"/>
            <a:r>
              <a:rPr lang="en-US" dirty="0" smtClean="0"/>
              <a:t>Tuesday/Thursday, 1:45 </a:t>
            </a:r>
            <a:r>
              <a:rPr lang="en-US" dirty="0"/>
              <a:t>PM – </a:t>
            </a:r>
            <a:r>
              <a:rPr lang="en-US" dirty="0" smtClean="0"/>
              <a:t>2:30 PM</a:t>
            </a:r>
            <a:r>
              <a:rPr lang="en-US" sz="2000" dirty="0"/>
              <a:t> </a:t>
            </a:r>
            <a:r>
              <a:rPr lang="en-US" sz="1600" dirty="0" smtClean="0"/>
              <a:t>(or: appointment)</a:t>
            </a:r>
            <a:endParaRPr lang="en-US" sz="2400" dirty="0"/>
          </a:p>
          <a:p>
            <a:r>
              <a:rPr lang="en-US" b="1" dirty="0" smtClean="0"/>
              <a:t>TAs </a:t>
            </a:r>
          </a:p>
          <a:p>
            <a:pPr lvl="1"/>
            <a:r>
              <a:rPr lang="en-US" dirty="0" smtClean="0"/>
              <a:t>Chase Duncan</a:t>
            </a:r>
            <a:r>
              <a:rPr lang="en-US" dirty="0" smtClean="0"/>
              <a:t>	</a:t>
            </a:r>
            <a:r>
              <a:rPr lang="en-US" dirty="0"/>
              <a:t>Tues </a:t>
            </a:r>
            <a:r>
              <a:rPr lang="en-US" dirty="0" smtClean="0"/>
              <a:t>12-1</a:t>
            </a:r>
            <a:r>
              <a:rPr lang="en-US" dirty="0" smtClean="0"/>
              <a:t>	</a:t>
            </a:r>
            <a:r>
              <a:rPr lang="en-US" dirty="0" smtClean="0"/>
              <a:t>(</a:t>
            </a:r>
            <a:r>
              <a:rPr lang="en-US" dirty="0" smtClean="0"/>
              <a:t>3333 SC)</a:t>
            </a:r>
            <a:endParaRPr lang="en-US" dirty="0"/>
          </a:p>
          <a:p>
            <a:pPr lvl="1"/>
            <a:r>
              <a:rPr lang="en-US" dirty="0" smtClean="0"/>
              <a:t>Subhro Roy</a:t>
            </a:r>
            <a:r>
              <a:rPr lang="en-US" dirty="0" smtClean="0"/>
              <a:t>	</a:t>
            </a:r>
            <a:r>
              <a:rPr lang="en-US" dirty="0" smtClean="0"/>
              <a:t>Wed 4-5	</a:t>
            </a:r>
            <a:r>
              <a:rPr lang="en-US" dirty="0" smtClean="0"/>
              <a:t>	</a:t>
            </a:r>
            <a:r>
              <a:rPr lang="en-US" dirty="0"/>
              <a:t>(3333 SC</a:t>
            </a:r>
            <a:r>
              <a:rPr lang="en-US" dirty="0" smtClean="0"/>
              <a:t>)</a:t>
            </a:r>
            <a:endParaRPr lang="en-US" dirty="0"/>
          </a:p>
          <a:p>
            <a:pPr lvl="1"/>
            <a:r>
              <a:rPr lang="en-US" dirty="0" smtClean="0"/>
              <a:t>Qiang Ning	</a:t>
            </a:r>
            <a:r>
              <a:rPr lang="en-US" dirty="0" err="1" smtClean="0"/>
              <a:t>Thur</a:t>
            </a:r>
            <a:r>
              <a:rPr lang="en-US" dirty="0" smtClean="0"/>
              <a:t>  </a:t>
            </a:r>
            <a:r>
              <a:rPr lang="en-US" dirty="0" smtClean="0"/>
              <a:t>3-4	(</a:t>
            </a:r>
            <a:r>
              <a:rPr lang="en-US" dirty="0"/>
              <a:t>3333 SC</a:t>
            </a:r>
            <a:r>
              <a:rPr lang="en-US" dirty="0" smtClean="0"/>
              <a:t>)</a:t>
            </a:r>
            <a:endParaRPr lang="en-US" dirty="0"/>
          </a:p>
          <a:p>
            <a:pPr lvl="1"/>
            <a:r>
              <a:rPr lang="en-US" dirty="0" smtClean="0"/>
              <a:t>Hao Wu	</a:t>
            </a:r>
            <a:r>
              <a:rPr lang="en-US" dirty="0" smtClean="0"/>
              <a:t>	Fri 1-2		(</a:t>
            </a:r>
            <a:r>
              <a:rPr lang="en-US" dirty="0"/>
              <a:t>3333 SC</a:t>
            </a:r>
            <a:r>
              <a:rPr lang="en-US" dirty="0" smtClean="0"/>
              <a:t>)</a:t>
            </a:r>
            <a:endParaRPr lang="en-US" dirty="0"/>
          </a:p>
          <a:p>
            <a:r>
              <a:rPr lang="de-DE" b="1" dirty="0" smtClean="0"/>
              <a:t>Discussion </a:t>
            </a:r>
            <a:r>
              <a:rPr lang="de-DE" b="1" dirty="0" smtClean="0"/>
              <a:t>Sections</a:t>
            </a:r>
            <a:r>
              <a:rPr lang="de-DE" dirty="0" smtClean="0"/>
              <a:t>: (starting 3rd week)</a:t>
            </a:r>
            <a:endParaRPr lang="de-DE" dirty="0"/>
          </a:p>
          <a:p>
            <a:pPr lvl="1"/>
            <a:r>
              <a:rPr lang="en-US" b="1" dirty="0" smtClean="0"/>
              <a:t>Tuesday</a:t>
            </a:r>
            <a:r>
              <a:rPr lang="en-US" b="1" dirty="0"/>
              <a:t>:</a:t>
            </a:r>
            <a:r>
              <a:rPr lang="en-US" dirty="0"/>
              <a:t> </a:t>
            </a:r>
            <a:r>
              <a:rPr lang="en-US" dirty="0" smtClean="0"/>
              <a:t>		</a:t>
            </a:r>
            <a:r>
              <a:rPr lang="en-US" dirty="0" smtClean="0"/>
              <a:t>11 -12 	[</a:t>
            </a:r>
            <a:r>
              <a:rPr lang="en-US" dirty="0" smtClean="0"/>
              <a:t>3405 SC]  </a:t>
            </a:r>
            <a:r>
              <a:rPr lang="en-US" dirty="0" smtClean="0"/>
              <a:t>	Subhro Roy [A-I]</a:t>
            </a:r>
            <a:endParaRPr lang="en-US" dirty="0" smtClean="0"/>
          </a:p>
          <a:p>
            <a:pPr lvl="1"/>
            <a:r>
              <a:rPr lang="en-US" b="1" dirty="0" smtClean="0"/>
              <a:t>Wednesdays</a:t>
            </a:r>
            <a:r>
              <a:rPr lang="en-US" b="1" dirty="0"/>
              <a:t>:</a:t>
            </a:r>
            <a:r>
              <a:rPr lang="en-US" dirty="0"/>
              <a:t> </a:t>
            </a:r>
            <a:r>
              <a:rPr lang="en-US" dirty="0" smtClean="0"/>
              <a:t>	5 </a:t>
            </a:r>
            <a:r>
              <a:rPr lang="en-US" dirty="0" smtClean="0"/>
              <a:t>-6  	[</a:t>
            </a:r>
            <a:r>
              <a:rPr lang="en-US" dirty="0" smtClean="0"/>
              <a:t>3405 SC]  	</a:t>
            </a:r>
            <a:r>
              <a:rPr lang="en-US" dirty="0" smtClean="0"/>
              <a:t>Hao Wu  [J-L]</a:t>
            </a:r>
            <a:endParaRPr lang="en-US" dirty="0" smtClean="0"/>
          </a:p>
          <a:p>
            <a:pPr lvl="1"/>
            <a:r>
              <a:rPr lang="en-US" b="1" dirty="0" smtClean="0"/>
              <a:t>Thursdays</a:t>
            </a:r>
            <a:r>
              <a:rPr lang="en-US" b="1" dirty="0"/>
              <a:t>:</a:t>
            </a:r>
            <a:r>
              <a:rPr lang="en-US" dirty="0"/>
              <a:t> </a:t>
            </a:r>
            <a:r>
              <a:rPr lang="en-US" dirty="0" smtClean="0"/>
              <a:t>	</a:t>
            </a:r>
            <a:r>
              <a:rPr lang="en-US" dirty="0" smtClean="0"/>
              <a:t>2 - 3 	[3405 </a:t>
            </a:r>
            <a:r>
              <a:rPr lang="en-US" dirty="0" smtClean="0"/>
              <a:t>SC]  	</a:t>
            </a:r>
            <a:r>
              <a:rPr lang="en-US" dirty="0" smtClean="0"/>
              <a:t>Chase Duncan  [M-S]</a:t>
            </a:r>
            <a:endParaRPr lang="en-US" dirty="0" smtClean="0"/>
          </a:p>
          <a:p>
            <a:pPr lvl="1"/>
            <a:r>
              <a:rPr lang="en-US" b="1" dirty="0"/>
              <a:t>Fridays:</a:t>
            </a:r>
            <a:r>
              <a:rPr lang="en-US" dirty="0"/>
              <a:t>		</a:t>
            </a:r>
            <a:r>
              <a:rPr lang="en-US" dirty="0" smtClean="0"/>
              <a:t>4 </a:t>
            </a:r>
            <a:r>
              <a:rPr lang="en-US" dirty="0" smtClean="0"/>
              <a:t>-5 	[</a:t>
            </a:r>
            <a:r>
              <a:rPr lang="en-US" dirty="0" smtClean="0"/>
              <a:t>3405 SC]  	</a:t>
            </a:r>
            <a:r>
              <a:rPr lang="en-US" dirty="0" smtClean="0"/>
              <a:t>Qiang Ning  [T-Z</a:t>
            </a:r>
            <a:r>
              <a:rPr lang="en-US" dirty="0" smtClean="0"/>
              <a:t>]</a:t>
            </a:r>
            <a:endParaRPr lang="en-US" dirty="0"/>
          </a:p>
        </p:txBody>
      </p:sp>
      <p:sp>
        <p:nvSpPr>
          <p:cNvPr id="2" name="Slide Number Placeholder 1"/>
          <p:cNvSpPr>
            <a:spLocks noGrp="1"/>
          </p:cNvSpPr>
          <p:nvPr>
            <p:ph type="sldNum" sz="quarter" idx="12"/>
          </p:nvPr>
        </p:nvSpPr>
        <p:spPr/>
        <p:txBody>
          <a:bodyPr/>
          <a:lstStyle/>
          <a:p>
            <a:fld id="{2066355A-084C-D24E-9AD2-7E4FC41EA627}" type="slidenum">
              <a:rPr lang="en-US" smtClean="0"/>
              <a:t>24</a:t>
            </a:fld>
            <a:endParaRPr lang="en-US"/>
          </a:p>
        </p:txBody>
      </p:sp>
    </p:spTree>
    <p:extLst>
      <p:ext uri="{BB962C8B-B14F-4D97-AF65-F5344CB8AC3E}">
        <p14:creationId xmlns:p14="http://schemas.microsoft.com/office/powerpoint/2010/main" val="23670791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CS446 on the web</a:t>
            </a:r>
            <a:endParaRPr lang="en-US" dirty="0"/>
          </a:p>
        </p:txBody>
      </p:sp>
      <p:sp>
        <p:nvSpPr>
          <p:cNvPr id="3" name="Content Placeholder 2"/>
          <p:cNvSpPr>
            <a:spLocks noGrp="1"/>
          </p:cNvSpPr>
          <p:nvPr>
            <p:ph idx="1"/>
          </p:nvPr>
        </p:nvSpPr>
        <p:spPr/>
        <p:txBody>
          <a:bodyPr/>
          <a:lstStyle/>
          <a:p>
            <a:r>
              <a:rPr lang="en-US" dirty="0" smtClean="0"/>
              <a:t>Check our class website:</a:t>
            </a:r>
            <a:endParaRPr lang="en-US" dirty="0" smtClean="0">
              <a:hlinkClick r:id="rId2"/>
            </a:endParaRPr>
          </a:p>
          <a:p>
            <a:pPr lvl="1"/>
            <a:r>
              <a:rPr lang="en-US" dirty="0" smtClean="0"/>
              <a:t>Schedule, slides, videos, policies</a:t>
            </a:r>
          </a:p>
          <a:p>
            <a:pPr lvl="2"/>
            <a:r>
              <a:rPr lang="en-US" dirty="0" smtClean="0">
                <a:hlinkClick r:id="rId3"/>
              </a:rPr>
              <a:t>http://l2r.cs.uiuc.edu/~</a:t>
            </a:r>
            <a:r>
              <a:rPr lang="en-US" dirty="0" smtClean="0">
                <a:hlinkClick r:id="rId3"/>
              </a:rPr>
              <a:t>danr/Teaching/CS446-17/index.html</a:t>
            </a:r>
            <a:endParaRPr lang="en-US" dirty="0" smtClean="0"/>
          </a:p>
          <a:p>
            <a:pPr lvl="1"/>
            <a:r>
              <a:rPr lang="en-US" dirty="0" smtClean="0"/>
              <a:t>Sign up, participate in our Piazza forum:</a:t>
            </a:r>
          </a:p>
          <a:p>
            <a:pPr lvl="2"/>
            <a:r>
              <a:rPr lang="en-US" dirty="0" smtClean="0"/>
              <a:t>Announcements and discussions</a:t>
            </a:r>
          </a:p>
          <a:p>
            <a:pPr lvl="2"/>
            <a:r>
              <a:rPr lang="en-US" dirty="0" smtClean="0">
                <a:hlinkClick r:id="rId4"/>
              </a:rPr>
              <a:t>https://</a:t>
            </a:r>
            <a:r>
              <a:rPr lang="en-US" dirty="0" smtClean="0">
                <a:hlinkClick r:id="rId4"/>
              </a:rPr>
              <a:t>piazza.com/class#fall2017/cs446</a:t>
            </a:r>
            <a:endParaRPr lang="en-US" dirty="0" smtClean="0"/>
          </a:p>
          <a:p>
            <a:pPr lvl="1"/>
            <a:r>
              <a:rPr lang="en-US" dirty="0" smtClean="0"/>
              <a:t>Log on to Compass:</a:t>
            </a:r>
          </a:p>
          <a:p>
            <a:pPr lvl="2"/>
            <a:r>
              <a:rPr lang="en-US" dirty="0" smtClean="0"/>
              <a:t>Submit assignments, get your grades</a:t>
            </a:r>
          </a:p>
          <a:p>
            <a:pPr lvl="2"/>
            <a:r>
              <a:rPr lang="en-US" dirty="0" smtClean="0">
                <a:hlinkClick r:id="rId5"/>
              </a:rPr>
              <a:t>https://compass2g.illinois.edu</a:t>
            </a:r>
            <a:r>
              <a:rPr lang="en-US" dirty="0" smtClean="0"/>
              <a:t> </a:t>
            </a:r>
          </a:p>
          <a:p>
            <a:r>
              <a:rPr lang="en-US" dirty="0" smtClean="0"/>
              <a:t>Scribing </a:t>
            </a:r>
            <a:r>
              <a:rPr lang="en-US" dirty="0" smtClean="0"/>
              <a:t>the Class [Good </a:t>
            </a:r>
            <a:r>
              <a:rPr lang="en-US" dirty="0" smtClean="0"/>
              <a:t>writers; </a:t>
            </a:r>
            <a:r>
              <a:rPr lang="en-US" dirty="0" smtClean="0"/>
              <a:t>Latex; Paid Hourly]</a:t>
            </a:r>
          </a:p>
        </p:txBody>
      </p:sp>
      <p:sp>
        <p:nvSpPr>
          <p:cNvPr id="6" name="Content Placeholder 5"/>
          <p:cNvSpPr>
            <a:spLocks noGrp="1"/>
          </p:cNvSpPr>
          <p:nvPr>
            <p:ph sz="quarter" idx="13"/>
          </p:nvPr>
        </p:nvSpPr>
        <p:spPr/>
        <p:txBody>
          <a:bodyPr/>
          <a:lstStyle/>
          <a:p>
            <a:endParaRPr lang="en-US" dirty="0"/>
          </a:p>
        </p:txBody>
      </p:sp>
      <p:sp>
        <p:nvSpPr>
          <p:cNvPr id="7" name="Slide Number Placeholder 6"/>
          <p:cNvSpPr>
            <a:spLocks noGrp="1"/>
          </p:cNvSpPr>
          <p:nvPr>
            <p:ph type="sldNum" sz="quarter" idx="4"/>
          </p:nvPr>
        </p:nvSpPr>
        <p:spPr/>
        <p:txBody>
          <a:bodyPr/>
          <a:lstStyle/>
          <a:p>
            <a:fld id="{0C921938-476A-4922-BE24-3B8F6A2854D9}" type="slidenum">
              <a:rPr lang="en-US" smtClean="0"/>
              <a:pPr/>
              <a:t>25</a:t>
            </a:fld>
            <a:endParaRPr lang="en-US" dirty="0"/>
          </a:p>
        </p:txBody>
      </p:sp>
    </p:spTree>
    <p:extLst>
      <p:ext uri="{BB962C8B-B14F-4D97-AF65-F5344CB8AC3E}">
        <p14:creationId xmlns:p14="http://schemas.microsoft.com/office/powerpoint/2010/main" val="223291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8" name="Rectangle 2"/>
          <p:cNvSpPr>
            <a:spLocks noGrp="1" noChangeArrowheads="1"/>
          </p:cNvSpPr>
          <p:nvPr>
            <p:ph type="title"/>
          </p:nvPr>
        </p:nvSpPr>
        <p:spPr/>
        <p:txBody>
          <a:bodyPr/>
          <a:lstStyle/>
          <a:p>
            <a:r>
              <a:rPr lang="en-US" dirty="0" smtClean="0"/>
              <a:t>What is Learning</a:t>
            </a:r>
            <a:endParaRPr lang="en-US" dirty="0"/>
          </a:p>
        </p:txBody>
      </p:sp>
      <p:sp>
        <p:nvSpPr>
          <p:cNvPr id="1063939" name="Rectangle 3"/>
          <p:cNvSpPr>
            <a:spLocks noGrp="1" noChangeArrowheads="1"/>
          </p:cNvSpPr>
          <p:nvPr>
            <p:ph idx="1"/>
          </p:nvPr>
        </p:nvSpPr>
        <p:spPr/>
        <p:txBody>
          <a:bodyPr/>
          <a:lstStyle/>
          <a:p>
            <a:r>
              <a:rPr lang="en-US" dirty="0" smtClean="0"/>
              <a:t>The Badges Game</a:t>
            </a:r>
            <a:r>
              <a:rPr lang="en-US" dirty="0" smtClean="0">
                <a:hlinkClick r:id="rId3"/>
              </a:rPr>
              <a:t>……</a:t>
            </a:r>
            <a:endParaRPr lang="en-US" dirty="0" smtClean="0"/>
          </a:p>
          <a:p>
            <a:pPr lvl="1"/>
            <a:r>
              <a:rPr lang="en-US" dirty="0" smtClean="0"/>
              <a:t>This is an example of the key learning protocol: supervised learning</a:t>
            </a:r>
          </a:p>
          <a:p>
            <a:r>
              <a:rPr lang="en-US" dirty="0" smtClean="0"/>
              <a:t>First question: Are you sure you got it?</a:t>
            </a:r>
          </a:p>
          <a:p>
            <a:pPr lvl="1"/>
            <a:r>
              <a:rPr lang="en-US" dirty="0" smtClean="0"/>
              <a:t>Why?</a:t>
            </a:r>
          </a:p>
          <a:p>
            <a:r>
              <a:rPr lang="en-US" dirty="0" smtClean="0"/>
              <a:t>Issues:</a:t>
            </a:r>
          </a:p>
          <a:p>
            <a:pPr lvl="1"/>
            <a:r>
              <a:rPr lang="en-US" dirty="0" smtClean="0"/>
              <a:t>Prediction or Modeling?</a:t>
            </a:r>
          </a:p>
          <a:p>
            <a:pPr lvl="1"/>
            <a:r>
              <a:rPr lang="en-US" dirty="0" smtClean="0"/>
              <a:t>Representation</a:t>
            </a:r>
          </a:p>
          <a:p>
            <a:pPr lvl="1"/>
            <a:r>
              <a:rPr lang="en-US" dirty="0" smtClean="0"/>
              <a:t>Problem setting</a:t>
            </a:r>
          </a:p>
          <a:p>
            <a:pPr lvl="1"/>
            <a:r>
              <a:rPr lang="en-US" dirty="0" smtClean="0"/>
              <a:t>Background Knowledge</a:t>
            </a:r>
          </a:p>
          <a:p>
            <a:pPr lvl="1"/>
            <a:r>
              <a:rPr lang="en-US" dirty="0" smtClean="0"/>
              <a:t>When did learning take place?</a:t>
            </a:r>
          </a:p>
          <a:p>
            <a:pPr lvl="1"/>
            <a:r>
              <a:rPr lang="en-US" dirty="0" smtClean="0"/>
              <a:t>Algorithm</a:t>
            </a:r>
          </a:p>
          <a:p>
            <a:endParaRPr lang="en-US" dirty="0"/>
          </a:p>
        </p:txBody>
      </p:sp>
      <p:sp>
        <p:nvSpPr>
          <p:cNvPr id="7" name="Content Placeholder 6"/>
          <p:cNvSpPr>
            <a:spLocks noGrp="1"/>
          </p:cNvSpPr>
          <p:nvPr>
            <p:ph sz="quarter" idx="13"/>
          </p:nvPr>
        </p:nvSpPr>
        <p:spPr/>
        <p:txBody>
          <a:bodyPr/>
          <a:lstStyle/>
          <a:p>
            <a:endParaRPr lang="en-US"/>
          </a:p>
        </p:txBody>
      </p:sp>
      <p:sp>
        <p:nvSpPr>
          <p:cNvPr id="3" name="Slide Number Placeholder 2"/>
          <p:cNvSpPr>
            <a:spLocks noGrp="1"/>
          </p:cNvSpPr>
          <p:nvPr>
            <p:ph type="sldNum" sz="quarter" idx="4"/>
          </p:nvPr>
        </p:nvSpPr>
        <p:spPr/>
        <p:txBody>
          <a:bodyPr/>
          <a:lstStyle/>
          <a:p>
            <a:fld id="{0C921938-476A-4922-BE24-3B8F6A2854D9}" type="slidenum">
              <a:rPr lang="en-US" smtClean="0"/>
              <a:pPr/>
              <a:t>26</a:t>
            </a:fld>
            <a:endParaRPr lang="en-US" dirty="0"/>
          </a:p>
        </p:txBody>
      </p:sp>
    </p:spTree>
    <p:extLst>
      <p:ext uri="{BB962C8B-B14F-4D97-AF65-F5344CB8AC3E}">
        <p14:creationId xmlns:p14="http://schemas.microsoft.com/office/powerpoint/2010/main" val="888033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39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3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39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393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6393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6393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6393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6393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6393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639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1026"/>
          <p:cNvSpPr>
            <a:spLocks noGrp="1" noChangeArrowheads="1"/>
          </p:cNvSpPr>
          <p:nvPr>
            <p:ph type="title"/>
          </p:nvPr>
        </p:nvSpPr>
        <p:spPr>
          <a:xfrm>
            <a:off x="1524000" y="152400"/>
            <a:ext cx="7772400" cy="1143000"/>
          </a:xfrm>
        </p:spPr>
        <p:txBody>
          <a:bodyPr lIns="91429" tIns="45714" rIns="91429" bIns="45714" anchor="t"/>
          <a:lstStyle/>
          <a:p>
            <a:r>
              <a:rPr lang="en-US" dirty="0"/>
              <a:t>CS446 Machine Learning: Today</a:t>
            </a:r>
            <a:endParaRPr lang="en-US" dirty="0">
              <a:latin typeface="Courier New" pitchFamily="49" charset="0"/>
            </a:endParaRPr>
          </a:p>
        </p:txBody>
      </p:sp>
      <p:sp>
        <p:nvSpPr>
          <p:cNvPr id="1055747" name="Rectangle 1027"/>
          <p:cNvSpPr>
            <a:spLocks noGrp="1" noChangeArrowheads="1"/>
          </p:cNvSpPr>
          <p:nvPr>
            <p:ph idx="1"/>
          </p:nvPr>
        </p:nvSpPr>
        <p:spPr>
          <a:ln/>
        </p:spPr>
        <p:txBody>
          <a:bodyPr lIns="91429" tIns="45714" rIns="91429" bIns="45714"/>
          <a:lstStyle/>
          <a:p>
            <a:r>
              <a:rPr lang="en-US"/>
              <a:t>What is Learning?</a:t>
            </a:r>
          </a:p>
          <a:p>
            <a:endParaRPr lang="en-US"/>
          </a:p>
          <a:p>
            <a:r>
              <a:rPr lang="en-US"/>
              <a:t>Who are you?</a:t>
            </a:r>
          </a:p>
          <a:p>
            <a:endParaRPr lang="en-US"/>
          </a:p>
          <a:p>
            <a:r>
              <a:rPr lang="en-US"/>
              <a:t>What is CS446 about?</a:t>
            </a:r>
          </a:p>
          <a:p>
            <a:endParaRPr lang="en-US"/>
          </a:p>
        </p:txBody>
      </p:sp>
      <p:sp>
        <p:nvSpPr>
          <p:cNvPr id="2" name="Content Placeholder 1"/>
          <p:cNvSpPr>
            <a:spLocks noGrp="1"/>
          </p:cNvSpPr>
          <p:nvPr>
            <p:ph sz="quarter" idx="13"/>
          </p:nvPr>
        </p:nvSpPr>
        <p:spPr/>
        <p:txBody>
          <a:bodyPr/>
          <a:lstStyle/>
          <a:p>
            <a:endParaRPr lang="en-US"/>
          </a:p>
        </p:txBody>
      </p:sp>
      <p:sp>
        <p:nvSpPr>
          <p:cNvPr id="3" name="Slide Number Placeholder 2"/>
          <p:cNvSpPr>
            <a:spLocks noGrp="1"/>
          </p:cNvSpPr>
          <p:nvPr>
            <p:ph type="sldNum" sz="quarter" idx="4"/>
          </p:nvPr>
        </p:nvSpPr>
        <p:spPr/>
        <p:txBody>
          <a:bodyPr/>
          <a:lstStyle/>
          <a:p>
            <a:fld id="{0C921938-476A-4922-BE24-3B8F6A2854D9}" type="slidenum">
              <a:rPr lang="en-US" smtClean="0"/>
              <a:pPr/>
              <a:t>3</a:t>
            </a:fld>
            <a:endParaRPr lang="en-US" dirty="0"/>
          </a:p>
        </p:txBody>
      </p:sp>
    </p:spTree>
    <p:extLst>
      <p:ext uri="{BB962C8B-B14F-4D97-AF65-F5344CB8AC3E}">
        <p14:creationId xmlns:p14="http://schemas.microsoft.com/office/powerpoint/2010/main" val="2653289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4" name="Rectangle 2"/>
          <p:cNvSpPr>
            <a:spLocks noGrp="1" noChangeArrowheads="1"/>
          </p:cNvSpPr>
          <p:nvPr>
            <p:ph type="title"/>
          </p:nvPr>
        </p:nvSpPr>
        <p:spPr>
          <a:xfrm>
            <a:off x="1676400" y="0"/>
            <a:ext cx="7772400" cy="1143000"/>
          </a:xfrm>
        </p:spPr>
        <p:txBody>
          <a:bodyPr lIns="91429" tIns="45714" rIns="91429" bIns="45714" anchor="t"/>
          <a:lstStyle/>
          <a:p>
            <a:pPr algn="l"/>
            <a:r>
              <a:rPr lang="en-US" dirty="0" smtClean="0"/>
              <a:t>What </a:t>
            </a:r>
            <a:r>
              <a:rPr lang="en-US" dirty="0"/>
              <a:t>is Learning</a:t>
            </a:r>
            <a:endParaRPr lang="en-US" dirty="0">
              <a:latin typeface="Courier New" pitchFamily="49" charset="0"/>
            </a:endParaRPr>
          </a:p>
        </p:txBody>
      </p:sp>
      <p:sp>
        <p:nvSpPr>
          <p:cNvPr id="1057795" name="Rectangle 3"/>
          <p:cNvSpPr>
            <a:spLocks noGrp="1" noChangeArrowheads="1"/>
          </p:cNvSpPr>
          <p:nvPr>
            <p:ph idx="1"/>
          </p:nvPr>
        </p:nvSpPr>
        <p:spPr>
          <a:ln/>
        </p:spPr>
        <p:txBody>
          <a:bodyPr lIns="91429" tIns="45714" rIns="91429" bIns="45714"/>
          <a:lstStyle/>
          <a:p>
            <a:r>
              <a:rPr lang="en-US" dirty="0"/>
              <a:t>The Badges Game</a:t>
            </a:r>
            <a:r>
              <a:rPr lang="en-US" dirty="0">
                <a:solidFill>
                  <a:srgbClr val="FF0000"/>
                </a:solidFill>
                <a:hlinkClick r:id="rId3"/>
              </a:rPr>
              <a:t>……</a:t>
            </a:r>
            <a:endParaRPr lang="en-US" dirty="0">
              <a:solidFill>
                <a:srgbClr val="FF0000"/>
              </a:solidFill>
            </a:endParaRPr>
          </a:p>
          <a:p>
            <a:endParaRPr lang="en-US" dirty="0">
              <a:solidFill>
                <a:srgbClr val="FF0000"/>
              </a:solidFill>
            </a:endParaRPr>
          </a:p>
          <a:p>
            <a:endParaRPr lang="en-US" dirty="0"/>
          </a:p>
          <a:p>
            <a:r>
              <a:rPr lang="en-US" dirty="0"/>
              <a:t>Who are you?</a:t>
            </a:r>
          </a:p>
          <a:p>
            <a:pPr>
              <a:buFont typeface="Wingdings" pitchFamily="2" charset="2"/>
              <a:buNone/>
            </a:pPr>
            <a:endParaRPr lang="en-US" dirty="0"/>
          </a:p>
        </p:txBody>
      </p:sp>
      <p:sp>
        <p:nvSpPr>
          <p:cNvPr id="2" name="Content Placeholder 1"/>
          <p:cNvSpPr>
            <a:spLocks noGrp="1"/>
          </p:cNvSpPr>
          <p:nvPr>
            <p:ph sz="quarter" idx="13"/>
          </p:nvPr>
        </p:nvSpPr>
        <p:spPr/>
        <p:txBody>
          <a:bodyPr/>
          <a:lstStyle/>
          <a:p>
            <a:endParaRPr lang="en-US"/>
          </a:p>
        </p:txBody>
      </p:sp>
      <p:sp>
        <p:nvSpPr>
          <p:cNvPr id="3" name="Slide Number Placeholder 2"/>
          <p:cNvSpPr>
            <a:spLocks noGrp="1"/>
          </p:cNvSpPr>
          <p:nvPr>
            <p:ph type="sldNum" sz="quarter" idx="4"/>
          </p:nvPr>
        </p:nvSpPr>
        <p:spPr/>
        <p:txBody>
          <a:bodyPr/>
          <a:lstStyle/>
          <a:p>
            <a:fld id="{0C921938-476A-4922-BE24-3B8F6A2854D9}" type="slidenum">
              <a:rPr lang="en-US" smtClean="0"/>
              <a:pPr/>
              <a:t>4</a:t>
            </a:fld>
            <a:endParaRPr lang="en-US" dirty="0"/>
          </a:p>
        </p:txBody>
      </p:sp>
    </p:spTree>
    <p:extLst>
      <p:ext uri="{BB962C8B-B14F-4D97-AF65-F5344CB8AC3E}">
        <p14:creationId xmlns:p14="http://schemas.microsoft.com/office/powerpoint/2010/main" val="4203614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7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lIns="91429" tIns="45714" rIns="91429" bIns="45714" anchor="t"/>
          <a:lstStyle/>
          <a:p>
            <a:r>
              <a:rPr lang="en-US"/>
              <a:t>An Owed to the Spelling Checker</a:t>
            </a:r>
            <a:endParaRPr lang="en-US">
              <a:latin typeface="Courier New" pitchFamily="49" charset="0"/>
            </a:endParaRPr>
          </a:p>
        </p:txBody>
      </p:sp>
      <p:sp>
        <p:nvSpPr>
          <p:cNvPr id="961539" name="Rectangle 3"/>
          <p:cNvSpPr>
            <a:spLocks noGrp="1" noChangeArrowheads="1"/>
          </p:cNvSpPr>
          <p:nvPr>
            <p:ph idx="1"/>
          </p:nvPr>
        </p:nvSpPr>
        <p:spPr>
          <a:xfrm>
            <a:off x="1524000" y="1295400"/>
            <a:ext cx="7162800" cy="4525963"/>
          </a:xfrm>
          <a:ln/>
        </p:spPr>
        <p:txBody>
          <a:bodyPr lIns="91429" tIns="45714" rIns="91429" bIns="45714"/>
          <a:lstStyle/>
          <a:p>
            <a:pPr>
              <a:buFont typeface="Wingdings" pitchFamily="2" charset="2"/>
              <a:buNone/>
            </a:pPr>
            <a:r>
              <a:rPr lang="en-US" sz="2400" dirty="0"/>
              <a:t>I have a spelling checker,  it came with my PC  </a:t>
            </a:r>
          </a:p>
          <a:p>
            <a:pPr>
              <a:buFont typeface="Wingdings" pitchFamily="2" charset="2"/>
              <a:buNone/>
            </a:pPr>
            <a:r>
              <a:rPr lang="en-US" sz="2400" dirty="0"/>
              <a:t>It plane lee marks four my revue  </a:t>
            </a:r>
          </a:p>
          <a:p>
            <a:pPr>
              <a:buFont typeface="Wingdings" pitchFamily="2" charset="2"/>
              <a:buNone/>
            </a:pPr>
            <a:r>
              <a:rPr lang="en-US" sz="2400" dirty="0"/>
              <a:t>Miss steaks aye can knot sea.</a:t>
            </a:r>
          </a:p>
          <a:p>
            <a:pPr>
              <a:buFont typeface="Wingdings" pitchFamily="2" charset="2"/>
              <a:buNone/>
            </a:pPr>
            <a:r>
              <a:rPr lang="en-US" sz="2400" dirty="0"/>
              <a:t>Eye ran this poem threw it, your sure reel glad two no.  </a:t>
            </a:r>
          </a:p>
          <a:p>
            <a:pPr>
              <a:buFont typeface="Wingdings" pitchFamily="2" charset="2"/>
              <a:buNone/>
            </a:pPr>
            <a:r>
              <a:rPr lang="en-US" sz="2400" dirty="0"/>
              <a:t>Its vary polished in it's weigh</a:t>
            </a:r>
          </a:p>
          <a:p>
            <a:pPr>
              <a:buFont typeface="Wingdings" pitchFamily="2" charset="2"/>
              <a:buNone/>
            </a:pPr>
            <a:r>
              <a:rPr lang="en-US" sz="2400" dirty="0"/>
              <a:t>My checker tolled me sew.  </a:t>
            </a:r>
          </a:p>
          <a:p>
            <a:pPr>
              <a:buFont typeface="Wingdings" pitchFamily="2" charset="2"/>
              <a:buNone/>
            </a:pPr>
            <a:r>
              <a:rPr lang="en-US" sz="2400" dirty="0"/>
              <a:t>A checker is a bless sing, it freeze yew lodes of thyme. </a:t>
            </a:r>
          </a:p>
          <a:p>
            <a:pPr>
              <a:buFont typeface="Wingdings" pitchFamily="2" charset="2"/>
              <a:buNone/>
            </a:pPr>
            <a:r>
              <a:rPr lang="en-US" sz="2400" dirty="0"/>
              <a:t>It helps me  right awl stiles two reed  </a:t>
            </a:r>
          </a:p>
          <a:p>
            <a:pPr>
              <a:buFont typeface="Wingdings" pitchFamily="2" charset="2"/>
              <a:buNone/>
            </a:pPr>
            <a:r>
              <a:rPr lang="en-US" sz="2400" dirty="0"/>
              <a:t>And aides me when aye rime. </a:t>
            </a:r>
          </a:p>
          <a:p>
            <a:pPr>
              <a:buFont typeface="Wingdings" pitchFamily="2" charset="2"/>
              <a:buNone/>
            </a:pPr>
            <a:r>
              <a:rPr lang="en-US" sz="2400" dirty="0"/>
              <a:t>Each frays come posed up on my screen  </a:t>
            </a:r>
          </a:p>
          <a:p>
            <a:pPr>
              <a:buFont typeface="Wingdings" pitchFamily="2" charset="2"/>
              <a:buNone/>
            </a:pPr>
            <a:r>
              <a:rPr lang="en-US" sz="2400" dirty="0"/>
              <a:t>Eye trussed to bee a joule... </a:t>
            </a:r>
          </a:p>
        </p:txBody>
      </p:sp>
      <p:sp>
        <p:nvSpPr>
          <p:cNvPr id="2" name="Content Placeholder 1"/>
          <p:cNvSpPr>
            <a:spLocks noGrp="1"/>
          </p:cNvSpPr>
          <p:nvPr>
            <p:ph sz="quarter" idx="13"/>
          </p:nvPr>
        </p:nvSpPr>
        <p:spPr/>
        <p:txBody>
          <a:bodyPr/>
          <a:lstStyle/>
          <a:p>
            <a:endParaRPr lang="en-US"/>
          </a:p>
        </p:txBody>
      </p:sp>
      <p:sp>
        <p:nvSpPr>
          <p:cNvPr id="3" name="Slide Number Placeholder 2"/>
          <p:cNvSpPr>
            <a:spLocks noGrp="1"/>
          </p:cNvSpPr>
          <p:nvPr>
            <p:ph type="sldNum" sz="quarter" idx="4"/>
          </p:nvPr>
        </p:nvSpPr>
        <p:spPr/>
        <p:txBody>
          <a:bodyPr/>
          <a:lstStyle/>
          <a:p>
            <a:fld id="{0C921938-476A-4922-BE24-3B8F6A2854D9}" type="slidenum">
              <a:rPr lang="en-US" smtClean="0"/>
              <a:pPr/>
              <a:t>5</a:t>
            </a:fld>
            <a:endParaRPr lang="en-US" dirty="0"/>
          </a:p>
        </p:txBody>
      </p:sp>
    </p:spTree>
    <p:extLst>
      <p:ext uri="{BB962C8B-B14F-4D97-AF65-F5344CB8AC3E}">
        <p14:creationId xmlns:p14="http://schemas.microsoft.com/office/powerpoint/2010/main" val="116520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2125252"/>
            <a:ext cx="7162800" cy="2990783"/>
          </a:xfrm>
        </p:spPr>
      </p:pic>
      <p:sp>
        <p:nvSpPr>
          <p:cNvPr id="3" name="Title 2"/>
          <p:cNvSpPr>
            <a:spLocks noGrp="1"/>
          </p:cNvSpPr>
          <p:nvPr>
            <p:ph type="title"/>
          </p:nvPr>
        </p:nvSpPr>
        <p:spPr/>
        <p:txBody>
          <a:bodyPr>
            <a:normAutofit/>
          </a:bodyPr>
          <a:lstStyle/>
          <a:p>
            <a:r>
              <a:rPr lang="en-US" dirty="0" smtClean="0"/>
              <a:t>Machine learning is everywhere</a:t>
            </a:r>
            <a:endParaRPr lang="en-US" dirty="0"/>
          </a:p>
        </p:txBody>
      </p:sp>
      <p:sp>
        <p:nvSpPr>
          <p:cNvPr id="12" name="Rectangle 11"/>
          <p:cNvSpPr/>
          <p:nvPr/>
        </p:nvSpPr>
        <p:spPr>
          <a:xfrm>
            <a:off x="2743200" y="2407288"/>
            <a:ext cx="838200" cy="78091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creen Shot 2013-07-17 at 1.58.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01139">
            <a:off x="5145804" y="3211893"/>
            <a:ext cx="4683079" cy="3946082"/>
          </a:xfrm>
          <a:prstGeom prst="rect">
            <a:avLst/>
          </a:prstGeom>
        </p:spPr>
      </p:pic>
      <p:pic>
        <p:nvPicPr>
          <p:cNvPr id="8" name="Picture 7" descr="Screen Shot 2013-07-17 at 1.56.2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03061">
            <a:off x="220244" y="4932906"/>
            <a:ext cx="4503327" cy="2192988"/>
          </a:xfrm>
          <a:prstGeom prst="rect">
            <a:avLst/>
          </a:prstGeom>
          <a:effectLst>
            <a:outerShdw blurRad="50800" dist="38100" dir="2700000" algn="tl" rotWithShape="0">
              <a:prstClr val="black">
                <a:alpha val="40000"/>
              </a:prstClr>
            </a:outerShdw>
          </a:effectLst>
        </p:spPr>
      </p:pic>
      <p:sp>
        <p:nvSpPr>
          <p:cNvPr id="13" name="Rectangle 12"/>
          <p:cNvSpPr/>
          <p:nvPr/>
        </p:nvSpPr>
        <p:spPr>
          <a:xfrm>
            <a:off x="4572000" y="2514600"/>
            <a:ext cx="838200" cy="78091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96000" y="2559688"/>
            <a:ext cx="838200" cy="78091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532865">
            <a:off x="4866845" y="1592287"/>
            <a:ext cx="3913198" cy="2715717"/>
          </a:xfrm>
          <a:prstGeom prst="rect">
            <a:avLst/>
          </a:prstGeom>
        </p:spPr>
      </p:pic>
      <p:pic>
        <p:nvPicPr>
          <p:cNvPr id="4" name="Picture 3" descr="Screen Shot 2013-07-17 at 1.47.58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795" y="1465556"/>
            <a:ext cx="4055047" cy="3446789"/>
          </a:xfrm>
          <a:prstGeom prst="rect">
            <a:avLst/>
          </a:prstGeom>
          <a:effectLst>
            <a:outerShdw blurRad="50800" dist="38100" dir="2700000" algn="tl" rotWithShape="0">
              <a:prstClr val="black">
                <a:alpha val="40000"/>
              </a:prstClr>
            </a:outerShdw>
          </a:effectLst>
        </p:spPr>
      </p:pic>
      <p:sp>
        <p:nvSpPr>
          <p:cNvPr id="15" name="Rectangle 14"/>
          <p:cNvSpPr/>
          <p:nvPr/>
        </p:nvSpPr>
        <p:spPr>
          <a:xfrm>
            <a:off x="762000" y="1523999"/>
            <a:ext cx="1828800" cy="238059"/>
          </a:xfrm>
          <a:prstGeom prst="rect">
            <a:avLst/>
          </a:prstGeom>
          <a:noFill/>
          <a:ln w="28575">
            <a:solidFill>
              <a:srgbClr val="F79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2066355A-084C-D24E-9AD2-7E4FC41EA627}" type="slidenum">
              <a:rPr lang="en-US" smtClean="0"/>
              <a:t>6</a:t>
            </a:fld>
            <a:endParaRPr lang="en-US"/>
          </a:p>
        </p:txBody>
      </p:sp>
    </p:spTree>
    <p:extLst>
      <p:ext uri="{BB962C8B-B14F-4D97-AF65-F5344CB8AC3E}">
        <p14:creationId xmlns:p14="http://schemas.microsoft.com/office/powerpoint/2010/main" val="239122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Applications: Spam Detection</a:t>
            </a:r>
            <a:endParaRPr lang="en-US" dirty="0"/>
          </a:p>
        </p:txBody>
      </p:sp>
      <p:sp>
        <p:nvSpPr>
          <p:cNvPr id="2" name="Content Placeholder 1"/>
          <p:cNvSpPr>
            <a:spLocks noGrp="1"/>
          </p:cNvSpPr>
          <p:nvPr>
            <p:ph idx="1"/>
          </p:nvPr>
        </p:nvSpPr>
        <p:spPr>
          <a:xfrm>
            <a:off x="304800" y="1600200"/>
            <a:ext cx="8382000" cy="4525963"/>
          </a:xfrm>
        </p:spPr>
        <p:txBody>
          <a:bodyPr/>
          <a:lstStyle/>
          <a:p>
            <a:endParaRPr lang="en-US" dirty="0" smtClean="0"/>
          </a:p>
          <a:p>
            <a:r>
              <a:rPr lang="en-US" dirty="0" smtClean="0"/>
              <a:t>This is a </a:t>
            </a:r>
            <a:r>
              <a:rPr lang="en-US" dirty="0" smtClean="0">
                <a:solidFill>
                  <a:schemeClr val="accent6"/>
                </a:solidFill>
              </a:rPr>
              <a:t>binary classification task</a:t>
            </a:r>
            <a:r>
              <a:rPr lang="en-US" dirty="0" smtClean="0"/>
              <a:t>:</a:t>
            </a:r>
            <a:br>
              <a:rPr lang="en-US" dirty="0" smtClean="0"/>
            </a:br>
            <a:r>
              <a:rPr lang="en-US" dirty="0" smtClean="0"/>
              <a:t>Assign </a:t>
            </a:r>
            <a:r>
              <a:rPr lang="en-US" dirty="0" smtClean="0">
                <a:solidFill>
                  <a:srgbClr val="F79646"/>
                </a:solidFill>
              </a:rPr>
              <a:t>one of two labels (i.e. yes/no) </a:t>
            </a:r>
            <a:br>
              <a:rPr lang="en-US" dirty="0" smtClean="0">
                <a:solidFill>
                  <a:srgbClr val="F79646"/>
                </a:solidFill>
              </a:rPr>
            </a:br>
            <a:r>
              <a:rPr lang="en-US" dirty="0" smtClean="0">
                <a:solidFill>
                  <a:srgbClr val="F79646"/>
                </a:solidFill>
              </a:rPr>
              <a:t>to the input </a:t>
            </a:r>
            <a:r>
              <a:rPr lang="en-US" dirty="0" smtClean="0"/>
              <a:t>(here, an email message)</a:t>
            </a:r>
          </a:p>
          <a:p>
            <a:r>
              <a:rPr lang="en-US" dirty="0"/>
              <a:t>Classification requires </a:t>
            </a:r>
            <a:r>
              <a:rPr lang="en-US" dirty="0">
                <a:solidFill>
                  <a:srgbClr val="F79646"/>
                </a:solidFill>
              </a:rPr>
              <a:t>a </a:t>
            </a:r>
            <a:r>
              <a:rPr lang="en-US" dirty="0" smtClean="0">
                <a:solidFill>
                  <a:srgbClr val="F79646"/>
                </a:solidFill>
              </a:rPr>
              <a:t>model      </a:t>
            </a:r>
          </a:p>
          <a:p>
            <a:pPr marL="0" indent="0">
              <a:buNone/>
            </a:pPr>
            <a:r>
              <a:rPr lang="en-US" dirty="0">
                <a:solidFill>
                  <a:srgbClr val="F79646"/>
                </a:solidFill>
              </a:rPr>
              <a:t> </a:t>
            </a:r>
            <a:r>
              <a:rPr lang="en-US" dirty="0" smtClean="0">
                <a:solidFill>
                  <a:srgbClr val="F79646"/>
                </a:solidFill>
              </a:rPr>
              <a:t>    (</a:t>
            </a:r>
            <a:r>
              <a:rPr lang="en-US" dirty="0">
                <a:solidFill>
                  <a:srgbClr val="F79646"/>
                </a:solidFill>
              </a:rPr>
              <a:t>a classifier)</a:t>
            </a:r>
            <a:r>
              <a:rPr lang="en-US" dirty="0">
                <a:solidFill>
                  <a:srgbClr val="C00000"/>
                </a:solidFill>
              </a:rPr>
              <a:t> </a:t>
            </a:r>
            <a:r>
              <a:rPr lang="en-US" dirty="0"/>
              <a:t>to determine which </a:t>
            </a:r>
            <a:r>
              <a:rPr lang="en-US" dirty="0" smtClean="0"/>
              <a:t>     </a:t>
            </a:r>
          </a:p>
          <a:p>
            <a:pPr marL="0" indent="0">
              <a:buNone/>
            </a:pPr>
            <a:r>
              <a:rPr lang="en-US" dirty="0"/>
              <a:t> </a:t>
            </a:r>
            <a:r>
              <a:rPr lang="en-US" dirty="0" smtClean="0"/>
              <a:t>     label </a:t>
            </a:r>
            <a:r>
              <a:rPr lang="en-US" dirty="0"/>
              <a:t>to assign to </a:t>
            </a:r>
            <a:r>
              <a:rPr lang="en-US" dirty="0" smtClean="0"/>
              <a:t>items. </a:t>
            </a:r>
          </a:p>
          <a:p>
            <a:pPr marL="0" indent="0">
              <a:buNone/>
            </a:pPr>
            <a:endParaRPr lang="en-US" dirty="0" smtClean="0"/>
          </a:p>
          <a:p>
            <a:r>
              <a:rPr lang="en-US" dirty="0" smtClean="0"/>
              <a:t>In </a:t>
            </a:r>
            <a:r>
              <a:rPr lang="en-US" dirty="0"/>
              <a:t>this class, we study </a:t>
            </a:r>
            <a:r>
              <a:rPr lang="en-US" dirty="0">
                <a:solidFill>
                  <a:srgbClr val="F79646"/>
                </a:solidFill>
              </a:rPr>
              <a:t>algorithms and techniques to learn such models</a:t>
            </a:r>
            <a:r>
              <a:rPr lang="en-US" dirty="0">
                <a:solidFill>
                  <a:schemeClr val="accent6"/>
                </a:solidFill>
              </a:rPr>
              <a:t> </a:t>
            </a:r>
            <a:r>
              <a:rPr lang="en-US" dirty="0"/>
              <a:t>from data.</a:t>
            </a:r>
          </a:p>
          <a:p>
            <a:pPr marL="0" indent="0">
              <a:buNone/>
            </a:pPr>
            <a:endParaRPr lang="en-US" dirty="0"/>
          </a:p>
          <a:p>
            <a:endParaRPr lang="en-US" dirty="0"/>
          </a:p>
        </p:txBody>
      </p:sp>
      <p:pic>
        <p:nvPicPr>
          <p:cNvPr id="5" name="Picture 4" descr="Screen Shot 2013-07-17 at 1.47.58 PM.png"/>
          <p:cNvPicPr>
            <a:picLocks noChangeAspect="1"/>
          </p:cNvPicPr>
          <p:nvPr/>
        </p:nvPicPr>
        <p:blipFill rotWithShape="1">
          <a:blip r:embed="rId2">
            <a:extLst>
              <a:ext uri="{28A0092B-C50C-407E-A947-70E740481C1C}">
                <a14:useLocalDpi xmlns:a14="http://schemas.microsoft.com/office/drawing/2010/main" val="0"/>
              </a:ext>
            </a:extLst>
          </a:blip>
          <a:srcRect l="2223" t="1556" r="1652" b="1329"/>
          <a:stretch/>
        </p:blipFill>
        <p:spPr>
          <a:xfrm>
            <a:off x="5410200" y="1364511"/>
            <a:ext cx="3638697" cy="3124791"/>
          </a:xfrm>
          <a:prstGeom prst="rect">
            <a:avLst/>
          </a:prstGeom>
          <a:ln w="3175" cmpd="sng">
            <a:solidFill>
              <a:schemeClr val="tx1"/>
            </a:solidFill>
          </a:ln>
          <a:effectLst>
            <a:outerShdw blurRad="50800" dist="38100" dir="2700000" algn="tl" rotWithShape="0">
              <a:prstClr val="black">
                <a:alpha val="40000"/>
              </a:prstClr>
            </a:outerShdw>
          </a:effectLst>
        </p:spPr>
      </p:pic>
      <p:sp>
        <p:nvSpPr>
          <p:cNvPr id="7" name="Rectangle 6"/>
          <p:cNvSpPr/>
          <p:nvPr/>
        </p:nvSpPr>
        <p:spPr>
          <a:xfrm>
            <a:off x="5562600" y="1371600"/>
            <a:ext cx="1828800" cy="238059"/>
          </a:xfrm>
          <a:prstGeom prst="rect">
            <a:avLst/>
          </a:prstGeom>
          <a:noFill/>
          <a:ln w="28575">
            <a:solidFill>
              <a:srgbClr val="F79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7</a:t>
            </a:fld>
            <a:endParaRPr lang="en-US"/>
          </a:p>
        </p:txBody>
      </p:sp>
      <p:pic>
        <p:nvPicPr>
          <p:cNvPr id="8" name="Picture 2" descr="Image result for docu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60628">
            <a:off x="1236711" y="4215938"/>
            <a:ext cx="1885950" cy="2428875"/>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2652249" y="4536151"/>
            <a:ext cx="533400" cy="38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1021324" y="4231351"/>
            <a:ext cx="1948938" cy="2428875"/>
            <a:chOff x="413262" y="3565987"/>
            <a:chExt cx="1948938" cy="2428875"/>
          </a:xfrm>
        </p:grpSpPr>
        <p:pic>
          <p:nvPicPr>
            <p:cNvPr id="11" name="Picture 2" descr="Image result for docu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60628">
              <a:off x="413262" y="3565987"/>
              <a:ext cx="1885950" cy="2428875"/>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1828800" y="3886200"/>
              <a:ext cx="533400" cy="381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792724" y="4155151"/>
            <a:ext cx="1948938" cy="2428875"/>
            <a:chOff x="413262" y="3565987"/>
            <a:chExt cx="1948938" cy="2428875"/>
          </a:xfrm>
          <a:solidFill>
            <a:srgbClr val="00B050"/>
          </a:solidFill>
        </p:grpSpPr>
        <p:pic>
          <p:nvPicPr>
            <p:cNvPr id="14" name="Picture 2" descr="Image result for docu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60628">
              <a:off x="413262" y="3565987"/>
              <a:ext cx="1885950" cy="2428875"/>
            </a:xfrm>
            <a:prstGeom prst="rect">
              <a:avLst/>
            </a:prstGeom>
            <a:grpFill/>
            <a:ln>
              <a:noFill/>
            </a:ln>
            <a:extLst/>
          </p:spPr>
        </p:pic>
        <p:sp>
          <p:nvSpPr>
            <p:cNvPr id="15" name="Oval 14"/>
            <p:cNvSpPr/>
            <p:nvPr/>
          </p:nvSpPr>
          <p:spPr>
            <a:xfrm>
              <a:off x="1828800" y="3886200"/>
              <a:ext cx="533400" cy="381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596386" y="4231351"/>
            <a:ext cx="1948938" cy="2428875"/>
            <a:chOff x="413262" y="3565987"/>
            <a:chExt cx="1948938" cy="2428875"/>
          </a:xfrm>
        </p:grpSpPr>
        <p:pic>
          <p:nvPicPr>
            <p:cNvPr id="17" name="Picture 2" descr="Image result for docu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60628">
              <a:off x="413262" y="3565987"/>
              <a:ext cx="1885950" cy="2428875"/>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1828800" y="3886200"/>
              <a:ext cx="533400" cy="381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335524" y="4078951"/>
            <a:ext cx="1948938" cy="2428875"/>
            <a:chOff x="413262" y="3565987"/>
            <a:chExt cx="1948938" cy="2428875"/>
          </a:xfrm>
        </p:grpSpPr>
        <p:pic>
          <p:nvPicPr>
            <p:cNvPr id="20" name="Picture 2" descr="Image result for docu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60628">
              <a:off x="413262" y="3565987"/>
              <a:ext cx="1885950" cy="2428875"/>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1828800" y="3886200"/>
              <a:ext cx="533400" cy="381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139829" y="4078951"/>
            <a:ext cx="1948938" cy="2428875"/>
            <a:chOff x="413262" y="3565987"/>
            <a:chExt cx="1948938" cy="2428875"/>
          </a:xfrm>
          <a:solidFill>
            <a:srgbClr val="00B050"/>
          </a:solidFill>
        </p:grpSpPr>
        <p:pic>
          <p:nvPicPr>
            <p:cNvPr id="23" name="Picture 2" descr="Image result for docu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60628">
              <a:off x="413262" y="3565987"/>
              <a:ext cx="1885950" cy="2428875"/>
            </a:xfrm>
            <a:prstGeom prst="rect">
              <a:avLst/>
            </a:prstGeom>
            <a:grpFill/>
            <a:ln>
              <a:noFill/>
            </a:ln>
            <a:extLst/>
          </p:spPr>
        </p:pic>
        <p:sp>
          <p:nvSpPr>
            <p:cNvPr id="24" name="Oval 23"/>
            <p:cNvSpPr/>
            <p:nvPr/>
          </p:nvSpPr>
          <p:spPr>
            <a:xfrm>
              <a:off x="1828800" y="3886200"/>
              <a:ext cx="533400" cy="381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45476" y="4078951"/>
            <a:ext cx="1948938" cy="2428875"/>
            <a:chOff x="413262" y="3565987"/>
            <a:chExt cx="1948938" cy="2428875"/>
          </a:xfrm>
        </p:grpSpPr>
        <p:pic>
          <p:nvPicPr>
            <p:cNvPr id="26" name="Picture 2" descr="Image result for docu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60628">
              <a:off x="413262" y="3565987"/>
              <a:ext cx="1885950" cy="2428875"/>
            </a:xfrm>
            <a:prstGeom prst="rect">
              <a:avLst/>
            </a:prstGeom>
            <a:noFill/>
            <a:extLst>
              <a:ext uri="{909E8E84-426E-40DD-AFC4-6F175D3DCCD1}">
                <a14:hiddenFill xmlns:a14="http://schemas.microsoft.com/office/drawing/2010/main">
                  <a:solidFill>
                    <a:srgbClr val="FFFFFF"/>
                  </a:solidFill>
                </a14:hiddenFill>
              </a:ext>
            </a:extLst>
          </p:spPr>
        </p:pic>
        <p:sp>
          <p:nvSpPr>
            <p:cNvPr id="27" name="Oval 26"/>
            <p:cNvSpPr/>
            <p:nvPr/>
          </p:nvSpPr>
          <p:spPr>
            <a:xfrm>
              <a:off x="1828800" y="3886200"/>
              <a:ext cx="533400" cy="381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 descr="Image result for docu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60628">
            <a:off x="7073387" y="4215938"/>
            <a:ext cx="1885950" cy="2428875"/>
          </a:xfrm>
          <a:prstGeom prst="rect">
            <a:avLst/>
          </a:prstGeom>
          <a:noFill/>
          <a:extLst>
            <a:ext uri="{909E8E84-426E-40DD-AFC4-6F175D3DCCD1}">
              <a14:hiddenFill xmlns:a14="http://schemas.microsoft.com/office/drawing/2010/main">
                <a:solidFill>
                  <a:srgbClr val="FFFFFF"/>
                </a:solidFill>
              </a14:hiddenFill>
            </a:ext>
          </a:extLst>
        </p:spPr>
      </p:pic>
      <p:sp>
        <p:nvSpPr>
          <p:cNvPr id="29" name="Oval 28"/>
          <p:cNvSpPr/>
          <p:nvPr/>
        </p:nvSpPr>
        <p:spPr>
          <a:xfrm>
            <a:off x="8336525" y="4536152"/>
            <a:ext cx="533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412725" y="4536152"/>
            <a:ext cx="457200" cy="461665"/>
          </a:xfrm>
          <a:prstGeom prst="rect">
            <a:avLst/>
          </a:prstGeom>
          <a:noFill/>
        </p:spPr>
        <p:txBody>
          <a:bodyPr wrap="square" rtlCol="0">
            <a:spAutoFit/>
          </a:bodyPr>
          <a:lstStyle/>
          <a:p>
            <a:r>
              <a:rPr lang="en-US" sz="2400" b="1" dirty="0" smtClean="0"/>
              <a:t>?</a:t>
            </a:r>
            <a:endParaRPr lang="en-US" sz="2400" b="1" dirty="0"/>
          </a:p>
        </p:txBody>
      </p:sp>
      <p:sp>
        <p:nvSpPr>
          <p:cNvPr id="31" name="Rectangle 3"/>
          <p:cNvSpPr txBox="1">
            <a:spLocks noChangeArrowheads="1"/>
          </p:cNvSpPr>
          <p:nvPr/>
        </p:nvSpPr>
        <p:spPr bwMode="auto">
          <a:xfrm>
            <a:off x="3231124" y="4002751"/>
            <a:ext cx="4191000" cy="2590800"/>
          </a:xfrm>
          <a:prstGeom prst="rect">
            <a:avLst/>
          </a:prstGeom>
          <a:solidFill>
            <a:srgbClr val="FFFFCC"/>
          </a:solidFill>
          <a:ln>
            <a:solidFill>
              <a:schemeClr val="accent2"/>
            </a:solidFill>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3366"/>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rgbClr val="3366CC"/>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b="1">
                <a:solidFill>
                  <a:srgbClr val="003366"/>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rgbClr val="3366CC"/>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600">
                <a:solidFill>
                  <a:srgbClr val="003366"/>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1600">
                <a:solidFill>
                  <a:schemeClr val="tx1"/>
                </a:solidFill>
                <a:latin typeface="+mn-lt"/>
                <a:cs typeface="+mn-cs"/>
              </a:defRPr>
            </a:lvl9pPr>
          </a:lstStyle>
          <a:p>
            <a:pPr marL="0" indent="0" eaLnBrk="1" hangingPunct="1">
              <a:buNone/>
            </a:pPr>
            <a:r>
              <a:rPr lang="en-US" sz="2000" kern="0" dirty="0" smtClean="0">
                <a:solidFill>
                  <a:schemeClr val="tx1"/>
                </a:solidFill>
                <a:latin typeface="Calibri" pitchFamily="34" charset="0"/>
                <a:cs typeface="Calibri" pitchFamily="34" charset="0"/>
              </a:rPr>
              <a:t>    </a:t>
            </a:r>
            <a:r>
              <a:rPr lang="en-US" sz="2000" u="sng" kern="0" dirty="0" smtClean="0">
                <a:solidFill>
                  <a:schemeClr val="tx1"/>
                </a:solidFill>
                <a:latin typeface="Calibri" pitchFamily="34" charset="0"/>
                <a:cs typeface="Calibri" pitchFamily="34" charset="0"/>
              </a:rPr>
              <a:t>Documents</a:t>
            </a:r>
            <a:r>
              <a:rPr lang="en-US" sz="2000" kern="0" dirty="0" smtClean="0">
                <a:solidFill>
                  <a:schemeClr val="tx1"/>
                </a:solidFill>
                <a:latin typeface="Calibri" pitchFamily="34" charset="0"/>
                <a:cs typeface="Calibri" pitchFamily="34" charset="0"/>
              </a:rPr>
              <a:t>                      </a:t>
            </a:r>
            <a:r>
              <a:rPr lang="en-US" sz="2000" u="sng" kern="0" dirty="0" smtClean="0">
                <a:solidFill>
                  <a:schemeClr val="tx1"/>
                </a:solidFill>
                <a:latin typeface="Calibri" pitchFamily="34" charset="0"/>
                <a:cs typeface="Calibri" pitchFamily="34" charset="0"/>
              </a:rPr>
              <a:t>Labels</a:t>
            </a:r>
          </a:p>
          <a:p>
            <a:pPr eaLnBrk="1" hangingPunct="1">
              <a:defRPr/>
            </a:pPr>
            <a:r>
              <a:rPr lang="en-US" altLang="zh-TW" sz="1800" kern="0" dirty="0" smtClean="0">
                <a:solidFill>
                  <a:schemeClr val="tx1"/>
                </a:solidFill>
                <a:ea typeface="Arial Unicode MS" pitchFamily="34" charset="-128"/>
                <a:cs typeface="Arial Unicode MS" pitchFamily="34" charset="-128"/>
              </a:rPr>
              <a:t>Documents</a:t>
            </a:r>
            <a:r>
              <a:rPr lang="en-US" altLang="zh-TW" sz="1800" kern="0" dirty="0" smtClean="0">
                <a:solidFill>
                  <a:srgbClr val="FF0000"/>
                </a:solidFill>
                <a:ea typeface="Arial Unicode MS" pitchFamily="34" charset="-128"/>
                <a:cs typeface="Arial Unicode MS" pitchFamily="34" charset="-128"/>
              </a:rPr>
              <a:t>       Politics, </a:t>
            </a:r>
            <a:r>
              <a:rPr lang="en-US" altLang="zh-TW" sz="1800" kern="0" dirty="0" smtClean="0">
                <a:solidFill>
                  <a:srgbClr val="0000FF"/>
                </a:solidFill>
                <a:ea typeface="Arial Unicode MS" pitchFamily="34" charset="-128"/>
                <a:cs typeface="Arial Unicode MS" pitchFamily="34" charset="-128"/>
              </a:rPr>
              <a:t>Sports</a:t>
            </a:r>
            <a:r>
              <a:rPr lang="en-US" altLang="zh-TW" sz="1800" kern="0" dirty="0" smtClean="0">
                <a:solidFill>
                  <a:srgbClr val="FF0000"/>
                </a:solidFill>
                <a:ea typeface="Arial Unicode MS" pitchFamily="34" charset="-128"/>
                <a:cs typeface="Arial Unicode MS" pitchFamily="34" charset="-128"/>
              </a:rPr>
              <a:t>, </a:t>
            </a:r>
            <a:r>
              <a:rPr lang="en-US" altLang="zh-TW" sz="1800" kern="0" dirty="0" smtClean="0">
                <a:solidFill>
                  <a:srgbClr val="00B050"/>
                </a:solidFill>
                <a:ea typeface="Arial Unicode MS" pitchFamily="34" charset="-128"/>
                <a:cs typeface="Arial Unicode MS" pitchFamily="34" charset="-128"/>
              </a:rPr>
              <a:t>Finance</a:t>
            </a:r>
          </a:p>
          <a:p>
            <a:pPr eaLnBrk="1" hangingPunct="1">
              <a:defRPr/>
            </a:pPr>
            <a:r>
              <a:rPr lang="en-US" altLang="zh-TW" sz="1800" kern="0" dirty="0" smtClean="0">
                <a:solidFill>
                  <a:schemeClr val="tx1"/>
                </a:solidFill>
                <a:ea typeface="Arial Unicode MS" pitchFamily="34" charset="-128"/>
                <a:cs typeface="Arial Unicode MS" pitchFamily="34" charset="-128"/>
              </a:rPr>
              <a:t>Sentences</a:t>
            </a:r>
            <a:r>
              <a:rPr lang="en-US" altLang="zh-TW" sz="1800" kern="0" dirty="0" smtClean="0">
                <a:solidFill>
                  <a:srgbClr val="FF0000"/>
                </a:solidFill>
                <a:ea typeface="Arial Unicode MS" pitchFamily="34" charset="-128"/>
                <a:cs typeface="Arial Unicode MS" pitchFamily="34" charset="-128"/>
              </a:rPr>
              <a:t>         </a:t>
            </a:r>
            <a:r>
              <a:rPr lang="en-US" altLang="zh-TW" sz="1800" kern="0" dirty="0" smtClean="0">
                <a:solidFill>
                  <a:srgbClr val="0000FF"/>
                </a:solidFill>
                <a:ea typeface="Arial Unicode MS" pitchFamily="34" charset="-128"/>
                <a:cs typeface="Arial Unicode MS" pitchFamily="34" charset="-128"/>
              </a:rPr>
              <a:t>Positive</a:t>
            </a:r>
            <a:r>
              <a:rPr lang="en-US" altLang="zh-TW" sz="1800" kern="0" dirty="0" smtClean="0">
                <a:solidFill>
                  <a:srgbClr val="FF0000"/>
                </a:solidFill>
                <a:ea typeface="Arial Unicode MS" pitchFamily="34" charset="-128"/>
                <a:cs typeface="Arial Unicode MS" pitchFamily="34" charset="-128"/>
              </a:rPr>
              <a:t>, Negative</a:t>
            </a:r>
          </a:p>
          <a:p>
            <a:pPr eaLnBrk="1" hangingPunct="1">
              <a:defRPr/>
            </a:pPr>
            <a:r>
              <a:rPr lang="en-US" altLang="zh-TW" sz="1800" kern="0" dirty="0" smtClean="0">
                <a:solidFill>
                  <a:schemeClr val="tx1"/>
                </a:solidFill>
                <a:ea typeface="Arial Unicode MS" pitchFamily="34" charset="-128"/>
                <a:cs typeface="Arial Unicode MS" pitchFamily="34" charset="-128"/>
              </a:rPr>
              <a:t>Phrases</a:t>
            </a:r>
            <a:r>
              <a:rPr lang="en-US" altLang="zh-TW" sz="1800" kern="0" dirty="0" smtClean="0">
                <a:solidFill>
                  <a:srgbClr val="FF0000"/>
                </a:solidFill>
                <a:ea typeface="Arial Unicode MS" pitchFamily="34" charset="-128"/>
                <a:cs typeface="Arial Unicode MS" pitchFamily="34" charset="-128"/>
              </a:rPr>
              <a:t>             Person, </a:t>
            </a:r>
            <a:r>
              <a:rPr lang="en-US" altLang="zh-TW" sz="1800" kern="0" dirty="0" smtClean="0">
                <a:solidFill>
                  <a:srgbClr val="00B050"/>
                </a:solidFill>
                <a:ea typeface="Arial Unicode MS" pitchFamily="34" charset="-128"/>
                <a:cs typeface="Arial Unicode MS" pitchFamily="34" charset="-128"/>
              </a:rPr>
              <a:t>Location</a:t>
            </a:r>
          </a:p>
          <a:p>
            <a:pPr eaLnBrk="1" hangingPunct="1">
              <a:defRPr/>
            </a:pPr>
            <a:r>
              <a:rPr lang="en-US" altLang="zh-TW" sz="1800" kern="0" dirty="0" smtClean="0">
                <a:solidFill>
                  <a:schemeClr val="tx1"/>
                </a:solidFill>
                <a:ea typeface="Arial Unicode MS" pitchFamily="34" charset="-128"/>
                <a:cs typeface="Arial Unicode MS" pitchFamily="34" charset="-128"/>
              </a:rPr>
              <a:t>Images</a:t>
            </a:r>
            <a:r>
              <a:rPr lang="en-US" altLang="zh-TW" sz="1800" kern="0" dirty="0" smtClean="0">
                <a:solidFill>
                  <a:srgbClr val="FF0000"/>
                </a:solidFill>
                <a:ea typeface="Arial Unicode MS" pitchFamily="34" charset="-128"/>
                <a:cs typeface="Arial Unicode MS" pitchFamily="34" charset="-128"/>
              </a:rPr>
              <a:t>              </a:t>
            </a:r>
            <a:r>
              <a:rPr lang="en-US" altLang="zh-TW" sz="1800" kern="0" dirty="0" smtClean="0">
                <a:solidFill>
                  <a:srgbClr val="FF9933"/>
                </a:solidFill>
                <a:ea typeface="Arial Unicode MS" pitchFamily="34" charset="-128"/>
                <a:cs typeface="Arial Unicode MS" pitchFamily="34" charset="-128"/>
              </a:rPr>
              <a:t>cats,</a:t>
            </a:r>
            <a:r>
              <a:rPr lang="en-US" altLang="zh-TW" sz="1800" kern="0" dirty="0" smtClean="0">
                <a:solidFill>
                  <a:srgbClr val="FF0000"/>
                </a:solidFill>
                <a:ea typeface="Arial Unicode MS" pitchFamily="34" charset="-128"/>
                <a:cs typeface="Arial Unicode MS" pitchFamily="34" charset="-128"/>
              </a:rPr>
              <a:t> dogs</a:t>
            </a:r>
            <a:r>
              <a:rPr lang="en-US" altLang="zh-TW" sz="1800" kern="0" dirty="0" smtClean="0">
                <a:solidFill>
                  <a:srgbClr val="0000FF"/>
                </a:solidFill>
                <a:ea typeface="Arial Unicode MS" pitchFamily="34" charset="-128"/>
                <a:cs typeface="Arial Unicode MS" pitchFamily="34" charset="-128"/>
              </a:rPr>
              <a:t>, snakes</a:t>
            </a:r>
          </a:p>
          <a:p>
            <a:pPr eaLnBrk="1" hangingPunct="1">
              <a:defRPr/>
            </a:pPr>
            <a:r>
              <a:rPr lang="en-US" altLang="zh-TW" sz="1800" kern="0" dirty="0" smtClean="0">
                <a:solidFill>
                  <a:schemeClr val="tx1"/>
                </a:solidFill>
                <a:ea typeface="Arial Unicode MS" pitchFamily="34" charset="-128"/>
                <a:cs typeface="Arial Unicode MS" pitchFamily="34" charset="-128"/>
              </a:rPr>
              <a:t>Medical records  </a:t>
            </a:r>
            <a:r>
              <a:rPr lang="en-US" altLang="zh-TW" sz="1800" kern="0" dirty="0" smtClean="0">
                <a:solidFill>
                  <a:srgbClr val="FF0000"/>
                </a:solidFill>
                <a:ea typeface="Arial Unicode MS" pitchFamily="34" charset="-128"/>
                <a:cs typeface="Arial Unicode MS" pitchFamily="34" charset="-128"/>
              </a:rPr>
              <a:t>Admit again soon/</a:t>
            </a:r>
            <a:r>
              <a:rPr lang="en-US" altLang="zh-TW" sz="1800" kern="0" dirty="0" smtClean="0">
                <a:solidFill>
                  <a:srgbClr val="0000FF"/>
                </a:solidFill>
                <a:ea typeface="Arial Unicode MS" pitchFamily="34" charset="-128"/>
                <a:cs typeface="Arial Unicode MS" pitchFamily="34" charset="-128"/>
              </a:rPr>
              <a:t>Not</a:t>
            </a:r>
          </a:p>
          <a:p>
            <a:pPr eaLnBrk="1" hangingPunct="1">
              <a:defRPr/>
            </a:pPr>
            <a:r>
              <a:rPr lang="en-US" altLang="zh-TW" sz="1800" kern="0" dirty="0" smtClean="0">
                <a:solidFill>
                  <a:srgbClr val="FF0000"/>
                </a:solidFill>
                <a:ea typeface="Arial Unicode MS" pitchFamily="34" charset="-128"/>
                <a:cs typeface="Arial Unicode MS" pitchFamily="34" charset="-128"/>
              </a:rPr>
              <a:t>…..</a:t>
            </a:r>
          </a:p>
          <a:p>
            <a:pPr marL="457200" lvl="1" indent="0" eaLnBrk="1" hangingPunct="1">
              <a:buFont typeface="Wingdings" pitchFamily="2" charset="2"/>
              <a:buNone/>
              <a:defRPr/>
            </a:pPr>
            <a:endParaRPr lang="en-US" altLang="zh-TW" kern="0" dirty="0" smtClean="0">
              <a:ea typeface="Arial Unicode MS" pitchFamily="34" charset="-128"/>
              <a:cs typeface="Arial Unicode MS" pitchFamily="34" charset="-128"/>
            </a:endParaRPr>
          </a:p>
        </p:txBody>
      </p:sp>
      <p:sp>
        <p:nvSpPr>
          <p:cNvPr id="32" name="Oval 31"/>
          <p:cNvSpPr/>
          <p:nvPr/>
        </p:nvSpPr>
        <p:spPr>
          <a:xfrm>
            <a:off x="8336524" y="4536151"/>
            <a:ext cx="533400" cy="38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798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animBg="1"/>
      <p:bldP spid="9" grpId="0" animBg="1"/>
      <p:bldP spid="29" grpId="0" animBg="1"/>
      <p:bldP spid="30" grpId="0"/>
      <p:bldP spid="31" grpId="0" animBg="1"/>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p:txBody>
          <a:bodyPr lIns="91429" tIns="45714" rIns="91429" bIns="45714" anchor="t"/>
          <a:lstStyle/>
          <a:p>
            <a:r>
              <a:rPr lang="en-US"/>
              <a:t>Ambiguity Resolution</a:t>
            </a:r>
          </a:p>
        </p:txBody>
      </p:sp>
      <p:sp>
        <p:nvSpPr>
          <p:cNvPr id="962563" name="Rectangle 3"/>
          <p:cNvSpPr>
            <a:spLocks noGrp="1" noChangeArrowheads="1"/>
          </p:cNvSpPr>
          <p:nvPr>
            <p:ph idx="4294967295"/>
          </p:nvPr>
        </p:nvSpPr>
        <p:spPr>
          <a:xfrm>
            <a:off x="1981200" y="1752600"/>
            <a:ext cx="7162800" cy="4525963"/>
          </a:xfrm>
        </p:spPr>
        <p:txBody>
          <a:bodyPr lIns="91429" tIns="45714" rIns="91429" bIns="45714"/>
          <a:lstStyle/>
          <a:p>
            <a:pPr>
              <a:buFont typeface="Wingdings" pitchFamily="2" charset="2"/>
              <a:buNone/>
            </a:pPr>
            <a:r>
              <a:rPr lang="en-US" sz="2400" dirty="0"/>
              <a:t>Can I have a </a:t>
            </a:r>
            <a:r>
              <a:rPr lang="en-US" sz="2400" dirty="0">
                <a:solidFill>
                  <a:srgbClr val="FF00FF"/>
                </a:solidFill>
              </a:rPr>
              <a:t>peace </a:t>
            </a:r>
            <a:r>
              <a:rPr lang="en-US" sz="2400" dirty="0"/>
              <a:t>of cake ?             piece </a:t>
            </a:r>
          </a:p>
          <a:p>
            <a:pPr>
              <a:buFont typeface="Wingdings" pitchFamily="2" charset="2"/>
              <a:buNone/>
            </a:pPr>
            <a:r>
              <a:rPr lang="en-US" sz="2400" dirty="0"/>
              <a:t>...Nissan Car and truck </a:t>
            </a:r>
            <a:r>
              <a:rPr lang="en-US" sz="2400" dirty="0">
                <a:solidFill>
                  <a:srgbClr val="FF00FF"/>
                </a:solidFill>
              </a:rPr>
              <a:t>plant</a:t>
            </a:r>
            <a:r>
              <a:rPr lang="en-US" sz="2400" dirty="0">
                <a:solidFill>
                  <a:srgbClr val="9900CC"/>
                </a:solidFill>
              </a:rPr>
              <a:t> </a:t>
            </a:r>
            <a:r>
              <a:rPr lang="en-US" sz="2400" dirty="0"/>
              <a:t>is …</a:t>
            </a:r>
          </a:p>
          <a:p>
            <a:pPr>
              <a:buFont typeface="Wingdings" pitchFamily="2" charset="2"/>
              <a:buNone/>
            </a:pPr>
            <a:r>
              <a:rPr lang="en-US" sz="2400" dirty="0"/>
              <a:t>…divide life into </a:t>
            </a:r>
            <a:r>
              <a:rPr lang="en-US" sz="2400" dirty="0">
                <a:solidFill>
                  <a:srgbClr val="FF00FF"/>
                </a:solidFill>
              </a:rPr>
              <a:t>plant</a:t>
            </a:r>
            <a:r>
              <a:rPr lang="en-US" sz="2400" dirty="0"/>
              <a:t> and animal kingdom</a:t>
            </a:r>
            <a:endParaRPr lang="en-US" sz="2400" dirty="0">
              <a:solidFill>
                <a:srgbClr val="9900CC"/>
              </a:solidFill>
            </a:endParaRPr>
          </a:p>
          <a:p>
            <a:pPr>
              <a:buFont typeface="Wingdings" pitchFamily="2" charset="2"/>
              <a:buNone/>
            </a:pPr>
            <a:r>
              <a:rPr lang="en-US" sz="2400" dirty="0">
                <a:solidFill>
                  <a:srgbClr val="9900CC"/>
                </a:solidFill>
              </a:rPr>
              <a:t>Buy</a:t>
            </a:r>
            <a:r>
              <a:rPr lang="en-US" sz="2400" dirty="0"/>
              <a:t> a car </a:t>
            </a:r>
            <a:r>
              <a:rPr lang="en-US" sz="2400" dirty="0">
                <a:solidFill>
                  <a:srgbClr val="FF00FF"/>
                </a:solidFill>
              </a:rPr>
              <a:t>with</a:t>
            </a:r>
            <a:r>
              <a:rPr lang="en-US" sz="2400" dirty="0"/>
              <a:t> a  steering wheel</a:t>
            </a:r>
            <a:r>
              <a:rPr lang="en-US" sz="2400" dirty="0">
                <a:solidFill>
                  <a:srgbClr val="FF00FF"/>
                </a:solidFill>
              </a:rPr>
              <a:t> </a:t>
            </a:r>
            <a:r>
              <a:rPr lang="en-US" sz="2400" dirty="0"/>
              <a:t> </a:t>
            </a:r>
            <a:r>
              <a:rPr lang="en-US" sz="2400" dirty="0">
                <a:solidFill>
                  <a:srgbClr val="9900CC"/>
                </a:solidFill>
              </a:rPr>
              <a:t>(his money)</a:t>
            </a:r>
          </a:p>
          <a:p>
            <a:pPr>
              <a:buFont typeface="Wingdings" pitchFamily="2" charset="2"/>
              <a:buNone/>
            </a:pPr>
            <a:endParaRPr lang="en-US" sz="2400" b="1" dirty="0">
              <a:solidFill>
                <a:srgbClr val="9900CC"/>
              </a:solidFill>
            </a:endParaRPr>
          </a:p>
          <a:p>
            <a:pPr>
              <a:buFont typeface="Wingdings" pitchFamily="2" charset="2"/>
              <a:buNone/>
            </a:pPr>
            <a:r>
              <a:rPr lang="en-US" sz="2400" dirty="0"/>
              <a:t>(This  </a:t>
            </a:r>
            <a:r>
              <a:rPr lang="en-US" sz="2400" dirty="0">
                <a:solidFill>
                  <a:srgbClr val="FF0000"/>
                </a:solidFill>
              </a:rPr>
              <a:t>Art</a:t>
            </a:r>
            <a:r>
              <a:rPr lang="en-US" sz="2400" dirty="0"/>
              <a:t>) (can </a:t>
            </a:r>
            <a:r>
              <a:rPr lang="en-US" sz="2400" dirty="0">
                <a:solidFill>
                  <a:srgbClr val="FF0000"/>
                </a:solidFill>
              </a:rPr>
              <a:t>N</a:t>
            </a:r>
            <a:r>
              <a:rPr lang="en-US" sz="2400" dirty="0"/>
              <a:t>) (will </a:t>
            </a:r>
            <a:r>
              <a:rPr lang="en-US" sz="2400" dirty="0">
                <a:solidFill>
                  <a:srgbClr val="FF0000"/>
                </a:solidFill>
              </a:rPr>
              <a:t>MD</a:t>
            </a:r>
            <a:r>
              <a:rPr lang="en-US" sz="2400" dirty="0"/>
              <a:t>) (rust </a:t>
            </a:r>
            <a:r>
              <a:rPr lang="en-US" sz="2400" dirty="0">
                <a:solidFill>
                  <a:srgbClr val="FF0000"/>
                </a:solidFill>
              </a:rPr>
              <a:t>V</a:t>
            </a:r>
            <a:r>
              <a:rPr lang="en-US" sz="2400" dirty="0"/>
              <a:t>)               V,N,N</a:t>
            </a:r>
            <a:r>
              <a:rPr lang="en-US" dirty="0">
                <a:solidFill>
                  <a:srgbClr val="FF66CC"/>
                </a:solidFill>
              </a:rPr>
              <a:t> </a:t>
            </a:r>
            <a:endParaRPr lang="en-US" sz="2400" b="1" dirty="0"/>
          </a:p>
          <a:p>
            <a:pPr>
              <a:buFont typeface="Wingdings" pitchFamily="2" charset="2"/>
              <a:buNone/>
            </a:pPr>
            <a:r>
              <a:rPr lang="en-US" sz="2400" dirty="0"/>
              <a:t>The dog bit  the kid. </a:t>
            </a:r>
            <a:r>
              <a:rPr lang="en-US" sz="2400" dirty="0">
                <a:solidFill>
                  <a:srgbClr val="9900CC"/>
                </a:solidFill>
              </a:rPr>
              <a:t>He </a:t>
            </a:r>
            <a:r>
              <a:rPr lang="en-US" sz="2400" dirty="0"/>
              <a:t>was taken to a  veterinarian </a:t>
            </a:r>
          </a:p>
          <a:p>
            <a:pPr>
              <a:buFont typeface="Wingdings" pitchFamily="2" charset="2"/>
              <a:buNone/>
            </a:pPr>
            <a:r>
              <a:rPr lang="en-US" sz="2400" dirty="0"/>
              <a:t>                                                                </a:t>
            </a:r>
            <a:r>
              <a:rPr lang="en-US" sz="2400" dirty="0" smtClean="0"/>
              <a:t>         </a:t>
            </a:r>
            <a:r>
              <a:rPr lang="en-US" sz="2400" dirty="0" smtClean="0">
                <a:solidFill>
                  <a:srgbClr val="9900CC"/>
                </a:solidFill>
              </a:rPr>
              <a:t>hospital</a:t>
            </a:r>
            <a:endParaRPr lang="en-US" sz="2400" dirty="0">
              <a:solidFill>
                <a:srgbClr val="9900CC"/>
              </a:solidFill>
            </a:endParaRPr>
          </a:p>
        </p:txBody>
      </p:sp>
      <p:sp>
        <p:nvSpPr>
          <p:cNvPr id="962564" name="Line 4"/>
          <p:cNvSpPr>
            <a:spLocks noChangeShapeType="1"/>
          </p:cNvSpPr>
          <p:nvPr/>
        </p:nvSpPr>
        <p:spPr bwMode="auto">
          <a:xfrm>
            <a:off x="0" y="2133600"/>
            <a:ext cx="9144000" cy="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65" name="Line 5"/>
          <p:cNvSpPr>
            <a:spLocks noChangeShapeType="1"/>
          </p:cNvSpPr>
          <p:nvPr/>
        </p:nvSpPr>
        <p:spPr bwMode="auto">
          <a:xfrm>
            <a:off x="0" y="3048000"/>
            <a:ext cx="9144000" cy="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66" name="Line 6"/>
          <p:cNvSpPr>
            <a:spLocks noChangeShapeType="1"/>
          </p:cNvSpPr>
          <p:nvPr/>
        </p:nvSpPr>
        <p:spPr bwMode="auto">
          <a:xfrm>
            <a:off x="0" y="4419600"/>
            <a:ext cx="9144000" cy="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73" name="Line 13"/>
          <p:cNvSpPr>
            <a:spLocks noChangeShapeType="1"/>
          </p:cNvSpPr>
          <p:nvPr/>
        </p:nvSpPr>
        <p:spPr bwMode="auto">
          <a:xfrm>
            <a:off x="0" y="3505200"/>
            <a:ext cx="9144000" cy="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577" name="Text Box 17"/>
          <p:cNvSpPr txBox="1">
            <a:spLocks noChangeArrowheads="1"/>
          </p:cNvSpPr>
          <p:nvPr/>
        </p:nvSpPr>
        <p:spPr bwMode="auto">
          <a:xfrm>
            <a:off x="2697163" y="5334000"/>
            <a:ext cx="3749675" cy="92551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a:latin typeface="Arial" pitchFamily="34" charset="0"/>
                <a:cs typeface="Arial" pitchFamily="34" charset="0"/>
              </a:rPr>
              <a:t>Learn a function that maps observations in the domain </a:t>
            </a:r>
          </a:p>
          <a:p>
            <a:r>
              <a:rPr lang="en-US" sz="1800" dirty="0">
                <a:latin typeface="Arial" pitchFamily="34" charset="0"/>
                <a:cs typeface="Arial" pitchFamily="34" charset="0"/>
              </a:rPr>
              <a:t>to one of several categories or </a:t>
            </a:r>
            <a:r>
              <a:rPr lang="en-US" sz="1800" dirty="0" smtClean="0">
                <a:latin typeface="cmsy10"/>
                <a:cs typeface="Arial" pitchFamily="34" charset="0"/>
              </a:rPr>
              <a:t>&lt;</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p:txBody>
      </p:sp>
      <p:sp>
        <p:nvSpPr>
          <p:cNvPr id="962578" name="Line 18"/>
          <p:cNvSpPr>
            <a:spLocks noChangeShapeType="1"/>
          </p:cNvSpPr>
          <p:nvPr/>
        </p:nvSpPr>
        <p:spPr bwMode="auto">
          <a:xfrm>
            <a:off x="0" y="5257800"/>
            <a:ext cx="9144000" cy="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62567" name="Group 7"/>
          <p:cNvGrpSpPr>
            <a:grpSpLocks/>
          </p:cNvGrpSpPr>
          <p:nvPr/>
        </p:nvGrpSpPr>
        <p:grpSpPr bwMode="auto">
          <a:xfrm>
            <a:off x="2362200" y="3758045"/>
            <a:ext cx="3419302" cy="228600"/>
            <a:chOff x="624" y="2016"/>
            <a:chExt cx="2448" cy="144"/>
          </a:xfrm>
        </p:grpSpPr>
        <p:sp>
          <p:nvSpPr>
            <p:cNvPr id="962568" name="Line 8"/>
            <p:cNvSpPr>
              <a:spLocks noChangeShapeType="1"/>
            </p:cNvSpPr>
            <p:nvPr/>
          </p:nvSpPr>
          <p:spPr bwMode="auto">
            <a:xfrm>
              <a:off x="624" y="2016"/>
              <a:ext cx="2448"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569" name="Line 9"/>
            <p:cNvSpPr>
              <a:spLocks noChangeShapeType="1"/>
            </p:cNvSpPr>
            <p:nvPr/>
          </p:nvSpPr>
          <p:spPr bwMode="auto">
            <a:xfrm>
              <a:off x="624" y="2016"/>
              <a:ext cx="0" cy="14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570" name="Line 10"/>
            <p:cNvSpPr>
              <a:spLocks noChangeShapeType="1"/>
            </p:cNvSpPr>
            <p:nvPr/>
          </p:nvSpPr>
          <p:spPr bwMode="auto">
            <a:xfrm>
              <a:off x="1440" y="2016"/>
              <a:ext cx="0" cy="14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571" name="Line 11"/>
            <p:cNvSpPr>
              <a:spLocks noChangeShapeType="1"/>
            </p:cNvSpPr>
            <p:nvPr/>
          </p:nvSpPr>
          <p:spPr bwMode="auto">
            <a:xfrm>
              <a:off x="2160" y="2016"/>
              <a:ext cx="0" cy="14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572" name="Line 12"/>
            <p:cNvSpPr>
              <a:spLocks noChangeShapeType="1"/>
            </p:cNvSpPr>
            <p:nvPr/>
          </p:nvSpPr>
          <p:spPr bwMode="auto">
            <a:xfrm>
              <a:off x="3072" y="2016"/>
              <a:ext cx="0" cy="144"/>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Slide Number Placeholder 1"/>
          <p:cNvSpPr>
            <a:spLocks noGrp="1"/>
          </p:cNvSpPr>
          <p:nvPr>
            <p:ph type="sldNum" sz="quarter" idx="4"/>
          </p:nvPr>
        </p:nvSpPr>
        <p:spPr/>
        <p:txBody>
          <a:bodyPr/>
          <a:lstStyle/>
          <a:p>
            <a:fld id="{0C921938-476A-4922-BE24-3B8F6A2854D9}" type="slidenum">
              <a:rPr lang="en-US" smtClean="0"/>
              <a:pPr/>
              <a:t>8</a:t>
            </a:fld>
            <a:endParaRPr lang="en-US" dirty="0"/>
          </a:p>
        </p:txBody>
      </p:sp>
    </p:spTree>
    <p:extLst>
      <p:ext uri="{BB962C8B-B14F-4D97-AF65-F5344CB8AC3E}">
        <p14:creationId xmlns:p14="http://schemas.microsoft.com/office/powerpoint/2010/main" val="437493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77"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Rectangle 13"/>
          <p:cNvSpPr>
            <a:spLocks noChangeArrowheads="1"/>
          </p:cNvSpPr>
          <p:nvPr/>
        </p:nvSpPr>
        <p:spPr bwMode="auto">
          <a:xfrm>
            <a:off x="6019800" y="3733800"/>
            <a:ext cx="548640"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4" name="Rectangle 13"/>
          <p:cNvSpPr>
            <a:spLocks noChangeArrowheads="1"/>
          </p:cNvSpPr>
          <p:nvPr/>
        </p:nvSpPr>
        <p:spPr bwMode="auto">
          <a:xfrm>
            <a:off x="1752600" y="1295400"/>
            <a:ext cx="1234440"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endParaRPr lang="en-US"/>
          </a:p>
        </p:txBody>
      </p:sp>
      <p:grpSp>
        <p:nvGrpSpPr>
          <p:cNvPr id="2" name="Group 2"/>
          <p:cNvGrpSpPr>
            <a:grpSpLocks/>
          </p:cNvGrpSpPr>
          <p:nvPr/>
        </p:nvGrpSpPr>
        <p:grpSpPr bwMode="auto">
          <a:xfrm>
            <a:off x="4495800" y="2114550"/>
            <a:ext cx="3962400" cy="2533650"/>
            <a:chOff x="2832" y="1332"/>
            <a:chExt cx="2496" cy="1596"/>
          </a:xfrm>
        </p:grpSpPr>
        <p:sp>
          <p:nvSpPr>
            <p:cNvPr id="8213" name="Rectangle 3"/>
            <p:cNvSpPr>
              <a:spLocks noChangeArrowheads="1"/>
            </p:cNvSpPr>
            <p:nvPr/>
          </p:nvSpPr>
          <p:spPr bwMode="auto">
            <a:xfrm>
              <a:off x="3552" y="2736"/>
              <a:ext cx="1302"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8214" name="Rectangle 4"/>
            <p:cNvSpPr>
              <a:spLocks noChangeArrowheads="1"/>
            </p:cNvSpPr>
            <p:nvPr/>
          </p:nvSpPr>
          <p:spPr bwMode="auto">
            <a:xfrm>
              <a:off x="4368" y="1530"/>
              <a:ext cx="9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8215" name="Rectangle 5"/>
            <p:cNvSpPr>
              <a:spLocks noChangeArrowheads="1"/>
            </p:cNvSpPr>
            <p:nvPr/>
          </p:nvSpPr>
          <p:spPr bwMode="auto">
            <a:xfrm>
              <a:off x="2832" y="1332"/>
              <a:ext cx="9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grpSp>
      <p:grpSp>
        <p:nvGrpSpPr>
          <p:cNvPr id="3" name="Group 6"/>
          <p:cNvGrpSpPr>
            <a:grpSpLocks/>
          </p:cNvGrpSpPr>
          <p:nvPr/>
        </p:nvGrpSpPr>
        <p:grpSpPr bwMode="auto">
          <a:xfrm>
            <a:off x="530225" y="1295400"/>
            <a:ext cx="8534400" cy="3276600"/>
            <a:chOff x="334" y="816"/>
            <a:chExt cx="5376" cy="2064"/>
          </a:xfrm>
        </p:grpSpPr>
        <p:sp>
          <p:nvSpPr>
            <p:cNvPr id="8206" name="Rectangle 7"/>
            <p:cNvSpPr>
              <a:spLocks noChangeArrowheads="1"/>
            </p:cNvSpPr>
            <p:nvPr/>
          </p:nvSpPr>
          <p:spPr bwMode="auto">
            <a:xfrm>
              <a:off x="2062" y="2256"/>
              <a:ext cx="336"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8207" name="Rectangle 8"/>
            <p:cNvSpPr>
              <a:spLocks noChangeArrowheads="1"/>
            </p:cNvSpPr>
            <p:nvPr/>
          </p:nvSpPr>
          <p:spPr bwMode="auto">
            <a:xfrm>
              <a:off x="4222" y="1344"/>
              <a:ext cx="384"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8208" name="Rectangle 9"/>
            <p:cNvSpPr>
              <a:spLocks noChangeArrowheads="1"/>
            </p:cNvSpPr>
            <p:nvPr/>
          </p:nvSpPr>
          <p:spPr bwMode="auto">
            <a:xfrm>
              <a:off x="2110" y="1344"/>
              <a:ext cx="24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8209" name="Rectangle 10"/>
            <p:cNvSpPr>
              <a:spLocks noChangeArrowheads="1"/>
            </p:cNvSpPr>
            <p:nvPr/>
          </p:nvSpPr>
          <p:spPr bwMode="auto">
            <a:xfrm>
              <a:off x="1870" y="1536"/>
              <a:ext cx="240"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8210" name="Rectangle 11"/>
            <p:cNvSpPr>
              <a:spLocks noChangeArrowheads="1"/>
            </p:cNvSpPr>
            <p:nvPr/>
          </p:nvSpPr>
          <p:spPr bwMode="auto">
            <a:xfrm>
              <a:off x="334" y="2736"/>
              <a:ext cx="240"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8211" name="Rectangle 12"/>
            <p:cNvSpPr>
              <a:spLocks noChangeArrowheads="1"/>
            </p:cNvSpPr>
            <p:nvPr/>
          </p:nvSpPr>
          <p:spPr bwMode="auto">
            <a:xfrm>
              <a:off x="5422" y="1488"/>
              <a:ext cx="288"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8212" name="Rectangle 13"/>
            <p:cNvSpPr>
              <a:spLocks noChangeArrowheads="1"/>
            </p:cNvSpPr>
            <p:nvPr/>
          </p:nvSpPr>
          <p:spPr bwMode="auto">
            <a:xfrm>
              <a:off x="4846" y="816"/>
              <a:ext cx="288"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pSp>
      <p:grpSp>
        <p:nvGrpSpPr>
          <p:cNvPr id="4" name="Group 22"/>
          <p:cNvGrpSpPr>
            <a:grpSpLocks/>
          </p:cNvGrpSpPr>
          <p:nvPr/>
        </p:nvGrpSpPr>
        <p:grpSpPr bwMode="auto">
          <a:xfrm>
            <a:off x="2435225" y="1295400"/>
            <a:ext cx="3886200" cy="1371600"/>
            <a:chOff x="1534" y="816"/>
            <a:chExt cx="2448" cy="864"/>
          </a:xfrm>
        </p:grpSpPr>
        <p:sp>
          <p:nvSpPr>
            <p:cNvPr id="8203" name="Rectangle 15"/>
            <p:cNvSpPr>
              <a:spLocks noChangeArrowheads="1"/>
            </p:cNvSpPr>
            <p:nvPr/>
          </p:nvSpPr>
          <p:spPr bwMode="auto">
            <a:xfrm>
              <a:off x="3262" y="1536"/>
              <a:ext cx="720"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8204" name="Rectangle 16"/>
            <p:cNvSpPr>
              <a:spLocks noChangeArrowheads="1"/>
            </p:cNvSpPr>
            <p:nvPr/>
          </p:nvSpPr>
          <p:spPr bwMode="auto">
            <a:xfrm>
              <a:off x="1534" y="1152"/>
              <a:ext cx="384"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8205" name="Rectangle 17"/>
            <p:cNvSpPr>
              <a:spLocks noChangeArrowheads="1"/>
            </p:cNvSpPr>
            <p:nvPr/>
          </p:nvSpPr>
          <p:spPr bwMode="auto">
            <a:xfrm>
              <a:off x="2158" y="816"/>
              <a:ext cx="1298"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grpSp>
      <p:sp>
        <p:nvSpPr>
          <p:cNvPr id="8198" name="Rectangle 18"/>
          <p:cNvSpPr>
            <a:spLocks noGrp="1" noChangeArrowheads="1"/>
          </p:cNvSpPr>
          <p:nvPr>
            <p:ph type="title" idx="4294967295"/>
          </p:nvPr>
        </p:nvSpPr>
        <p:spPr/>
        <p:txBody>
          <a:bodyPr/>
          <a:lstStyle/>
          <a:p>
            <a:pPr eaLnBrk="1" hangingPunct="1"/>
            <a:r>
              <a:rPr lang="en-US" dirty="0" smtClean="0"/>
              <a:t>Comprehension</a:t>
            </a:r>
            <a:endParaRPr lang="en-US" dirty="0" smtClean="0">
              <a:solidFill>
                <a:srgbClr val="FF00FF"/>
              </a:solidFill>
            </a:endParaRPr>
          </a:p>
        </p:txBody>
      </p:sp>
      <p:sp>
        <p:nvSpPr>
          <p:cNvPr id="541716" name="Rectangle 20"/>
          <p:cNvSpPr>
            <a:spLocks noChangeArrowheads="1"/>
          </p:cNvSpPr>
          <p:nvPr/>
        </p:nvSpPr>
        <p:spPr bwMode="auto">
          <a:xfrm>
            <a:off x="152400" y="5105400"/>
            <a:ext cx="899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solidFill>
                  <a:srgbClr val="FF0000"/>
                </a:solidFill>
                <a:latin typeface="Tempus Sans ITC" pitchFamily="82" charset="0"/>
              </a:rPr>
              <a:t>1. Christopher Robin was born in England.      2.  Winnie the Pooh is a title of a book.  </a:t>
            </a:r>
          </a:p>
          <a:p>
            <a:r>
              <a:rPr lang="en-US" b="1">
                <a:solidFill>
                  <a:srgbClr val="FF0000"/>
                </a:solidFill>
                <a:latin typeface="Tempus Sans ITC" pitchFamily="82" charset="0"/>
              </a:rPr>
              <a:t>3. Christopher Robin’s dad was a magician.     4. Christopher Robin must be at least 65 now.</a:t>
            </a:r>
            <a:r>
              <a:rPr lang="en-US">
                <a:solidFill>
                  <a:srgbClr val="FF0000"/>
                </a:solidFill>
                <a:latin typeface="Tempus Sans ITC" pitchFamily="82" charset="0"/>
              </a:rPr>
              <a:t> </a:t>
            </a:r>
          </a:p>
        </p:txBody>
      </p:sp>
      <p:sp>
        <p:nvSpPr>
          <p:cNvPr id="8201" name="Rectangle 19"/>
          <p:cNvSpPr>
            <a:spLocks noGrp="1" noChangeArrowheads="1"/>
          </p:cNvSpPr>
          <p:nvPr>
            <p:ph type="body" idx="4294967295"/>
          </p:nvPr>
        </p:nvSpPr>
        <p:spPr>
          <a:xfrm>
            <a:off x="152400" y="1295400"/>
            <a:ext cx="8915400" cy="3886200"/>
          </a:xfrm>
        </p:spPr>
        <p:txBody>
          <a:bodyPr/>
          <a:lstStyle/>
          <a:p>
            <a:pPr algn="just" eaLnBrk="1" hangingPunct="1">
              <a:lnSpc>
                <a:spcPct val="90000"/>
              </a:lnSpc>
              <a:buFont typeface="Wingdings" pitchFamily="2" charset="2"/>
              <a:buNone/>
            </a:pPr>
            <a:r>
              <a:rPr lang="en-US" sz="2000" b="1" dirty="0" smtClean="0">
                <a:latin typeface="Tempus Sans ITC" pitchFamily="82" charset="0"/>
              </a:rPr>
              <a:t>(ENGLAND, June, 1989) - Christopher Robin is alive and well.  He lives in England.  He is the same person that you read about in the book, Winnie the Pooh. As a boy, Chris lived in a pretty home called </a:t>
            </a:r>
            <a:r>
              <a:rPr lang="en-US" sz="2000" b="1" dirty="0" err="1" smtClean="0">
                <a:latin typeface="Tempus Sans ITC" pitchFamily="82" charset="0"/>
              </a:rPr>
              <a:t>Cotchfield</a:t>
            </a:r>
            <a:r>
              <a:rPr lang="en-US" sz="2000" b="1" dirty="0" smtClean="0">
                <a:latin typeface="Tempus Sans ITC" pitchFamily="82" charset="0"/>
              </a:rPr>
              <a:t> Farm.  When Chris was three years old, his father wrote a poem about him.  The poem was printed in a magazine for others to read.  Mr. Robin then wrote a book.  He made up a fairy tale land where Chris lived.  His friends were animals.  There was a bear called Winnie the Pooh.  There was also an owl and a young pig, called a piglet.  All the animals were stuffed toys that Chris owned.  Mr. Robin made them come to life with his words.  The places in the story were all near </a:t>
            </a:r>
            <a:r>
              <a:rPr lang="en-US" sz="2000" b="1" dirty="0" err="1" smtClean="0">
                <a:latin typeface="Tempus Sans ITC" pitchFamily="82" charset="0"/>
              </a:rPr>
              <a:t>Cotchfield</a:t>
            </a:r>
            <a:r>
              <a:rPr lang="en-US" sz="2000" b="1" dirty="0" smtClean="0">
                <a:latin typeface="Tempus Sans ITC" pitchFamily="82" charset="0"/>
              </a:rPr>
              <a:t> Farm. Winnie the Pooh was written in 1925.  Children still love to read about Christopher Robin and his animal friends.  Most people don't know he is a real person who is grown now.  He has written two books of his own.  They tell what it is like to be famous.</a:t>
            </a:r>
          </a:p>
        </p:txBody>
      </p:sp>
      <p:sp>
        <p:nvSpPr>
          <p:cNvPr id="7" name="Slide Number Placeholder 6"/>
          <p:cNvSpPr>
            <a:spLocks noGrp="1"/>
          </p:cNvSpPr>
          <p:nvPr>
            <p:ph type="sldNum" sz="quarter" idx="11"/>
          </p:nvPr>
        </p:nvSpPr>
        <p:spPr/>
        <p:txBody>
          <a:bodyPr/>
          <a:lstStyle/>
          <a:p>
            <a:pPr>
              <a:defRPr/>
            </a:pPr>
            <a:r>
              <a:rPr lang="en-US" altLang="zh-TW" smtClean="0"/>
              <a:t>Page </a:t>
            </a:r>
            <a:fld id="{34956E49-9B35-407E-B5F2-C84A7F7C3F93}" type="slidenum">
              <a:rPr lang="en-US" altLang="zh-TW" smtClean="0"/>
              <a:pPr>
                <a:defRPr/>
              </a:pPr>
              <a:t>9</a:t>
            </a:fld>
            <a:endParaRPr lang="en-US" altLang="zh-TW"/>
          </a:p>
        </p:txBody>
      </p:sp>
      <p:sp>
        <p:nvSpPr>
          <p:cNvPr id="25" name="Rectangle 22"/>
          <p:cNvSpPr>
            <a:spLocks noChangeArrowheads="1"/>
          </p:cNvSpPr>
          <p:nvPr/>
        </p:nvSpPr>
        <p:spPr bwMode="auto">
          <a:xfrm>
            <a:off x="1981200" y="5791200"/>
            <a:ext cx="5791200" cy="381000"/>
          </a:xfrm>
          <a:prstGeom prst="rect">
            <a:avLst/>
          </a:prstGeom>
          <a:solidFill>
            <a:schemeClr val="accent1">
              <a:lumMod val="75000"/>
            </a:schemeClr>
          </a:solidFill>
          <a:ln>
            <a:noFill/>
          </a:ln>
          <a:effectLst/>
        </p:spPr>
        <p:txBody>
          <a:bodyPr/>
          <a:lstStyle/>
          <a:p>
            <a:pPr marL="342900" indent="-342900" eaLnBrk="1" hangingPunct="1">
              <a:lnSpc>
                <a:spcPct val="90000"/>
              </a:lnSpc>
              <a:spcBef>
                <a:spcPct val="20000"/>
              </a:spcBef>
              <a:buClr>
                <a:schemeClr val="bg2"/>
              </a:buClr>
              <a:buSzPct val="75000"/>
              <a:buFont typeface="Wingdings" pitchFamily="2" charset="2"/>
              <a:buNone/>
            </a:pPr>
            <a:r>
              <a:rPr lang="en-US" sz="2000" b="1" dirty="0">
                <a:solidFill>
                  <a:schemeClr val="bg1"/>
                </a:solidFill>
                <a:cs typeface="Arial" pitchFamily="34" charset="0"/>
              </a:rPr>
              <a:t>This is an Inference Problem; where is the learning?</a:t>
            </a:r>
          </a:p>
        </p:txBody>
      </p:sp>
    </p:spTree>
    <p:extLst>
      <p:ext uri="{BB962C8B-B14F-4D97-AF65-F5344CB8AC3E}">
        <p14:creationId xmlns:p14="http://schemas.microsoft.com/office/powerpoint/2010/main" val="285769800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17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541716" grpId="0"/>
      <p:bldP spid="25" grpId="0" build="p" animBg="1"/>
    </p:bldLst>
  </p:timing>
</p:sld>
</file>

<file path=ppt/tags/tag1.xml><?xml version="1.0" encoding="utf-8"?>
<p:tagLst xmlns:a="http://schemas.openxmlformats.org/drawingml/2006/main" xmlns:r="http://schemas.openxmlformats.org/officeDocument/2006/relationships" xmlns:p="http://schemas.openxmlformats.org/presentationml/2006/main">
  <p:tag name="FIRSTDANR@CYDCTBQRUVW1Y552" val="5274"/>
  <p:tag name="DEFAULTDISPLAYSOURCE" val="\documentclass{article}\pagestyle{empty}&#10;\begin{document}&#10;&#10;\end{document}&#10;"/>
  <p:tag name="EMBEDFONTS" val="1"/>
</p:tagLst>
</file>

<file path=ppt/theme/theme1.xml><?xml version="1.0" encoding="utf-8"?>
<a:theme xmlns:a="http://schemas.openxmlformats.org/drawingml/2006/main" name="Noam Theme">
  <a:themeElements>
    <a:clrScheme name="Custom 2">
      <a:dk1>
        <a:srgbClr val="0F243E"/>
      </a:dk1>
      <a:lt1>
        <a:srgbClr val="FFFFFF"/>
      </a:lt1>
      <a:dk2>
        <a:srgbClr val="1F497D"/>
      </a:dk2>
      <a:lt2>
        <a:srgbClr val="FFFFFF"/>
      </a:lt2>
      <a:accent1>
        <a:srgbClr val="F79646"/>
      </a:accent1>
      <a:accent2>
        <a:srgbClr val="0F243E"/>
      </a:accent2>
      <a:accent3>
        <a:srgbClr val="17365D"/>
      </a:accent3>
      <a:accent4>
        <a:srgbClr val="8DB3E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10502</TotalTime>
  <Words>1622</Words>
  <Application>Microsoft Office PowerPoint</Application>
  <PresentationFormat>On-screen Show (4:3)</PresentationFormat>
  <Paragraphs>342</Paragraphs>
  <Slides>26</Slides>
  <Notes>21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Tempus Sans ITC</vt:lpstr>
      <vt:lpstr>新細明體</vt:lpstr>
      <vt:lpstr>Arial Unicode MS</vt:lpstr>
      <vt:lpstr>Courier New</vt:lpstr>
      <vt:lpstr>Times New Roman</vt:lpstr>
      <vt:lpstr>Wingdings</vt:lpstr>
      <vt:lpstr>Rod</vt:lpstr>
      <vt:lpstr>Verdana</vt:lpstr>
      <vt:lpstr>Calibri</vt:lpstr>
      <vt:lpstr>Arial</vt:lpstr>
      <vt:lpstr>cmsy10</vt:lpstr>
      <vt:lpstr>宋体</vt:lpstr>
      <vt:lpstr>Noam Theme</vt:lpstr>
      <vt:lpstr> CS 446: Machine Learning </vt:lpstr>
      <vt:lpstr>CS446: Machine Learning</vt:lpstr>
      <vt:lpstr>CS446 Machine Learning: Today</vt:lpstr>
      <vt:lpstr>What is Learning</vt:lpstr>
      <vt:lpstr>An Owed to the Spelling Checker</vt:lpstr>
      <vt:lpstr>Machine learning is everywhere</vt:lpstr>
      <vt:lpstr>Applications: Spam Detection</vt:lpstr>
      <vt:lpstr>Ambiguity Resolution</vt:lpstr>
      <vt:lpstr>Comprehension</vt:lpstr>
      <vt:lpstr>PowerPoint Presentation</vt:lpstr>
      <vt:lpstr>Learning</vt:lpstr>
      <vt:lpstr>Learning = Generalization</vt:lpstr>
      <vt:lpstr>Learning = Generalization</vt:lpstr>
      <vt:lpstr>Learning = Generalization</vt:lpstr>
      <vt:lpstr>Why Study Learning?</vt:lpstr>
      <vt:lpstr>Why Study Learning?</vt:lpstr>
      <vt:lpstr>Why Study Learning?</vt:lpstr>
      <vt:lpstr>Learning is the future</vt:lpstr>
      <vt:lpstr>Work in Machine Learning</vt:lpstr>
      <vt:lpstr>Course Overview</vt:lpstr>
      <vt:lpstr>CS446: Machine Learning</vt:lpstr>
      <vt:lpstr>CS446: Machine Learning</vt:lpstr>
      <vt:lpstr>CS446: Policies</vt:lpstr>
      <vt:lpstr>CS446 Team</vt:lpstr>
      <vt:lpstr>CS446 on the web</vt:lpstr>
      <vt:lpstr>What is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446:  Machine Learning</dc:title>
  <dc:creator>snowflower5</dc:creator>
  <cp:lastModifiedBy>Roth, Dan</cp:lastModifiedBy>
  <cp:revision>126</cp:revision>
  <dcterms:created xsi:type="dcterms:W3CDTF">2006-08-16T00:00:00Z</dcterms:created>
  <dcterms:modified xsi:type="dcterms:W3CDTF">2017-01-18T02:12:22Z</dcterms:modified>
</cp:coreProperties>
</file>