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601B36-3F54-229D-B037-C0D986B59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688" y="1524164"/>
            <a:ext cx="8302320" cy="3292933"/>
          </a:xfrm>
        </p:spPr>
        <p:txBody>
          <a:bodyPr>
            <a:normAutofit lnSpcReduction="10000"/>
          </a:bodyPr>
          <a:lstStyle/>
          <a:p>
            <a:r>
              <a:rPr lang="en-IN" sz="2400" b="1" dirty="0"/>
              <a:t>Estimate</a:t>
            </a:r>
          </a:p>
          <a:p>
            <a:endParaRPr lang="en-IN" sz="2400" b="1" dirty="0"/>
          </a:p>
          <a:p>
            <a:pPr algn="l"/>
            <a:r>
              <a:rPr lang="en-IN" sz="1800" dirty="0"/>
              <a:t>Average Time/ Generation – 16-24 hrs</a:t>
            </a:r>
          </a:p>
          <a:p>
            <a:pPr algn="l"/>
            <a:r>
              <a:rPr lang="en-IN" sz="1800" dirty="0"/>
              <a:t>1 simulation/ 10 days =&gt; 500 executions/ Robots, 10 Generations, Population – 50</a:t>
            </a:r>
          </a:p>
          <a:p>
            <a:pPr algn="l"/>
            <a:r>
              <a:rPr lang="en-IN" sz="1800" dirty="0"/>
              <a:t>3 tasks/ QD Algo – 30 – 40 days</a:t>
            </a:r>
          </a:p>
          <a:p>
            <a:pPr algn="l"/>
            <a:r>
              <a:rPr lang="en-IN" sz="1800" dirty="0"/>
              <a:t>Does Parallel run in DST server and CTS lab count as 2 runs? </a:t>
            </a:r>
          </a:p>
          <a:p>
            <a:pPr algn="l"/>
            <a:r>
              <a:rPr lang="en-IN" sz="1800" dirty="0"/>
              <a:t>	yes – 30-40 days/algo</a:t>
            </a:r>
          </a:p>
          <a:p>
            <a:pPr algn="l"/>
            <a:r>
              <a:rPr lang="en-IN" sz="1800" dirty="0"/>
              <a:t>	no – 60-70 days/algo (considering a single source for running)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QD Algos – Map Elites, CVT ME, Multiresolution ME, Multi-Objective ME, NSLC </a:t>
            </a:r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758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FD125-54D0-C1EF-703F-C9869F3E6584}"/>
              </a:ext>
            </a:extLst>
          </p:cNvPr>
          <p:cNvSpPr txBox="1"/>
          <p:nvPr/>
        </p:nvSpPr>
        <p:spPr>
          <a:xfrm>
            <a:off x="1244338" y="1626176"/>
            <a:ext cx="283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Evo gym Parameters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8FAB3-21A4-C0EF-9FEC-56B0EF0DB965}"/>
              </a:ext>
            </a:extLst>
          </p:cNvPr>
          <p:cNvSpPr txBox="1"/>
          <p:nvPr/>
        </p:nvSpPr>
        <p:spPr>
          <a:xfrm>
            <a:off x="1244338" y="2092503"/>
            <a:ext cx="95210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Voxel Grid Size (robot morphology) – (5,5), (7,7)</a:t>
            </a:r>
          </a:p>
          <a:p>
            <a:r>
              <a:rPr lang="en-US" dirty="0"/>
              <a:t>Population Size – 25, 50</a:t>
            </a:r>
          </a:p>
          <a:p>
            <a:r>
              <a:rPr lang="en-IN" dirty="0"/>
              <a:t>Simulation Time – 5 (Duration for which each robot is simulated)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Map Elites Archive Resolution– 5</a:t>
            </a:r>
          </a:p>
          <a:p>
            <a:r>
              <a:rPr lang="en-US" dirty="0"/>
              <a:t>Max Evaluations – 250, 500, 750</a:t>
            </a:r>
          </a:p>
          <a:p>
            <a:r>
              <a:rPr lang="en-US" dirty="0"/>
              <a:t>Generations – 10, 20, 30</a:t>
            </a:r>
          </a:p>
          <a:p>
            <a:r>
              <a:rPr lang="en-US" dirty="0"/>
              <a:t>Early Stopping Threshold – 1e-3 </a:t>
            </a:r>
          </a:p>
          <a:p>
            <a:r>
              <a:rPr lang="en-US" dirty="0"/>
              <a:t>No Improvement Limit - 5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7AB3D-5572-E442-195F-5BA2A4597560}"/>
              </a:ext>
            </a:extLst>
          </p:cNvPr>
          <p:cNvSpPr txBox="1"/>
          <p:nvPr/>
        </p:nvSpPr>
        <p:spPr>
          <a:xfrm>
            <a:off x="1244338" y="2967335"/>
            <a:ext cx="312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Map Elites Parameters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70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40AC1-E45D-DA06-6923-50FCF2FAD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A7C957-B21F-39EE-7428-8D54EAF91754}"/>
              </a:ext>
            </a:extLst>
          </p:cNvPr>
          <p:cNvSpPr txBox="1"/>
          <p:nvPr/>
        </p:nvSpPr>
        <p:spPr>
          <a:xfrm>
            <a:off x="1335464" y="1208347"/>
            <a:ext cx="2760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Metrics (Map Elites)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2AF88-2407-4177-1F82-906A734631A6}"/>
              </a:ext>
            </a:extLst>
          </p:cNvPr>
          <p:cNvSpPr txBox="1"/>
          <p:nvPr/>
        </p:nvSpPr>
        <p:spPr>
          <a:xfrm>
            <a:off x="1335464" y="1674674"/>
            <a:ext cx="9521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Franklin Gothic Book (Body)"/>
              </a:rPr>
              <a:t>Coverage = non empty bins/total bins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Franklin Gothic Book (Body)"/>
              </a:rPr>
              <a:t>Qd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Franklin Gothic Book (Body)"/>
              </a:rPr>
              <a:t> score: sum of quality scores of all elites in the bin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Franklin Gothic Book (Body)"/>
              </a:rPr>
              <a:t>How different the solution of 2 maps are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Franklin Gothic Book (Body)"/>
              </a:rPr>
              <a:t>Measure how the feature [actuator ratio and other design criteria] is different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Franklin Gothic Book (Body)"/>
              </a:rPr>
              <a:t>Highest quality scorers across bins</a:t>
            </a:r>
          </a:p>
          <a:p>
            <a:endParaRPr lang="en-US" dirty="0">
              <a:latin typeface="Franklin Gothic Book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9D380-EABA-5582-D53D-121BFED07582}"/>
              </a:ext>
            </a:extLst>
          </p:cNvPr>
          <p:cNvSpPr txBox="1"/>
          <p:nvPr/>
        </p:nvSpPr>
        <p:spPr>
          <a:xfrm>
            <a:off x="1335464" y="3085852"/>
            <a:ext cx="344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Metrics (For Comparison)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B5B0F-29E8-85EE-4C21-640C000C6ADA}"/>
              </a:ext>
            </a:extLst>
          </p:cNvPr>
          <p:cNvSpPr txBox="1"/>
          <p:nvPr/>
        </p:nvSpPr>
        <p:spPr>
          <a:xfrm>
            <a:off x="1335464" y="3547517"/>
            <a:ext cx="9521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Franklin Gothic Book (Body)"/>
              </a:rPr>
              <a:t>No of gens needed to reach threshold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Franklin Gothic Book (Body)"/>
              </a:rPr>
              <a:t>Max fitness achieved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Franklin Gothic Book (Body)"/>
              </a:rPr>
              <a:t>Mean fitness over generation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Franklin Gothic Book (Body)"/>
              </a:rPr>
              <a:t>Fitness variance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Franklin Gothic Book (Body)"/>
              </a:rPr>
              <a:t>Avg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Franklin Gothic Book (Body)"/>
              </a:rPr>
              <a:t> fitness of selected/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Franklin Gothic Book (Body)"/>
              </a:rPr>
              <a:t>avg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Franklin Gothic Book (Body)"/>
              </a:rPr>
              <a:t> fitness of population</a:t>
            </a:r>
          </a:p>
          <a:p>
            <a:endParaRPr lang="en-US" dirty="0">
              <a:latin typeface="Franklin Gothic 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3379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E039C-3D5E-05A4-1676-0D69C52B2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2C7966-092A-7AAE-CA39-19EDB809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05" y="388337"/>
            <a:ext cx="9094960" cy="58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D0967-63B2-3AF7-39B5-E9B03E3A2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51FB6-4C98-15EB-146D-5871D6A3AD4E}"/>
              </a:ext>
            </a:extLst>
          </p:cNvPr>
          <p:cNvSpPr txBox="1"/>
          <p:nvPr/>
        </p:nvSpPr>
        <p:spPr>
          <a:xfrm>
            <a:off x="1335464" y="1208347"/>
            <a:ext cx="4358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Tasks (Walking and Locomotion)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D7A8C-908D-7058-19FD-714E9A092E91}"/>
              </a:ext>
            </a:extLst>
          </p:cNvPr>
          <p:cNvSpPr txBox="1"/>
          <p:nvPr/>
        </p:nvSpPr>
        <p:spPr>
          <a:xfrm>
            <a:off x="1335464" y="1765851"/>
            <a:ext cx="9521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Franklin Gothic Book (Body)"/>
              </a:rPr>
              <a:t>Easy – </a:t>
            </a:r>
            <a:r>
              <a:rPr lang="en-US" b="0" i="0" dirty="0">
                <a:solidFill>
                  <a:srgbClr val="FC7C14"/>
                </a:solidFill>
                <a:effectLst/>
                <a:latin typeface="system-ui"/>
              </a:rPr>
              <a:t>Walker-v0, DownStepper-v0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Franklin Gothic Book (Body)"/>
              </a:rPr>
              <a:t>Medium - </a:t>
            </a:r>
            <a:r>
              <a:rPr lang="en-US" b="0" i="0" dirty="0">
                <a:solidFill>
                  <a:srgbClr val="FC7C14"/>
                </a:solidFill>
                <a:effectLst/>
                <a:latin typeface="system-ui"/>
              </a:rPr>
              <a:t>CaveCrawler-v0, UpStepper-v0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Franklin Gothic Book (Body)"/>
              </a:rPr>
              <a:t>Hard - </a:t>
            </a:r>
            <a:r>
              <a:rPr lang="en-US" b="0" i="0" dirty="0">
                <a:solidFill>
                  <a:srgbClr val="FC7C14"/>
                </a:solidFill>
                <a:effectLst/>
                <a:latin typeface="system-ui"/>
              </a:rPr>
              <a:t>GapJumper-v0, PlatformJumper-v0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Franklin Gothic Book (Body)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Franklin Gothic Book (Body)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Franklin Gothic Book (Body)"/>
              </a:rPr>
              <a:t>https://evolutiongym.github.io/all-tasks/locomotion.html</a:t>
            </a:r>
          </a:p>
          <a:p>
            <a:endParaRPr lang="en-US" dirty="0">
              <a:latin typeface="Franklin Gothic 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901206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{E1C1C8A2-0D9E-46C2-B9D8-394C5156CE69}tf10001105</Template>
  <TotalTime>40</TotalTime>
  <Words>274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Franklin Gothic Book</vt:lpstr>
      <vt:lpstr>Franklin Gothic Book (Body)</vt:lpstr>
      <vt:lpstr>system-ui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S</dc:creator>
  <cp:lastModifiedBy>Sri S</cp:lastModifiedBy>
  <cp:revision>19</cp:revision>
  <dcterms:created xsi:type="dcterms:W3CDTF">2025-01-06T13:37:02Z</dcterms:created>
  <dcterms:modified xsi:type="dcterms:W3CDTF">2025-01-06T14:17:04Z</dcterms:modified>
</cp:coreProperties>
</file>