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C1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80" d="100"/>
          <a:sy n="80" d="100"/>
        </p:scale>
        <p:origin x="6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r>
              <a:rPr lang="de-D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Avg</a:t>
            </a:r>
            <a:r>
              <a:rPr lang="de-D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Waiting Time By Division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defRPr>
          </a:pPr>
          <a:endParaRPr lang="de-DE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Time in minutes</c:v>
                </c:pt>
              </c:strCache>
            </c:strRef>
          </c:tx>
          <c:spPr>
            <a:solidFill>
              <a:srgbClr val="FCC120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Cardiology</c:v>
                </c:pt>
                <c:pt idx="1">
                  <c:v>Dermatology</c:v>
                </c:pt>
                <c:pt idx="2">
                  <c:v>Gynaecology</c:v>
                </c:pt>
                <c:pt idx="3">
                  <c:v>Neurology</c:v>
                </c:pt>
                <c:pt idx="4">
                  <c:v>Oncology</c:v>
                </c:pt>
                <c:pt idx="5">
                  <c:v>Orthopaedics</c:v>
                </c:pt>
                <c:pt idx="6">
                  <c:v>Surgery</c:v>
                </c:pt>
              </c:strCache>
            </c:strRef>
          </c:cat>
          <c:val>
            <c:numRef>
              <c:f>Tabelle1!$B$2:$B$8</c:f>
              <c:numCache>
                <c:formatCode>General</c:formatCode>
                <c:ptCount val="7"/>
                <c:pt idx="0">
                  <c:v>60</c:v>
                </c:pt>
                <c:pt idx="1">
                  <c:v>36</c:v>
                </c:pt>
                <c:pt idx="2">
                  <c:v>50</c:v>
                </c:pt>
                <c:pt idx="3">
                  <c:v>46</c:v>
                </c:pt>
                <c:pt idx="4">
                  <c:v>59</c:v>
                </c:pt>
                <c:pt idx="5">
                  <c:v>50</c:v>
                </c:pt>
                <c:pt idx="6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B9-43F8-A4D0-D5BB8AB96E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47535936"/>
        <c:axId val="547535280"/>
      </c:barChart>
      <c:catAx>
        <c:axId val="547535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7535280"/>
        <c:crosses val="autoZero"/>
        <c:auto val="1"/>
        <c:lblAlgn val="ctr"/>
        <c:lblOffset val="100"/>
        <c:noMultiLvlLbl val="0"/>
      </c:catAx>
      <c:valAx>
        <c:axId val="547535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753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r>
              <a:rPr lang="de-D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Outpatients</a:t>
            </a:r>
            <a:r>
              <a:rPr lang="de-D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vs. </a:t>
            </a:r>
            <a:r>
              <a:rPr lang="de-D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Inpatients</a:t>
            </a:r>
            <a:r>
              <a:rPr lang="de-D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Trend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Inpatients</c:v>
                </c:pt>
              </c:strCache>
            </c:strRef>
          </c:tx>
          <c:spPr>
            <a:solidFill>
              <a:srgbClr val="FCC120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Week 3 2018</c:v>
                </c:pt>
                <c:pt idx="1">
                  <c:v>Week 4 208</c:v>
                </c:pt>
                <c:pt idx="2">
                  <c:v>Week 5 2018</c:v>
                </c:pt>
                <c:pt idx="3">
                  <c:v>Week 6 2018</c:v>
                </c:pt>
                <c:pt idx="4">
                  <c:v>Week 7 2018</c:v>
                </c:pt>
                <c:pt idx="5">
                  <c:v>Week 8 2018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210</c:v>
                </c:pt>
                <c:pt idx="1">
                  <c:v>230</c:v>
                </c:pt>
                <c:pt idx="2">
                  <c:v>245</c:v>
                </c:pt>
                <c:pt idx="3">
                  <c:v>250</c:v>
                </c:pt>
                <c:pt idx="4">
                  <c:v>260</c:v>
                </c:pt>
                <c:pt idx="5">
                  <c:v>260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16-4DA0-97C3-F5B1C1A6993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Outpatients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Week 3 2018</c:v>
                </c:pt>
                <c:pt idx="1">
                  <c:v>Week 4 208</c:v>
                </c:pt>
                <c:pt idx="2">
                  <c:v>Week 5 2018</c:v>
                </c:pt>
                <c:pt idx="3">
                  <c:v>Week 6 2018</c:v>
                </c:pt>
                <c:pt idx="4">
                  <c:v>Week 7 2018</c:v>
                </c:pt>
                <c:pt idx="5">
                  <c:v>Week 8 2018</c:v>
                </c:pt>
              </c:strCache>
            </c:str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180</c:v>
                </c:pt>
                <c:pt idx="1">
                  <c:v>170</c:v>
                </c:pt>
                <c:pt idx="2">
                  <c:v>165</c:v>
                </c:pt>
                <c:pt idx="3">
                  <c:v>160</c:v>
                </c:pt>
                <c:pt idx="4">
                  <c:v>160</c:v>
                </c:pt>
                <c:pt idx="5">
                  <c:v>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16-4DA0-97C3-F5B1C1A699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3901264"/>
        <c:axId val="543900936"/>
      </c:barChart>
      <c:catAx>
        <c:axId val="543901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de-DE"/>
          </a:p>
        </c:txPr>
        <c:crossAx val="543900936"/>
        <c:crosses val="autoZero"/>
        <c:auto val="1"/>
        <c:lblAlgn val="ctr"/>
        <c:lblOffset val="100"/>
        <c:noMultiLvlLbl val="0"/>
      </c:catAx>
      <c:valAx>
        <c:axId val="543900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3901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7612E-D06B-4E87-88A8-E604720F5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B38660-BD62-4A43-B689-1D64CF3DB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2E2C18-F708-4CC0-8B32-153C861F8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2850-712F-4AAE-8913-ECA6DE331E6D}" type="datetimeFigureOut">
              <a:rPr lang="de-DE" smtClean="0"/>
              <a:t>04.03.2018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C9C09B-3CD4-4BC7-9B22-E625FA36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ADDE8D-9866-4F99-A1FC-39262C70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C845-C0CE-4D55-91F1-FE66F6D3BC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471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1104D7-F9B1-4353-A260-5B0038E4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14879C6-B8EB-4E7E-8907-9786393DB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71A170-D444-4802-BA0F-475909E2E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2850-712F-4AAE-8913-ECA6DE331E6D}" type="datetimeFigureOut">
              <a:rPr lang="de-DE" smtClean="0"/>
              <a:t>04.03.2018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298275-266F-4C4D-B42B-08936AA3A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4AE77A-8E0A-4EC7-8603-3C8720E5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C845-C0CE-4D55-91F1-FE66F6D3BC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98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29AD2DE-5AE7-4737-A0EC-13EB6A301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F244DD-E17C-4D6C-82DF-827A2284E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F41288-A34C-4165-A862-12128F144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2850-712F-4AAE-8913-ECA6DE331E6D}" type="datetimeFigureOut">
              <a:rPr lang="de-DE" smtClean="0"/>
              <a:t>04.03.2018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E201D2-C089-40DE-8B2B-EBDC798C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583CC1-715E-45E7-B74C-D8FE4F6C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C845-C0CE-4D55-91F1-FE66F6D3BC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71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CEE6D-F065-4400-8EA5-E8F8DB21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5BD9AF-2838-4C5E-A1F0-506FCADB9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9906C-164A-4B70-8E98-9593F3BD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2850-712F-4AAE-8913-ECA6DE331E6D}" type="datetimeFigureOut">
              <a:rPr lang="de-DE" smtClean="0"/>
              <a:t>04.03.2018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670537-F844-48FC-8DD3-CC22A02E2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A47C4D-27BC-435C-9D18-A217D54B1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C845-C0CE-4D55-91F1-FE66F6D3BC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37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A2D7DC-FE0E-49AF-92AD-104948759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DA43EB-B96E-43A5-9D51-2602053AC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ABEDD8-AF98-4A7C-B9BB-6A281231A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2850-712F-4AAE-8913-ECA6DE331E6D}" type="datetimeFigureOut">
              <a:rPr lang="de-DE" smtClean="0"/>
              <a:t>04.03.2018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0DFEA3-D659-4981-8D99-3A9E2A20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3AA4B6-2457-4F7F-BC6E-4B36CC59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C845-C0CE-4D55-91F1-FE66F6D3BC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5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6E5229-1309-4DDC-9F1B-AF93956CD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831747-2B6B-4C0A-8AF8-563833B79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311AEC-40D9-439B-A44B-351432894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0A8527-94BF-48DC-BD2F-79691E1BC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2850-712F-4AAE-8913-ECA6DE331E6D}" type="datetimeFigureOut">
              <a:rPr lang="de-DE" smtClean="0"/>
              <a:t>04.03.2018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F5B476-01A1-43C9-90BB-F4AD56BBC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AC996D-7212-49DC-95C5-36089DD0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C845-C0CE-4D55-91F1-FE66F6D3BC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91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E8DFC-ACE7-4A2B-A655-F2E46D4F9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23A03F-B5C3-4DBF-9F73-249DC8D3E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45E790-BB4A-431D-945D-5F0B1100F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3DCA37-6A42-4673-8CF4-ACF85BA27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1E6ED7D-EB56-42BD-AE10-FAEFA8415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98037C7-4786-480A-AA02-5AA394EC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2850-712F-4AAE-8913-ECA6DE331E6D}" type="datetimeFigureOut">
              <a:rPr lang="de-DE" smtClean="0"/>
              <a:t>04.03.2018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72BDBE7-2A18-4C0D-BF5C-68DB7536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E874638-3A67-4C02-9023-D4DC3E68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C845-C0CE-4D55-91F1-FE66F6D3BC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727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12EB7C-C97C-42B0-99DA-889DDC546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ACD78D-497C-4EB1-BDEA-329FC29E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2850-712F-4AAE-8913-ECA6DE331E6D}" type="datetimeFigureOut">
              <a:rPr lang="de-DE" smtClean="0"/>
              <a:t>04.03.2018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AB7FF1-EB29-4403-9CEB-E08809BB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EB0195-51B3-41FD-AD99-F97187550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C845-C0CE-4D55-91F1-FE66F6D3BC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63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C2B2911-F725-4802-9B36-EAE375E9F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2850-712F-4AAE-8913-ECA6DE331E6D}" type="datetimeFigureOut">
              <a:rPr lang="de-DE" smtClean="0"/>
              <a:t>04.03.2018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F0254A-A5CF-49A2-856F-68E8D4A5E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FBB669-CBD9-4C92-B2F0-B4FE72CD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C845-C0CE-4D55-91F1-FE66F6D3BC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52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7A808F-DBC4-4C89-927E-67DEFE497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8A2A1E-7F68-4838-8A00-7DF20D2A5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CF15E5-E1EB-4891-AB11-BFCD125D7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32AC9D-1A43-431E-AEB6-1FF55DB8A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2850-712F-4AAE-8913-ECA6DE331E6D}" type="datetimeFigureOut">
              <a:rPr lang="de-DE" smtClean="0"/>
              <a:t>04.03.2018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5E5718-F359-4060-B282-68430D8E6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2B3392-BC89-49F2-B65F-079F4CD0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C845-C0CE-4D55-91F1-FE66F6D3BC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28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A1879-EF46-4F20-9653-7B34429E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AF47823-AEF4-4FFA-BB04-ECAA2AD5A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36566E-0DE9-4025-91F5-61A735251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A0D084-35AE-4815-A185-0CB0F8C9E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2850-712F-4AAE-8913-ECA6DE331E6D}" type="datetimeFigureOut">
              <a:rPr lang="de-DE" smtClean="0"/>
              <a:t>04.03.2018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C7AE25-3FDF-469F-BC1B-5BFF5932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80C122-28C4-4D0C-AC7B-1DBDAC67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C845-C0CE-4D55-91F1-FE66F6D3BC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71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FEB1AFC-B4FB-4B7C-9411-7B5D674CA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EBEA9B-C8B6-42A7-99DC-2D013636A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B0B2BD-75DA-439A-A5D9-BC7A90DD1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72850-712F-4AAE-8913-ECA6DE331E6D}" type="datetimeFigureOut">
              <a:rPr lang="de-DE" smtClean="0"/>
              <a:t>04.03.2018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D94708-181D-4364-9EB0-99E966DA8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05C379-6177-4DF9-B0B8-2EC7FC7CE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CC845-C0CE-4D55-91F1-FE66F6D3BC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90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9309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0CC2C315-BAAE-450E-8A66-02FC8C8A6B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BB16AB3-1091-495B-9899-3B9E5EBA7A27}"/>
              </a:ext>
            </a:extLst>
          </p:cNvPr>
          <p:cNvSpPr/>
          <p:nvPr/>
        </p:nvSpPr>
        <p:spPr>
          <a:xfrm>
            <a:off x="140462" y="238125"/>
            <a:ext cx="2212731" cy="6470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7289A3C-E534-4CA3-8C80-06CAF514581A}"/>
              </a:ext>
            </a:extLst>
          </p:cNvPr>
          <p:cNvSpPr/>
          <p:nvPr/>
        </p:nvSpPr>
        <p:spPr>
          <a:xfrm>
            <a:off x="2531971" y="2439811"/>
            <a:ext cx="5079999" cy="4269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47547A42-1763-4967-A315-01B9D5B24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520761"/>
              </p:ext>
            </p:extLst>
          </p:nvPr>
        </p:nvGraphicFramePr>
        <p:xfrm>
          <a:off x="126512" y="2439811"/>
          <a:ext cx="2212730" cy="426907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212730">
                  <a:extLst>
                    <a:ext uri="{9D8B030D-6E8A-4147-A177-3AD203B41FA5}">
                      <a16:colId xmlns:a16="http://schemas.microsoft.com/office/drawing/2014/main" val="3257937920"/>
                    </a:ext>
                  </a:extLst>
                </a:gridCol>
              </a:tblGrid>
              <a:tr h="1100988"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5003</a:t>
                      </a:r>
                    </a:p>
                    <a:p>
                      <a:r>
                        <a:rPr lang="de-DE" sz="20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Total </a:t>
                      </a:r>
                      <a:r>
                        <a:rPr lang="de-DE" sz="2000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Patients</a:t>
                      </a:r>
                      <a:endParaRPr lang="de-DE" sz="20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60390"/>
                  </a:ext>
                </a:extLst>
              </a:tr>
              <a:tr h="1056030"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3486</a:t>
                      </a:r>
                    </a:p>
                    <a:p>
                      <a:r>
                        <a:rPr lang="de-DE" sz="20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Total </a:t>
                      </a:r>
                      <a:r>
                        <a:rPr lang="de-DE" sz="2000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Admissions</a:t>
                      </a:r>
                      <a:endParaRPr lang="de-DE" sz="20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836257"/>
                  </a:ext>
                </a:extLst>
              </a:tr>
              <a:tr h="1056030"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€ 8742</a:t>
                      </a:r>
                    </a:p>
                    <a:p>
                      <a:r>
                        <a:rPr lang="de-DE" sz="2000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Avg</a:t>
                      </a:r>
                      <a:r>
                        <a:rPr lang="de-DE" sz="20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de-DE" sz="2000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Treatm</a:t>
                      </a:r>
                      <a:r>
                        <a:rPr lang="de-DE" sz="20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. </a:t>
                      </a:r>
                      <a:r>
                        <a:rPr lang="de-DE" sz="2000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Cost</a:t>
                      </a:r>
                      <a:endParaRPr lang="de-DE" sz="20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418386"/>
                  </a:ext>
                </a:extLst>
              </a:tr>
              <a:tr h="1056030"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36 min</a:t>
                      </a:r>
                    </a:p>
                    <a:p>
                      <a:r>
                        <a:rPr lang="de-DE" sz="2000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Avg</a:t>
                      </a:r>
                      <a:r>
                        <a:rPr lang="de-DE" sz="20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ER </a:t>
                      </a:r>
                      <a:r>
                        <a:rPr lang="de-DE" sz="2000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Wait</a:t>
                      </a:r>
                      <a:r>
                        <a:rPr lang="de-DE" sz="20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740524"/>
                  </a:ext>
                </a:extLst>
              </a:tr>
            </a:tbl>
          </a:graphicData>
        </a:graphic>
      </p:graphicFrame>
      <p:sp>
        <p:nvSpPr>
          <p:cNvPr id="17" name="Rechteck 16">
            <a:extLst>
              <a:ext uri="{FF2B5EF4-FFF2-40B4-BE49-F238E27FC236}">
                <a16:creationId xmlns:a16="http://schemas.microsoft.com/office/drawing/2014/main" id="{CAC24A81-69CD-402B-BE7B-ADE9307B9538}"/>
              </a:ext>
            </a:extLst>
          </p:cNvPr>
          <p:cNvSpPr/>
          <p:nvPr/>
        </p:nvSpPr>
        <p:spPr>
          <a:xfrm>
            <a:off x="7790748" y="2433509"/>
            <a:ext cx="4274740" cy="4269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3A70A41A-A1C4-499B-843C-63F0E7FF2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779144"/>
              </p:ext>
            </p:extLst>
          </p:nvPr>
        </p:nvGraphicFramePr>
        <p:xfrm>
          <a:off x="2545923" y="2450979"/>
          <a:ext cx="5079999" cy="4269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3333">
                  <a:extLst>
                    <a:ext uri="{9D8B030D-6E8A-4147-A177-3AD203B41FA5}">
                      <a16:colId xmlns:a16="http://schemas.microsoft.com/office/drawing/2014/main" val="1721092080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3495213803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3942320693"/>
                    </a:ext>
                  </a:extLst>
                </a:gridCol>
              </a:tblGrid>
              <a:tr h="611372">
                <a:tc>
                  <a:txBody>
                    <a:bodyPr/>
                    <a:lstStyle/>
                    <a:p>
                      <a:r>
                        <a:rPr lang="de-DE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Inpatients</a:t>
                      </a:r>
                      <a:endParaRPr lang="de-DE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Outpatients</a:t>
                      </a:r>
                      <a:endParaRPr lang="de-DE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997594"/>
                  </a:ext>
                </a:extLst>
              </a:tr>
              <a:tr h="609618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Surgery</a:t>
                      </a:r>
                      <a:endParaRPr lang="de-DE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1764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847019"/>
                  </a:ext>
                </a:extLst>
              </a:tr>
              <a:tr h="609618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Gynaecology</a:t>
                      </a:r>
                      <a:endParaRPr lang="de-DE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1305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705902"/>
                  </a:ext>
                </a:extLst>
              </a:tr>
              <a:tr h="609618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Dermatology</a:t>
                      </a:r>
                      <a:endParaRPr lang="de-DE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135162"/>
                  </a:ext>
                </a:extLst>
              </a:tr>
              <a:tr h="609618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Neurology</a:t>
                      </a:r>
                      <a:endParaRPr lang="de-DE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515582"/>
                  </a:ext>
                </a:extLst>
              </a:tr>
              <a:tr h="609618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Oncology</a:t>
                      </a:r>
                      <a:endParaRPr lang="de-DE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775044"/>
                  </a:ext>
                </a:extLst>
              </a:tr>
              <a:tr h="609618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Cardiology</a:t>
                      </a:r>
                      <a:endParaRPr lang="de-DE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860996"/>
                  </a:ext>
                </a:extLst>
              </a:tr>
            </a:tbl>
          </a:graphicData>
        </a:graphic>
      </p:graphicFrame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9CD4F451-7FE9-4595-B1D9-B34EBFA565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6867247"/>
              </p:ext>
            </p:extLst>
          </p:nvPr>
        </p:nvGraphicFramePr>
        <p:xfrm>
          <a:off x="7776795" y="2427893"/>
          <a:ext cx="4361473" cy="4269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Rechteck 19">
            <a:extLst>
              <a:ext uri="{FF2B5EF4-FFF2-40B4-BE49-F238E27FC236}">
                <a16:creationId xmlns:a16="http://schemas.microsoft.com/office/drawing/2014/main" id="{26E3F4E4-ABCA-4EA1-AF72-8CC11AAFF5BE}"/>
              </a:ext>
            </a:extLst>
          </p:cNvPr>
          <p:cNvSpPr/>
          <p:nvPr/>
        </p:nvSpPr>
        <p:spPr>
          <a:xfrm>
            <a:off x="2518019" y="226955"/>
            <a:ext cx="9533520" cy="1995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D47CD47A-A42B-45DD-8FA9-9917782E20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4457765"/>
              </p:ext>
            </p:extLst>
          </p:nvPr>
        </p:nvGraphicFramePr>
        <p:xfrm>
          <a:off x="2518019" y="238125"/>
          <a:ext cx="9620249" cy="2057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3" name="Grafik 22">
            <a:extLst>
              <a:ext uri="{FF2B5EF4-FFF2-40B4-BE49-F238E27FC236}">
                <a16:creationId xmlns:a16="http://schemas.microsoft.com/office/drawing/2014/main" id="{AC514943-103E-4407-9ED6-6664C29E9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79" y="478251"/>
            <a:ext cx="1801295" cy="172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05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Breitbild</PresentationFormat>
  <Paragraphs>31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Lato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Benedikt Häuser</dc:creator>
  <cp:lastModifiedBy>Benedikt Häuser</cp:lastModifiedBy>
  <cp:revision>7</cp:revision>
  <dcterms:created xsi:type="dcterms:W3CDTF">2018-03-04T11:25:30Z</dcterms:created>
  <dcterms:modified xsi:type="dcterms:W3CDTF">2018-03-04T11:54:30Z</dcterms:modified>
</cp:coreProperties>
</file>