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rim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9UUNm1jk90U3PEO4ZDuDAhMdS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05d6a6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1205d6a64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205d6a6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31205d6a64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205d6a6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1205d6a64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205d6a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1205d6a64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200631ff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31200631ff8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205d6a64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1205d6a640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200631ff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31200631ff8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05d6a6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205d6a64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200631f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1200631ff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205d6a6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31205d6a64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205d6a6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1205d6a64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205d6a6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31205d6a64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205d6a6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1205d6a64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205d6a6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1205d6a64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ru/docs/Learn/HTML/Introduction_to_HTML" TargetMode="External"/><Relationship Id="rId4" Type="http://schemas.openxmlformats.org/officeDocument/2006/relationships/hyperlink" Target="https://git-scm.com/book/ru/v2/%D0%92%D0%B5%D1%82%D0%B2%D0%BB%D0%B5%D0%BD%D0%B8%D0%B5-%D0%B2-Git-%D0%92%D0%B5%D1%82%D0%BA%D0%B8-%D0%B2-Nutshe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31205d6a640_0_3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g31205d6a640_0_3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g31205d6a640_0_3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31205d6a640_0_35"/>
          <p:cNvSpPr txBox="1"/>
          <p:nvPr/>
        </p:nvSpPr>
        <p:spPr>
          <a:xfrm>
            <a:off x="454225" y="444675"/>
            <a:ext cx="5260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 заголовка документа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g31205d6a640_0_35"/>
          <p:cNvSpPr txBox="1"/>
          <p:nvPr/>
        </p:nvSpPr>
        <p:spPr>
          <a:xfrm>
            <a:off x="454225" y="1289175"/>
            <a:ext cx="105753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&lt;title&gt;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Используется для отображения строки текста в левом верхнем углу окна браузера, а также на вкладке. Такая строка сообщает пользователю название сайта и другую информацию, которую добавляет разработчик.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&lt;meta&gt;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Метатеги используются для хранения информации, предназначенной для браузеров и поисковых систем. Например, механизмы поисковых систем обращаются к метатегам для получения описания сайта, ключевых слов и других данных. Хотя тег 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&lt;meta&gt;</a:t>
            </a:r>
            <a:r>
              <a:rPr lang="en-US" sz="2400">
                <a:solidFill>
                  <a:schemeClr val="lt1"/>
                </a:solidFill>
              </a:rPr>
              <a:t> всего один, он имеет несколько атрибутов, поэтому к нему и применяется множественное число.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31205d6a640_0_3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g31205d6a640_0_3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g31205d6a640_0_3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31205d6a640_0_3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Теги. Блочные элементы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g31205d6a640_0_38"/>
          <p:cNvSpPr txBox="1"/>
          <p:nvPr/>
        </p:nvSpPr>
        <p:spPr>
          <a:xfrm>
            <a:off x="464000" y="1214900"/>
            <a:ext cx="10291800" cy="5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&lt;blockquote&gt;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Предназначен для выделения длинных цитат внутри документа. Текст, обозначенный этим тегом, традиционно отображается как выровненный блок с отступами слева и справа (примерно по 40 пикселов), а также с пустым пространством сверху и снизу.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&lt;div&gt;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Тег </a:t>
            </a:r>
            <a:r>
              <a:rPr b="1" lang="en-US" sz="1500">
                <a:solidFill>
                  <a:schemeClr val="lt1"/>
                </a:solidFill>
              </a:rPr>
              <a:t>&lt;div&gt;</a:t>
            </a:r>
            <a:r>
              <a:rPr lang="en-US" sz="1500">
                <a:solidFill>
                  <a:schemeClr val="lt1"/>
                </a:solidFill>
              </a:rPr>
              <a:t> относится к универсальным блочным контейнерам и применяется в тех случаях, где нужны блочные элементы без дополнительных свойств. Также с помощью тега </a:t>
            </a:r>
            <a:r>
              <a:rPr b="1" lang="en-US" sz="1500">
                <a:solidFill>
                  <a:schemeClr val="lt1"/>
                </a:solidFill>
              </a:rPr>
              <a:t>&lt;div&gt;</a:t>
            </a:r>
            <a:r>
              <a:rPr lang="en-US" sz="1500">
                <a:solidFill>
                  <a:schemeClr val="lt1"/>
                </a:solidFill>
              </a:rPr>
              <a:t> можно выравнивать текст внутри этого контейнера с помощью атрибута align.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&lt;h1&gt;,...,&lt;h6&gt;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Эта группа тегов определяет текстовые заголовки разного уровня, которые показывают относительную важность секции, расположенной после заголовка.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&lt;hr&gt;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Рисует горизонтальную линию, которая по своему виду зависит от используемых атрибутов. Линия всегда начинается с новой строки, а после нее все элементы отображаются на следующей строке.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&lt;p&gt;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Определяет параграф (абзац) текста.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&lt;pre&gt;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Задает блок предварительно форматированного текста. Такой текст отображается обычно моноширинным шрифтом и со всеми пробелами между словами. В HTML любое количество пробелов идущих в коде подряд на веб-странице показывается как один. Тег </a:t>
            </a:r>
            <a:r>
              <a:rPr b="1" lang="en-US" sz="1500">
                <a:solidFill>
                  <a:schemeClr val="lt1"/>
                </a:solidFill>
              </a:rPr>
              <a:t>&lt;pre&gt;</a:t>
            </a:r>
            <a:r>
              <a:rPr lang="en-US" sz="1500">
                <a:solidFill>
                  <a:schemeClr val="lt1"/>
                </a:solidFill>
              </a:rPr>
              <a:t> позволяет обойти эту особенность и отображать текст как требуется разработчику.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31205d6a640_0_41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g31205d6a640_0_41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g31205d6a640_0_41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g31205d6a640_0_41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Теги. Строчные элементы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g31205d6a640_0_41"/>
          <p:cNvSpPr txBox="1"/>
          <p:nvPr/>
        </p:nvSpPr>
        <p:spPr>
          <a:xfrm>
            <a:off x="454225" y="1214900"/>
            <a:ext cx="10506900" cy="5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&lt;small&gt;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Тег </a:t>
            </a:r>
            <a:r>
              <a:rPr b="1"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&lt;small&gt;</a:t>
            </a:r>
            <a:r>
              <a:rPr lang="en-US" sz="1900">
                <a:solidFill>
                  <a:schemeClr val="lt1"/>
                </a:solidFill>
              </a:rPr>
              <a:t> уменьшает размер шрифта на единицу по сравнению с обычным текстом. По своему действию похож на тег </a:t>
            </a:r>
            <a:r>
              <a:rPr b="1"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&lt;big&gt;</a:t>
            </a:r>
            <a:r>
              <a:rPr lang="en-US" sz="1900">
                <a:solidFill>
                  <a:schemeClr val="lt1"/>
                </a:solidFill>
              </a:rPr>
              <a:t>, но действует с точностью до наоборот.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&lt;span&gt;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Универсальный тег, предназначенный для определения строчного элемента внутри документа.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&lt;strong&gt;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Тег </a:t>
            </a:r>
            <a:r>
              <a:rPr b="1"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en-US" sz="1900">
                <a:solidFill>
                  <a:schemeClr val="lt1"/>
                </a:solidFill>
              </a:rPr>
              <a:t> предназначен для акцентирования текста. Браузеры отображают такой текст жирным начертанием.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r>
              <a:rPr b="1" lang="en-US" sz="1950">
                <a:solidFill>
                  <a:schemeClr val="lt1"/>
                </a:solidFill>
              </a:rPr>
              <a:t>&lt;b&gt;</a:t>
            </a:r>
            <a:endParaRPr b="1" sz="1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Определяет жирное начертание шрифта.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&lt;sub&gt;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Отображает шрифт в виде нижнего индекса. Текст при этом располагается ниже базовой линии остальных символов строки и уменьшенного размера — H</a:t>
            </a:r>
            <a:r>
              <a:rPr baseline="-25000" lang="en-US" sz="1900">
                <a:solidFill>
                  <a:schemeClr val="lt1"/>
                </a:solidFill>
              </a:rPr>
              <a:t>2</a:t>
            </a:r>
            <a:r>
              <a:rPr lang="en-US" sz="1900">
                <a:solidFill>
                  <a:schemeClr val="lt1"/>
                </a:solidFill>
              </a:rPr>
              <a:t>O.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&lt;sup&gt;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Отображает шрифт в виде верхнего индекса. По своему действию похож на </a:t>
            </a:r>
            <a:r>
              <a:rPr b="1"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&lt;sub&gt;</a:t>
            </a:r>
            <a:r>
              <a:rPr lang="en-US" sz="1900">
                <a:solidFill>
                  <a:schemeClr val="lt1"/>
                </a:solidFill>
              </a:rPr>
              <a:t>, но текст отображается выше базовой линии текста — м</a:t>
            </a:r>
            <a:r>
              <a:rPr baseline="30000" lang="en-US" sz="1900">
                <a:solidFill>
                  <a:schemeClr val="lt1"/>
                </a:solidFill>
              </a:rPr>
              <a:t>2</a:t>
            </a:r>
            <a:r>
              <a:rPr lang="en-US" sz="1900">
                <a:solidFill>
                  <a:schemeClr val="lt1"/>
                </a:solidFill>
              </a:rPr>
              <a:t>.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1205d6a6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15741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200631ff8_2_1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1200631ff8_2_17"/>
          <p:cNvSpPr txBox="1"/>
          <p:nvPr/>
        </p:nvSpPr>
        <p:spPr>
          <a:xfrm>
            <a:off x="461425" y="1719400"/>
            <a:ext cx="105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Сверстать html страничку и открыть ПР для проверки</a:t>
            </a:r>
            <a:endParaRPr i="0" sz="28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205d6a640_0_140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79" name="Google Shape;179;g31205d6a640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25" y="1615325"/>
            <a:ext cx="9520424" cy="46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200631ff8_2_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Полезные ссылки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5" name="Google Shape;185;g31200631ff8_2_7"/>
          <p:cNvSpPr txBox="1"/>
          <p:nvPr/>
        </p:nvSpPr>
        <p:spPr>
          <a:xfrm>
            <a:off x="461425" y="1611925"/>
            <a:ext cx="7942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Основы HTML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Ветвление в Git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VS Code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Структура HTML-документа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Мета теги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Основные теги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Git. Создание и слияние веток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Git. Разрешение конфликтов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205d6a640_0_13"/>
          <p:cNvSpPr txBox="1"/>
          <p:nvPr/>
        </p:nvSpPr>
        <p:spPr>
          <a:xfrm>
            <a:off x="449400" y="449400"/>
            <a:ext cx="80109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WebStorm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PyCharm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IntelliJ IDEA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PhpStorm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Visual Studio Code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Visual Studio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Sublime Text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Eclipse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Atom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Apache NetBeans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Vim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98" name="Google Shape;98;g31205d6a64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925" y="449400"/>
            <a:ext cx="7006300" cy="44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1200631ff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676275"/>
            <a:ext cx="10734675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1205d6a64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961074" cy="61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05d6a640_0_10"/>
          <p:cNvSpPr txBox="1"/>
          <p:nvPr/>
        </p:nvSpPr>
        <p:spPr>
          <a:xfrm>
            <a:off x="459150" y="4591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&lt;meta&gt;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14" name="Google Shape;114;g31205d6a640_0_10"/>
          <p:cNvSpPr txBox="1"/>
          <p:nvPr/>
        </p:nvSpPr>
        <p:spPr>
          <a:xfrm>
            <a:off x="459150" y="1279750"/>
            <a:ext cx="95055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 теге </a:t>
            </a: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&lt;meta&gt;</a:t>
            </a:r>
            <a:r>
              <a:rPr lang="en-US" sz="2800">
                <a:solidFill>
                  <a:schemeClr val="lt1"/>
                </a:solidFill>
              </a:rPr>
              <a:t> хранится краткое описание страницы, ключевые слова и другие данные, которые могут понадобиться браузерам и поисковым системам.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Таких метатегов может быть любое количество. Все они размещаются внутри тега </a:t>
            </a: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US" sz="2800">
                <a:solidFill>
                  <a:schemeClr val="lt1"/>
                </a:solidFill>
              </a:rPr>
              <a:t>, желательно в самом начале.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05d6a640_0_7"/>
          <p:cNvSpPr txBox="1"/>
          <p:nvPr/>
        </p:nvSpPr>
        <p:spPr>
          <a:xfrm>
            <a:off x="468900" y="449375"/>
            <a:ext cx="117231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initial-scale=1.0,  </a:t>
            </a:r>
            <a:endParaRPr sz="2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maximum-scale=2.0, user-scalable=yes"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"Иван Петров"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"ключевое слово 1, ключевое слово 2, </a:t>
            </a:r>
            <a:endParaRPr sz="2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ключевое слово 3"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"То, что будет показано в поисковике в </a:t>
            </a:r>
            <a:endParaRPr sz="2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браузере"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"refresh"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"15;url=https://www.yandex.ru"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31205d6a64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725" y="13711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1205d6a640_0_44"/>
          <p:cNvSpPr txBox="1"/>
          <p:nvPr/>
        </p:nvSpPr>
        <p:spPr>
          <a:xfrm>
            <a:off x="451325" y="1236800"/>
            <a:ext cx="92553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теги верхнего уровня;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теги заголовка документа;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блочные элементы;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строчные элементы;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универсальные элементы;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списки;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таблицы;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фреймы.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6" name="Google Shape;126;g31205d6a640_0_44"/>
          <p:cNvSpPr txBox="1"/>
          <p:nvPr/>
        </p:nvSpPr>
        <p:spPr>
          <a:xfrm>
            <a:off x="451325" y="4513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g31205d6a640_0_2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31205d6a640_0_2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g31205d6a640_0_2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31205d6a640_0_27"/>
          <p:cNvSpPr txBox="1"/>
          <p:nvPr/>
        </p:nvSpPr>
        <p:spPr>
          <a:xfrm>
            <a:off x="454225" y="464200"/>
            <a:ext cx="426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 верхнего уровня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g31205d6a640_0_27"/>
          <p:cNvSpPr txBox="1"/>
          <p:nvPr/>
        </p:nvSpPr>
        <p:spPr>
          <a:xfrm>
            <a:off x="454225" y="1224650"/>
            <a:ext cx="9524700" cy="5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Тег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US" sz="2100">
                <a:solidFill>
                  <a:schemeClr val="lt1"/>
                </a:solidFill>
              </a:rPr>
              <a:t> является контейнером, который заключает в себе всё содержимое веб-страницы, включая теги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US" sz="2100">
                <a:solidFill>
                  <a:schemeClr val="lt1"/>
                </a:solidFill>
              </a:rPr>
              <a:t> и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US" sz="2100">
                <a:solidFill>
                  <a:schemeClr val="lt1"/>
                </a:solidFill>
              </a:rPr>
              <a:t>. Открывающий и закрывающий теги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US" sz="2100">
                <a:solidFill>
                  <a:schemeClr val="lt1"/>
                </a:solidFill>
              </a:rPr>
              <a:t> в документе необязательны, но хороший стиль диктует непременное их использование.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Тег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US" sz="2100">
                <a:solidFill>
                  <a:schemeClr val="lt1"/>
                </a:solidFill>
              </a:rPr>
              <a:t> предназначен для хранения других элементов, цель которых — помочь браузеру в работе с данными. Также внутри контейнера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US" sz="2100">
                <a:solidFill>
                  <a:schemeClr val="lt1"/>
                </a:solidFill>
              </a:rPr>
              <a:t> находятся метатеги, которые используются для хранения информации, предназначенной для браузеров и поисковых систем. Например, механизмы поисковых систем обращаются к метатегам для получения описания сайта, ключевых слов и других данных.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Тег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US" sz="2100">
                <a:solidFill>
                  <a:schemeClr val="lt1"/>
                </a:solidFill>
              </a:rPr>
              <a:t> предназначен для хранения содержания веб-страницы, отображаемого в окне браузера. Информацию, которую следует выводить в документе, следует располагать именно внутри контейнера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US" sz="2100">
                <a:solidFill>
                  <a:schemeClr val="lt1"/>
                </a:solidFill>
              </a:rPr>
              <a:t>. К такой информации относится текст, изображения, таблицы, списки и др.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