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5"/>
  </p:notesMasterIdLst>
  <p:sldIdLst>
    <p:sldId id="256" r:id="rId6"/>
    <p:sldId id="257" r:id="rId7"/>
    <p:sldId id="258" r:id="rId8"/>
    <p:sldId id="259" r:id="rId9"/>
    <p:sldId id="268" r:id="rId10"/>
    <p:sldId id="267" r:id="rId11"/>
    <p:sldId id="271" r:id="rId12"/>
    <p:sldId id="269" r:id="rId13"/>
    <p:sldId id="272" r:id="rId14"/>
    <p:sldId id="275" r:id="rId15"/>
    <p:sldId id="273" r:id="rId16"/>
    <p:sldId id="270" r:id="rId17"/>
    <p:sldId id="264" r:id="rId18"/>
    <p:sldId id="265" r:id="rId19"/>
    <p:sldId id="260" r:id="rId20"/>
    <p:sldId id="261" r:id="rId21"/>
    <p:sldId id="262" r:id="rId22"/>
    <p:sldId id="274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 autoAdjust="0"/>
    <p:restoredTop sz="87721" autoAdjust="0"/>
  </p:normalViewPr>
  <p:slideViewPr>
    <p:cSldViewPr snapToGrid="0">
      <p:cViewPr varScale="1">
        <p:scale>
          <a:sx n="111" d="100"/>
          <a:sy n="111" d="100"/>
        </p:scale>
        <p:origin x="57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1DE65-2474-4169-B9BA-94624C6EE576}" type="datetimeFigureOut">
              <a:rPr lang="en-US"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5F990-7603-422E-BC3C-CEB5B19897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0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are we? We write stuff for ShowCase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F990-7603-422E-BC3C-CEB5B1989736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39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Default code-example in workflow</a:t>
            </a:r>
          </a:p>
          <a:p>
            <a:pPr marL="228600" indent="-228600">
              <a:buAutoNum type="arabicPeriod"/>
            </a:pPr>
            <a:r>
              <a:rPr lang="en-US" dirty="0" smtClean="0"/>
              <a:t>Future Court Events example</a:t>
            </a:r>
          </a:p>
          <a:p>
            <a:pPr marL="228600" indent="-228600">
              <a:buAutoNum type="arabicPeriod"/>
            </a:pPr>
            <a:r>
              <a:rPr lang="en-US" dirty="0" smtClean="0"/>
              <a:t>Return parties over 18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F990-7603-422E-BC3C-CEB5B19897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6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F990-7603-422E-BC3C-CEB5B198973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74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NOT based on .NET 3.5</a:t>
            </a:r>
          </a:p>
          <a:p>
            <a:r>
              <a:rPr lang="en-US" baseline="0" dirty="0" smtClean="0"/>
              <a:t>Not yet supported in .NET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F990-7603-422E-BC3C-CEB5B1989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Careful</a:t>
            </a:r>
            <a:r>
              <a:rPr lang="en-US" baseline="0" dirty="0" smtClean="0"/>
              <a:t> with expressions… they can be C# or VB.NET</a:t>
            </a:r>
          </a:p>
          <a:p>
            <a:r>
              <a:rPr lang="en-US" dirty="0" smtClean="0"/>
              <a:t>TODO: Change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F990-7603-422E-BC3C-CEB5B1989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70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F990-7603-422E-BC3C-CEB5B1989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02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afternoon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F990-7603-422E-BC3C-CEB5B19897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96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 data changes</a:t>
            </a:r>
            <a:r>
              <a:rPr lang="en-US" baseline="0" dirty="0" smtClean="0"/>
              <a:t> every time the case is changed.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Lookup data is cached </a:t>
            </a:r>
          </a:p>
          <a:p>
            <a:endParaRPr lang="en-US" dirty="0" smtClean="0"/>
          </a:p>
          <a:p>
            <a:r>
              <a:rPr lang="en-US" dirty="0" smtClean="0"/>
              <a:t>DAOs are under Global too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F990-7603-422E-BC3C-CEB5B19897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5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F990-7603-422E-BC3C-CEB5B19897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14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read-only code example that hits the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5F990-7603-422E-BC3C-CEB5B19897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3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BC1-3DEB-4549-81A8-5CEFFF890DCB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2DFA-556C-4942-95AE-3326298E72F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8214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BC1-3DEB-4549-81A8-5CEFFF890DCB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2DFA-556C-4942-95AE-3326298E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4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BC1-3DEB-4549-81A8-5CEFFF890DCB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2DFA-556C-4942-95AE-3326298E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1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86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4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4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79764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0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12968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56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555FBC1-3DEB-4549-81A8-5CEFFF890DCB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55662DFA-556C-4942-95AE-3326298E72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8012" y="113612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5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BC1-3DEB-4549-81A8-5CEFFF890DCB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2DFA-556C-4942-95AE-3326298E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5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BC1-3DEB-4549-81A8-5CEFFF890DCB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2DFA-556C-4942-95AE-3326298E72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402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BC1-3DEB-4549-81A8-5CEFFF890DCB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2DFA-556C-4942-95AE-3326298E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4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BC1-3DEB-4549-81A8-5CEFFF890DCB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2DFA-556C-4942-95AE-3326298E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4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BC1-3DEB-4549-81A8-5CEFFF890DCB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2DFA-556C-4942-95AE-3326298E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2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BC1-3DEB-4549-81A8-5CEFFF890DCB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2DFA-556C-4942-95AE-3326298E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4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BC1-3DEB-4549-81A8-5CEFFF890DCB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2DFA-556C-4942-95AE-3326298E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3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FBC1-3DEB-4549-81A8-5CEFFF890DCB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2DFA-556C-4942-95AE-3326298E7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A555FBC1-3DEB-4549-81A8-5CEFFF890DCB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55662DFA-556C-4942-95AE-3326298E72F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07" y="571502"/>
            <a:ext cx="2986023" cy="11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xuel.aragones@equivan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richard.marens@equivant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howcase.equivant.com/eps/ExchangePointService.svc/demo/%7byourname%7d/" TargetMode="External"/><Relationship Id="rId2" Type="http://schemas.openxmlformats.org/officeDocument/2006/relationships/hyperlink" Target="https://showcase.equivant.com/desboar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ximoaragon/WorkflowWorksho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419856"/>
          </a:xfrm>
        </p:spPr>
        <p:txBody>
          <a:bodyPr/>
          <a:lstStyle/>
          <a:p>
            <a:r>
              <a:rPr lang="en-US" dirty="0" smtClean="0"/>
              <a:t>Workflow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</a:t>
            </a:r>
            <a:endParaRPr lang="en-US" dirty="0" smtClean="0"/>
          </a:p>
          <a:p>
            <a:r>
              <a:rPr lang="en-US" dirty="0" smtClean="0"/>
              <a:t>Max </a:t>
            </a:r>
            <a:r>
              <a:rPr lang="en-US" dirty="0" smtClean="0">
                <a:hlinkClick r:id="rId3"/>
              </a:rPr>
              <a:t>maxuel.aragones@equivant.com</a:t>
            </a:r>
            <a:endParaRPr lang="en-US" dirty="0" smtClean="0"/>
          </a:p>
          <a:p>
            <a:r>
              <a:rPr lang="en-US" dirty="0" smtClean="0"/>
              <a:t>Ricky </a:t>
            </a:r>
            <a:r>
              <a:rPr lang="en-US" dirty="0" smtClean="0">
                <a:hlinkClick r:id="rId4"/>
              </a:rPr>
              <a:t>richard.marens@equivant.com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33" y="346609"/>
            <a:ext cx="3096960" cy="116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workflow to </a:t>
            </a:r>
            <a:r>
              <a:rPr lang="en-US" dirty="0" err="1" smtClean="0"/>
              <a:t>DESBoard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784495"/>
          </a:xfrm>
        </p:spPr>
        <p:txBody>
          <a:bodyPr/>
          <a:lstStyle/>
          <a:p>
            <a:pPr marL="617220" lvl="1" indent="-342900">
              <a:lnSpc>
                <a:spcPct val="150000"/>
              </a:lnSpc>
              <a:buAutoNum type="arabicPeriod"/>
            </a:pPr>
            <a:endParaRPr lang="en-US" sz="2000" dirty="0"/>
          </a:p>
          <a:p>
            <a:pPr marL="274320" lvl="1" indent="0">
              <a:buNone/>
            </a:pPr>
            <a:r>
              <a:rPr lang="en-US" sz="3000" dirty="0">
                <a:hlinkClick r:id="rId2"/>
              </a:rPr>
              <a:t>https://showcase.equivant.com/desboard</a:t>
            </a:r>
            <a:endParaRPr lang="en-US" sz="3000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lnSpc>
                <a:spcPct val="120000"/>
              </a:lnSpc>
              <a:buNone/>
            </a:pPr>
            <a:r>
              <a:rPr lang="en-US" sz="3000" dirty="0"/>
              <a:t>user</a:t>
            </a:r>
            <a:r>
              <a:rPr lang="en-US" sz="3000"/>
              <a:t>: </a:t>
            </a:r>
            <a:r>
              <a:rPr lang="en-US" sz="3000" b="1" smtClean="0"/>
              <a:t>****</a:t>
            </a:r>
            <a:endParaRPr lang="en-US" sz="3000" b="1" dirty="0"/>
          </a:p>
          <a:p>
            <a:pPr marL="274320" lvl="1" indent="0">
              <a:lnSpc>
                <a:spcPct val="120000"/>
              </a:lnSpc>
              <a:buNone/>
            </a:pPr>
            <a:r>
              <a:rPr lang="en-US" sz="3000" dirty="0" err="1"/>
              <a:t>pwd</a:t>
            </a:r>
            <a:r>
              <a:rPr lang="en-US" sz="3000" dirty="0"/>
              <a:t>: </a:t>
            </a:r>
            <a:r>
              <a:rPr lang="en-US" sz="3000" b="1" dirty="0" smtClean="0"/>
              <a:t>****</a:t>
            </a:r>
            <a:endParaRPr lang="en-US" sz="3000" b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9047" y="5287627"/>
            <a:ext cx="104379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https://showcase.equivant.com/eps/ExchangePointService.svc</a:t>
            </a:r>
            <a:r>
              <a:rPr lang="en-US" sz="2800" dirty="0">
                <a:solidFill>
                  <a:srgbClr val="FF0000"/>
                </a:solidFill>
                <a:hlinkClick r:id="rId3"/>
              </a:rPr>
              <a:t>/demo</a:t>
            </a:r>
            <a:r>
              <a:rPr lang="en-US" sz="2800" dirty="0" smtClean="0">
                <a:solidFill>
                  <a:srgbClr val="FF0000"/>
                </a:solidFill>
                <a:hlinkClick r:id="rId3"/>
              </a:rPr>
              <a:t>/{yourname}/</a:t>
            </a:r>
            <a:r>
              <a:rPr lang="en-US" sz="2800" dirty="0" smtClean="0">
                <a:solidFill>
                  <a:srgbClr val="FF0000"/>
                </a:solidFill>
              </a:rPr>
              <a:t>{argument}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6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6" y="2367418"/>
            <a:ext cx="11124639" cy="1509257"/>
          </a:xfrm>
        </p:spPr>
        <p:txBody>
          <a:bodyPr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3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Workflows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633405"/>
              </p:ext>
            </p:extLst>
          </p:nvPr>
        </p:nvGraphicFramePr>
        <p:xfrm>
          <a:off x="904876" y="2314575"/>
          <a:ext cx="8885236" cy="30289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474">
                  <a:extLst>
                    <a:ext uri="{9D8B030D-6E8A-4147-A177-3AD203B41FA5}">
                      <a16:colId xmlns:a16="http://schemas.microsoft.com/office/drawing/2014/main" val="4066824738"/>
                    </a:ext>
                  </a:extLst>
                </a:gridCol>
                <a:gridCol w="2928144">
                  <a:extLst>
                    <a:ext uri="{9D8B030D-6E8A-4147-A177-3AD203B41FA5}">
                      <a16:colId xmlns:a16="http://schemas.microsoft.com/office/drawing/2014/main" val="799043199"/>
                    </a:ext>
                  </a:extLst>
                </a:gridCol>
                <a:gridCol w="2329656">
                  <a:extLst>
                    <a:ext uri="{9D8B030D-6E8A-4147-A177-3AD203B41FA5}">
                      <a16:colId xmlns:a16="http://schemas.microsoft.com/office/drawing/2014/main" val="2852437738"/>
                    </a:ext>
                  </a:extLst>
                </a:gridCol>
                <a:gridCol w="2112962">
                  <a:extLst>
                    <a:ext uri="{9D8B030D-6E8A-4147-A177-3AD203B41FA5}">
                      <a16:colId xmlns:a16="http://schemas.microsoft.com/office/drawing/2014/main" val="2943487037"/>
                    </a:ext>
                  </a:extLst>
                </a:gridCol>
              </a:tblGrid>
              <a:tr h="4540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Initiated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Context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84597"/>
                  </a:ext>
                </a:extLst>
              </a:tr>
              <a:tr h="14553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ShowCase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Smart Docket or</a:t>
                      </a:r>
                      <a:r>
                        <a:rPr lang="en-US" baseline="0" dirty="0" smtClean="0"/>
                        <a:t> Workflow Trigger (</a:t>
                      </a:r>
                      <a:r>
                        <a:rPr lang="en-US" i="1" baseline="0" dirty="0" smtClean="0"/>
                        <a:t>new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Case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ShowCase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531048"/>
                  </a:ext>
                </a:extLst>
              </a:tr>
              <a:tr h="1119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Web</a:t>
                      </a:r>
                      <a:r>
                        <a:rPr lang="en-US" baseline="0" dirty="0" smtClean="0"/>
                        <a:t> request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Exchange Request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ShowCase User or Anonymous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574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4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ShowCase Data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6286501" y="1732085"/>
            <a:ext cx="3371849" cy="4698110"/>
            <a:chOff x="6286501" y="1732085"/>
            <a:chExt cx="3371849" cy="4698110"/>
          </a:xfrm>
        </p:grpSpPr>
        <p:grpSp>
          <p:nvGrpSpPr>
            <p:cNvPr id="37" name="Group 36"/>
            <p:cNvGrpSpPr/>
            <p:nvPr/>
          </p:nvGrpSpPr>
          <p:grpSpPr>
            <a:xfrm>
              <a:off x="6286501" y="2224208"/>
              <a:ext cx="1219200" cy="1236239"/>
              <a:chOff x="980341" y="3100599"/>
              <a:chExt cx="1544364" cy="1236239"/>
            </a:xfrm>
          </p:grpSpPr>
          <p:sp>
            <p:nvSpPr>
              <p:cNvPr id="38" name="Freeform 37"/>
              <p:cNvSpPr/>
              <p:nvPr/>
            </p:nvSpPr>
            <p:spPr>
              <a:xfrm>
                <a:off x="980341" y="3100599"/>
                <a:ext cx="1544364" cy="489600"/>
              </a:xfrm>
              <a:custGeom>
                <a:avLst/>
                <a:gdLst>
                  <a:gd name="connsiteX0" fmla="*/ 0 w 1544364"/>
                  <a:gd name="connsiteY0" fmla="*/ 0 h 489600"/>
                  <a:gd name="connsiteX1" fmla="*/ 1544364 w 1544364"/>
                  <a:gd name="connsiteY1" fmla="*/ 0 h 489600"/>
                  <a:gd name="connsiteX2" fmla="*/ 1544364 w 1544364"/>
                  <a:gd name="connsiteY2" fmla="*/ 489600 h 489600"/>
                  <a:gd name="connsiteX3" fmla="*/ 0 w 1544364"/>
                  <a:gd name="connsiteY3" fmla="*/ 489600 h 489600"/>
                  <a:gd name="connsiteX4" fmla="*/ 0 w 1544364"/>
                  <a:gd name="connsiteY4" fmla="*/ 0 h 48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4364" h="489600">
                    <a:moveTo>
                      <a:pt x="0" y="0"/>
                    </a:moveTo>
                    <a:lnTo>
                      <a:pt x="1544364" y="0"/>
                    </a:lnTo>
                    <a:lnTo>
                      <a:pt x="1544364" y="489600"/>
                    </a:lnTo>
                    <a:lnTo>
                      <a:pt x="0" y="4896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0904" tIns="69088" rIns="120904" bIns="69088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Global</a:t>
                </a:r>
                <a:endParaRPr lang="en-US" sz="1400" kern="12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980341" y="3590199"/>
                <a:ext cx="1544364" cy="746639"/>
              </a:xfrm>
              <a:prstGeom prst="rect">
                <a:avLst/>
              </a:prstGeom>
            </p:spPr>
            <p:style>
              <a:lnRef idx="2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0" name="Group 39"/>
            <p:cNvGrpSpPr/>
            <p:nvPr/>
          </p:nvGrpSpPr>
          <p:grpSpPr>
            <a:xfrm>
              <a:off x="8427342" y="2266412"/>
              <a:ext cx="1231008" cy="894792"/>
              <a:chOff x="2740917" y="3100599"/>
              <a:chExt cx="1544364" cy="1236239"/>
            </a:xfrm>
          </p:grpSpPr>
          <p:sp>
            <p:nvSpPr>
              <p:cNvPr id="41" name="Freeform 40"/>
              <p:cNvSpPr/>
              <p:nvPr/>
            </p:nvSpPr>
            <p:spPr>
              <a:xfrm>
                <a:off x="2740917" y="3100599"/>
                <a:ext cx="1544364" cy="489600"/>
              </a:xfrm>
              <a:custGeom>
                <a:avLst/>
                <a:gdLst>
                  <a:gd name="connsiteX0" fmla="*/ 0 w 1544364"/>
                  <a:gd name="connsiteY0" fmla="*/ 0 h 489600"/>
                  <a:gd name="connsiteX1" fmla="*/ 1544364 w 1544364"/>
                  <a:gd name="connsiteY1" fmla="*/ 0 h 489600"/>
                  <a:gd name="connsiteX2" fmla="*/ 1544364 w 1544364"/>
                  <a:gd name="connsiteY2" fmla="*/ 489600 h 489600"/>
                  <a:gd name="connsiteX3" fmla="*/ 0 w 1544364"/>
                  <a:gd name="connsiteY3" fmla="*/ 489600 h 489600"/>
                  <a:gd name="connsiteX4" fmla="*/ 0 w 1544364"/>
                  <a:gd name="connsiteY4" fmla="*/ 0 h 48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4364" h="489600">
                    <a:moveTo>
                      <a:pt x="0" y="0"/>
                    </a:moveTo>
                    <a:lnTo>
                      <a:pt x="1544364" y="0"/>
                    </a:lnTo>
                    <a:lnTo>
                      <a:pt x="1544364" y="489600"/>
                    </a:lnTo>
                    <a:lnTo>
                      <a:pt x="0" y="4896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0904" tIns="69088" rIns="120904" bIns="69088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 err="1" smtClean="0"/>
                  <a:t>PartyType</a:t>
                </a:r>
                <a:endParaRPr lang="en-US" sz="1200" kern="12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740917" y="3590199"/>
                <a:ext cx="1544364" cy="746639"/>
              </a:xfrm>
              <a:prstGeom prst="rect">
                <a:avLst/>
              </a:prstGeom>
            </p:spPr>
            <p:style>
              <a:lnRef idx="2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3" name="Group 42"/>
            <p:cNvGrpSpPr/>
            <p:nvPr/>
          </p:nvGrpSpPr>
          <p:grpSpPr>
            <a:xfrm>
              <a:off x="8427342" y="3365946"/>
              <a:ext cx="1231008" cy="910432"/>
              <a:chOff x="4501493" y="3100599"/>
              <a:chExt cx="1544364" cy="1236239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4501493" y="3100599"/>
                <a:ext cx="1544364" cy="489600"/>
              </a:xfrm>
              <a:custGeom>
                <a:avLst/>
                <a:gdLst>
                  <a:gd name="connsiteX0" fmla="*/ 0 w 1544364"/>
                  <a:gd name="connsiteY0" fmla="*/ 0 h 489600"/>
                  <a:gd name="connsiteX1" fmla="*/ 1544364 w 1544364"/>
                  <a:gd name="connsiteY1" fmla="*/ 0 h 489600"/>
                  <a:gd name="connsiteX2" fmla="*/ 1544364 w 1544364"/>
                  <a:gd name="connsiteY2" fmla="*/ 489600 h 489600"/>
                  <a:gd name="connsiteX3" fmla="*/ 0 w 1544364"/>
                  <a:gd name="connsiteY3" fmla="*/ 489600 h 489600"/>
                  <a:gd name="connsiteX4" fmla="*/ 0 w 1544364"/>
                  <a:gd name="connsiteY4" fmla="*/ 0 h 48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4364" h="489600">
                    <a:moveTo>
                      <a:pt x="0" y="0"/>
                    </a:moveTo>
                    <a:lnTo>
                      <a:pt x="1544364" y="0"/>
                    </a:lnTo>
                    <a:lnTo>
                      <a:pt x="1544364" y="489600"/>
                    </a:lnTo>
                    <a:lnTo>
                      <a:pt x="0" y="4896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0904" tIns="69088" rIns="120904" bIns="69088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 smtClean="0"/>
                  <a:t>Statutes</a:t>
                </a:r>
                <a:endParaRPr lang="en-US" sz="1200" kern="12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501493" y="3590199"/>
                <a:ext cx="1544364" cy="746639"/>
              </a:xfrm>
              <a:prstGeom prst="rect">
                <a:avLst/>
              </a:pr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6" name="Group 45"/>
            <p:cNvGrpSpPr/>
            <p:nvPr/>
          </p:nvGrpSpPr>
          <p:grpSpPr>
            <a:xfrm>
              <a:off x="8427342" y="4444374"/>
              <a:ext cx="1231008" cy="833226"/>
              <a:chOff x="6262068" y="3100599"/>
              <a:chExt cx="1544364" cy="1236239"/>
            </a:xfrm>
          </p:grpSpPr>
          <p:sp>
            <p:nvSpPr>
              <p:cNvPr id="47" name="Freeform 46"/>
              <p:cNvSpPr/>
              <p:nvPr/>
            </p:nvSpPr>
            <p:spPr>
              <a:xfrm>
                <a:off x="6262068" y="3100599"/>
                <a:ext cx="1544364" cy="489600"/>
              </a:xfrm>
              <a:custGeom>
                <a:avLst/>
                <a:gdLst>
                  <a:gd name="connsiteX0" fmla="*/ 0 w 1544364"/>
                  <a:gd name="connsiteY0" fmla="*/ 0 h 489600"/>
                  <a:gd name="connsiteX1" fmla="*/ 1544364 w 1544364"/>
                  <a:gd name="connsiteY1" fmla="*/ 0 h 489600"/>
                  <a:gd name="connsiteX2" fmla="*/ 1544364 w 1544364"/>
                  <a:gd name="connsiteY2" fmla="*/ 489600 h 489600"/>
                  <a:gd name="connsiteX3" fmla="*/ 0 w 1544364"/>
                  <a:gd name="connsiteY3" fmla="*/ 489600 h 489600"/>
                  <a:gd name="connsiteX4" fmla="*/ 0 w 1544364"/>
                  <a:gd name="connsiteY4" fmla="*/ 0 h 48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4364" h="489600">
                    <a:moveTo>
                      <a:pt x="0" y="0"/>
                    </a:moveTo>
                    <a:lnTo>
                      <a:pt x="1544364" y="0"/>
                    </a:lnTo>
                    <a:lnTo>
                      <a:pt x="1544364" y="489600"/>
                    </a:lnTo>
                    <a:lnTo>
                      <a:pt x="0" y="4896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0904" tIns="69088" rIns="120904" bIns="69088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 err="1" smtClean="0"/>
                  <a:t>DocketCodes</a:t>
                </a:r>
                <a:endParaRPr lang="en-US" sz="1200" kern="12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262068" y="3590199"/>
                <a:ext cx="1544364" cy="746639"/>
              </a:xfrm>
              <a:prstGeom prst="rect">
                <a:avLst/>
              </a:prstGeom>
            </p:spPr>
            <p:style>
              <a:lnRef idx="2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49" name="Group 48"/>
            <p:cNvGrpSpPr/>
            <p:nvPr/>
          </p:nvGrpSpPr>
          <p:grpSpPr>
            <a:xfrm>
              <a:off x="8427342" y="5512151"/>
              <a:ext cx="1231008" cy="918044"/>
              <a:chOff x="8022644" y="3100599"/>
              <a:chExt cx="1544364" cy="1236239"/>
            </a:xfrm>
          </p:grpSpPr>
          <p:sp>
            <p:nvSpPr>
              <p:cNvPr id="50" name="Freeform 49"/>
              <p:cNvSpPr/>
              <p:nvPr/>
            </p:nvSpPr>
            <p:spPr>
              <a:xfrm>
                <a:off x="8022644" y="3100599"/>
                <a:ext cx="1544364" cy="489600"/>
              </a:xfrm>
              <a:custGeom>
                <a:avLst/>
                <a:gdLst>
                  <a:gd name="connsiteX0" fmla="*/ 0 w 1544364"/>
                  <a:gd name="connsiteY0" fmla="*/ 0 h 489600"/>
                  <a:gd name="connsiteX1" fmla="*/ 1544364 w 1544364"/>
                  <a:gd name="connsiteY1" fmla="*/ 0 h 489600"/>
                  <a:gd name="connsiteX2" fmla="*/ 1544364 w 1544364"/>
                  <a:gd name="connsiteY2" fmla="*/ 489600 h 489600"/>
                  <a:gd name="connsiteX3" fmla="*/ 0 w 1544364"/>
                  <a:gd name="connsiteY3" fmla="*/ 489600 h 489600"/>
                  <a:gd name="connsiteX4" fmla="*/ 0 w 1544364"/>
                  <a:gd name="connsiteY4" fmla="*/ 0 h 48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4364" h="489600">
                    <a:moveTo>
                      <a:pt x="0" y="0"/>
                    </a:moveTo>
                    <a:lnTo>
                      <a:pt x="1544364" y="0"/>
                    </a:lnTo>
                    <a:lnTo>
                      <a:pt x="1544364" y="489600"/>
                    </a:lnTo>
                    <a:lnTo>
                      <a:pt x="0" y="4896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0904" tIns="69088" rIns="120904" bIns="69088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 err="1" smtClean="0"/>
                  <a:t>CourtType</a:t>
                </a:r>
                <a:endParaRPr lang="en-US" sz="1200" kern="12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022644" y="3590199"/>
                <a:ext cx="1544364" cy="746639"/>
              </a:xfrm>
              <a:prstGeom prst="rect">
                <a:avLst/>
              </a:prstGeom>
            </p:spPr>
            <p:style>
              <a:lnRef idx="2">
                <a:schemeClr val="accent6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cxnSp>
          <p:nvCxnSpPr>
            <p:cNvPr id="52" name="Elbow Connector 51"/>
            <p:cNvCxnSpPr>
              <a:stCxn id="39" idx="3"/>
              <a:endCxn id="45" idx="1"/>
            </p:cNvCxnSpPr>
            <p:nvPr/>
          </p:nvCxnSpPr>
          <p:spPr>
            <a:xfrm>
              <a:off x="7505701" y="3087128"/>
              <a:ext cx="921641" cy="91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39" idx="3"/>
              <a:endCxn id="48" idx="1"/>
            </p:cNvCxnSpPr>
            <p:nvPr/>
          </p:nvCxnSpPr>
          <p:spPr>
            <a:xfrm>
              <a:off x="7505701" y="3087128"/>
              <a:ext cx="921641" cy="19388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39" idx="3"/>
              <a:endCxn id="51" idx="1"/>
            </p:cNvCxnSpPr>
            <p:nvPr/>
          </p:nvCxnSpPr>
          <p:spPr>
            <a:xfrm>
              <a:off x="7505701" y="3087128"/>
              <a:ext cx="921641" cy="30658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39" idx="3"/>
              <a:endCxn id="42" idx="1"/>
            </p:cNvCxnSpPr>
            <p:nvPr/>
          </p:nvCxnSpPr>
          <p:spPr>
            <a:xfrm flipV="1">
              <a:off x="7505701" y="2890995"/>
              <a:ext cx="921641" cy="19613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083655" y="173208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Lookup Data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23901" y="1787760"/>
            <a:ext cx="3371849" cy="4737875"/>
            <a:chOff x="723901" y="1787760"/>
            <a:chExt cx="3371849" cy="4737875"/>
          </a:xfrm>
        </p:grpSpPr>
        <p:grpSp>
          <p:nvGrpSpPr>
            <p:cNvPr id="24" name="Group 23"/>
            <p:cNvGrpSpPr/>
            <p:nvPr/>
          </p:nvGrpSpPr>
          <p:grpSpPr>
            <a:xfrm>
              <a:off x="723901" y="2318709"/>
              <a:ext cx="1219200" cy="1236239"/>
              <a:chOff x="980341" y="3100599"/>
              <a:chExt cx="1544364" cy="1236239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980341" y="3100599"/>
                <a:ext cx="1544364" cy="489600"/>
              </a:xfrm>
              <a:custGeom>
                <a:avLst/>
                <a:gdLst>
                  <a:gd name="connsiteX0" fmla="*/ 0 w 1544364"/>
                  <a:gd name="connsiteY0" fmla="*/ 0 h 489600"/>
                  <a:gd name="connsiteX1" fmla="*/ 1544364 w 1544364"/>
                  <a:gd name="connsiteY1" fmla="*/ 0 h 489600"/>
                  <a:gd name="connsiteX2" fmla="*/ 1544364 w 1544364"/>
                  <a:gd name="connsiteY2" fmla="*/ 489600 h 489600"/>
                  <a:gd name="connsiteX3" fmla="*/ 0 w 1544364"/>
                  <a:gd name="connsiteY3" fmla="*/ 489600 h 489600"/>
                  <a:gd name="connsiteX4" fmla="*/ 0 w 1544364"/>
                  <a:gd name="connsiteY4" fmla="*/ 0 h 48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4364" h="489600">
                    <a:moveTo>
                      <a:pt x="0" y="0"/>
                    </a:moveTo>
                    <a:lnTo>
                      <a:pt x="1544364" y="0"/>
                    </a:lnTo>
                    <a:lnTo>
                      <a:pt x="1544364" y="489600"/>
                    </a:lnTo>
                    <a:lnTo>
                      <a:pt x="0" y="4896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0904" tIns="69088" rIns="120904" bIns="69088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Case</a:t>
                </a:r>
                <a:endParaRPr lang="en-US" sz="1400" kern="12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980341" y="3590199"/>
                <a:ext cx="1544364" cy="746639"/>
              </a:xfrm>
              <a:prstGeom prst="rect">
                <a:avLst/>
              </a:prstGeom>
            </p:spPr>
            <p:style>
              <a:lnRef idx="2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5" name="Group 24"/>
            <p:cNvGrpSpPr/>
            <p:nvPr/>
          </p:nvGrpSpPr>
          <p:grpSpPr>
            <a:xfrm>
              <a:off x="2864742" y="2360913"/>
              <a:ext cx="1231008" cy="894792"/>
              <a:chOff x="2740917" y="3100599"/>
              <a:chExt cx="1544364" cy="1236239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740917" y="3100599"/>
                <a:ext cx="1544364" cy="489600"/>
              </a:xfrm>
              <a:custGeom>
                <a:avLst/>
                <a:gdLst>
                  <a:gd name="connsiteX0" fmla="*/ 0 w 1544364"/>
                  <a:gd name="connsiteY0" fmla="*/ 0 h 489600"/>
                  <a:gd name="connsiteX1" fmla="*/ 1544364 w 1544364"/>
                  <a:gd name="connsiteY1" fmla="*/ 0 h 489600"/>
                  <a:gd name="connsiteX2" fmla="*/ 1544364 w 1544364"/>
                  <a:gd name="connsiteY2" fmla="*/ 489600 h 489600"/>
                  <a:gd name="connsiteX3" fmla="*/ 0 w 1544364"/>
                  <a:gd name="connsiteY3" fmla="*/ 489600 h 489600"/>
                  <a:gd name="connsiteX4" fmla="*/ 0 w 1544364"/>
                  <a:gd name="connsiteY4" fmla="*/ 0 h 48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4364" h="489600">
                    <a:moveTo>
                      <a:pt x="0" y="0"/>
                    </a:moveTo>
                    <a:lnTo>
                      <a:pt x="1544364" y="0"/>
                    </a:lnTo>
                    <a:lnTo>
                      <a:pt x="1544364" y="489600"/>
                    </a:lnTo>
                    <a:lnTo>
                      <a:pt x="0" y="4896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0904" tIns="69088" rIns="120904" bIns="69088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 smtClean="0"/>
                  <a:t>Parties</a:t>
                </a:r>
                <a:endParaRPr lang="en-US" sz="1200" kern="12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740917" y="3590199"/>
                <a:ext cx="1544364" cy="746639"/>
              </a:xfrm>
              <a:prstGeom prst="rect">
                <a:avLst/>
              </a:prstGeom>
            </p:spPr>
            <p:style>
              <a:lnRef idx="2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6" name="Group 25"/>
            <p:cNvGrpSpPr/>
            <p:nvPr/>
          </p:nvGrpSpPr>
          <p:grpSpPr>
            <a:xfrm>
              <a:off x="2864742" y="3460447"/>
              <a:ext cx="1231008" cy="910432"/>
              <a:chOff x="4501493" y="3100599"/>
              <a:chExt cx="1544364" cy="1236239"/>
            </a:xfrm>
          </p:grpSpPr>
          <p:sp>
            <p:nvSpPr>
              <p:cNvPr id="18" name="Freeform 17"/>
              <p:cNvSpPr/>
              <p:nvPr/>
            </p:nvSpPr>
            <p:spPr>
              <a:xfrm>
                <a:off x="4501493" y="3100599"/>
                <a:ext cx="1544364" cy="489600"/>
              </a:xfrm>
              <a:custGeom>
                <a:avLst/>
                <a:gdLst>
                  <a:gd name="connsiteX0" fmla="*/ 0 w 1544364"/>
                  <a:gd name="connsiteY0" fmla="*/ 0 h 489600"/>
                  <a:gd name="connsiteX1" fmla="*/ 1544364 w 1544364"/>
                  <a:gd name="connsiteY1" fmla="*/ 0 h 489600"/>
                  <a:gd name="connsiteX2" fmla="*/ 1544364 w 1544364"/>
                  <a:gd name="connsiteY2" fmla="*/ 489600 h 489600"/>
                  <a:gd name="connsiteX3" fmla="*/ 0 w 1544364"/>
                  <a:gd name="connsiteY3" fmla="*/ 489600 h 489600"/>
                  <a:gd name="connsiteX4" fmla="*/ 0 w 1544364"/>
                  <a:gd name="connsiteY4" fmla="*/ 0 h 48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4364" h="489600">
                    <a:moveTo>
                      <a:pt x="0" y="0"/>
                    </a:moveTo>
                    <a:lnTo>
                      <a:pt x="1544364" y="0"/>
                    </a:lnTo>
                    <a:lnTo>
                      <a:pt x="1544364" y="489600"/>
                    </a:lnTo>
                    <a:lnTo>
                      <a:pt x="0" y="4896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0904" tIns="69088" rIns="120904" bIns="69088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 smtClean="0"/>
                  <a:t>Charges</a:t>
                </a:r>
                <a:endParaRPr lang="en-US" sz="1200" kern="12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501493" y="3590199"/>
                <a:ext cx="1544364" cy="746639"/>
              </a:xfrm>
              <a:prstGeom prst="rect">
                <a:avLst/>
              </a:pr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7" name="Group 26"/>
            <p:cNvGrpSpPr/>
            <p:nvPr/>
          </p:nvGrpSpPr>
          <p:grpSpPr>
            <a:xfrm>
              <a:off x="2864742" y="4538875"/>
              <a:ext cx="1231008" cy="833226"/>
              <a:chOff x="6262068" y="3100599"/>
              <a:chExt cx="1544364" cy="1236239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6262068" y="3100599"/>
                <a:ext cx="1544364" cy="489600"/>
              </a:xfrm>
              <a:custGeom>
                <a:avLst/>
                <a:gdLst>
                  <a:gd name="connsiteX0" fmla="*/ 0 w 1544364"/>
                  <a:gd name="connsiteY0" fmla="*/ 0 h 489600"/>
                  <a:gd name="connsiteX1" fmla="*/ 1544364 w 1544364"/>
                  <a:gd name="connsiteY1" fmla="*/ 0 h 489600"/>
                  <a:gd name="connsiteX2" fmla="*/ 1544364 w 1544364"/>
                  <a:gd name="connsiteY2" fmla="*/ 489600 h 489600"/>
                  <a:gd name="connsiteX3" fmla="*/ 0 w 1544364"/>
                  <a:gd name="connsiteY3" fmla="*/ 489600 h 489600"/>
                  <a:gd name="connsiteX4" fmla="*/ 0 w 1544364"/>
                  <a:gd name="connsiteY4" fmla="*/ 0 h 48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4364" h="489600">
                    <a:moveTo>
                      <a:pt x="0" y="0"/>
                    </a:moveTo>
                    <a:lnTo>
                      <a:pt x="1544364" y="0"/>
                    </a:lnTo>
                    <a:lnTo>
                      <a:pt x="1544364" y="489600"/>
                    </a:lnTo>
                    <a:lnTo>
                      <a:pt x="0" y="4896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0904" tIns="69088" rIns="120904" bIns="69088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 smtClean="0"/>
                  <a:t>Dockets</a:t>
                </a:r>
                <a:endParaRPr lang="en-US" sz="1200" kern="1200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262068" y="3590199"/>
                <a:ext cx="1544364" cy="746639"/>
              </a:xfrm>
              <a:prstGeom prst="rect">
                <a:avLst/>
              </a:prstGeom>
            </p:spPr>
            <p:style>
              <a:lnRef idx="2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grpSp>
          <p:nvGrpSpPr>
            <p:cNvPr id="28" name="Group 27"/>
            <p:cNvGrpSpPr/>
            <p:nvPr/>
          </p:nvGrpSpPr>
          <p:grpSpPr>
            <a:xfrm>
              <a:off x="2864742" y="5607591"/>
              <a:ext cx="1231008" cy="918044"/>
              <a:chOff x="8022644" y="3100599"/>
              <a:chExt cx="1544364" cy="1236239"/>
            </a:xfrm>
          </p:grpSpPr>
          <p:sp>
            <p:nvSpPr>
              <p:cNvPr id="22" name="Freeform 21"/>
              <p:cNvSpPr/>
              <p:nvPr/>
            </p:nvSpPr>
            <p:spPr>
              <a:xfrm>
                <a:off x="8022644" y="3100599"/>
                <a:ext cx="1544364" cy="489600"/>
              </a:xfrm>
              <a:custGeom>
                <a:avLst/>
                <a:gdLst>
                  <a:gd name="connsiteX0" fmla="*/ 0 w 1544364"/>
                  <a:gd name="connsiteY0" fmla="*/ 0 h 489600"/>
                  <a:gd name="connsiteX1" fmla="*/ 1544364 w 1544364"/>
                  <a:gd name="connsiteY1" fmla="*/ 0 h 489600"/>
                  <a:gd name="connsiteX2" fmla="*/ 1544364 w 1544364"/>
                  <a:gd name="connsiteY2" fmla="*/ 489600 h 489600"/>
                  <a:gd name="connsiteX3" fmla="*/ 0 w 1544364"/>
                  <a:gd name="connsiteY3" fmla="*/ 489600 h 489600"/>
                  <a:gd name="connsiteX4" fmla="*/ 0 w 1544364"/>
                  <a:gd name="connsiteY4" fmla="*/ 0 h 48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4364" h="489600">
                    <a:moveTo>
                      <a:pt x="0" y="0"/>
                    </a:moveTo>
                    <a:lnTo>
                      <a:pt x="1544364" y="0"/>
                    </a:lnTo>
                    <a:lnTo>
                      <a:pt x="1544364" y="489600"/>
                    </a:lnTo>
                    <a:lnTo>
                      <a:pt x="0" y="4896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6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0904" tIns="69088" rIns="120904" bIns="69088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 err="1" smtClean="0"/>
                  <a:t>CourtEvents</a:t>
                </a:r>
                <a:endParaRPr lang="en-US" sz="1200" kern="12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022644" y="3590199"/>
                <a:ext cx="1544364" cy="746639"/>
              </a:xfrm>
              <a:prstGeom prst="rect">
                <a:avLst/>
              </a:prstGeom>
            </p:spPr>
            <p:style>
              <a:lnRef idx="2">
                <a:schemeClr val="accent6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cxnSp>
          <p:nvCxnSpPr>
            <p:cNvPr id="30" name="Elbow Connector 29"/>
            <p:cNvCxnSpPr>
              <a:stCxn id="15" idx="3"/>
              <a:endCxn id="19" idx="1"/>
            </p:cNvCxnSpPr>
            <p:nvPr/>
          </p:nvCxnSpPr>
          <p:spPr>
            <a:xfrm>
              <a:off x="1943101" y="3181629"/>
              <a:ext cx="921641" cy="9143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5" idx="3"/>
              <a:endCxn id="21" idx="1"/>
            </p:cNvCxnSpPr>
            <p:nvPr/>
          </p:nvCxnSpPr>
          <p:spPr>
            <a:xfrm>
              <a:off x="1943101" y="3181629"/>
              <a:ext cx="921641" cy="19388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5" idx="3"/>
              <a:endCxn id="23" idx="1"/>
            </p:cNvCxnSpPr>
            <p:nvPr/>
          </p:nvCxnSpPr>
          <p:spPr>
            <a:xfrm>
              <a:off x="1943101" y="3181629"/>
              <a:ext cx="921641" cy="30667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15" idx="3"/>
              <a:endCxn id="17" idx="1"/>
            </p:cNvCxnSpPr>
            <p:nvPr/>
          </p:nvCxnSpPr>
          <p:spPr>
            <a:xfrm flipV="1">
              <a:off x="1943101" y="2985496"/>
              <a:ext cx="921641" cy="19613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730605" y="1787760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Case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374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ShowCase Classes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46296"/>
              </p:ext>
            </p:extLst>
          </p:nvPr>
        </p:nvGraphicFramePr>
        <p:xfrm>
          <a:off x="6281894" y="2317916"/>
          <a:ext cx="1568451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8451">
                  <a:extLst>
                    <a:ext uri="{9D8B030D-6E8A-4147-A177-3AD203B41FA5}">
                      <a16:colId xmlns:a16="http://schemas.microsoft.com/office/drawing/2014/main" val="1484039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Court</a:t>
                      </a:r>
                      <a:r>
                        <a:rPr lang="en-US" sz="1200" b="1" dirty="0" err="1" smtClean="0"/>
                        <a:t>Single</a:t>
                      </a:r>
                      <a:r>
                        <a:rPr lang="en-US" sz="1200" dirty="0" err="1" smtClean="0"/>
                        <a:t>Base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04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9105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Save()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49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Delete()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736365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130729"/>
              </p:ext>
            </p:extLst>
          </p:nvPr>
        </p:nvGraphicFramePr>
        <p:xfrm>
          <a:off x="1261871" y="2317916"/>
          <a:ext cx="1906331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331">
                  <a:extLst>
                    <a:ext uri="{9D8B030D-6E8A-4147-A177-3AD203B41FA5}">
                      <a16:colId xmlns:a16="http://schemas.microsoft.com/office/drawing/2014/main" val="1484039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Court</a:t>
                      </a:r>
                      <a:r>
                        <a:rPr lang="en-US" sz="1200" b="1" dirty="0" err="1" smtClean="0"/>
                        <a:t>Collection</a:t>
                      </a:r>
                      <a:r>
                        <a:rPr lang="en-US" sz="1200" dirty="0" err="1" smtClean="0"/>
                        <a:t>Base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04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Clear()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9105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Add()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249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GetByID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73636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95155"/>
              </p:ext>
            </p:extLst>
          </p:nvPr>
        </p:nvGraphicFramePr>
        <p:xfrm>
          <a:off x="7606272" y="4582452"/>
          <a:ext cx="156845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8451">
                  <a:extLst>
                    <a:ext uri="{9D8B030D-6E8A-4147-A177-3AD203B41FA5}">
                      <a16:colId xmlns:a16="http://schemas.microsoft.com/office/drawing/2014/main" val="1484039155"/>
                    </a:ext>
                  </a:extLst>
                </a:gridCol>
              </a:tblGrid>
              <a:tr h="2098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C</a:t>
                      </a:r>
                      <a:r>
                        <a:rPr lang="en-US" sz="1200" dirty="0" err="1" smtClean="0"/>
                        <a:t>Party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042939"/>
                  </a:ext>
                </a:extLst>
              </a:tr>
              <a:tr h="6296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DOB</a:t>
                      </a:r>
                    </a:p>
                    <a:p>
                      <a:r>
                        <a:rPr lang="en-US" sz="1200" dirty="0" err="1" smtClean="0"/>
                        <a:t>PartyType</a:t>
                      </a:r>
                      <a:r>
                        <a:rPr lang="en-US" sz="1200" dirty="0" smtClean="0"/>
                        <a:t>()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059401"/>
                  </a:ext>
                </a:extLst>
              </a:tr>
            </a:tbl>
          </a:graphicData>
        </a:graphic>
      </p:graphicFrame>
      <p:cxnSp>
        <p:nvCxnSpPr>
          <p:cNvPr id="4" name="Elbow Connector 3"/>
          <p:cNvCxnSpPr>
            <a:endCxn id="5" idx="1"/>
          </p:cNvCxnSpPr>
          <p:nvPr/>
        </p:nvCxnSpPr>
        <p:spPr>
          <a:xfrm rot="16200000" flipH="1">
            <a:off x="6603288" y="4036668"/>
            <a:ext cx="1238378" cy="7675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194929"/>
              </p:ext>
            </p:extLst>
          </p:nvPr>
        </p:nvGraphicFramePr>
        <p:xfrm>
          <a:off x="2728835" y="4582452"/>
          <a:ext cx="1568451" cy="90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8451">
                  <a:extLst>
                    <a:ext uri="{9D8B030D-6E8A-4147-A177-3AD203B41FA5}">
                      <a16:colId xmlns:a16="http://schemas.microsoft.com/office/drawing/2014/main" val="2423913827"/>
                    </a:ext>
                  </a:extLst>
                </a:gridCol>
              </a:tblGrid>
              <a:tr h="20988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C</a:t>
                      </a:r>
                      <a:r>
                        <a:rPr lang="en-US" sz="1200" dirty="0" err="1" smtClean="0"/>
                        <a:t>Party</a:t>
                      </a:r>
                      <a:r>
                        <a:rPr lang="en-US" sz="1200" b="1" dirty="0" err="1" smtClean="0"/>
                        <a:t>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494396"/>
                  </a:ext>
                </a:extLst>
              </a:tr>
              <a:tr h="62966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CreateParty</a:t>
                      </a:r>
                      <a:r>
                        <a:rPr lang="en-US" sz="1200" dirty="0" smtClean="0"/>
                        <a:t>()</a:t>
                      </a:r>
                    </a:p>
                    <a:p>
                      <a:r>
                        <a:rPr lang="en-US" sz="1200" dirty="0" err="1" smtClean="0"/>
                        <a:t>GetMainParty</a:t>
                      </a:r>
                      <a:r>
                        <a:rPr lang="en-US" sz="1200" dirty="0" smtClean="0"/>
                        <a:t>()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828497"/>
                  </a:ext>
                </a:extLst>
              </a:tr>
            </a:tbl>
          </a:graphicData>
        </a:graphic>
      </p:graphicFrame>
      <p:cxnSp>
        <p:nvCxnSpPr>
          <p:cNvPr id="9" name="Elbow Connector 8"/>
          <p:cNvCxnSpPr>
            <a:stCxn id="28" idx="2"/>
            <a:endCxn id="6" idx="1"/>
          </p:cNvCxnSpPr>
          <p:nvPr/>
        </p:nvCxnSpPr>
        <p:spPr>
          <a:xfrm rot="16200000" flipH="1">
            <a:off x="1855351" y="4160960"/>
            <a:ext cx="1233168" cy="513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3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ShowCase Core Services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8359" y="3480752"/>
            <a:ext cx="1990725" cy="11715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ShowCase Client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65217" y="2209800"/>
            <a:ext cx="1885950" cy="8858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Service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65217" y="3623628"/>
            <a:ext cx="1885950" cy="885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Service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8848725" y="4266842"/>
            <a:ext cx="1323975" cy="1604963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ShowCase</a:t>
            </a:r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cxnSp>
        <p:nvCxnSpPr>
          <p:cNvPr id="9" name="Elbow Connector 8"/>
          <p:cNvCxnSpPr>
            <a:endCxn id="5" idx="1"/>
          </p:cNvCxnSpPr>
          <p:nvPr/>
        </p:nvCxnSpPr>
        <p:spPr>
          <a:xfrm flipV="1">
            <a:off x="3339084" y="2652713"/>
            <a:ext cx="1826133" cy="1062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16945" y="33454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>
            <a:off x="3339084" y="4509453"/>
            <a:ext cx="5509641" cy="670877"/>
          </a:xfrm>
          <a:prstGeom prst="bentConnector3">
            <a:avLst>
              <a:gd name="adj1" fmla="val 8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65217" y="5923281"/>
            <a:ext cx="1885950" cy="5857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7" name="Elbow Connector 26"/>
          <p:cNvCxnSpPr>
            <a:endCxn id="25" idx="1"/>
          </p:cNvCxnSpPr>
          <p:nvPr/>
        </p:nvCxnSpPr>
        <p:spPr>
          <a:xfrm>
            <a:off x="3429000" y="4509453"/>
            <a:ext cx="1736217" cy="1706721"/>
          </a:xfrm>
          <a:prstGeom prst="bentConnector3">
            <a:avLst>
              <a:gd name="adj1" fmla="val 209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6" idx="1"/>
          </p:cNvCxnSpPr>
          <p:nvPr/>
        </p:nvCxnSpPr>
        <p:spPr>
          <a:xfrm flipV="1">
            <a:off x="3339084" y="4066541"/>
            <a:ext cx="1826133" cy="442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Padlock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87" y="4183401"/>
            <a:ext cx="300313" cy="3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4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" y="2362724"/>
            <a:ext cx="9692640" cy="1428929"/>
          </a:xfrm>
        </p:spPr>
        <p:txBody>
          <a:bodyPr/>
          <a:lstStyle/>
          <a:p>
            <a:pPr algn="ctr"/>
            <a:r>
              <a:rPr lang="en-US" dirty="0" smtClean="0"/>
              <a:t>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598" y="2387407"/>
            <a:ext cx="9692640" cy="1428929"/>
          </a:xfrm>
        </p:spPr>
        <p:txBody>
          <a:bodyPr/>
          <a:lstStyle/>
          <a:p>
            <a:pPr algn="ctr"/>
            <a:r>
              <a:rPr lang="en-US" dirty="0" smtClean="0"/>
              <a:t>Workflow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0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Gotchas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much complexity in the workflow</a:t>
            </a:r>
          </a:p>
          <a:p>
            <a:r>
              <a:rPr lang="en-US" dirty="0" smtClean="0"/>
              <a:t>Minor syntax limitations; i.e. </a:t>
            </a:r>
            <a:r>
              <a:rPr lang="en-US" dirty="0" err="1" smtClean="0"/>
              <a:t>Linq</a:t>
            </a:r>
            <a:r>
              <a:rPr lang="en-US" dirty="0" smtClean="0"/>
              <a:t> expression, </a:t>
            </a:r>
            <a:r>
              <a:rPr lang="en-US" dirty="0" err="1" smtClean="0"/>
              <a:t>async</a:t>
            </a:r>
            <a:r>
              <a:rPr lang="en-US" dirty="0" smtClean="0"/>
              <a:t> / await, using</a:t>
            </a:r>
          </a:p>
          <a:p>
            <a:r>
              <a:rPr lang="en-US" dirty="0" smtClean="0"/>
              <a:t>Unattended execution - error handling; i.e., how to properly catch, communicate, redirect errors, process failures, etc. </a:t>
            </a:r>
          </a:p>
          <a:p>
            <a:r>
              <a:rPr lang="en-US" dirty="0"/>
              <a:t>Reinventing the Wheel; i.e., there may already exist a method, a business rule, and/or a workflow that performs the desired action(s)… or a subset of them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51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Scenarios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Relational database and programing basic knowledge</a:t>
            </a:r>
          </a:p>
          <a:p>
            <a:r>
              <a:rPr lang="en-US" dirty="0" smtClean="0"/>
              <a:t>Visual </a:t>
            </a:r>
            <a:r>
              <a:rPr lang="en-US" dirty="0"/>
              <a:t>Studio 2017 || Visual Studio </a:t>
            </a:r>
            <a:r>
              <a:rPr lang="en-US" dirty="0" smtClean="0"/>
              <a:t>2019</a:t>
            </a:r>
          </a:p>
          <a:p>
            <a:pPr marL="274320" lvl="1" indent="0">
              <a:buNone/>
            </a:pPr>
            <a:endParaRPr lang="en-US" dirty="0" smtClean="0">
              <a:hlinkClick r:id="rId3"/>
            </a:endParaRPr>
          </a:p>
          <a:p>
            <a:pPr marL="274320" lvl="1" indent="0">
              <a:buNone/>
            </a:pPr>
            <a:r>
              <a:rPr lang="en-US" dirty="0" smtClean="0">
                <a:hlinkClick r:id="rId3"/>
              </a:rPr>
              <a:t>//</a:t>
            </a:r>
            <a:r>
              <a:rPr lang="en-US" dirty="0">
                <a:hlinkClick r:id="rId3"/>
              </a:rPr>
              <a:t>visualstudio.microsoft.com/downloads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Workflow Workshop solution</a:t>
            </a:r>
          </a:p>
          <a:p>
            <a:pPr marL="274320" lvl="1" indent="0">
              <a:buNone/>
            </a:pPr>
            <a:endParaRPr lang="en-US" dirty="0" smtClean="0">
              <a:hlinkClick r:id="rId4"/>
            </a:endParaRPr>
          </a:p>
          <a:p>
            <a:pPr marL="274320" lvl="1" indent="0">
              <a:buNone/>
            </a:pPr>
            <a:r>
              <a:rPr lang="en-US" dirty="0" smtClean="0">
                <a:hlinkClick r:id="rId4"/>
              </a:rPr>
              <a:t>//</a:t>
            </a:r>
            <a:r>
              <a:rPr lang="en-US" dirty="0">
                <a:hlinkClick r:id="rId4"/>
              </a:rPr>
              <a:t>github.com/maximoaragon/WorkflowWorkshop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.NET language knowledge (e.g. C# | VB.NET) is </a:t>
            </a:r>
            <a:r>
              <a:rPr lang="en-US" dirty="0"/>
              <a:t>a plus</a:t>
            </a:r>
          </a:p>
          <a:p>
            <a:pPr marL="0" indent="0">
              <a:buNone/>
            </a:pPr>
            <a:r>
              <a:rPr lang="en-US" dirty="0" smtClean="0"/>
              <a:t>ShowCase data knowledge (e.g. </a:t>
            </a:r>
            <a:r>
              <a:rPr lang="en-US" dirty="0" err="1" smtClean="0"/>
              <a:t>tblCase</a:t>
            </a:r>
            <a:r>
              <a:rPr lang="en-US" dirty="0" smtClean="0"/>
              <a:t>, </a:t>
            </a:r>
            <a:r>
              <a:rPr lang="en-US" dirty="0" err="1" smtClean="0"/>
              <a:t>tblParty</a:t>
            </a:r>
            <a:r>
              <a:rPr lang="en-US" dirty="0" smtClean="0"/>
              <a:t>…) is </a:t>
            </a:r>
            <a:r>
              <a:rPr lang="en-US" dirty="0"/>
              <a:t>a plus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6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462" y="1852612"/>
            <a:ext cx="7372413" cy="47577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Fundamentals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ShowCase Workflow</a:t>
            </a:r>
          </a:p>
          <a:p>
            <a:pPr marL="0" indent="0">
              <a:buNone/>
            </a:pPr>
            <a:r>
              <a:rPr lang="en-US" b="1" dirty="0" smtClean="0"/>
              <a:t>Morning &lt;</a:t>
            </a:r>
            <a:r>
              <a:rPr lang="en-US" b="1" dirty="0" err="1" smtClean="0"/>
              <a:t>br</a:t>
            </a:r>
            <a:r>
              <a:rPr lang="en-US" b="1" dirty="0" smtClean="0"/>
              <a:t>&gt; @ 10:30 am </a:t>
            </a:r>
          </a:p>
          <a:p>
            <a:pPr marL="0" indent="0">
              <a:buNone/>
            </a:pPr>
            <a:r>
              <a:rPr lang="en-US" b="1" dirty="0" smtClean="0"/>
              <a:t>Workflow Sample </a:t>
            </a:r>
          </a:p>
          <a:p>
            <a:pPr marL="0" indent="0">
              <a:buNone/>
            </a:pPr>
            <a:r>
              <a:rPr lang="en-US" sz="2100" b="1" dirty="0" smtClean="0"/>
              <a:t>Lunch </a:t>
            </a:r>
            <a:r>
              <a:rPr lang="en-US" sz="2100" b="1" dirty="0"/>
              <a:t>&lt;</a:t>
            </a:r>
            <a:r>
              <a:rPr lang="en-US" sz="2100" b="1" dirty="0" err="1"/>
              <a:t>br</a:t>
            </a:r>
            <a:r>
              <a:rPr lang="en-US" sz="2100" b="1" dirty="0"/>
              <a:t>&gt; @ 12:00 </a:t>
            </a:r>
            <a:r>
              <a:rPr lang="en-US" sz="2100" b="1" dirty="0" smtClean="0"/>
              <a:t>pm</a:t>
            </a:r>
            <a:endParaRPr lang="en-US" sz="2400" b="1" dirty="0"/>
          </a:p>
          <a:p>
            <a:pPr marL="0" indent="0">
              <a:buNone/>
            </a:pPr>
            <a:r>
              <a:rPr lang="en-US" b="1" dirty="0" smtClean="0"/>
              <a:t>Deployment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ShowCase </a:t>
            </a:r>
            <a:r>
              <a:rPr lang="en-US" dirty="0" smtClean="0"/>
              <a:t>&amp; Fundamentals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DES &amp; Fundamentals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Hands-On Lab</a:t>
            </a:r>
          </a:p>
          <a:p>
            <a:pPr marL="0" indent="0">
              <a:buNone/>
            </a:pPr>
            <a:r>
              <a:rPr lang="en-US" sz="2100" b="1" dirty="0"/>
              <a:t>Afternoon &lt;</a:t>
            </a:r>
            <a:r>
              <a:rPr lang="en-US" sz="2100" b="1" dirty="0" err="1"/>
              <a:t>br</a:t>
            </a:r>
            <a:r>
              <a:rPr lang="en-US" sz="2100" b="1" dirty="0"/>
              <a:t>&gt; @ 2:45 pm </a:t>
            </a:r>
          </a:p>
          <a:p>
            <a:pPr marL="0" indent="0">
              <a:buNone/>
            </a:pPr>
            <a:r>
              <a:rPr lang="en-US" b="1" dirty="0" smtClean="0"/>
              <a:t>Use Case Scenarios</a:t>
            </a:r>
          </a:p>
        </p:txBody>
      </p:sp>
      <p:pic>
        <p:nvPicPr>
          <p:cNvPr id="5" name="Picture 4" descr="Sustainable house design features checklist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25" y="2419350"/>
            <a:ext cx="3482975" cy="261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5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“</a:t>
            </a:r>
            <a:r>
              <a:rPr lang="en-US" sz="2400" b="1" dirty="0" smtClean="0"/>
              <a:t>The engine to dynamically execute </a:t>
            </a:r>
            <a:r>
              <a:rPr lang="en-US" sz="2400" b="1"/>
              <a:t>ordered </a:t>
            </a:r>
            <a:r>
              <a:rPr lang="en-US" sz="2400" b="1" smtClean="0"/>
              <a:t>instructions </a:t>
            </a:r>
            <a:r>
              <a:rPr lang="en-US" sz="2400" b="1" dirty="0" smtClean="0"/>
              <a:t>in ShowCase applications</a:t>
            </a:r>
            <a:r>
              <a:rPr lang="en-US" sz="2400" dirty="0" smtClean="0"/>
              <a:t>”</a:t>
            </a:r>
          </a:p>
          <a:p>
            <a:pPr marL="0" indent="0" algn="r">
              <a:buNone/>
            </a:pPr>
            <a:r>
              <a:rPr lang="en-US" sz="2400" dirty="0" smtClean="0"/>
              <a:t>--max</a:t>
            </a:r>
          </a:p>
          <a:p>
            <a:r>
              <a:rPr lang="en-US" dirty="0" smtClean="0"/>
              <a:t>Based on Windows Workflow Foundation </a:t>
            </a:r>
            <a:r>
              <a:rPr lang="en-US" b="1" dirty="0" smtClean="0"/>
              <a:t>.NET 4.0</a:t>
            </a:r>
            <a:endParaRPr lang="en-US" dirty="0" smtClean="0"/>
          </a:p>
          <a:p>
            <a:r>
              <a:rPr lang="en-US" dirty="0" smtClean="0"/>
              <a:t>Also called Activity</a:t>
            </a:r>
          </a:p>
          <a:p>
            <a:r>
              <a:rPr lang="en-US" dirty="0" smtClean="0"/>
              <a:t>Stored as XAML / XML in a file or database</a:t>
            </a:r>
          </a:p>
          <a:p>
            <a:r>
              <a:rPr lang="en-US" dirty="0" smtClean="0"/>
              <a:t>Executed at runtime</a:t>
            </a:r>
          </a:p>
        </p:txBody>
      </p:sp>
    </p:spTree>
    <p:extLst>
      <p:ext uri="{BB962C8B-B14F-4D97-AF65-F5344CB8AC3E}">
        <p14:creationId xmlns:p14="http://schemas.microsoft.com/office/powerpoint/2010/main" val="394825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14885" y="1057273"/>
            <a:ext cx="757240" cy="838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148136" y="2419349"/>
            <a:ext cx="2047875" cy="7239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Activity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438399" y="5314951"/>
            <a:ext cx="2047875" cy="7239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Some Activity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943600" y="5314951"/>
            <a:ext cx="2047875" cy="723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Some Other Activity</a:t>
            </a:r>
            <a:endParaRPr lang="en-US" sz="1400" dirty="0"/>
          </a:p>
        </p:txBody>
      </p:sp>
      <p:sp>
        <p:nvSpPr>
          <p:cNvPr id="8" name="Diamond 7"/>
          <p:cNvSpPr/>
          <p:nvPr/>
        </p:nvSpPr>
        <p:spPr>
          <a:xfrm>
            <a:off x="4317203" y="3667125"/>
            <a:ext cx="1709738" cy="112395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Condition</a:t>
            </a:r>
            <a:endParaRPr lang="en-US" sz="1100" dirty="0"/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5172072" y="3143249"/>
            <a:ext cx="2" cy="52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1"/>
            <a:endCxn id="6" idx="0"/>
          </p:cNvCxnSpPr>
          <p:nvPr/>
        </p:nvCxnSpPr>
        <p:spPr>
          <a:xfrm rot="10800000" flipV="1">
            <a:off x="3462337" y="4229099"/>
            <a:ext cx="854866" cy="10858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8" idx="3"/>
            <a:endCxn id="7" idx="0"/>
          </p:cNvCxnSpPr>
          <p:nvPr/>
        </p:nvCxnSpPr>
        <p:spPr>
          <a:xfrm>
            <a:off x="6026941" y="4229100"/>
            <a:ext cx="940597" cy="10858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24271" y="4229099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true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6284908" y="4231644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false</a:t>
            </a:r>
            <a:endParaRPr lang="en-US" sz="1100" dirty="0"/>
          </a:p>
        </p:txBody>
      </p:sp>
      <p:cxnSp>
        <p:nvCxnSpPr>
          <p:cNvPr id="24" name="Straight Arrow Connector 23"/>
          <p:cNvCxnSpPr>
            <a:stCxn id="4" idx="2"/>
            <a:endCxn id="5" idx="0"/>
          </p:cNvCxnSpPr>
          <p:nvPr/>
        </p:nvCxnSpPr>
        <p:spPr>
          <a:xfrm flipH="1">
            <a:off x="5172074" y="1895473"/>
            <a:ext cx="21431" cy="52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54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" y="1033504"/>
            <a:ext cx="10958583" cy="5715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" y="262394"/>
            <a:ext cx="11047033" cy="5281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Workflow Designer (VS)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87899" y="1543049"/>
            <a:ext cx="5061398" cy="4210050"/>
          </a:xfrm>
          <a:prstGeom prst="roundRect">
            <a:avLst>
              <a:gd name="adj" fmla="val 1424"/>
            </a:avLst>
          </a:prstGeom>
          <a:solidFill>
            <a:srgbClr val="FFC5A2">
              <a:alpha val="18039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Designer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0974" y="1257299"/>
            <a:ext cx="2299679" cy="4911681"/>
          </a:xfrm>
          <a:prstGeom prst="roundRect">
            <a:avLst>
              <a:gd name="adj" fmla="val 1424"/>
            </a:avLst>
          </a:prstGeom>
          <a:solidFill>
            <a:srgbClr val="FFC5A2">
              <a:alpha val="18039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Activities</a:t>
            </a:r>
            <a:endParaRPr lang="en-US" sz="28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582298" y="1543049"/>
            <a:ext cx="2266676" cy="4935024"/>
          </a:xfrm>
          <a:prstGeom prst="roundRect">
            <a:avLst>
              <a:gd name="adj" fmla="val 1424"/>
            </a:avLst>
          </a:prstGeom>
          <a:solidFill>
            <a:srgbClr val="FFC5A2">
              <a:alpha val="18039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 Files</a:t>
            </a:r>
            <a:endParaRPr lang="en-US" sz="28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04562" y="5753099"/>
            <a:ext cx="5563675" cy="847726"/>
          </a:xfrm>
          <a:prstGeom prst="roundRect">
            <a:avLst>
              <a:gd name="adj" fmla="val 1424"/>
            </a:avLst>
          </a:prstGeom>
          <a:solidFill>
            <a:srgbClr val="FFC5A2">
              <a:alpha val="18039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 and Arguments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187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6" y="2367418"/>
            <a:ext cx="11753850" cy="1509257"/>
          </a:xfrm>
        </p:spPr>
        <p:txBody>
          <a:bodyPr/>
          <a:lstStyle/>
          <a:p>
            <a:pPr algn="ctr"/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1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b="1" dirty="0" smtClean="0"/>
              <a:t>WorkflowWorkshop.sln</a:t>
            </a:r>
            <a:r>
              <a:rPr lang="en-US" dirty="0" smtClean="0"/>
              <a:t> add a workflow</a:t>
            </a:r>
          </a:p>
          <a:p>
            <a:pPr marL="0" indent="0">
              <a:buNone/>
            </a:pPr>
            <a:endParaRPr lang="en-US" dirty="0" smtClean="0"/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Add a workflow under </a:t>
            </a:r>
            <a:r>
              <a:rPr lang="en-US" sz="2000" b="1" dirty="0" err="1" smtClean="0"/>
              <a:t>WorkflowLib</a:t>
            </a:r>
            <a:r>
              <a:rPr lang="en-US" sz="2000" b="1" dirty="0" smtClean="0"/>
              <a:t>\Training</a:t>
            </a:r>
            <a:r>
              <a:rPr lang="en-US" sz="2000" dirty="0" smtClean="0"/>
              <a:t> directory named </a:t>
            </a:r>
            <a:r>
              <a:rPr lang="en-US" sz="2000" b="1" dirty="0" err="1" smtClean="0"/>
              <a:t>Demo</a:t>
            </a:r>
            <a:r>
              <a:rPr lang="en-US" sz="2000" b="1" i="1" dirty="0" err="1" smtClean="0">
                <a:solidFill>
                  <a:srgbClr val="FF0000"/>
                </a:solidFill>
              </a:rPr>
              <a:t>YourName</a:t>
            </a:r>
            <a:r>
              <a:rPr lang="en-US" sz="2000" b="1" dirty="0" err="1" smtClean="0"/>
              <a:t>Workflow.xaml</a:t>
            </a:r>
            <a:r>
              <a:rPr lang="en-US" sz="2000" b="1" dirty="0" smtClean="0"/>
              <a:t> 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/>
              <a:t>e.g. </a:t>
            </a:r>
            <a:r>
              <a:rPr lang="en-US" sz="1800" dirty="0" err="1" smtClean="0"/>
              <a:t>Demo</a:t>
            </a:r>
            <a:r>
              <a:rPr lang="en-US" sz="1800" b="1" dirty="0" err="1" smtClean="0">
                <a:solidFill>
                  <a:srgbClr val="FF0000"/>
                </a:solidFill>
              </a:rPr>
              <a:t>Ricky</a:t>
            </a:r>
            <a:r>
              <a:rPr lang="en-US" sz="1800" dirty="0" err="1" smtClean="0"/>
              <a:t>Workflow.xaml</a:t>
            </a:r>
            <a:endParaRPr lang="en-US" sz="1800" dirty="0" smtClean="0"/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Add an </a:t>
            </a:r>
            <a:r>
              <a:rPr lang="en-US" sz="2000" b="1" u="sng" dirty="0" smtClean="0"/>
              <a:t>Assign</a:t>
            </a:r>
            <a:r>
              <a:rPr lang="en-US" sz="2000" b="1" dirty="0" smtClean="0"/>
              <a:t> </a:t>
            </a:r>
            <a:r>
              <a:rPr lang="en-US" sz="2000" dirty="0" smtClean="0"/>
              <a:t>activity and initialize the </a:t>
            </a:r>
            <a:r>
              <a:rPr lang="en-US" sz="2000" b="1" u="sng" dirty="0" smtClean="0"/>
              <a:t>Result</a:t>
            </a:r>
            <a:r>
              <a:rPr lang="en-US" sz="2000" b="1" dirty="0" smtClean="0"/>
              <a:t> </a:t>
            </a:r>
            <a:r>
              <a:rPr lang="en-US" sz="2000" dirty="0" smtClean="0"/>
              <a:t>argument</a:t>
            </a:r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Add a new variable named </a:t>
            </a:r>
            <a:r>
              <a:rPr lang="en-US" sz="2000" b="1" u="sng" dirty="0" err="1" smtClean="0"/>
              <a:t>developerName</a:t>
            </a:r>
            <a:endParaRPr lang="en-US" sz="2000" b="1" u="sng" dirty="0" smtClean="0"/>
          </a:p>
          <a:p>
            <a:pPr marL="61722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Add an </a:t>
            </a:r>
            <a:r>
              <a:rPr lang="en-US" sz="2000" b="1" dirty="0" err="1" smtClean="0"/>
              <a:t>InvokeMethod</a:t>
            </a:r>
            <a:r>
              <a:rPr lang="en-US" sz="2000" b="1" dirty="0" smtClean="0"/>
              <a:t> </a:t>
            </a:r>
            <a:r>
              <a:rPr lang="en-US" sz="2000" dirty="0" smtClean="0"/>
              <a:t>activity and call the </a:t>
            </a:r>
            <a:r>
              <a:rPr lang="en-US" sz="2000" b="1" dirty="0" err="1" smtClean="0"/>
              <a:t>LoadXml</a:t>
            </a:r>
            <a:r>
              <a:rPr lang="en-US" sz="2000" dirty="0" smtClean="0"/>
              <a:t> method passing a xml as a string </a:t>
            </a:r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80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sz="2000" spc="10" dirty="0"/>
              <a:t>Run the workflow locally</a:t>
            </a:r>
          </a:p>
          <a:p>
            <a:pPr marL="274320" lvl="1" indent="0">
              <a:buNone/>
            </a:pPr>
            <a:endParaRPr lang="en-US" dirty="0"/>
          </a:p>
          <a:p>
            <a:pPr marL="617220" lvl="1" indent="-342900">
              <a:lnSpc>
                <a:spcPct val="150000"/>
              </a:lnSpc>
              <a:buAutoNum type="arabicPeriod"/>
            </a:pPr>
            <a:r>
              <a:rPr lang="en-US" sz="2000" dirty="0"/>
              <a:t>Open </a:t>
            </a:r>
            <a:r>
              <a:rPr lang="en-US" sz="2000" b="1" dirty="0" err="1" smtClean="0"/>
              <a:t>Program.cs</a:t>
            </a:r>
            <a:endParaRPr lang="en-US" sz="2000" dirty="0" smtClean="0"/>
          </a:p>
          <a:p>
            <a:pPr marL="617220" lvl="1" indent="-342900">
              <a:lnSpc>
                <a:spcPct val="150000"/>
              </a:lnSpc>
              <a:buAutoNum type="arabicPeriod"/>
            </a:pPr>
            <a:r>
              <a:rPr lang="en-US" sz="2000" dirty="0" smtClean="0"/>
              <a:t>Set </a:t>
            </a:r>
            <a:r>
              <a:rPr lang="en-US" sz="2000" b="1" dirty="0" err="1" smtClean="0"/>
              <a:t>workflowFilePath</a:t>
            </a:r>
            <a:r>
              <a:rPr lang="en-US" sz="2000" b="1" dirty="0" smtClean="0"/>
              <a:t> </a:t>
            </a:r>
            <a:r>
              <a:rPr lang="en-US" sz="2000" dirty="0" smtClean="0"/>
              <a:t>to the path of your workflow</a:t>
            </a:r>
          </a:p>
          <a:p>
            <a:pPr marL="617220" lvl="1" indent="-342900">
              <a:lnSpc>
                <a:spcPct val="150000"/>
              </a:lnSpc>
              <a:buAutoNum type="arabicPeriod"/>
            </a:pPr>
            <a:r>
              <a:rPr lang="en-US" sz="2000" dirty="0" smtClean="0"/>
              <a:t>Add optional parameters</a:t>
            </a:r>
            <a:endParaRPr lang="en-US" sz="2000" dirty="0"/>
          </a:p>
          <a:p>
            <a:pPr marL="617220" lvl="1" indent="-342900">
              <a:lnSpc>
                <a:spcPct val="150000"/>
              </a:lnSpc>
              <a:buAutoNum type="arabicPeriod"/>
            </a:pPr>
            <a:r>
              <a:rPr lang="en-US" sz="2000" dirty="0"/>
              <a:t>Run </a:t>
            </a:r>
            <a:r>
              <a:rPr lang="en-US" sz="2000" b="1" dirty="0" err="1"/>
              <a:t>Workflow.Console</a:t>
            </a:r>
            <a:r>
              <a:rPr lang="en-US" sz="2000" dirty="0"/>
              <a:t> to execute the </a:t>
            </a:r>
            <a:r>
              <a:rPr lang="en-US" sz="2000" dirty="0" smtClean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3106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2018_Template.potx" id="{5C4373A1-C372-4625-969E-8303FA0110FD}" vid="{640C763B-BBBB-46A5-8E5C-D970EE0D3B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c16c857-3d33-4804-89e7-d7a36ddcbe61">4CFUM344U5X2-1417768135-303</_dlc_DocId>
    <_dlc_DocIdUrl xmlns="1c16c857-3d33-4804-89e7-d7a36ddcbe61">
      <Url>https://www.ourvolaris.com/sites/equivant/ShowCase/_layouts/15/DocIdRedir.aspx?ID=4CFUM344U5X2-1417768135-303</Url>
      <Description>4CFUM344U5X2-1417768135-303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2FF0DC03D407449E4076D3696A97B2" ma:contentTypeVersion="0" ma:contentTypeDescription="Create a new document." ma:contentTypeScope="" ma:versionID="ee051c3cbe8302fb7c882ebb60b15670">
  <xsd:schema xmlns:xsd="http://www.w3.org/2001/XMLSchema" xmlns:xs="http://www.w3.org/2001/XMLSchema" xmlns:p="http://schemas.microsoft.com/office/2006/metadata/properties" xmlns:ns2="1c16c857-3d33-4804-89e7-d7a36ddcbe61" targetNamespace="http://schemas.microsoft.com/office/2006/metadata/properties" ma:root="true" ma:fieldsID="01e4f1767fe59f1ae9c41dcc25ef9fb9" ns2:_="">
    <xsd:import namespace="1c16c857-3d33-4804-89e7-d7a36ddcbe6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6c857-3d33-4804-89e7-d7a36ddcbe6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3234296-F5D4-4A0D-8FCB-36A9501C5B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35B70F-85B1-42C5-9995-5806EA2C2C5F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c16c857-3d33-4804-89e7-d7a36ddcbe6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F50024A-0A4A-4C2A-BF6E-95928DA85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16c857-3d33-4804-89e7-d7a36ddcbe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00F2913-B229-4C78-8012-9441D024154F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SC2019_Template</Template>
  <TotalTime>1570</TotalTime>
  <Words>513</Words>
  <Application>Microsoft Office PowerPoint</Application>
  <PresentationFormat>Widescreen</PresentationFormat>
  <Paragraphs>153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Schoolbook</vt:lpstr>
      <vt:lpstr>Wingdings 2</vt:lpstr>
      <vt:lpstr>View</vt:lpstr>
      <vt:lpstr>Workflow Workshop</vt:lpstr>
      <vt:lpstr>Requirements</vt:lpstr>
      <vt:lpstr>Agenda</vt:lpstr>
      <vt:lpstr>ShowCase Workflows</vt:lpstr>
      <vt:lpstr>PowerPoint Presentation</vt:lpstr>
      <vt:lpstr>Workflow Designer (VS)</vt:lpstr>
      <vt:lpstr>&lt;br&gt;</vt:lpstr>
      <vt:lpstr>Sample Workflow</vt:lpstr>
      <vt:lpstr>Sample Workflow</vt:lpstr>
      <vt:lpstr>Upload workflow to DESBoard</vt:lpstr>
      <vt:lpstr>&lt;br&gt;</vt:lpstr>
      <vt:lpstr>Deploying Workflows</vt:lpstr>
      <vt:lpstr>ShowCase Data</vt:lpstr>
      <vt:lpstr>ShowCase Classes</vt:lpstr>
      <vt:lpstr>ShowCase Core Services</vt:lpstr>
      <vt:lpstr>Code Example</vt:lpstr>
      <vt:lpstr>Workflow Translation</vt:lpstr>
      <vt:lpstr>Gotchas!</vt:lpstr>
      <vt:lpstr>Use Case Scenarios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Training</dc:title>
  <dc:creator>Maxuel Aragones</dc:creator>
  <cp:lastModifiedBy>Maxuel Aragones</cp:lastModifiedBy>
  <cp:revision>89</cp:revision>
  <dcterms:created xsi:type="dcterms:W3CDTF">2019-04-10T20:24:22Z</dcterms:created>
  <dcterms:modified xsi:type="dcterms:W3CDTF">2019-05-01T14:09:23Z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0x010100D82FF0DC03D407449E4076D3696A97B2</vt:lpwstr>
  </property>
  <property fmtid="{D5CDD505-2E9C-101B-9397-08002B2CF9AE}" pid="3" name="_dlc_DocIdItemGuid">
    <vt:lpwstr>5dfa3729-97f3-491b-aba0-3dd28cd3167d</vt:lpwstr>
  </property>
</Properties>
</file>