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l-GR" sz="4400" spc="-1" strike="noStrike">
                <a:latin typeface="Arial"/>
              </a:rPr>
              <a:t>Πατήστε για μετακίνηση της διαφάνειας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l-GR" sz="2000" spc="-1" strike="noStrike">
                <a:latin typeface="Arial"/>
              </a:rPr>
              <a:t>Πατήστε για επεξεργασία της μορφής των σημειώσεων</a:t>
            </a:r>
            <a:endParaRPr b="0" lang="el-GR" sz="20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l-GR" sz="1400" spc="-1" strike="noStrike">
                <a:latin typeface="Times New Roman"/>
              </a:rPr>
              <a:t>&lt;κεφαλίδα&gt;</a:t>
            </a:r>
            <a:endParaRPr b="0" lang="el-GR" sz="1400" spc="-1" strike="noStrike"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l-GR" sz="1400" spc="-1" strike="noStrike">
                <a:latin typeface="Times New Roman"/>
              </a:rPr>
              <a:t>&lt;ημερομηνία/ώρα&gt;</a:t>
            </a:r>
            <a:endParaRPr b="0" lang="el-GR" sz="1400" spc="-1" strike="noStrike"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l-GR" sz="1400" spc="-1" strike="noStrike">
                <a:latin typeface="Times New Roman"/>
              </a:rPr>
              <a:t>&lt;υποσέλιδο&gt;</a:t>
            </a:r>
            <a:endParaRPr b="0" lang="el-GR" sz="1400" spc="-1" strike="noStrike">
              <a:latin typeface="Times New Roman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124BD5F-37E1-42E2-80A1-9957DAA225CC}" type="slidenum">
              <a:rPr b="0" lang="el-GR" sz="1400" spc="-1" strike="noStrike">
                <a:latin typeface="Times New Roman"/>
              </a:rPr>
              <a:t>&lt;αριθμός&gt;</a:t>
            </a:fld>
            <a:endParaRPr b="0" lang="el-G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0BA9C60-9A95-4FF2-964E-C6EC6204845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&lt;αριθμός&gt;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7A6FD05-FC73-4D27-8F06-33579EFBFC9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&lt;αριθμός&gt;</a:t>
            </a:fld>
            <a:endParaRPr b="0" lang="el-G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F1ED7F6-BA53-44D1-B86B-72198593871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&lt;αριθμός&gt;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l-GR" sz="4400" spc="-1" strike="noStrike">
                <a:latin typeface="Arial"/>
              </a:rPr>
              <a:t>Πατήστε για επεξεργασία της μορφής κειμένου του τίτλου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latin typeface="Arial"/>
              </a:rPr>
              <a:t>Πατήστε για επεξεργασία της μορφής κειμένου διάρθρωσης</a:t>
            </a:r>
            <a:endParaRPr b="0" lang="el-G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800" spc="-1" strike="noStrike">
                <a:latin typeface="Arial"/>
              </a:rPr>
              <a:t>Δεύτερο επίπεδο διάρθρωσης</a:t>
            </a:r>
            <a:endParaRPr b="0" lang="el-G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400" spc="-1" strike="noStrike">
                <a:latin typeface="Arial"/>
              </a:rPr>
              <a:t>Τρίτο επίπεδο διάρθρωσης</a:t>
            </a:r>
            <a:endParaRPr b="0" lang="el-G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latin typeface="Arial"/>
              </a:rPr>
              <a:t>Τέταρτο επίπεδο διάρθρωσης</a:t>
            </a:r>
            <a:endParaRPr b="0" lang="el-G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Πέμπτο επίπεδο διάρθρωσης</a:t>
            </a:r>
            <a:endParaRPr b="0" lang="el-G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Έκτο επίπεδο διάρθρωσης</a:t>
            </a:r>
            <a:endParaRPr b="0" lang="el-G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Έβδομο επίπεδο διάρθρωσης</a:t>
            </a:r>
            <a:endParaRPr b="0" lang="el-G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l-GR" sz="4400" spc="-1" strike="noStrike">
                <a:latin typeface="Arial"/>
              </a:rPr>
              <a:t>Πατήστε για επεξεργασία της μορφής κειμένου του τίτλου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latin typeface="Arial"/>
              </a:rPr>
              <a:t>Πατήστε για επεξεργασία της μορφής κειμένου διάρθρωσης</a:t>
            </a:r>
            <a:endParaRPr b="0" lang="el-G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800" spc="-1" strike="noStrike">
                <a:latin typeface="Arial"/>
              </a:rPr>
              <a:t>Δεύτερο επίπεδο διάρθρωσης</a:t>
            </a:r>
            <a:endParaRPr b="0" lang="el-G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400" spc="-1" strike="noStrike">
                <a:latin typeface="Arial"/>
              </a:rPr>
              <a:t>Τρίτο επίπεδο διάρθρωσης</a:t>
            </a:r>
            <a:endParaRPr b="0" lang="el-G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latin typeface="Arial"/>
              </a:rPr>
              <a:t>Τέταρτο επίπεδο διάρθρωσης</a:t>
            </a:r>
            <a:endParaRPr b="0" lang="el-G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Πέμπτο επίπεδο διάρθρωσης</a:t>
            </a:r>
            <a:endParaRPr b="0" lang="el-G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Έκτο επίπεδο διάρθρωσης</a:t>
            </a:r>
            <a:endParaRPr b="0" lang="el-G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Έβδομο επίπεδο διάρθρωσης</a:t>
            </a:r>
            <a:endParaRPr b="0" lang="el-G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78C3A89-C717-4918-8792-F37C80B961B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11/25/20</a:t>
            </a:fld>
            <a:endParaRPr b="0" lang="el-GR" sz="12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l-GR" sz="2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A35B48D-8516-4082-BCC5-0847BED1456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&lt;αριθμός&gt;</a:t>
            </a:fld>
            <a:endParaRPr b="0" lang="el-G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523880" y="1122480"/>
            <a:ext cx="9142200" cy="23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Προγραμματισμός Εφαρμογών Ήχου</a:t>
            </a:r>
            <a:endParaRPr b="0" lang="el-GR" sz="6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523880" y="3602160"/>
            <a:ext cx="9142200" cy="10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2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ΠΜΣ: Τεχνολογίες Ήχου και Μουσικής</a:t>
            </a:r>
            <a:endParaRPr b="0" lang="el-GR" sz="8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Τμήμα Μουσικής Τεχνολογίας και Ακουστικής</a:t>
            </a:r>
            <a:endParaRPr b="0" lang="el-GR" sz="8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Ελληνική Μεσογειακό Πανεπιστήμιο</a:t>
            </a:r>
            <a:endParaRPr b="0" lang="el-GR" sz="8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Μάξιμος Καλιακάτσος-Παπακώστας</a:t>
            </a:r>
            <a:endParaRPr b="0" lang="el-GR" sz="80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1523880" y="5395320"/>
            <a:ext cx="9142200" cy="10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5th</a:t>
            </a:r>
            <a:r>
              <a:rPr b="0" lang="el-G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Class</a:t>
            </a:r>
            <a:endParaRPr b="0" lang="el-GR" sz="20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r>
              <a:rPr b="0" lang="el-G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/11/2020</a:t>
            </a:r>
            <a:endParaRPr b="0" lang="el-G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Or do the opposite?: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Subtractive synthesis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097160" y="5994360"/>
            <a:ext cx="3229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Example: high pass filter.</a:t>
            </a:r>
            <a:endParaRPr b="0" lang="el-GR" sz="2400" spc="-1" strike="noStrike">
              <a:latin typeface="Arial"/>
            </a:endParaRPr>
          </a:p>
        </p:txBody>
      </p:sp>
      <p:pic>
        <p:nvPicPr>
          <p:cNvPr id="152" name="Picture 3" descr=""/>
          <p:cNvPicPr/>
          <p:nvPr/>
        </p:nvPicPr>
        <p:blipFill>
          <a:blip r:embed="rId1"/>
          <a:stretch/>
        </p:blipFill>
        <p:spPr>
          <a:xfrm>
            <a:off x="50760" y="1644480"/>
            <a:ext cx="12088800" cy="356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Or do the opposite?: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Subtractive synthesis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367080" y="5931000"/>
            <a:ext cx="5456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Example: voltage control filter (band pass).</a:t>
            </a:r>
            <a:endParaRPr b="0" lang="el-GR" sz="2400" spc="-1" strike="noStrike">
              <a:latin typeface="Arial"/>
            </a:endParaRPr>
          </a:p>
        </p:txBody>
      </p:sp>
      <p:pic>
        <p:nvPicPr>
          <p:cNvPr id="155" name="Picture 4" descr=""/>
          <p:cNvPicPr/>
          <p:nvPr/>
        </p:nvPicPr>
        <p:blipFill>
          <a:blip r:embed="rId1"/>
          <a:stretch/>
        </p:blipFill>
        <p:spPr>
          <a:xfrm>
            <a:off x="63360" y="1644480"/>
            <a:ext cx="12063600" cy="356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Table: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Why only read from and not write to?</a:t>
            </a:r>
            <a:endParaRPr b="0" lang="el-GR" sz="4400" spc="-1" strike="noStrike">
              <a:latin typeface="Arial"/>
            </a:endParaRPr>
          </a:p>
        </p:txBody>
      </p:sp>
      <p:pic>
        <p:nvPicPr>
          <p:cNvPr id="157" name="Picture 3" descr=""/>
          <p:cNvPicPr/>
          <p:nvPr/>
        </p:nvPicPr>
        <p:blipFill>
          <a:blip r:embed="rId1"/>
          <a:stretch/>
        </p:blipFill>
        <p:spPr>
          <a:xfrm>
            <a:off x="0" y="1769760"/>
            <a:ext cx="12190680" cy="3316680"/>
          </a:xfrm>
          <a:prstGeom prst="rect">
            <a:avLst/>
          </a:prstGeom>
          <a:ln w="0">
            <a:noFill/>
          </a:ln>
        </p:spPr>
      </p:pic>
      <p:sp>
        <p:nvSpPr>
          <p:cNvPr id="158" name="CustomShape 2"/>
          <p:cNvSpPr/>
          <p:nvPr/>
        </p:nvSpPr>
        <p:spPr>
          <a:xfrm>
            <a:off x="88920" y="1473120"/>
            <a:ext cx="3961080" cy="39229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3"/>
          <p:cNvSpPr/>
          <p:nvPr/>
        </p:nvSpPr>
        <p:spPr>
          <a:xfrm>
            <a:off x="6270120" y="1436760"/>
            <a:ext cx="5920200" cy="39592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5" descr=""/>
          <p:cNvPicPr/>
          <p:nvPr/>
        </p:nvPicPr>
        <p:blipFill>
          <a:blip r:embed="rId1"/>
          <a:stretch/>
        </p:blipFill>
        <p:spPr>
          <a:xfrm>
            <a:off x="419040" y="1612800"/>
            <a:ext cx="11352240" cy="3630600"/>
          </a:xfrm>
          <a:prstGeom prst="rect">
            <a:avLst/>
          </a:prstGeom>
          <a:ln w="0"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Table: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Why only read from and not write to?</a:t>
            </a:r>
            <a:endParaRPr b="0" lang="el-G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Or even better: use </a:t>
            </a:r>
            <a:r>
              <a:rPr b="0" lang="en-US" sz="4400" spc="-1" strike="noStrike">
                <a:solidFill>
                  <a:srgbClr val="000000"/>
                </a:solidFill>
                <a:latin typeface="Courier New"/>
                <a:ea typeface="DejaVu Sans"/>
              </a:rPr>
              <a:t>[tabosc4~]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987200" y="5931000"/>
            <a:ext cx="8215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There is actually a simpler way, but still, there are simpler ways to make weird timbres!</a:t>
            </a:r>
            <a:endParaRPr b="0" lang="el-GR" sz="1800" spc="-1" strike="noStrike">
              <a:latin typeface="Arial"/>
            </a:endParaRPr>
          </a:p>
        </p:txBody>
      </p:sp>
      <p:pic>
        <p:nvPicPr>
          <p:cNvPr id="164" name="Picture 9" descr=""/>
          <p:cNvPicPr/>
          <p:nvPr/>
        </p:nvPicPr>
        <p:blipFill>
          <a:blip r:embed="rId1"/>
          <a:stretch/>
        </p:blipFill>
        <p:spPr>
          <a:xfrm>
            <a:off x="272880" y="1663560"/>
            <a:ext cx="11644560" cy="352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Amplitude modulation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6" name="Picture 6_1" descr=""/>
          <p:cNvPicPr/>
          <p:nvPr/>
        </p:nvPicPr>
        <p:blipFill>
          <a:blip r:embed="rId1"/>
          <a:stretch/>
        </p:blipFill>
        <p:spPr>
          <a:xfrm>
            <a:off x="941040" y="1504800"/>
            <a:ext cx="3300480" cy="4311360"/>
          </a:xfrm>
          <a:prstGeom prst="rect">
            <a:avLst/>
          </a:prstGeom>
          <a:ln w="0">
            <a:noFill/>
          </a:ln>
        </p:spPr>
      </p:pic>
      <p:pic>
        <p:nvPicPr>
          <p:cNvPr id="167" name="Picture 8_1" descr=""/>
          <p:cNvPicPr/>
          <p:nvPr/>
        </p:nvPicPr>
        <p:blipFill>
          <a:blip r:embed="rId2"/>
          <a:stretch/>
        </p:blipFill>
        <p:spPr>
          <a:xfrm>
            <a:off x="4241880" y="4817880"/>
            <a:ext cx="4536720" cy="1996920"/>
          </a:xfrm>
          <a:prstGeom prst="rect">
            <a:avLst/>
          </a:prstGeom>
          <a:ln w="0">
            <a:noFill/>
          </a:ln>
        </p:spPr>
      </p:pic>
      <p:pic>
        <p:nvPicPr>
          <p:cNvPr id="168" name="Picture 11_1" descr=""/>
          <p:cNvPicPr/>
          <p:nvPr/>
        </p:nvPicPr>
        <p:blipFill>
          <a:blip r:embed="rId3"/>
          <a:stretch/>
        </p:blipFill>
        <p:spPr>
          <a:xfrm>
            <a:off x="7183800" y="1504800"/>
            <a:ext cx="4703040" cy="414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Amplitude modulation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0" name="Picture 3_1" descr=""/>
          <p:cNvPicPr/>
          <p:nvPr/>
        </p:nvPicPr>
        <p:blipFill>
          <a:blip r:embed="rId1"/>
          <a:stretch/>
        </p:blipFill>
        <p:spPr>
          <a:xfrm>
            <a:off x="69840" y="1657440"/>
            <a:ext cx="12052080" cy="354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Ring modulation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2" name="Picture 4_1" descr=""/>
          <p:cNvPicPr/>
          <p:nvPr/>
        </p:nvPicPr>
        <p:blipFill>
          <a:blip r:embed="rId1"/>
          <a:stretch/>
        </p:blipFill>
        <p:spPr>
          <a:xfrm>
            <a:off x="546120" y="1797120"/>
            <a:ext cx="3651840" cy="2711160"/>
          </a:xfrm>
          <a:prstGeom prst="rect">
            <a:avLst/>
          </a:prstGeom>
          <a:ln w="0">
            <a:noFill/>
          </a:ln>
        </p:spPr>
      </p:pic>
      <p:pic>
        <p:nvPicPr>
          <p:cNvPr id="173" name="Picture 6_0" descr=""/>
          <p:cNvPicPr/>
          <p:nvPr/>
        </p:nvPicPr>
        <p:blipFill>
          <a:blip r:embed="rId2"/>
          <a:stretch/>
        </p:blipFill>
        <p:spPr>
          <a:xfrm>
            <a:off x="2935080" y="4622760"/>
            <a:ext cx="4448880" cy="2082600"/>
          </a:xfrm>
          <a:prstGeom prst="rect">
            <a:avLst/>
          </a:prstGeom>
          <a:ln w="0">
            <a:noFill/>
          </a:ln>
        </p:spPr>
      </p:pic>
      <p:pic>
        <p:nvPicPr>
          <p:cNvPr id="174" name="Picture 8_0" descr=""/>
          <p:cNvPicPr/>
          <p:nvPr/>
        </p:nvPicPr>
        <p:blipFill>
          <a:blip r:embed="rId3"/>
          <a:stretch/>
        </p:blipFill>
        <p:spPr>
          <a:xfrm>
            <a:off x="6970320" y="1212840"/>
            <a:ext cx="5052600" cy="4451040"/>
          </a:xfrm>
          <a:prstGeom prst="rect">
            <a:avLst/>
          </a:prstGeom>
          <a:ln w="0"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7061040" y="2209680"/>
            <a:ext cx="4961520" cy="3454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Ring modulation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7" name="Picture 3_0" descr=""/>
          <p:cNvPicPr/>
          <p:nvPr/>
        </p:nvPicPr>
        <p:blipFill>
          <a:blip r:embed="rId1"/>
          <a:stretch/>
        </p:blipFill>
        <p:spPr>
          <a:xfrm>
            <a:off x="76320" y="1663560"/>
            <a:ext cx="12039120" cy="353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Frequency modulation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9" name="Picture 4_0" descr=""/>
          <p:cNvPicPr/>
          <p:nvPr/>
        </p:nvPicPr>
        <p:blipFill>
          <a:blip r:embed="rId1"/>
          <a:stretch/>
        </p:blipFill>
        <p:spPr>
          <a:xfrm>
            <a:off x="209520" y="1346040"/>
            <a:ext cx="2698560" cy="4128480"/>
          </a:xfrm>
          <a:prstGeom prst="rect">
            <a:avLst/>
          </a:prstGeom>
          <a:ln w="0">
            <a:noFill/>
          </a:ln>
        </p:spPr>
      </p:pic>
      <p:pic>
        <p:nvPicPr>
          <p:cNvPr id="180" name="Picture 8_3" descr=""/>
          <p:cNvPicPr/>
          <p:nvPr/>
        </p:nvPicPr>
        <p:blipFill>
          <a:blip r:embed="rId2"/>
          <a:stretch/>
        </p:blipFill>
        <p:spPr>
          <a:xfrm>
            <a:off x="2502000" y="4277880"/>
            <a:ext cx="5653440" cy="2177640"/>
          </a:xfrm>
          <a:prstGeom prst="rect">
            <a:avLst/>
          </a:prstGeom>
          <a:ln w="0">
            <a:noFill/>
          </a:ln>
        </p:spPr>
      </p:pic>
      <p:pic>
        <p:nvPicPr>
          <p:cNvPr id="181" name="Picture 6_3" descr=""/>
          <p:cNvPicPr/>
          <p:nvPr/>
        </p:nvPicPr>
        <p:blipFill>
          <a:blip r:embed="rId3"/>
          <a:stretch/>
        </p:blipFill>
        <p:spPr>
          <a:xfrm>
            <a:off x="6616440" y="1346040"/>
            <a:ext cx="5193000" cy="397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Class content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38080" y="1825560"/>
            <a:ext cx="4202280" cy="43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Audio basics in Pure Data</a:t>
            </a:r>
            <a:endParaRPr b="0" lang="el-GR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Wave-shaping basics:</a:t>
            </a:r>
            <a:endParaRPr b="0" lang="el-GR" sz="24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fbfbf"/>
                </a:solidFill>
                <a:latin typeface="Calibri"/>
                <a:ea typeface="DejaVu Sans"/>
              </a:rPr>
              <a:t>Oscillator</a:t>
            </a:r>
            <a:endParaRPr b="0" lang="el-GR" sz="20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fbfbf"/>
                </a:solidFill>
                <a:latin typeface="Calibri"/>
                <a:ea typeface="DejaVu Sans"/>
              </a:rPr>
              <a:t>Sawtooth (phasor)</a:t>
            </a:r>
            <a:endParaRPr b="0" lang="el-GR" sz="20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fbfbf"/>
                </a:solidFill>
                <a:latin typeface="Calibri"/>
                <a:ea typeface="DejaVu Sans"/>
              </a:rPr>
              <a:t>Triangular</a:t>
            </a:r>
            <a:endParaRPr b="0" lang="el-GR" sz="20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fbfbf"/>
                </a:solidFill>
                <a:latin typeface="Calibri"/>
                <a:ea typeface="DejaVu Sans"/>
              </a:rPr>
              <a:t>Square pulse</a:t>
            </a:r>
            <a:endParaRPr b="0" lang="el-GR" sz="20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Additive</a:t>
            </a:r>
            <a:endParaRPr b="0" lang="el-GR" sz="20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Subtractive</a:t>
            </a:r>
            <a:endParaRPr b="0" lang="el-GR" sz="20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Tables</a:t>
            </a:r>
            <a:endParaRPr b="0" lang="el-GR" sz="20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Modulation</a:t>
            </a:r>
            <a:endParaRPr b="0" lang="el-GR" sz="24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Amplitude modulation</a:t>
            </a:r>
            <a:endParaRPr b="0" lang="el-GR" sz="20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Frequency modulation</a:t>
            </a:r>
            <a:endParaRPr b="0" lang="el-GR" sz="20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ADSR</a:t>
            </a:r>
            <a:endParaRPr b="0" lang="el-GR" sz="24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4500000" y="2778120"/>
            <a:ext cx="3052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bfbfbf"/>
                </a:solidFill>
                <a:latin typeface="Calibri"/>
                <a:ea typeface="DejaVu Sans"/>
              </a:rPr>
              <a:t>2_puredata_introduction.pptx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3980520" y="2471040"/>
            <a:ext cx="316080" cy="98172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Frequency modulation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3" name="Picture 3_3" descr=""/>
          <p:cNvPicPr/>
          <p:nvPr/>
        </p:nvPicPr>
        <p:blipFill>
          <a:blip r:embed="rId1"/>
          <a:stretch/>
        </p:blipFill>
        <p:spPr>
          <a:xfrm>
            <a:off x="69840" y="1657440"/>
            <a:ext cx="12052080" cy="354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5" descr=""/>
          <p:cNvPicPr/>
          <p:nvPr/>
        </p:nvPicPr>
        <p:blipFill>
          <a:blip r:embed="rId1"/>
          <a:stretch/>
        </p:blipFill>
        <p:spPr>
          <a:xfrm>
            <a:off x="1206360" y="1185480"/>
            <a:ext cx="9663120" cy="2857320"/>
          </a:xfrm>
          <a:prstGeom prst="rect">
            <a:avLst/>
          </a:prstGeom>
          <a:ln w="0">
            <a:noFill/>
          </a:ln>
        </p:spPr>
      </p:pic>
      <p:pic>
        <p:nvPicPr>
          <p:cNvPr id="131" name="Picture 7" descr=""/>
          <p:cNvPicPr/>
          <p:nvPr/>
        </p:nvPicPr>
        <p:blipFill>
          <a:blip r:embed="rId2"/>
          <a:stretch/>
        </p:blipFill>
        <p:spPr>
          <a:xfrm>
            <a:off x="1206360" y="3981960"/>
            <a:ext cx="9663120" cy="2874600"/>
          </a:xfrm>
          <a:prstGeom prst="rect">
            <a:avLst/>
          </a:prstGeom>
          <a:ln w="0"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Wave-shaping basics: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Sawtooth vs Triangle</a:t>
            </a:r>
            <a:endParaRPr b="0" lang="el-G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5" descr=""/>
          <p:cNvPicPr/>
          <p:nvPr/>
        </p:nvPicPr>
        <p:blipFill>
          <a:blip r:embed="rId1"/>
          <a:stretch/>
        </p:blipFill>
        <p:spPr>
          <a:xfrm>
            <a:off x="1206360" y="1185480"/>
            <a:ext cx="9663120" cy="2857320"/>
          </a:xfrm>
          <a:prstGeom prst="rect">
            <a:avLst/>
          </a:prstGeom>
          <a:ln w="0"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Wave-shaping basics: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Sawtooth vs Square</a:t>
            </a:r>
            <a:endParaRPr b="0" lang="el-GR" sz="4400" spc="-1" strike="noStrike">
              <a:latin typeface="Arial"/>
            </a:endParaRPr>
          </a:p>
        </p:txBody>
      </p:sp>
      <p:pic>
        <p:nvPicPr>
          <p:cNvPr id="135" name="Picture 3" descr=""/>
          <p:cNvPicPr/>
          <p:nvPr/>
        </p:nvPicPr>
        <p:blipFill>
          <a:blip r:embed="rId2"/>
          <a:stretch/>
        </p:blipFill>
        <p:spPr>
          <a:xfrm>
            <a:off x="1028880" y="3867120"/>
            <a:ext cx="9929880" cy="292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Wave-shaping basics: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Harmonic content</a:t>
            </a:r>
            <a:endParaRPr b="0" lang="el-GR" sz="4400" spc="-1" strike="noStrike">
              <a:latin typeface="Arial"/>
            </a:endParaRPr>
          </a:p>
        </p:txBody>
      </p:sp>
      <p:pic>
        <p:nvPicPr>
          <p:cNvPr id="137" name="Picture 4" descr=""/>
          <p:cNvPicPr/>
          <p:nvPr/>
        </p:nvPicPr>
        <p:blipFill>
          <a:blip r:embed="rId1"/>
          <a:stretch/>
        </p:blipFill>
        <p:spPr>
          <a:xfrm>
            <a:off x="546120" y="2394000"/>
            <a:ext cx="11098440" cy="252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Why not add?: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Additive synthesis</a:t>
            </a:r>
            <a:endParaRPr b="0" lang="el-GR" sz="4400" spc="-1" strike="noStrike">
              <a:latin typeface="Arial"/>
            </a:endParaRPr>
          </a:p>
        </p:txBody>
      </p:sp>
      <p:pic>
        <p:nvPicPr>
          <p:cNvPr id="139" name="Picture 3" descr=""/>
          <p:cNvPicPr/>
          <p:nvPr/>
        </p:nvPicPr>
        <p:blipFill>
          <a:blip r:embed="rId1"/>
          <a:stretch/>
        </p:blipFill>
        <p:spPr>
          <a:xfrm>
            <a:off x="0" y="1769760"/>
            <a:ext cx="12190680" cy="3316680"/>
          </a:xfrm>
          <a:prstGeom prst="rect">
            <a:avLst/>
          </a:prstGeom>
          <a:ln w="0"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1577160" y="5905440"/>
            <a:ext cx="903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Because we spend to much to get to little… We’ll see the benefits of modulation does in a while</a:t>
            </a:r>
            <a:endParaRPr b="0" lang="el-G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Why not add?: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Additive synthesis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987200" y="5931000"/>
            <a:ext cx="8215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There is actually a simpler way, but still, there are simpler ways to make weird timbres!</a:t>
            </a:r>
            <a:endParaRPr b="0" lang="el-GR" sz="1800" spc="-1" strike="noStrike">
              <a:latin typeface="Arial"/>
            </a:endParaRPr>
          </a:p>
        </p:txBody>
      </p:sp>
      <p:pic>
        <p:nvPicPr>
          <p:cNvPr id="143" name="Picture 9" descr=""/>
          <p:cNvPicPr/>
          <p:nvPr/>
        </p:nvPicPr>
        <p:blipFill>
          <a:blip r:embed="rId1"/>
          <a:stretch/>
        </p:blipFill>
        <p:spPr>
          <a:xfrm>
            <a:off x="272880" y="1663560"/>
            <a:ext cx="11644560" cy="352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Or do the opposite?: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Subtractive synthesis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108320" y="5994360"/>
            <a:ext cx="3973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Example: let’s start with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noise.</a:t>
            </a:r>
            <a:endParaRPr b="0" lang="el-GR" sz="2400" spc="-1" strike="noStrike">
              <a:latin typeface="Arial"/>
            </a:endParaRPr>
          </a:p>
        </p:txBody>
      </p:sp>
      <p:pic>
        <p:nvPicPr>
          <p:cNvPr id="146" name="Picture 3" descr=""/>
          <p:cNvPicPr/>
          <p:nvPr/>
        </p:nvPicPr>
        <p:blipFill>
          <a:blip r:embed="rId1"/>
          <a:stretch/>
        </p:blipFill>
        <p:spPr>
          <a:xfrm>
            <a:off x="76320" y="1650960"/>
            <a:ext cx="12038040" cy="355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Or do the opposite?: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Subtractive synthesis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114080" y="5994360"/>
            <a:ext cx="3144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Example: low pass filter.</a:t>
            </a:r>
            <a:endParaRPr b="0" lang="el-GR" sz="2400" spc="-1" strike="noStrike">
              <a:latin typeface="Arial"/>
            </a:endParaRPr>
          </a:p>
        </p:txBody>
      </p:sp>
      <p:pic>
        <p:nvPicPr>
          <p:cNvPr id="149" name="Picture 4" descr=""/>
          <p:cNvPicPr/>
          <p:nvPr/>
        </p:nvPicPr>
        <p:blipFill>
          <a:blip r:embed="rId1"/>
          <a:stretch/>
        </p:blipFill>
        <p:spPr>
          <a:xfrm>
            <a:off x="63360" y="1650960"/>
            <a:ext cx="12063600" cy="355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5121</TotalTime>
  <Application>LibreOffice/7.0.2.2$Windows_X86_64 LibreOffice_project/8349ace3c3162073abd90d81fd06dcfb6b36b994</Application>
  <Words>225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2018-02-12T05:11:47Z</dcterms:created>
  <dc:creator>Microsoft Office User</dc:creator>
  <dc:description/>
  <dc:language>el-GR</dc:language>
  <cp:lastModifiedBy/>
  <dcterms:modified xsi:type="dcterms:W3CDTF">2020-11-25T23:38:48Z</dcterms:modified>
  <cp:revision>110</cp:revision>
  <dc:subject/>
  <dc:title>Διαδραστικά Συστήματα Ήχου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16.0009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