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μετακίνηση της διαφάνειας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6941992-18EB-461A-9A9C-F64BE06DB7DC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3DA04D-29FF-4014-9891-0367921325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&lt;αριθμός&gt;</a:t>
            </a:fld>
            <a:endParaRPr b="0" lang="el-G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18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Πατήστε για επεξεργασία της μορφής κειμένου του τίτλου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Πατήστε για επεξεργασία της μορφής κειμένου διάρθρωσης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Δεύτερο επίπεδο διάρθρωσης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Τρίτο επίπεδο διάρθρωσης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Τέταρτο επίπεδο διάρθρωσης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Πέμπτο επίπεδο διάρθρωσης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Έκτο επίπεδο διάρθρωσης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Έβδομο επίπεδο διάρθρωσης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Προγραμματισμός Εφαρμογών Ήχου</a:t>
            </a:r>
            <a:endParaRPr b="0" lang="el-G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0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ΠΜΣ: Τεχνολογίες Ήχου και Μουσικής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Τμήμα Μουσικής Τεχνολογίας και Ακουστικής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Ελληνική Μεσογειακό Πανεπιστήμιο</a:t>
            </a:r>
            <a:endParaRPr b="0" lang="el-GR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Μάξιμος Καλιακάτσος-Παπακώστας</a:t>
            </a:r>
            <a:endParaRPr b="0" lang="el-G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523880" y="5395320"/>
            <a:ext cx="9143280" cy="10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5th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endParaRPr b="0" lang="el-GR" sz="20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/11/2020</a:t>
            </a: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content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731340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Processing Basics</a:t>
            </a:r>
            <a:endParaRPr b="0" lang="el-G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Environment overview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setup() and draw() functions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Basic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 types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Useful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Processing-reserved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variables and methods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very basics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Object-Oriented Programming</a:t>
            </a:r>
            <a:endParaRPr b="0" lang="el-G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bfbfb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bfbfbf"/>
                </a:solidFill>
                <a:latin typeface="Calibri"/>
              </a:rPr>
              <a:t>Practical issues</a:t>
            </a:r>
            <a:endParaRPr b="0" lang="el-G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How to learn fast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How to begin a new script</a:t>
            </a:r>
            <a:endParaRPr b="0" lang="el-G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bfbfb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</a:rPr>
              <a:t>Importing libraries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544000" y="5004000"/>
            <a:ext cx="36316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bfbfbf"/>
                </a:solidFill>
                <a:latin typeface="Calibri"/>
                <a:ea typeface="DejaVu Sans"/>
              </a:rPr>
              <a:t>1_processing_practical.pptx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5087160" y="4617000"/>
            <a:ext cx="462960" cy="127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Environment overview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5321160" y="1402200"/>
            <a:ext cx="6588360" cy="509940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497680" y="1757520"/>
            <a:ext cx="3152520" cy="6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861120" y="1495800"/>
            <a:ext cx="1623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Run script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flipV="1">
            <a:off x="2497680" y="1886760"/>
            <a:ext cx="3597480" cy="69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489600" y="2298240"/>
            <a:ext cx="171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script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 flipV="1">
            <a:off x="2212560" y="3488040"/>
            <a:ext cx="4498920" cy="61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231120" y="3729240"/>
            <a:ext cx="1860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Write script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2961720" y="5580000"/>
            <a:ext cx="349776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179280" y="4902120"/>
            <a:ext cx="304272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 messages and 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check for errors</a:t>
            </a:r>
            <a:endParaRPr b="0" lang="el-G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setup() and draw() functions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5693400" y="1469160"/>
            <a:ext cx="6022440" cy="498888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871000" y="2362680"/>
            <a:ext cx="3152520" cy="6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12560" y="1885680"/>
            <a:ext cx="244548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Declare (global)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variables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 flipV="1">
            <a:off x="3313800" y="3202920"/>
            <a:ext cx="2709720" cy="36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-41760" y="2882520"/>
            <a:ext cx="335412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screen size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initialize variables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(set beginning values)</a:t>
            </a:r>
            <a:endParaRPr b="0" lang="el-GR" sz="2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 flipV="1">
            <a:off x="3451680" y="4555080"/>
            <a:ext cx="2636640" cy="84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24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203400" y="4927320"/>
            <a:ext cx="308844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Code in draw() runs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60 times per second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(or according to</a:t>
            </a:r>
            <a:endParaRPr b="0" lang="el-G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frame rate)</a:t>
            </a:r>
            <a:endParaRPr b="0" lang="el-G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 and Processing data types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310320" y="2202840"/>
            <a:ext cx="3799440" cy="32007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2"/>
          <a:stretch/>
        </p:blipFill>
        <p:spPr>
          <a:xfrm>
            <a:off x="5227200" y="1945080"/>
            <a:ext cx="5558040" cy="42861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2"/>
          <p:cNvSpPr/>
          <p:nvPr/>
        </p:nvSpPr>
        <p:spPr>
          <a:xfrm flipV="1">
            <a:off x="2640240" y="2870640"/>
            <a:ext cx="3077280" cy="151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 flipV="1">
            <a:off x="2640240" y="3630240"/>
            <a:ext cx="3077280" cy="59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 flipV="1">
            <a:off x="3850920" y="4389840"/>
            <a:ext cx="1866600" cy="50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 flipV="1">
            <a:off x="4018320" y="5059440"/>
            <a:ext cx="1570680" cy="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160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76680" y="2112120"/>
            <a:ext cx="4609800" cy="12744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16" name="Picture 4" descr=""/>
          <p:cNvPicPr/>
          <p:nvPr/>
        </p:nvPicPr>
        <p:blipFill>
          <a:blip r:embed="rId1"/>
          <a:stretch/>
        </p:blipFill>
        <p:spPr>
          <a:xfrm>
            <a:off x="979920" y="1344600"/>
            <a:ext cx="2285280" cy="372888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7" descr=""/>
          <p:cNvPicPr/>
          <p:nvPr/>
        </p:nvPicPr>
        <p:blipFill>
          <a:blip r:embed="rId2"/>
          <a:stretch/>
        </p:blipFill>
        <p:spPr>
          <a:xfrm>
            <a:off x="4031640" y="1316160"/>
            <a:ext cx="3038040" cy="375732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7366320" y="2271960"/>
            <a:ext cx="45698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7d31"/>
                </a:solidFill>
                <a:latin typeface="Courier New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function_name(</a:t>
            </a:r>
            <a:r>
              <a:rPr b="0" lang="en-US" sz="1800" spc="-1" strike="noStrike">
                <a:solidFill>
                  <a:srgbClr val="ed7d31"/>
                </a:solidFill>
                <a:latin typeface="Courier New"/>
                <a:ea typeface="DejaVu Sans"/>
              </a:rPr>
              <a:t>arguments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117440" y="5420880"/>
            <a:ext cx="20095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return value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 argument inputs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487400" y="5406840"/>
            <a:ext cx="21268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float return value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two argument inputs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1105560" y="4417560"/>
            <a:ext cx="1546560" cy="656280"/>
          </a:xfrm>
          <a:prstGeom prst="frame">
            <a:avLst>
              <a:gd name="adj1" fmla="val 49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4146840" y="4417560"/>
            <a:ext cx="2922840" cy="694800"/>
          </a:xfrm>
          <a:prstGeom prst="frame">
            <a:avLst>
              <a:gd name="adj1" fmla="val 49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7703640" y="4140000"/>
            <a:ext cx="3840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See: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Processing/part1-basics/d_methods_0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And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Processing/part1-basics/d_methods_1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Useful Processing-reserved variables and functions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345920" y="1865160"/>
            <a:ext cx="33109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 out this website:</a:t>
            </a:r>
            <a:endParaRPr b="0" lang="el-G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https://processing.org/reference/</a:t>
            </a:r>
            <a:endParaRPr b="0" lang="el-GR" sz="1800" spc="-1" strike="noStrike">
              <a:latin typeface="Arial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2568960" y="3717720"/>
            <a:ext cx="1180440" cy="168840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5365800" y="3291120"/>
            <a:ext cx="1485360" cy="3047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3" descr=""/>
          <p:cNvPicPr/>
          <p:nvPr/>
        </p:nvPicPr>
        <p:blipFill>
          <a:blip r:embed="rId3"/>
          <a:stretch/>
        </p:blipFill>
        <p:spPr>
          <a:xfrm>
            <a:off x="8015400" y="3603600"/>
            <a:ext cx="1028160" cy="191700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1912320" y="2921760"/>
            <a:ext cx="11163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Examples: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The very basics of OOP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1797120" y="1446120"/>
            <a:ext cx="5866560" cy="477432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280720" y="4430160"/>
            <a:ext cx="350748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But what is a “Human”?</a:t>
            </a:r>
            <a:endParaRPr b="0" lang="el-GR" sz="27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893360" y="5113080"/>
            <a:ext cx="3776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See: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eb91e"/>
                </a:solidFill>
                <a:latin typeface="Calibri"/>
                <a:ea typeface="DejaVu Sans"/>
              </a:rPr>
              <a:t>Processing/part1-basics/f_oop_basics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12060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The very basics of OOP</a:t>
            </a:r>
            <a:endParaRPr b="0" lang="el-GR" sz="44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2030760" y="1278720"/>
            <a:ext cx="8129880" cy="51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6550</TotalTime>
  <Application>LibreOffice/7.0.2.2$Windows_X86_64 LibreOffice_project/8349ace3c3162073abd90d81fd06dcfb6b36b994</Application>
  <Words>182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2018-02-12T05:11:47Z</dcterms:created>
  <dc:creator>Microsoft Office User</dc:creator>
  <dc:description/>
  <dc:language>el-GR</dc:language>
  <cp:lastModifiedBy/>
  <dcterms:modified xsi:type="dcterms:W3CDTF">2020-11-12T09:13:55Z</dcterms:modified>
  <cp:revision>140</cp:revision>
  <dc:subject/>
  <dc:title>Διαδραστικά Συστήματα Ήχου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