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4400" spc="-1" strike="noStrike">
                <a:latin typeface="Arial"/>
              </a:rPr>
              <a:t>Πατήστε για μετακίνηση της διαφάνειας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l-GR" sz="2000" spc="-1" strike="noStrike">
                <a:latin typeface="Arial"/>
              </a:rPr>
              <a:t>Πατήστε για επεξεργασία της μορφής των σημειώσεων</a:t>
            </a:r>
            <a:endParaRPr b="0" lang="el-G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l-GR" sz="1400" spc="-1" strike="noStrike">
                <a:latin typeface="Times New Roman"/>
              </a:rPr>
              <a:t>&lt;κεφαλίδα&gt;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l-GR" sz="1400" spc="-1" strike="noStrike">
                <a:latin typeface="Times New Roman"/>
              </a:rPr>
              <a:t>&lt;ημερομηνία/ώρα&gt;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l-GR" sz="1400" spc="-1" strike="noStrike">
                <a:latin typeface="Times New Roman"/>
              </a:rPr>
              <a:t>&lt;υποσέλιδο&gt;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4599E49-0764-4253-8048-1FC5E2D17559}" type="slidenum">
              <a:rPr b="0" lang="el-GR" sz="1400" spc="-1" strike="noStrike">
                <a:latin typeface="Times New Roman"/>
              </a:rPr>
              <a:t>&lt;αριθμός&gt;</a:t>
            </a:fld>
            <a:endParaRPr b="0" lang="el-G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6A410F8-592B-44DF-B9C7-4C3F881C464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&lt;αριθμός&gt;</a:t>
            </a:fld>
            <a:endParaRPr b="0" lang="el-G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1800" spc="-1" strike="noStrike">
                <a:latin typeface="Arial"/>
              </a:rPr>
              <a:t>Πατήστε για επεξεργασία της μορφής κειμένου του τίτλου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latin typeface="Arial"/>
              </a:rPr>
              <a:t>Πατήστε για επεξεργασία της μορφής κειμένου διάρθρωσης</a:t>
            </a:r>
            <a:endParaRPr b="0" lang="el-G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1800" spc="-1" strike="noStrike">
                <a:latin typeface="Arial"/>
              </a:rPr>
              <a:t>Δεύτερο επίπεδο διάρθρωσης</a:t>
            </a:r>
            <a:endParaRPr b="0" lang="el-G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latin typeface="Arial"/>
              </a:rPr>
              <a:t>Τρίτο επίπεδο διάρθρωσης</a:t>
            </a:r>
            <a:endParaRPr b="0" lang="el-G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1800" spc="-1" strike="noStrike">
                <a:latin typeface="Arial"/>
              </a:rPr>
              <a:t>Τέταρτο επίπεδο διάρθρωσης</a:t>
            </a:r>
            <a:endParaRPr b="0" lang="el-G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latin typeface="Arial"/>
              </a:rPr>
              <a:t>Πέμπτο επίπεδο διάρθρωσης</a:t>
            </a:r>
            <a:endParaRPr b="0" lang="el-G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latin typeface="Arial"/>
              </a:rPr>
              <a:t>Έκτο επίπεδο διάρθρωσης</a:t>
            </a:r>
            <a:endParaRPr b="0" lang="el-G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latin typeface="Arial"/>
              </a:rPr>
              <a:t>Έβδομο επίπεδο διάρθρωσης</a:t>
            </a:r>
            <a:endParaRPr b="0" lang="el-G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4400" spc="-1" strike="noStrike">
                <a:latin typeface="Arial"/>
              </a:rPr>
              <a:t>Πατήστε για επεξεργασία της μορφής κειμένου του τίτλου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Πατήστε για επεξεργασία της μορφής κειμένου διάρθρωσης</a:t>
            </a:r>
            <a:endParaRPr b="0" lang="el-G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latin typeface="Arial"/>
              </a:rPr>
              <a:t>Δεύτερο επίπεδο διάρθρωσης</a:t>
            </a:r>
            <a:endParaRPr b="0" lang="el-G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latin typeface="Arial"/>
              </a:rPr>
              <a:t>Τρίτο επίπεδο διάρθρωσης</a:t>
            </a:r>
            <a:endParaRPr b="0" lang="el-G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latin typeface="Arial"/>
              </a:rPr>
              <a:t>Τέταρτο επίπεδο διάρθρωσης</a:t>
            </a:r>
            <a:endParaRPr b="0" lang="el-G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Πέμπτο επίπεδο διάρθρωσης</a:t>
            </a:r>
            <a:endParaRPr b="0" lang="el-G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Έκτο επίπεδο διάρθρωσης</a:t>
            </a:r>
            <a:endParaRPr b="0" lang="el-G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Έβδομο επίπεδο διάρθρωσης</a:t>
            </a:r>
            <a:endParaRPr b="0" lang="el-G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Προγραμματισμός Εφαρμογών Ήχου</a:t>
            </a:r>
            <a:endParaRPr b="0" lang="el-GR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880" y="3602160"/>
            <a:ext cx="9142920" cy="10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ΠΜΣ: Τεχνολογίες Ήχου και Μουσικής</a:t>
            </a:r>
            <a:endParaRPr b="0" lang="el-GR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Τμήμα Μουσικής Τεχνολογίας και Ακουστικής</a:t>
            </a:r>
            <a:endParaRPr b="0" lang="el-GR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Ελληνική Μεσογειακό Πανεπιστήμιο</a:t>
            </a:r>
            <a:endParaRPr b="0" lang="el-GR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Μάξιμος Καλιακάτσος-Παπακώστας</a:t>
            </a:r>
            <a:endParaRPr b="0" lang="el-GR" sz="8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523880" y="5395320"/>
            <a:ext cx="9142920" cy="10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5th</a:t>
            </a:r>
            <a:r>
              <a:rPr b="0" lang="el-G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Class</a:t>
            </a:r>
            <a:endParaRPr b="0" lang="el-GR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r>
              <a:rPr b="0" lang="el-G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/11/2020</a:t>
            </a:r>
            <a:endParaRPr b="0" lang="el-G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1206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The OSC library: what we need to send messages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49280" y="184500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312480" y="1879200"/>
            <a:ext cx="7900200" cy="19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Prepare and send message:</a:t>
            </a:r>
            <a:endParaRPr b="0" lang="el-GR" sz="24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sendOsc()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function we created for packing the header “/values” and the mouse X-Y values in a message</a:t>
            </a:r>
            <a:endParaRPr b="0" lang="el-GR" sz="24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msg.clear():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 need to clear the older message before creating the new one.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123" name="Picture 6" descr=""/>
          <p:cNvPicPr/>
          <p:nvPr/>
        </p:nvPicPr>
        <p:blipFill>
          <a:blip r:embed="rId1"/>
          <a:stretch/>
        </p:blipFill>
        <p:spPr>
          <a:xfrm>
            <a:off x="1857960" y="3818160"/>
            <a:ext cx="3499560" cy="283932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9" descr=""/>
          <p:cNvPicPr/>
          <p:nvPr/>
        </p:nvPicPr>
        <p:blipFill>
          <a:blip r:embed="rId2"/>
          <a:stretch/>
        </p:blipFill>
        <p:spPr>
          <a:xfrm>
            <a:off x="6721560" y="3508560"/>
            <a:ext cx="5226840" cy="3348720"/>
          </a:xfrm>
          <a:prstGeom prst="rect">
            <a:avLst/>
          </a:prstGeom>
          <a:ln w="0"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8362440" y="2386800"/>
            <a:ext cx="369972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43c0b"/>
                </a:solidFill>
                <a:latin typeface="Calibri"/>
                <a:ea typeface="DejaVu Sans"/>
              </a:rPr>
              <a:t>Identify message address in PD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43c0b"/>
                </a:solidFill>
                <a:latin typeface="Calibri"/>
                <a:ea typeface="DejaVu Sans"/>
              </a:rPr>
              <a:t>with [route /values]. This comes in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43c0b"/>
                </a:solidFill>
                <a:latin typeface="Calibri"/>
                <a:ea typeface="DejaVu Sans"/>
              </a:rPr>
              <a:t>handy when sending </a:t>
            </a:r>
            <a:r>
              <a:rPr b="1" lang="en-US" sz="1800" spc="-1" strike="noStrike">
                <a:solidFill>
                  <a:srgbClr val="843c0b"/>
                </a:solidFill>
                <a:latin typeface="Calibri"/>
                <a:ea typeface="DejaVu Sans"/>
              </a:rPr>
              <a:t>many message</a:t>
            </a:r>
            <a:r>
              <a:rPr b="0" lang="en-US" sz="1800" spc="-1" strike="noStrike">
                <a:solidFill>
                  <a:srgbClr val="843c0b"/>
                </a:solidFill>
                <a:latin typeface="Calibri"/>
                <a:ea typeface="DejaVu Sans"/>
              </a:rPr>
              <a:t>s.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Class content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9187560" cy="47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bfbfb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bfbfbf"/>
                </a:solidFill>
                <a:latin typeface="Calibri"/>
              </a:rPr>
              <a:t>Processing Basics</a:t>
            </a:r>
            <a:endParaRPr b="0" lang="el-G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bfbfbf"/>
                </a:solidFill>
                <a:latin typeface="Calibri"/>
              </a:rPr>
              <a:t>Environment overview</a:t>
            </a:r>
            <a:endParaRPr b="0" lang="el-G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bfbfbf"/>
                </a:solidFill>
                <a:latin typeface="Calibri"/>
              </a:rPr>
              <a:t>The setup() and draw() functions</a:t>
            </a:r>
            <a:endParaRPr b="0" lang="el-G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bfbfbf"/>
                </a:solidFill>
                <a:latin typeface="Calibri"/>
              </a:rPr>
              <a:t>Basic and </a:t>
            </a:r>
            <a:r>
              <a:rPr b="1" lang="en-US" sz="2400" spc="-1" strike="noStrike">
                <a:solidFill>
                  <a:srgbClr val="bfbfbf"/>
                </a:solidFill>
                <a:latin typeface="Calibri"/>
              </a:rPr>
              <a:t>Processing</a:t>
            </a:r>
            <a:r>
              <a:rPr b="0" lang="en-US" sz="2400" spc="-1" strike="noStrike">
                <a:solidFill>
                  <a:srgbClr val="bfbfbf"/>
                </a:solidFill>
                <a:latin typeface="Calibri"/>
              </a:rPr>
              <a:t> data types</a:t>
            </a:r>
            <a:endParaRPr b="0" lang="el-G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bfbfbf"/>
                </a:solidFill>
                <a:latin typeface="Calibri"/>
              </a:rPr>
              <a:t>Methods</a:t>
            </a:r>
            <a:endParaRPr b="0" lang="el-G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bfbfbf"/>
                </a:solidFill>
                <a:latin typeface="Calibri"/>
              </a:rPr>
              <a:t>Useful </a:t>
            </a:r>
            <a:r>
              <a:rPr b="1" lang="en-US" sz="2400" spc="-1" strike="noStrike">
                <a:solidFill>
                  <a:srgbClr val="bfbfbf"/>
                </a:solidFill>
                <a:latin typeface="Calibri"/>
              </a:rPr>
              <a:t>Processing-reserved</a:t>
            </a:r>
            <a:r>
              <a:rPr b="0" lang="en-US" sz="2400" spc="-1" strike="noStrike">
                <a:solidFill>
                  <a:srgbClr val="bfbfbf"/>
                </a:solidFill>
                <a:latin typeface="Calibri"/>
              </a:rPr>
              <a:t> variables and methods</a:t>
            </a:r>
            <a:endParaRPr b="0" lang="el-G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4b18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4b183"/>
                </a:solidFill>
                <a:latin typeface="Calibri"/>
              </a:rPr>
              <a:t>The very basics of </a:t>
            </a:r>
            <a:r>
              <a:rPr b="1" lang="en-US" sz="2400" spc="-1" strike="noStrike">
                <a:solidFill>
                  <a:srgbClr val="f4b183"/>
                </a:solidFill>
                <a:latin typeface="Calibri"/>
              </a:rPr>
              <a:t>Object-Oriented Programming</a:t>
            </a:r>
            <a:endParaRPr b="0" lang="el-G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Practical issues</a:t>
            </a:r>
            <a:endParaRPr b="0" lang="el-G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 to learn fast</a:t>
            </a:r>
            <a:endParaRPr b="0" lang="el-G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 to begin a new script</a:t>
            </a:r>
            <a:endParaRPr b="0" lang="el-G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Importing libraries</a:t>
            </a:r>
            <a:endParaRPr b="0" lang="el-GR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Bonus: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OSC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library for communicating with other programs (Pure Data)</a:t>
            </a:r>
            <a:endParaRPr b="0" lang="el-GR" sz="20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8820000" y="2604240"/>
            <a:ext cx="325044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bfbfbf"/>
                </a:solidFill>
                <a:latin typeface="Calibri"/>
                <a:ea typeface="DejaVu Sans"/>
              </a:rPr>
              <a:t>0_processing.basics.pptx</a:t>
            </a:r>
            <a:endParaRPr b="0" lang="el-GR" sz="24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8295480" y="1825560"/>
            <a:ext cx="462960" cy="20880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"/>
          <p:cNvSpPr/>
          <p:nvPr/>
        </p:nvSpPr>
        <p:spPr>
          <a:xfrm>
            <a:off x="7983720" y="3978360"/>
            <a:ext cx="254664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4b183"/>
                </a:solidFill>
                <a:latin typeface="Wingdings"/>
                <a:ea typeface="DejaVu Sans"/>
              </a:rPr>
              <a:t></a:t>
            </a:r>
            <a:r>
              <a:rPr b="0" lang="en-US" sz="2400" spc="-1" strike="noStrike">
                <a:solidFill>
                  <a:srgbClr val="f4b183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f4b183"/>
                </a:solidFill>
                <a:latin typeface="Calibri"/>
                <a:ea typeface="DejaVu Sans"/>
              </a:rPr>
              <a:t>valuable for C++</a:t>
            </a:r>
            <a:endParaRPr b="0" lang="el-G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1206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How to learn fast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91" name="Picture 4" descr=""/>
          <p:cNvPicPr/>
          <p:nvPr/>
        </p:nvPicPr>
        <p:blipFill>
          <a:blip r:embed="rId1"/>
          <a:stretch/>
        </p:blipFill>
        <p:spPr>
          <a:xfrm>
            <a:off x="398880" y="1222920"/>
            <a:ext cx="5696640" cy="550620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7" descr=""/>
          <p:cNvPicPr/>
          <p:nvPr/>
        </p:nvPicPr>
        <p:blipFill>
          <a:blip r:embed="rId2"/>
          <a:stretch/>
        </p:blipFill>
        <p:spPr>
          <a:xfrm>
            <a:off x="7258320" y="2101680"/>
            <a:ext cx="2840400" cy="4118400"/>
          </a:xfrm>
          <a:prstGeom prst="rect">
            <a:avLst/>
          </a:prstGeom>
          <a:ln w="0"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7005240" y="1546560"/>
            <a:ext cx="2171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More examples:</a:t>
            </a:r>
            <a:endParaRPr b="0" lang="el-G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1206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How to begin a new script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951400" y="2369520"/>
            <a:ext cx="2982960" cy="301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Start with an example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!</a:t>
            </a:r>
            <a:endParaRPr b="0" lang="el-G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too many examples, some of which might already deal with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large part</a:t>
            </a:r>
            <a:endParaRPr b="0" lang="el-G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of what you want to do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..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0" y="1446120"/>
            <a:ext cx="8778600" cy="489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1206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Importing (already added) libraries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12320" y="1775880"/>
            <a:ext cx="2982960" cy="26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Libraries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add functionality to Processing. There might be a library for whatever you’re trying to do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– so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google before you code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!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3525120" y="1299240"/>
            <a:ext cx="5140800" cy="5437440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8807040" y="2883960"/>
            <a:ext cx="298296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Easy to import in your sketch.</a:t>
            </a:r>
            <a:endParaRPr b="0" lang="el-G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1206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Finding and adding new libraries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141160" y="1369800"/>
            <a:ext cx="702396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Easy way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“officially” submitted library through the included library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browsing tool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103" name="Picture 7" descr=""/>
          <p:cNvPicPr/>
          <p:nvPr/>
        </p:nvPicPr>
        <p:blipFill>
          <a:blip r:embed="rId1"/>
          <a:stretch/>
        </p:blipFill>
        <p:spPr>
          <a:xfrm>
            <a:off x="165240" y="1139040"/>
            <a:ext cx="4836240" cy="513288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10" descr=""/>
          <p:cNvPicPr/>
          <p:nvPr/>
        </p:nvPicPr>
        <p:blipFill>
          <a:blip r:embed="rId2"/>
          <a:stretch/>
        </p:blipFill>
        <p:spPr>
          <a:xfrm>
            <a:off x="7044840" y="2248920"/>
            <a:ext cx="4885200" cy="439272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6304680" y="2719440"/>
            <a:ext cx="1346760" cy="15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3025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5238720" y="2251800"/>
            <a:ext cx="123372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Convenient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search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tool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1206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Finding and adding new libraries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28680" y="1626480"/>
            <a:ext cx="485244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hard way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“unofficially” contributed as code files in a folder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109" name="Picture 3" descr=""/>
          <p:cNvPicPr/>
          <p:nvPr/>
        </p:nvPicPr>
        <p:blipFill>
          <a:blip r:embed="rId1"/>
          <a:stretch/>
        </p:blipFill>
        <p:spPr>
          <a:xfrm>
            <a:off x="1985040" y="2752200"/>
            <a:ext cx="9602280" cy="374400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5450400" y="1441800"/>
            <a:ext cx="6628680" cy="11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How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Just put the downloaded folder of the library in a folder called “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library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” (if it doesn’t exist, create it) in the declared sketchbook location.</a:t>
            </a:r>
            <a:endParaRPr b="0" lang="el-G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1206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The OSC library for communicating with PD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28680" y="1446120"/>
            <a:ext cx="485244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Make sure you have added it!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113" name="Picture 4" descr=""/>
          <p:cNvPicPr/>
          <p:nvPr/>
        </p:nvPicPr>
        <p:blipFill>
          <a:blip r:embed="rId1"/>
          <a:stretch/>
        </p:blipFill>
        <p:spPr>
          <a:xfrm>
            <a:off x="560520" y="2088360"/>
            <a:ext cx="4620240" cy="4560840"/>
          </a:xfrm>
          <a:prstGeom prst="rect">
            <a:avLst/>
          </a:prstGeom>
          <a:ln w="0"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6392520" y="2408400"/>
            <a:ext cx="485244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After you import it, the following code should be added automatically: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115" name="Picture 10" descr=""/>
          <p:cNvPicPr/>
          <p:nvPr/>
        </p:nvPicPr>
        <p:blipFill>
          <a:blip r:embed="rId2"/>
          <a:stretch/>
        </p:blipFill>
        <p:spPr>
          <a:xfrm>
            <a:off x="6462360" y="3239640"/>
            <a:ext cx="4712400" cy="224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1206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The OSC library: what we need to send messages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49280" y="184500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Picture 7" descr=""/>
          <p:cNvPicPr/>
          <p:nvPr/>
        </p:nvPicPr>
        <p:blipFill>
          <a:blip r:embed="rId1"/>
          <a:stretch/>
        </p:blipFill>
        <p:spPr>
          <a:xfrm>
            <a:off x="5302440" y="2193120"/>
            <a:ext cx="6162480" cy="3156840"/>
          </a:xfrm>
          <a:prstGeom prst="rect">
            <a:avLst/>
          </a:prstGeom>
          <a:ln w="0"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312480" y="1879200"/>
            <a:ext cx="4852440" cy="374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Initialise:</a:t>
            </a:r>
            <a:endParaRPr b="0" lang="el-GR" sz="24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oscP5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for listening to incoming messages (we need to do it but we won’t need if for sending)</a:t>
            </a:r>
            <a:endParaRPr b="0" lang="el-GR" sz="24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for sending messages, the port value (12000 or whatever)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should match the receiving port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in PD</a:t>
            </a:r>
            <a:endParaRPr b="0" lang="el-GR" sz="24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msg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an empty message that we will fill later on</a:t>
            </a:r>
            <a:endParaRPr b="0" lang="el-G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6631</TotalTime>
  <Application>LibreOffice/7.0.2.2$Windows_X86_64 LibreOffice_project/8349ace3c3162073abd90d81fd06dcfb6b36b994</Application>
  <Words>399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2018-02-12T05:11:47Z</dcterms:created>
  <dc:creator>Microsoft Office User</dc:creator>
  <dc:description/>
  <dc:language>el-GR</dc:language>
  <cp:lastModifiedBy/>
  <dcterms:modified xsi:type="dcterms:W3CDTF">2020-11-12T09:14:50Z</dcterms:modified>
  <cp:revision>150</cp:revision>
  <dc:subject/>
  <dc:title>Διαδραστικά Συστήματα Ήχου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