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l-GR" sz="4400" spc="-1" strike="noStrike">
                <a:latin typeface="Arial"/>
              </a:rPr>
              <a:t>Πατήστε για επεξεργασία της μορφής κειμένου του τίτλου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latin typeface="Arial"/>
              </a:rPr>
              <a:t>Πατήστε για επεξεργασία της μορφής κειμένου διάρθρωσης</a:t>
            </a:r>
            <a:endParaRPr b="0" lang="el-G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800" spc="-1" strike="noStrike">
                <a:latin typeface="Arial"/>
              </a:rPr>
              <a:t>Δεύτερο επίπεδο διάρθρωσης</a:t>
            </a:r>
            <a:endParaRPr b="0" lang="el-G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400" spc="-1" strike="noStrike">
                <a:latin typeface="Arial"/>
              </a:rPr>
              <a:t>Τρίτο επίπεδο διάρθρωσης</a:t>
            </a:r>
            <a:endParaRPr b="0" lang="el-G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000" spc="-1" strike="noStrike">
                <a:latin typeface="Arial"/>
              </a:rPr>
              <a:t>Τέταρτο επίπεδο διάρθρωσης</a:t>
            </a:r>
            <a:endParaRPr b="0" lang="el-G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Πέμπτο επίπεδο διάρθρωσης</a:t>
            </a:r>
            <a:endParaRPr b="0" lang="el-G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Έκτο επίπεδο διάρθρωσης</a:t>
            </a:r>
            <a:endParaRPr b="0" lang="el-G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Έβδομο επίπεδο διάρθρωσης</a:t>
            </a:r>
            <a:endParaRPr b="0" lang="el-G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l-GR" sz="4400" spc="-1" strike="noStrike">
                <a:latin typeface="Arial"/>
              </a:rPr>
              <a:t>Πατήστε για επεξεργασία της μορφής κειμένου του τίτλου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latin typeface="Arial"/>
              </a:rPr>
              <a:t>Πατήστε για επεξεργασία της μορφής κειμένου διάρθρωσης</a:t>
            </a:r>
            <a:endParaRPr b="0" lang="el-G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800" spc="-1" strike="noStrike">
                <a:latin typeface="Arial"/>
              </a:rPr>
              <a:t>Δεύτερο επίπεδο διάρθρωσης</a:t>
            </a:r>
            <a:endParaRPr b="0" lang="el-G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400" spc="-1" strike="noStrike">
                <a:latin typeface="Arial"/>
              </a:rPr>
              <a:t>Τρίτο επίπεδο διάρθρωσης</a:t>
            </a:r>
            <a:endParaRPr b="0" lang="el-G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000" spc="-1" strike="noStrike">
                <a:latin typeface="Arial"/>
              </a:rPr>
              <a:t>Τέταρτο επίπεδο διάρθρωσης</a:t>
            </a:r>
            <a:endParaRPr b="0" lang="el-G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Πέμπτο επίπεδο διάρθρωσης</a:t>
            </a:r>
            <a:endParaRPr b="0" lang="el-G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Έκτο επίπεδο διάρθρωσης</a:t>
            </a:r>
            <a:endParaRPr b="0" lang="el-G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Έβδομο επίπεδο διάρθρωσης</a:t>
            </a:r>
            <a:endParaRPr b="0" lang="el-G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12060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The OSC library: what we need to send messages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49280" y="184500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Picture 7" descr=""/>
          <p:cNvPicPr/>
          <p:nvPr/>
        </p:nvPicPr>
        <p:blipFill>
          <a:blip r:embed="rId1"/>
          <a:stretch/>
        </p:blipFill>
        <p:spPr>
          <a:xfrm>
            <a:off x="5302440" y="2193120"/>
            <a:ext cx="6162120" cy="3156480"/>
          </a:xfrm>
          <a:prstGeom prst="rect">
            <a:avLst/>
          </a:prstGeom>
          <a:ln w="0"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312480" y="1879200"/>
            <a:ext cx="4852080" cy="374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Initialise:</a:t>
            </a:r>
            <a:endParaRPr b="0" lang="el-GR" sz="2400" spc="-1" strike="noStrike">
              <a:latin typeface="Arial"/>
            </a:endParaRPr>
          </a:p>
          <a:p>
            <a:pPr marL="343080" indent="-342000" algn="ctr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oscP5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for listening to incoming messages (we need to do it but we won’t need if for sending)</a:t>
            </a:r>
            <a:endParaRPr b="0" lang="el-GR" sz="2400" spc="-1" strike="noStrike">
              <a:latin typeface="Arial"/>
            </a:endParaRPr>
          </a:p>
          <a:p>
            <a:pPr marL="343080" indent="-342000" algn="ctr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dest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for sending messages, the port value (12000 or whatever)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should match the receiving port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in PD</a:t>
            </a:r>
            <a:endParaRPr b="0" lang="el-GR" sz="2400" spc="-1" strike="noStrike">
              <a:latin typeface="Arial"/>
            </a:endParaRPr>
          </a:p>
          <a:p>
            <a:pPr marL="343080" indent="-342000" algn="ctr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msg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an empty message that we will fill later on</a:t>
            </a:r>
            <a:endParaRPr b="0" lang="el-G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12060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The OSC library: what we need to send messages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49280" y="184500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>
            <a:off x="312480" y="1879200"/>
            <a:ext cx="789984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Prepare and send message:</a:t>
            </a:r>
            <a:endParaRPr b="0" lang="el-GR" sz="2400" spc="-1" strike="noStrike">
              <a:latin typeface="Arial"/>
            </a:endParaRPr>
          </a:p>
          <a:p>
            <a:pPr marL="343080" indent="-342000" algn="ctr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sendOsc()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function we created for packing the header “/values” and the mouse X-Y values in a message</a:t>
            </a:r>
            <a:endParaRPr b="0" lang="el-GR" sz="2400" spc="-1" strike="noStrike">
              <a:latin typeface="Arial"/>
            </a:endParaRPr>
          </a:p>
          <a:p>
            <a:pPr marL="343080" indent="-342000" algn="ctr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msg.clear():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we need to clear the older message before creating the new one.</a:t>
            </a:r>
            <a:endParaRPr b="0" lang="el-GR" sz="2400" spc="-1" strike="noStrike">
              <a:latin typeface="Arial"/>
            </a:endParaRPr>
          </a:p>
        </p:txBody>
      </p:sp>
      <p:pic>
        <p:nvPicPr>
          <p:cNvPr id="83" name="Picture 6" descr=""/>
          <p:cNvPicPr/>
          <p:nvPr/>
        </p:nvPicPr>
        <p:blipFill>
          <a:blip r:embed="rId1"/>
          <a:stretch/>
        </p:blipFill>
        <p:spPr>
          <a:xfrm>
            <a:off x="1857960" y="3818160"/>
            <a:ext cx="3499200" cy="2838960"/>
          </a:xfrm>
          <a:prstGeom prst="rect">
            <a:avLst/>
          </a:prstGeom>
          <a:ln w="0">
            <a:noFill/>
          </a:ln>
        </p:spPr>
      </p:pic>
      <p:pic>
        <p:nvPicPr>
          <p:cNvPr id="84" name="Picture 9" descr=""/>
          <p:cNvPicPr/>
          <p:nvPr/>
        </p:nvPicPr>
        <p:blipFill>
          <a:blip r:embed="rId2"/>
          <a:stretch/>
        </p:blipFill>
        <p:spPr>
          <a:xfrm>
            <a:off x="6721560" y="3508560"/>
            <a:ext cx="5226480" cy="3348360"/>
          </a:xfrm>
          <a:prstGeom prst="rect">
            <a:avLst/>
          </a:prstGeom>
          <a:ln w="0">
            <a:noFill/>
          </a:ln>
        </p:spPr>
      </p:pic>
      <p:sp>
        <p:nvSpPr>
          <p:cNvPr id="85" name="CustomShape 4"/>
          <p:cNvSpPr/>
          <p:nvPr/>
        </p:nvSpPr>
        <p:spPr>
          <a:xfrm>
            <a:off x="8362440" y="2386800"/>
            <a:ext cx="36993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43c0b"/>
                </a:solidFill>
                <a:latin typeface="Calibri"/>
                <a:ea typeface="DejaVu Sans"/>
              </a:rPr>
              <a:t>Identify message address in PD</a:t>
            </a:r>
            <a:endParaRPr b="0" lang="el-G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43c0b"/>
                </a:solidFill>
                <a:latin typeface="Calibri"/>
                <a:ea typeface="DejaVu Sans"/>
              </a:rPr>
              <a:t>with [route /values]. This comes in</a:t>
            </a:r>
            <a:endParaRPr b="0" lang="el-G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43c0b"/>
                </a:solidFill>
                <a:latin typeface="Calibri"/>
                <a:ea typeface="DejaVu Sans"/>
              </a:rPr>
              <a:t>handy when sending </a:t>
            </a:r>
            <a:r>
              <a:rPr b="1" lang="en-US" sz="1800" spc="-1" strike="noStrike">
                <a:solidFill>
                  <a:srgbClr val="843c0b"/>
                </a:solidFill>
                <a:latin typeface="Calibri"/>
                <a:ea typeface="DejaVu Sans"/>
              </a:rPr>
              <a:t>many message</a:t>
            </a:r>
            <a:r>
              <a:rPr b="0" lang="en-US" sz="1800" spc="-1" strike="noStrike">
                <a:solidFill>
                  <a:srgbClr val="843c0b"/>
                </a:solidFill>
                <a:latin typeface="Calibri"/>
                <a:ea typeface="DejaVu Sans"/>
              </a:rPr>
              <a:t>s.</a:t>
            </a:r>
            <a:endParaRPr b="0" lang="el-G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6631</TotalTime>
  <Application>LibreOffice/7.0.2.2$Windows_X86_64 LibreOffice_project/8349ace3c3162073abd90d81fd06dcfb6b36b994</Application>
  <Words>399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2018-02-12T05:11:47Z</dcterms:created>
  <dc:creator>Microsoft Office User</dc:creator>
  <dc:description/>
  <dc:language>el-GR</dc:language>
  <cp:lastModifiedBy/>
  <dcterms:modified xsi:type="dcterms:W3CDTF">2020-11-26T00:03:16Z</dcterms:modified>
  <cp:revision>151</cp:revision>
  <dc:subject/>
  <dc:title>Διαδραστικά Συστήματα Ήχου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16.0009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