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1"/>
  </p:notesMasterIdLst>
  <p:handoutMasterIdLst>
    <p:handoutMasterId r:id="rId22"/>
  </p:handoutMasterIdLst>
  <p:sldIdLst>
    <p:sldId id="257" r:id="rId2"/>
    <p:sldId id="424" r:id="rId3"/>
    <p:sldId id="272" r:id="rId4"/>
    <p:sldId id="273" r:id="rId5"/>
    <p:sldId id="552" r:id="rId6"/>
    <p:sldId id="531" r:id="rId7"/>
    <p:sldId id="574" r:id="rId8"/>
    <p:sldId id="519" r:id="rId9"/>
    <p:sldId id="498" r:id="rId10"/>
    <p:sldId id="569" r:id="rId11"/>
    <p:sldId id="570" r:id="rId12"/>
    <p:sldId id="571" r:id="rId13"/>
    <p:sldId id="572" r:id="rId14"/>
    <p:sldId id="565" r:id="rId15"/>
    <p:sldId id="566" r:id="rId16"/>
    <p:sldId id="562" r:id="rId17"/>
    <p:sldId id="564" r:id="rId18"/>
    <p:sldId id="563" r:id="rId19"/>
    <p:sldId id="55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AC00"/>
    <a:srgbClr val="8F42CB"/>
    <a:srgbClr val="DEDEDE"/>
    <a:srgbClr val="8B40C5"/>
    <a:srgbClr val="FF0000"/>
    <a:srgbClr val="3FD5BA"/>
    <a:srgbClr val="F0F0F0"/>
    <a:srgbClr val="E9E9E9"/>
    <a:srgbClr val="0028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4" autoAdjust="0"/>
    <p:restoredTop sz="94609" autoAdjust="0"/>
  </p:normalViewPr>
  <p:slideViewPr>
    <p:cSldViewPr snapToGrid="0" snapToObjects="1">
      <p:cViewPr varScale="1">
        <p:scale>
          <a:sx n="72" d="100"/>
          <a:sy n="72" d="100"/>
        </p:scale>
        <p:origin x="1641"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UM\Courses\FIN427\FIN427%20Winter%202023\S&amp;P%20400%20Descriptive%202022122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3149606299214E-2"/>
          <c:y val="5.0925925925925923E-2"/>
          <c:w val="0.88389129483814521"/>
          <c:h val="0.71697324292796738"/>
        </c:manualLayout>
      </c:layout>
      <c:barChart>
        <c:barDir val="col"/>
        <c:grouping val="clustered"/>
        <c:varyColors val="0"/>
        <c:ser>
          <c:idx val="0"/>
          <c:order val="0"/>
          <c:tx>
            <c:strRef>
              <c:f>'Example returns 2'!$U$4</c:f>
              <c:strCache>
                <c:ptCount val="1"/>
                <c:pt idx="0">
                  <c:v>Index</c:v>
                </c:pt>
              </c:strCache>
            </c:strRef>
          </c:tx>
          <c:spPr>
            <a:solidFill>
              <a:schemeClr val="accent1"/>
            </a:solidFill>
            <a:ln>
              <a:noFill/>
            </a:ln>
            <a:effectLst/>
          </c:spPr>
          <c:invertIfNegative val="0"/>
          <c:cat>
            <c:numRef>
              <c:f>'Example returns 2'!$V$5:$V$17</c:f>
              <c:numCache>
                <c:formatCode>0.00</c:formatCode>
                <c:ptCount val="13"/>
                <c:pt idx="0" formatCode="General">
                  <c:v>2021.11</c:v>
                </c:pt>
                <c:pt idx="1">
                  <c:v>2021.12</c:v>
                </c:pt>
                <c:pt idx="2">
                  <c:v>2022.01</c:v>
                </c:pt>
                <c:pt idx="3">
                  <c:v>2022.02</c:v>
                </c:pt>
                <c:pt idx="4">
                  <c:v>2022.03</c:v>
                </c:pt>
                <c:pt idx="5">
                  <c:v>2022.04</c:v>
                </c:pt>
                <c:pt idx="6">
                  <c:v>2022.05</c:v>
                </c:pt>
                <c:pt idx="7">
                  <c:v>2022.06</c:v>
                </c:pt>
                <c:pt idx="8">
                  <c:v>2022.07</c:v>
                </c:pt>
                <c:pt idx="9">
                  <c:v>2022.08</c:v>
                </c:pt>
                <c:pt idx="10">
                  <c:v>2022.09</c:v>
                </c:pt>
                <c:pt idx="11">
                  <c:v>2022.1</c:v>
                </c:pt>
                <c:pt idx="12">
                  <c:v>2022.11</c:v>
                </c:pt>
              </c:numCache>
            </c:numRef>
          </c:cat>
          <c:val>
            <c:numRef>
              <c:f>'Example returns 2'!$U$5:$U$17</c:f>
              <c:numCache>
                <c:formatCode>0.00</c:formatCode>
                <c:ptCount val="13"/>
                <c:pt idx="0">
                  <c:v>1</c:v>
                </c:pt>
                <c:pt idx="1">
                  <c:v>0.97323864053624298</c:v>
                </c:pt>
                <c:pt idx="2">
                  <c:v>0.78315158306658272</c:v>
                </c:pt>
                <c:pt idx="3">
                  <c:v>0.71643899989071691</c:v>
                </c:pt>
                <c:pt idx="4">
                  <c:v>0.72297756102169031</c:v>
                </c:pt>
                <c:pt idx="5">
                  <c:v>0.63192945692834979</c:v>
                </c:pt>
                <c:pt idx="6">
                  <c:v>0.67248638757133228</c:v>
                </c:pt>
                <c:pt idx="7">
                  <c:v>0.5955616819030749</c:v>
                </c:pt>
                <c:pt idx="8">
                  <c:v>0.70529568611182325</c:v>
                </c:pt>
                <c:pt idx="9">
                  <c:v>0.60379465419767742</c:v>
                </c:pt>
                <c:pt idx="10">
                  <c:v>0.46185224085145066</c:v>
                </c:pt>
                <c:pt idx="11">
                  <c:v>0.43521527209188016</c:v>
                </c:pt>
                <c:pt idx="12">
                  <c:v>0.47871904145336036</c:v>
                </c:pt>
              </c:numCache>
            </c:numRef>
          </c:val>
          <c:extLst>
            <c:ext xmlns:c16="http://schemas.microsoft.com/office/drawing/2014/chart" uri="{C3380CC4-5D6E-409C-BE32-E72D297353CC}">
              <c16:uniqueId val="{00000000-67BB-49F8-A1C1-9E9AE60BE282}"/>
            </c:ext>
          </c:extLst>
        </c:ser>
        <c:dLbls>
          <c:showLegendKey val="0"/>
          <c:showVal val="0"/>
          <c:showCatName val="0"/>
          <c:showSerName val="0"/>
          <c:showPercent val="0"/>
          <c:showBubbleSize val="0"/>
        </c:dLbls>
        <c:gapWidth val="50"/>
        <c:axId val="982771224"/>
        <c:axId val="982768600"/>
      </c:barChart>
      <c:lineChart>
        <c:grouping val="standard"/>
        <c:varyColors val="0"/>
        <c:ser>
          <c:idx val="1"/>
          <c:order val="1"/>
          <c:tx>
            <c:strRef>
              <c:f>'Example returns 2'!$B$2</c:f>
              <c:strCache>
                <c:ptCount val="1"/>
                <c:pt idx="0">
                  <c:v>Greif Inc Class A</c:v>
                </c:pt>
              </c:strCache>
            </c:strRef>
          </c:tx>
          <c:spPr>
            <a:ln w="28575" cap="rnd">
              <a:solidFill>
                <a:schemeClr val="accent2"/>
              </a:solidFill>
              <a:round/>
            </a:ln>
            <a:effectLst/>
          </c:spPr>
          <c:marker>
            <c:symbol val="none"/>
          </c:marker>
          <c:val>
            <c:numRef>
              <c:f>'Example returns 2'!$B$5:$B$17</c:f>
              <c:numCache>
                <c:formatCode>0.00</c:formatCode>
                <c:ptCount val="13"/>
                <c:pt idx="0">
                  <c:v>1</c:v>
                </c:pt>
                <c:pt idx="1">
                  <c:v>1.0024507</c:v>
                </c:pt>
                <c:pt idx="2">
                  <c:v>0.98235846000000004</c:v>
                </c:pt>
                <c:pt idx="3">
                  <c:v>0.95462800000000003</c:v>
                </c:pt>
                <c:pt idx="4">
                  <c:v>1.0886126</c:v>
                </c:pt>
                <c:pt idx="5">
                  <c:v>1.0153245</c:v>
                </c:pt>
                <c:pt idx="6">
                  <c:v>0.99507827000000004</c:v>
                </c:pt>
                <c:pt idx="7">
                  <c:v>1.0520735000000001</c:v>
                </c:pt>
                <c:pt idx="8">
                  <c:v>1.1910456</c:v>
                </c:pt>
                <c:pt idx="9">
                  <c:v>1.1308357</c:v>
                </c:pt>
                <c:pt idx="10">
                  <c:v>1.0123028999999999</c:v>
                </c:pt>
                <c:pt idx="11">
                  <c:v>1.1251397000000001</c:v>
                </c:pt>
                <c:pt idx="12">
                  <c:v>1.1948131</c:v>
                </c:pt>
              </c:numCache>
            </c:numRef>
          </c:val>
          <c:smooth val="0"/>
          <c:extLst>
            <c:ext xmlns:c16="http://schemas.microsoft.com/office/drawing/2014/chart" uri="{C3380CC4-5D6E-409C-BE32-E72D297353CC}">
              <c16:uniqueId val="{00000001-67BB-49F8-A1C1-9E9AE60BE282}"/>
            </c:ext>
          </c:extLst>
        </c:ser>
        <c:ser>
          <c:idx val="2"/>
          <c:order val="2"/>
          <c:tx>
            <c:strRef>
              <c:f>'Example returns 2'!$C$2</c:f>
              <c:strCache>
                <c:ptCount val="1"/>
                <c:pt idx="0">
                  <c:v>Vicor Corporation</c:v>
                </c:pt>
              </c:strCache>
            </c:strRef>
          </c:tx>
          <c:spPr>
            <a:ln w="28575" cap="rnd">
              <a:solidFill>
                <a:schemeClr val="accent3"/>
              </a:solidFill>
              <a:round/>
            </a:ln>
            <a:effectLst/>
          </c:spPr>
          <c:marker>
            <c:symbol val="none"/>
          </c:marker>
          <c:val>
            <c:numRef>
              <c:f>'Example returns 2'!$C$5:$C$17</c:f>
              <c:numCache>
                <c:formatCode>0.00</c:formatCode>
                <c:ptCount val="13"/>
                <c:pt idx="0">
                  <c:v>1</c:v>
                </c:pt>
                <c:pt idx="1">
                  <c:v>0.88512473999999997</c:v>
                </c:pt>
                <c:pt idx="2">
                  <c:v>0.65753519999999999</c:v>
                </c:pt>
                <c:pt idx="3">
                  <c:v>0.5211905</c:v>
                </c:pt>
                <c:pt idx="4">
                  <c:v>0.49177470000000001</c:v>
                </c:pt>
                <c:pt idx="5">
                  <c:v>0.42185973999999998</c:v>
                </c:pt>
                <c:pt idx="6">
                  <c:v>0.46912031999999998</c:v>
                </c:pt>
                <c:pt idx="7">
                  <c:v>0.38150003999999998</c:v>
                </c:pt>
                <c:pt idx="8">
                  <c:v>0.50857379999999996</c:v>
                </c:pt>
                <c:pt idx="9">
                  <c:v>0.49588734000000001</c:v>
                </c:pt>
                <c:pt idx="10">
                  <c:v>0.41224032999999999</c:v>
                </c:pt>
                <c:pt idx="11">
                  <c:v>0.33298480000000003</c:v>
                </c:pt>
                <c:pt idx="12">
                  <c:v>0.37634181999999999</c:v>
                </c:pt>
              </c:numCache>
            </c:numRef>
          </c:val>
          <c:smooth val="0"/>
          <c:extLst>
            <c:ext xmlns:c16="http://schemas.microsoft.com/office/drawing/2014/chart" uri="{C3380CC4-5D6E-409C-BE32-E72D297353CC}">
              <c16:uniqueId val="{00000002-67BB-49F8-A1C1-9E9AE60BE282}"/>
            </c:ext>
          </c:extLst>
        </c:ser>
        <c:ser>
          <c:idx val="3"/>
          <c:order val="3"/>
          <c:tx>
            <c:strRef>
              <c:f>'Example returns 2'!$D$2</c:f>
              <c:strCache>
                <c:ptCount val="1"/>
                <c:pt idx="0">
                  <c:v>Semtech Corporation</c:v>
                </c:pt>
              </c:strCache>
            </c:strRef>
          </c:tx>
          <c:spPr>
            <a:ln w="28575" cap="rnd">
              <a:solidFill>
                <a:schemeClr val="accent4"/>
              </a:solidFill>
              <a:round/>
            </a:ln>
            <a:effectLst/>
          </c:spPr>
          <c:marker>
            <c:symbol val="none"/>
          </c:marker>
          <c:val>
            <c:numRef>
              <c:f>'Example returns 2'!$D$5:$D$17</c:f>
              <c:numCache>
                <c:formatCode>0.00</c:formatCode>
                <c:ptCount val="13"/>
                <c:pt idx="0">
                  <c:v>1</c:v>
                </c:pt>
                <c:pt idx="1">
                  <c:v>1.0380529999999999</c:v>
                </c:pt>
                <c:pt idx="2">
                  <c:v>0.82992880000000002</c:v>
                </c:pt>
                <c:pt idx="3">
                  <c:v>0.80985176999999997</c:v>
                </c:pt>
                <c:pt idx="4">
                  <c:v>0.80938480000000002</c:v>
                </c:pt>
                <c:pt idx="5">
                  <c:v>0.6956928</c:v>
                </c:pt>
                <c:pt idx="6">
                  <c:v>0.74810314</c:v>
                </c:pt>
                <c:pt idx="7">
                  <c:v>0.64164823000000004</c:v>
                </c:pt>
                <c:pt idx="8">
                  <c:v>0.72755926999999998</c:v>
                </c:pt>
                <c:pt idx="9">
                  <c:v>0.53916189999999997</c:v>
                </c:pt>
                <c:pt idx="10">
                  <c:v>0.34329405000000002</c:v>
                </c:pt>
                <c:pt idx="11">
                  <c:v>0.32321699999999998</c:v>
                </c:pt>
                <c:pt idx="12">
                  <c:v>0.35881874000000002</c:v>
                </c:pt>
              </c:numCache>
            </c:numRef>
          </c:val>
          <c:smooth val="0"/>
          <c:extLst>
            <c:ext xmlns:c16="http://schemas.microsoft.com/office/drawing/2014/chart" uri="{C3380CC4-5D6E-409C-BE32-E72D297353CC}">
              <c16:uniqueId val="{00000003-67BB-49F8-A1C1-9E9AE60BE282}"/>
            </c:ext>
          </c:extLst>
        </c:ser>
        <c:dLbls>
          <c:showLegendKey val="0"/>
          <c:showVal val="0"/>
          <c:showCatName val="0"/>
          <c:showSerName val="0"/>
          <c:showPercent val="0"/>
          <c:showBubbleSize val="0"/>
        </c:dLbls>
        <c:marker val="1"/>
        <c:smooth val="0"/>
        <c:axId val="982771224"/>
        <c:axId val="982768600"/>
      </c:lineChart>
      <c:catAx>
        <c:axId val="982771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982768600"/>
        <c:crosses val="autoZero"/>
        <c:auto val="1"/>
        <c:lblAlgn val="ctr"/>
        <c:lblOffset val="100"/>
        <c:noMultiLvlLbl val="0"/>
      </c:catAx>
      <c:valAx>
        <c:axId val="982768600"/>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982771224"/>
        <c:crosses val="autoZero"/>
        <c:crossBetween val="between"/>
      </c:valAx>
      <c:spPr>
        <a:noFill/>
        <a:ln>
          <a:noFill/>
        </a:ln>
        <a:effectLst/>
      </c:spPr>
    </c:plotArea>
    <c:legend>
      <c:legendPos val="b"/>
      <c:layout>
        <c:manualLayout>
          <c:xMode val="edge"/>
          <c:yMode val="edge"/>
          <c:x val="6.6666666666666666E-2"/>
          <c:y val="4.687445319335079E-2"/>
          <c:w val="0.9"/>
          <c:h val="0.133681102362204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324AE2-1794-504B-AF6B-9EC191C188AB}" type="datetime1">
              <a:rPr lang="en-US" smtClean="0"/>
              <a:t>12/25/2022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8541B7-1C0A-3447-94C4-D07816C8F0C3}" type="slidenum">
              <a:rPr lang="en-US" smtClean="0"/>
              <a:t>‹#›</a:t>
            </a:fld>
            <a:endParaRPr lang="en-US"/>
          </a:p>
        </p:txBody>
      </p:sp>
    </p:spTree>
    <p:extLst>
      <p:ext uri="{BB962C8B-B14F-4D97-AF65-F5344CB8AC3E}">
        <p14:creationId xmlns:p14="http://schemas.microsoft.com/office/powerpoint/2010/main" val="25735178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07513-4A7E-D44B-9110-8FAC12D76B8E}" type="datetime1">
              <a:rPr lang="en-US" smtClean="0"/>
              <a:t>12/25/2022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2DB62-D5C4-5F4A-8B1C-FA73A1224B9E}" type="slidenum">
              <a:rPr lang="en-US" smtClean="0"/>
              <a:t>‹#›</a:t>
            </a:fld>
            <a:endParaRPr lang="en-US"/>
          </a:p>
        </p:txBody>
      </p:sp>
    </p:spTree>
    <p:extLst>
      <p:ext uri="{BB962C8B-B14F-4D97-AF65-F5344CB8AC3E}">
        <p14:creationId xmlns:p14="http://schemas.microsoft.com/office/powerpoint/2010/main" val="9417686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1</a:t>
            </a:fld>
            <a:endParaRPr lang="en-US"/>
          </a:p>
        </p:txBody>
      </p:sp>
    </p:spTree>
    <p:extLst>
      <p:ext uri="{BB962C8B-B14F-4D97-AF65-F5344CB8AC3E}">
        <p14:creationId xmlns:p14="http://schemas.microsoft.com/office/powerpoint/2010/main" val="148865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6</a:t>
            </a:fld>
            <a:endParaRPr lang="en-US"/>
          </a:p>
        </p:txBody>
      </p:sp>
    </p:spTree>
    <p:extLst>
      <p:ext uri="{BB962C8B-B14F-4D97-AF65-F5344CB8AC3E}">
        <p14:creationId xmlns:p14="http://schemas.microsoft.com/office/powerpoint/2010/main" val="982652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711563" y="1721555"/>
            <a:ext cx="5958288" cy="1333637"/>
          </a:xfrm>
        </p:spPr>
        <p:txBody>
          <a:bodyPr anchor="b">
            <a:noAutofit/>
          </a:bodyPr>
          <a:lstStyle>
            <a:lvl1pPr algn="l">
              <a:lnSpc>
                <a:spcPct val="70000"/>
              </a:lnSpc>
              <a:defRPr sz="5000" b="0">
                <a:solidFill>
                  <a:schemeClr val="bg1"/>
                </a:solidFill>
                <a:latin typeface="Calibri"/>
                <a:cs typeface="Calibri"/>
              </a:defRPr>
            </a:lvl1pPr>
          </a:lstStyle>
          <a:p>
            <a:r>
              <a:rPr lang="en-US" dirty="0"/>
              <a:t>CLICK TO EDIT MASTER TITLE STYLE</a:t>
            </a:r>
          </a:p>
        </p:txBody>
      </p:sp>
      <p:sp>
        <p:nvSpPr>
          <p:cNvPr id="10" name="Subtitle 2"/>
          <p:cNvSpPr>
            <a:spLocks noGrp="1"/>
          </p:cNvSpPr>
          <p:nvPr>
            <p:ph type="subTitle" idx="1" hasCustomPrompt="1"/>
          </p:nvPr>
        </p:nvSpPr>
        <p:spPr>
          <a:xfrm>
            <a:off x="711563" y="3704006"/>
            <a:ext cx="5958288" cy="635127"/>
          </a:xfrm>
          <a:prstGeom prst="rect">
            <a:avLst/>
          </a:prstGeom>
        </p:spPr>
        <p:txBody>
          <a:bodyPr>
            <a:normAutofit/>
          </a:bodyPr>
          <a:lstStyle>
            <a:lvl1pPr marL="0" indent="0" algn="l">
              <a:buNone/>
              <a:defRPr sz="1600" b="1">
                <a:solidFill>
                  <a:schemeClr val="accent3"/>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1"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760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4" name="Picture Placeholder 11">
            <a:extLst>
              <a:ext uri="{FF2B5EF4-FFF2-40B4-BE49-F238E27FC236}">
                <a16:creationId xmlns:a16="http://schemas.microsoft.com/office/drawing/2014/main" id="{EE35C14F-C544-4187-82FA-F17344DC08D6}"/>
              </a:ext>
            </a:extLst>
          </p:cNvPr>
          <p:cNvSpPr>
            <a:spLocks noGrp="1"/>
          </p:cNvSpPr>
          <p:nvPr>
            <p:ph type="pic" sz="quarter" idx="10" hasCustomPrompt="1"/>
          </p:nvPr>
        </p:nvSpPr>
        <p:spPr>
          <a:xfrm>
            <a:off x="391524"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
        <p:nvSpPr>
          <p:cNvPr id="10" name="Picture Placeholder 11">
            <a:extLst>
              <a:ext uri="{FF2B5EF4-FFF2-40B4-BE49-F238E27FC236}">
                <a16:creationId xmlns:a16="http://schemas.microsoft.com/office/drawing/2014/main" id="{6038735B-E14A-44B4-BFB0-43953BB4F0D4}"/>
              </a:ext>
            </a:extLst>
          </p:cNvPr>
          <p:cNvSpPr>
            <a:spLocks noGrp="1"/>
          </p:cNvSpPr>
          <p:nvPr>
            <p:ph type="pic" sz="quarter" idx="11" hasCustomPrompt="1"/>
          </p:nvPr>
        </p:nvSpPr>
        <p:spPr>
          <a:xfrm>
            <a:off x="3231879"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
        <p:nvSpPr>
          <p:cNvPr id="11" name="Picture Placeholder 11">
            <a:extLst>
              <a:ext uri="{FF2B5EF4-FFF2-40B4-BE49-F238E27FC236}">
                <a16:creationId xmlns:a16="http://schemas.microsoft.com/office/drawing/2014/main" id="{009ADB99-F741-4929-9E0C-5C9884F43D73}"/>
              </a:ext>
            </a:extLst>
          </p:cNvPr>
          <p:cNvSpPr>
            <a:spLocks noGrp="1"/>
          </p:cNvSpPr>
          <p:nvPr>
            <p:ph type="pic" sz="quarter" idx="12" hasCustomPrompt="1"/>
          </p:nvPr>
        </p:nvSpPr>
        <p:spPr>
          <a:xfrm>
            <a:off x="6072234"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111016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b="1">
                <a:solidFill>
                  <a:schemeClr val="bg1"/>
                </a:solidFill>
              </a:defRPr>
            </a:lvl1p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672844" y="2041407"/>
            <a:ext cx="7768222" cy="3501495"/>
          </a:xfrm>
          <a:prstGeom prst="rect">
            <a:avLst/>
          </a:prstGeom>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marL="2057400" indent="-228600">
              <a:buFont typeface="Wingdings" charset="2"/>
              <a:buChar cha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7"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21349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a:lvl1pPr>
          </a:lstStyle>
          <a:p>
            <a:r>
              <a:rPr lang="en-US" dirty="0"/>
              <a:t>CLICK TO EDIT </a:t>
            </a:r>
            <a:br>
              <a:rPr lang="en-US" dirty="0"/>
            </a:br>
            <a:r>
              <a:rPr lang="en-US" dirty="0"/>
              <a:t>MASTER TITLE STYLE</a:t>
            </a:r>
          </a:p>
        </p:txBody>
      </p:sp>
      <p:sp>
        <p:nvSpPr>
          <p:cNvPr id="3" name="Text Placeholder 2"/>
          <p:cNvSpPr>
            <a:spLocks noGrp="1"/>
          </p:cNvSpPr>
          <p:nvPr>
            <p:ph type="body" idx="1" hasCustomPrompt="1"/>
          </p:nvPr>
        </p:nvSpPr>
        <p:spPr>
          <a:xfrm>
            <a:off x="690674" y="2182541"/>
            <a:ext cx="3806714" cy="480650"/>
          </a:xfrm>
          <a:prstGeom prst="rect">
            <a:avLst/>
          </a:prstGeo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4" name="Content Placeholder 3"/>
          <p:cNvSpPr>
            <a:spLocks noGrp="1"/>
          </p:cNvSpPr>
          <p:nvPr>
            <p:ph sz="half" idx="2" hasCustomPrompt="1"/>
          </p:nvPr>
        </p:nvSpPr>
        <p:spPr>
          <a:xfrm>
            <a:off x="690674" y="2785482"/>
            <a:ext cx="3806714" cy="248934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4" hasCustomPrompt="1"/>
          </p:nvPr>
        </p:nvSpPr>
        <p:spPr>
          <a:xfrm>
            <a:off x="4645025" y="2785482"/>
            <a:ext cx="3813871" cy="248934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10" name="Text Placeholder 2"/>
          <p:cNvSpPr>
            <a:spLocks noGrp="1"/>
          </p:cNvSpPr>
          <p:nvPr>
            <p:ph type="body" idx="13" hasCustomPrompt="1"/>
          </p:nvPr>
        </p:nvSpPr>
        <p:spPr>
          <a:xfrm>
            <a:off x="4645025" y="2182541"/>
            <a:ext cx="3806714" cy="480650"/>
          </a:xfrm>
          <a:prstGeom prst="rect">
            <a:avLst/>
          </a:prstGeom>
        </p:spPr>
        <p:txBody>
          <a:bodyPr anchor="b">
            <a:normAutofit/>
          </a:bodyPr>
          <a:lstStyle>
            <a:lvl1pPr marL="0" indent="0">
              <a:buNone/>
              <a:defRPr sz="1600" b="1">
                <a:solidFill>
                  <a:srgbClr val="2FB6E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14" name="Slide Number Placeholder 5"/>
          <p:cNvSpPr>
            <a:spLocks noGrp="1"/>
          </p:cNvSpPr>
          <p:nvPr>
            <p:ph type="sldNum" sz="quarter" idx="1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5"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4918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a:lvl1pPr>
          </a:lstStyle>
          <a:p>
            <a:r>
              <a:rPr lang="en-US" dirty="0"/>
              <a:t>CLICK TO EDIT </a:t>
            </a:r>
            <a:br>
              <a:rPr lang="en-US" dirty="0"/>
            </a:br>
            <a:r>
              <a:rPr lang="en-US" dirty="0"/>
              <a:t>MASTER TITLE STYLE</a:t>
            </a:r>
          </a:p>
        </p:txBody>
      </p:sp>
      <p:sp>
        <p:nvSpPr>
          <p:cNvPr id="4" name="Content Placeholder 3"/>
          <p:cNvSpPr>
            <a:spLocks noGrp="1"/>
          </p:cNvSpPr>
          <p:nvPr>
            <p:ph sz="half" idx="2" hasCustomPrompt="1"/>
          </p:nvPr>
        </p:nvSpPr>
        <p:spPr>
          <a:xfrm>
            <a:off x="690674"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4" hasCustomPrompt="1"/>
          </p:nvPr>
        </p:nvSpPr>
        <p:spPr>
          <a:xfrm>
            <a:off x="3521904"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9" name="Content Placeholder 5">
            <a:extLst>
              <a:ext uri="{FF2B5EF4-FFF2-40B4-BE49-F238E27FC236}">
                <a16:creationId xmlns:a16="http://schemas.microsoft.com/office/drawing/2014/main" id="{8257D3FE-1888-F04A-AC27-461B427E64CB}"/>
              </a:ext>
            </a:extLst>
          </p:cNvPr>
          <p:cNvSpPr>
            <a:spLocks noGrp="1"/>
          </p:cNvSpPr>
          <p:nvPr>
            <p:ph sz="quarter" idx="15" hasCustomPrompt="1"/>
          </p:nvPr>
        </p:nvSpPr>
        <p:spPr>
          <a:xfrm>
            <a:off x="6268417"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7320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636" y="1260633"/>
            <a:ext cx="2590800" cy="480926"/>
          </a:xfrm>
        </p:spPr>
        <p:txBody>
          <a:bodyPr anchor="t">
            <a:normAutofit/>
          </a:bodyPr>
          <a:lstStyle>
            <a:lvl1pPr algn="l">
              <a:defRPr sz="1600" b="1">
                <a:solidFill>
                  <a:srgbClr val="2FB6E3"/>
                </a:solidFill>
              </a:defRPr>
            </a:lvl1pPr>
          </a:lstStyle>
          <a:p>
            <a:r>
              <a:rPr lang="en-US" dirty="0"/>
              <a:t>CLICK TO EDIT THE </a:t>
            </a:r>
            <a:br>
              <a:rPr lang="en-US" dirty="0"/>
            </a:br>
            <a:r>
              <a:rPr lang="en-US" dirty="0"/>
              <a:t>MASTER TITLE STYLE </a:t>
            </a:r>
          </a:p>
        </p:txBody>
      </p:sp>
      <p:sp>
        <p:nvSpPr>
          <p:cNvPr id="3" name="Content Placeholder 2"/>
          <p:cNvSpPr>
            <a:spLocks noGrp="1"/>
          </p:cNvSpPr>
          <p:nvPr>
            <p:ph idx="1"/>
          </p:nvPr>
        </p:nvSpPr>
        <p:spPr>
          <a:xfrm>
            <a:off x="3575050" y="1260633"/>
            <a:ext cx="5111750" cy="4119320"/>
          </a:xfrm>
          <a:prstGeom prst="rect">
            <a:avLst/>
          </a:prstGeo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hasCustomPrompt="1"/>
          </p:nvPr>
        </p:nvSpPr>
        <p:spPr>
          <a:xfrm>
            <a:off x="612636" y="1863847"/>
            <a:ext cx="2590801" cy="2257777"/>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Tx/>
              <a:buNone/>
              <a:tabLst/>
              <a:defRPr sz="1100">
                <a:solidFill>
                  <a:schemeClr val="bg1">
                    <a:lumMod val="95000"/>
                  </a:schemeClr>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chemeClr val="bg1">
                    <a:lumMod val="50000"/>
                  </a:schemeClr>
                </a:solidFill>
                <a:latin typeface="+mn-lt"/>
                <a:cs typeface="Calibri"/>
              </a:rPr>
              <a:t>Far far away, behind the word mountains, far from the countries </a:t>
            </a:r>
            <a:r>
              <a:rPr lang="en-US" sz="1200" b="0" i="0" u="none" strike="noStrike" baseline="0" dirty="0" err="1">
                <a:solidFill>
                  <a:schemeClr val="bg1">
                    <a:lumMod val="50000"/>
                  </a:schemeClr>
                </a:solidFill>
                <a:latin typeface="+mn-lt"/>
                <a:cs typeface="Calibri"/>
              </a:rPr>
              <a:t>Vokalia</a:t>
            </a:r>
            <a:r>
              <a:rPr lang="en-US" sz="1200" b="0" i="0" u="none" strike="noStrike" baseline="0" dirty="0">
                <a:solidFill>
                  <a:schemeClr val="bg1">
                    <a:lumMod val="50000"/>
                  </a:schemeClr>
                </a:solidFill>
                <a:latin typeface="+mn-lt"/>
                <a:cs typeface="Calibri"/>
              </a:rPr>
              <a:t> and </a:t>
            </a:r>
            <a:r>
              <a:rPr lang="en-US" sz="1200" b="0" i="0" u="none" strike="noStrike" baseline="0" dirty="0" err="1">
                <a:solidFill>
                  <a:schemeClr val="bg1">
                    <a:lumMod val="50000"/>
                  </a:schemeClr>
                </a:solidFill>
                <a:latin typeface="+mn-lt"/>
                <a:cs typeface="Calibri"/>
              </a:rPr>
              <a:t>Consonantia</a:t>
            </a:r>
            <a:r>
              <a:rPr lang="en-US" sz="1200" b="0" i="0" u="none" strike="noStrike" baseline="0" dirty="0">
                <a:solidFill>
                  <a:schemeClr val="bg1">
                    <a:lumMod val="50000"/>
                  </a:schemeClr>
                </a:solidFill>
                <a:latin typeface="+mn-lt"/>
                <a:cs typeface="Calibri"/>
              </a:rPr>
              <a:t>, there live the blind texts. Separated they live in Bookmarks grove right at the coast of the Semantics, a large language ocean. A small river named </a:t>
            </a:r>
            <a:r>
              <a:rPr lang="en-US" sz="1200" b="0" i="0" u="none" strike="noStrike" baseline="0" dirty="0" err="1">
                <a:solidFill>
                  <a:schemeClr val="bg1">
                    <a:lumMod val="50000"/>
                  </a:schemeClr>
                </a:solidFill>
                <a:latin typeface="+mn-lt"/>
                <a:cs typeface="Calibri"/>
              </a:rPr>
              <a:t>Duden</a:t>
            </a:r>
            <a:r>
              <a:rPr lang="en-US" sz="1200" b="0" i="0" u="none" strike="noStrike" baseline="0" dirty="0">
                <a:solidFill>
                  <a:schemeClr val="bg1">
                    <a:lumMod val="50000"/>
                  </a:schemeClr>
                </a:solidFill>
                <a:latin typeface="+mn-lt"/>
                <a:cs typeface="Calibri"/>
              </a:rPr>
              <a:t> flows by their place and supplies it with the necessary regalia. It is a paradise country, in which roasted parts of sentences fly into your mouth.</a:t>
            </a:r>
            <a:endParaRPr lang="en-US" sz="1200" baseline="0" dirty="0">
              <a:solidFill>
                <a:schemeClr val="bg1">
                  <a:lumMod val="50000"/>
                </a:schemeClr>
              </a:solidFill>
              <a:latin typeface="+mn-lt"/>
              <a:cs typeface="Calibri"/>
            </a:endParaRPr>
          </a:p>
        </p:txBody>
      </p:sp>
      <p:sp>
        <p:nvSpPr>
          <p:cNvPr id="7"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9"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57831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pattFill prst="wdUpDiag">
          <a:fgClr>
            <a:schemeClr val="accent4">
              <a:lumMod val="50000"/>
            </a:schemeClr>
          </a:fgClr>
          <a:bgClr>
            <a:srgbClr val="002850"/>
          </a:bgClr>
        </a:pattFill>
        <a:effectLst/>
      </p:bgPr>
    </p:bg>
    <p:spTree>
      <p:nvGrpSpPr>
        <p:cNvPr id="1" name=""/>
        <p:cNvGrpSpPr/>
        <p:nvPr/>
      </p:nvGrpSpPr>
      <p:grpSpPr>
        <a:xfrm>
          <a:off x="0" y="0"/>
          <a:ext cx="0" cy="0"/>
          <a:chOff x="0" y="0"/>
          <a:chExt cx="0" cy="0"/>
        </a:xfrm>
      </p:grpSpPr>
      <p:sp>
        <p:nvSpPr>
          <p:cNvPr id="9" name="TextBox 8"/>
          <p:cNvSpPr txBox="1"/>
          <p:nvPr userDrawn="1"/>
        </p:nvSpPr>
        <p:spPr>
          <a:xfrm>
            <a:off x="1993378" y="-653691"/>
            <a:ext cx="5165660" cy="8462830"/>
          </a:xfrm>
          <a:prstGeom prst="rect">
            <a:avLst/>
          </a:prstGeom>
          <a:noFill/>
        </p:spPr>
        <p:txBody>
          <a:bodyPr wrap="square" rtlCol="0" anchor="ctr">
            <a:spAutoFit/>
          </a:bodyPr>
          <a:lstStyle/>
          <a:p>
            <a:pPr algn="ctr">
              <a:lnSpc>
                <a:spcPct val="140000"/>
              </a:lnSpc>
            </a:pPr>
            <a:r>
              <a:rPr lang="en-US" sz="19900" i="0" dirty="0">
                <a:solidFill>
                  <a:schemeClr val="accent4">
                    <a:lumMod val="75000"/>
                  </a:schemeClr>
                </a:solidFill>
                <a:latin typeface="Georgia"/>
                <a:cs typeface="Georgia"/>
              </a:rPr>
              <a:t>“</a:t>
            </a:r>
          </a:p>
          <a:p>
            <a:pPr algn="ctr">
              <a:lnSpc>
                <a:spcPct val="140000"/>
              </a:lnSpc>
            </a:pPr>
            <a:r>
              <a:rPr lang="en-US" sz="19900" i="0" dirty="0">
                <a:solidFill>
                  <a:schemeClr val="accent4">
                    <a:lumMod val="75000"/>
                  </a:schemeClr>
                </a:solidFill>
                <a:latin typeface="Georgia"/>
                <a:cs typeface="Georgia"/>
              </a:rPr>
              <a:t>”</a:t>
            </a:r>
          </a:p>
        </p:txBody>
      </p:sp>
      <p:sp>
        <p:nvSpPr>
          <p:cNvPr id="7" name="Rectangle 6"/>
          <p:cNvSpPr/>
          <p:nvPr userDrawn="1"/>
        </p:nvSpPr>
        <p:spPr>
          <a:xfrm>
            <a:off x="0" y="1382888"/>
            <a:ext cx="9144000" cy="34431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744304" y="1382887"/>
            <a:ext cx="5659326" cy="3443111"/>
          </a:xfrm>
        </p:spPr>
        <p:txBody>
          <a:bodyPr anchor="ctr">
            <a:normAutofit/>
          </a:bodyPr>
          <a:lstStyle>
            <a:lvl1pPr algn="ctr">
              <a:lnSpc>
                <a:spcPct val="90000"/>
              </a:lnSpc>
              <a:defRPr sz="4000" b="0" i="1">
                <a:solidFill>
                  <a:schemeClr val="bg1"/>
                </a:solidFill>
                <a:latin typeface="Georgia"/>
                <a:cs typeface="Georgia"/>
              </a:defRPr>
            </a:lvl1pPr>
          </a:lstStyle>
          <a:p>
            <a:r>
              <a:rPr lang="en-US" dirty="0"/>
              <a:t>Click to edit master title style to create a high-impact quotation.</a:t>
            </a:r>
          </a:p>
        </p:txBody>
      </p:sp>
      <p:sp>
        <p:nvSpPr>
          <p:cNvPr id="10" name="TextBox 9"/>
          <p:cNvSpPr txBox="1"/>
          <p:nvPr userDrawn="1"/>
        </p:nvSpPr>
        <p:spPr>
          <a:xfrm>
            <a:off x="2737555" y="4964498"/>
            <a:ext cx="3612444" cy="276999"/>
          </a:xfrm>
          <a:prstGeom prst="rect">
            <a:avLst/>
          </a:prstGeom>
          <a:noFill/>
        </p:spPr>
        <p:txBody>
          <a:bodyPr wrap="square" rtlCol="0">
            <a:spAutoFit/>
          </a:bodyPr>
          <a:lstStyle/>
          <a:p>
            <a:pPr algn="ctr"/>
            <a:r>
              <a:rPr lang="en-US" sz="1200" b="1" dirty="0">
                <a:solidFill>
                  <a:schemeClr val="bg1">
                    <a:lumMod val="95000"/>
                  </a:schemeClr>
                </a:solidFill>
              </a:rPr>
              <a:t>—CLICK TO TYPE ATTRIBUTION</a:t>
            </a:r>
          </a:p>
        </p:txBody>
      </p:sp>
      <p:sp>
        <p:nvSpPr>
          <p:cNvPr id="12"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3"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137731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pattFill prst="wdUpDiag">
          <a:fgClr>
            <a:schemeClr val="accent4">
              <a:lumMod val="50000"/>
            </a:schemeClr>
          </a:fgClr>
          <a:bgClr>
            <a:srgbClr val="002850"/>
          </a:bgClr>
        </a:pattFill>
        <a:effectLst/>
      </p:bgPr>
    </p:bg>
    <p:spTree>
      <p:nvGrpSpPr>
        <p:cNvPr id="1" name=""/>
        <p:cNvGrpSpPr/>
        <p:nvPr/>
      </p:nvGrpSpPr>
      <p:grpSpPr>
        <a:xfrm>
          <a:off x="0" y="0"/>
          <a:ext cx="0" cy="0"/>
          <a:chOff x="0" y="0"/>
          <a:chExt cx="0" cy="0"/>
        </a:xfrm>
      </p:grpSpPr>
      <p:sp>
        <p:nvSpPr>
          <p:cNvPr id="7" name="Rectangle 6"/>
          <p:cNvSpPr/>
          <p:nvPr userDrawn="1"/>
        </p:nvSpPr>
        <p:spPr>
          <a:xfrm>
            <a:off x="0" y="1382888"/>
            <a:ext cx="9144000" cy="34431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Picture Placeholder 2"/>
          <p:cNvSpPr>
            <a:spLocks noGrp="1"/>
          </p:cNvSpPr>
          <p:nvPr>
            <p:ph type="pic" idx="1"/>
          </p:nvPr>
        </p:nvSpPr>
        <p:spPr>
          <a:xfrm>
            <a:off x="0"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3"/>
          </p:nvPr>
        </p:nvSpPr>
        <p:spPr>
          <a:xfrm>
            <a:off x="3174823"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4"/>
          </p:nvPr>
        </p:nvSpPr>
        <p:spPr>
          <a:xfrm>
            <a:off x="6340239"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Text Placeholder 2"/>
          <p:cNvSpPr>
            <a:spLocks noGrp="1"/>
          </p:cNvSpPr>
          <p:nvPr>
            <p:ph type="body" idx="15" hasCustomPrompt="1"/>
          </p:nvPr>
        </p:nvSpPr>
        <p:spPr>
          <a:xfrm>
            <a:off x="690674" y="4825999"/>
            <a:ext cx="3806714" cy="480650"/>
          </a:xfrm>
          <a:prstGeom prst="rect">
            <a:avLst/>
          </a:prstGeo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9"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211646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844"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672843" y="612775"/>
            <a:ext cx="7859675" cy="406270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2844"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64310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5"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248751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wdUpDiag">
          <a:fgClr>
            <a:srgbClr val="002850"/>
          </a:fgClr>
          <a:bgClr>
            <a:schemeClr val="accent1"/>
          </a:bgClr>
        </a:pattFill>
        <a:effectLst/>
      </p:bgPr>
    </p:bg>
    <p:spTree>
      <p:nvGrpSpPr>
        <p:cNvPr id="1" name=""/>
        <p:cNvGrpSpPr/>
        <p:nvPr/>
      </p:nvGrpSpPr>
      <p:grpSpPr>
        <a:xfrm>
          <a:off x="0" y="0"/>
          <a:ext cx="0" cy="0"/>
          <a:chOff x="0" y="0"/>
          <a:chExt cx="0" cy="0"/>
        </a:xfrm>
      </p:grpSpPr>
      <p:sp>
        <p:nvSpPr>
          <p:cNvPr id="7" name="Rectangle 6"/>
          <p:cNvSpPr/>
          <p:nvPr/>
        </p:nvSpPr>
        <p:spPr>
          <a:xfrm>
            <a:off x="0" y="6238765"/>
            <a:ext cx="9144000" cy="619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n>
                <a:solidFill>
                  <a:srgbClr val="FFFFFF"/>
                </a:solidFill>
              </a:ln>
              <a:solidFill>
                <a:schemeClr val="bg1"/>
              </a:solidFill>
            </a:endParaRPr>
          </a:p>
        </p:txBody>
      </p:sp>
      <p:sp>
        <p:nvSpPr>
          <p:cNvPr id="2" name="Title Placeholder 1"/>
          <p:cNvSpPr>
            <a:spLocks noGrp="1"/>
          </p:cNvSpPr>
          <p:nvPr>
            <p:ph type="title"/>
          </p:nvPr>
        </p:nvSpPr>
        <p:spPr>
          <a:xfrm>
            <a:off x="690674" y="498638"/>
            <a:ext cx="4986411" cy="1110865"/>
          </a:xfrm>
          <a:prstGeom prst="rect">
            <a:avLst/>
          </a:prstGeom>
        </p:spPr>
        <p:txBody>
          <a:bodyPr vert="horz" lIns="91440" tIns="45720" rIns="91440" bIns="45720" rtlCol="0" anchor="b">
            <a:normAutofit/>
          </a:bodyPr>
          <a:lstStyle/>
          <a:p>
            <a:r>
              <a:rPr lang="en-US" dirty="0"/>
              <a:t>CLICK TO EDIT </a:t>
            </a:r>
            <a:br>
              <a:rPr lang="en-US" dirty="0"/>
            </a:br>
            <a:r>
              <a:rPr lang="en-US" dirty="0"/>
              <a:t>MASTER TITLE STYLE</a:t>
            </a:r>
          </a:p>
        </p:txBody>
      </p:sp>
      <p:pic>
        <p:nvPicPr>
          <p:cNvPr id="9" name="Picture 8" descr="MichiganRossHoriz_BY_72dpi.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7786" y="6470371"/>
            <a:ext cx="1694385" cy="166116"/>
          </a:xfrm>
          <a:prstGeom prst="rect">
            <a:avLst/>
          </a:prstGeom>
        </p:spPr>
      </p:pic>
      <p:sp>
        <p:nvSpPr>
          <p:cNvPr id="11" name="Text Placeholder 2"/>
          <p:cNvSpPr>
            <a:spLocks noGrp="1"/>
          </p:cNvSpPr>
          <p:nvPr>
            <p:ph type="body" idx="1"/>
          </p:nvPr>
        </p:nvSpPr>
        <p:spPr>
          <a:xfrm>
            <a:off x="690674" y="2054558"/>
            <a:ext cx="7383341" cy="27776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173395721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72" r:id="rId4"/>
    <p:sldLayoutId id="2147483662" r:id="rId5"/>
    <p:sldLayoutId id="2147483663" r:id="rId6"/>
    <p:sldLayoutId id="2147483666" r:id="rId7"/>
    <p:sldLayoutId id="2147483665" r:id="rId8"/>
    <p:sldLayoutId id="2147483669" r:id="rId9"/>
    <p:sldLayoutId id="2147483671" r:id="rId10"/>
  </p:sldLayoutIdLst>
  <p:hf hdr="0" dt="0"/>
  <p:txStyles>
    <p:titleStyle>
      <a:lvl1pPr algn="l" defTabSz="457200" rtl="0" eaLnBrk="1" latinLnBrk="0" hangingPunct="1">
        <a:lnSpc>
          <a:spcPct val="80000"/>
        </a:lnSpc>
        <a:spcBef>
          <a:spcPct val="0"/>
        </a:spcBef>
        <a:buNone/>
        <a:defRPr sz="3600" b="1" i="0" kern="1200">
          <a:solidFill>
            <a:schemeClr val="bg1"/>
          </a:solidFill>
          <a:latin typeface="Calibri"/>
          <a:ea typeface="+mj-ea"/>
          <a:cs typeface="Calibri"/>
        </a:defRPr>
      </a:lvl1pPr>
    </p:titleStyle>
    <p:bodyStyle>
      <a:lvl1pPr marL="342900" indent="-3429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lumMod val="85000"/>
            </a:schemeClr>
          </a:solidFill>
          <a:latin typeface="+mn-lt"/>
          <a:ea typeface="+mn-ea"/>
          <a:cs typeface="+mn-cs"/>
        </a:defRPr>
      </a:lvl2pPr>
      <a:lvl3pPr marL="1371600" indent="-4572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bg1">
              <a:lumMod val="85000"/>
            </a:schemeClr>
          </a:solidFill>
          <a:latin typeface="+mn-lt"/>
          <a:ea typeface="+mn-ea"/>
          <a:cs typeface="+mn-cs"/>
        </a:defRPr>
      </a:lvl4pPr>
      <a:lvl5pPr marL="2171700" indent="-342900" algn="l" defTabSz="457200" rtl="0" eaLnBrk="1" latinLnBrk="0" hangingPunct="1">
        <a:spcBef>
          <a:spcPct val="20000"/>
        </a:spcBef>
        <a:buFont typeface="Arial"/>
        <a:buChar char="–"/>
        <a:defRPr sz="2000" kern="1200">
          <a:solidFill>
            <a:schemeClr val="bg1">
              <a:lumMod val="8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11563" y="1721555"/>
            <a:ext cx="7854368" cy="1982451"/>
          </a:xfrm>
        </p:spPr>
        <p:txBody>
          <a:bodyPr/>
          <a:lstStyle/>
          <a:p>
            <a:r>
              <a:rPr lang="en-US" b="1">
                <a:latin typeface="Panton Black Caps" pitchFamily="2" charset="77"/>
              </a:rPr>
              <a:t>Understanding the S&amp;P MidCap 400</a:t>
            </a:r>
            <a:endParaRPr lang="en-US" b="1" dirty="0">
              <a:latin typeface="Panton Black Caps" pitchFamily="2" charset="77"/>
            </a:endParaRPr>
          </a:p>
        </p:txBody>
      </p:sp>
      <p:sp>
        <p:nvSpPr>
          <p:cNvPr id="8" name="Subtitle 7"/>
          <p:cNvSpPr>
            <a:spLocks noGrp="1"/>
          </p:cNvSpPr>
          <p:nvPr>
            <p:ph type="subTitle" idx="1"/>
          </p:nvPr>
        </p:nvSpPr>
        <p:spPr>
          <a:xfrm>
            <a:off x="764115" y="3990500"/>
            <a:ext cx="5958288" cy="635127"/>
          </a:xfrm>
        </p:spPr>
        <p:txBody>
          <a:bodyPr/>
          <a:lstStyle/>
          <a:p>
            <a:r>
              <a:rPr lang="en-US" dirty="0">
                <a:latin typeface="Source Sans Pro" panose="020B0503030403020204" pitchFamily="34" charset="0"/>
                <a:ea typeface="Source Sans Pro" panose="020B0503030403020204" pitchFamily="34" charset="0"/>
              </a:rPr>
              <a:t>F427:  ML &amp; AI in Investing</a:t>
            </a:r>
          </a:p>
        </p:txBody>
      </p:sp>
      <p:sp>
        <p:nvSpPr>
          <p:cNvPr id="5" name="Slide Number Placeholder 4"/>
          <p:cNvSpPr>
            <a:spLocks noGrp="1"/>
          </p:cNvSpPr>
          <p:nvPr>
            <p:ph type="sldNum" sz="quarter" idx="4"/>
          </p:nvPr>
        </p:nvSpPr>
        <p:spPr/>
        <p:txBody>
          <a:bodyPr/>
          <a:lstStyle/>
          <a:p>
            <a:fld id="{2607D427-353C-DD47-9C57-CDC06D475577}" type="slidenum">
              <a:rPr lang="en-US" smtClean="0"/>
              <a:pPr/>
              <a:t>1</a:t>
            </a:fld>
            <a:endParaRPr lang="en-US" dirty="0"/>
          </a:p>
        </p:txBody>
      </p:sp>
    </p:spTree>
    <p:extLst>
      <p:ext uri="{BB962C8B-B14F-4D97-AF65-F5344CB8AC3E}">
        <p14:creationId xmlns:p14="http://schemas.microsoft.com/office/powerpoint/2010/main" val="243330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61CE-AC08-9B4D-8DBE-D64AF8F170EF}"/>
              </a:ext>
            </a:extLst>
          </p:cNvPr>
          <p:cNvSpPr>
            <a:spLocks noGrp="1"/>
          </p:cNvSpPr>
          <p:nvPr>
            <p:ph type="title"/>
          </p:nvPr>
        </p:nvSpPr>
        <p:spPr>
          <a:xfrm>
            <a:off x="672844" y="212963"/>
            <a:ext cx="7768222" cy="688185"/>
          </a:xfrm>
        </p:spPr>
        <p:txBody>
          <a:bodyPr anchor="ctr">
            <a:normAutofit/>
          </a:bodyPr>
          <a:lstStyle/>
          <a:p>
            <a:r>
              <a:rPr lang="en-US" sz="3600" b="1">
                <a:solidFill>
                  <a:schemeClr val="bg1"/>
                </a:solidFill>
                <a:latin typeface="Panton Black Caps" panose="00000500000000000000" pitchFamily="50" charset="0"/>
              </a:rPr>
              <a:t>ETFs that track the S&amp;P MidCap 400</a:t>
            </a:r>
            <a:endParaRPr lang="en-US" dirty="0">
              <a:latin typeface="Panton Black Caps" pitchFamily="2" charset="77"/>
            </a:endParaRPr>
          </a:p>
        </p:txBody>
      </p:sp>
      <p:sp>
        <p:nvSpPr>
          <p:cNvPr id="4" name="Slide Number Placeholder 3">
            <a:extLst>
              <a:ext uri="{FF2B5EF4-FFF2-40B4-BE49-F238E27FC236}">
                <a16:creationId xmlns:a16="http://schemas.microsoft.com/office/drawing/2014/main" id="{5EE2A88B-EE5C-164F-B253-97143DEDC9B6}"/>
              </a:ext>
            </a:extLst>
          </p:cNvPr>
          <p:cNvSpPr>
            <a:spLocks noGrp="1"/>
          </p:cNvSpPr>
          <p:nvPr>
            <p:ph type="sldNum" sz="quarter" idx="4"/>
          </p:nvPr>
        </p:nvSpPr>
        <p:spPr/>
        <p:txBody>
          <a:bodyPr/>
          <a:lstStyle/>
          <a:p>
            <a:fld id="{2607D427-353C-DD47-9C57-CDC06D475577}" type="slidenum">
              <a:rPr lang="en-US" smtClean="0"/>
              <a:pPr/>
              <a:t>10</a:t>
            </a:fld>
            <a:endParaRPr lang="en-US" dirty="0"/>
          </a:p>
        </p:txBody>
      </p:sp>
      <p:graphicFrame>
        <p:nvGraphicFramePr>
          <p:cNvPr id="7" name="Table 7">
            <a:extLst>
              <a:ext uri="{FF2B5EF4-FFF2-40B4-BE49-F238E27FC236}">
                <a16:creationId xmlns:a16="http://schemas.microsoft.com/office/drawing/2014/main" id="{0F3B79DC-A780-5DAE-2CE9-75D178CF46E0}"/>
              </a:ext>
            </a:extLst>
          </p:cNvPr>
          <p:cNvGraphicFramePr>
            <a:graphicFrameLocks noGrp="1"/>
          </p:cNvGraphicFramePr>
          <p:nvPr>
            <p:ph idx="1"/>
            <p:custDataLst>
              <p:tags r:id="rId1"/>
            </p:custDataLst>
            <p:extLst>
              <p:ext uri="{D42A27DB-BD31-4B8C-83A1-F6EECF244321}">
                <p14:modId xmlns:p14="http://schemas.microsoft.com/office/powerpoint/2010/main" val="3251223507"/>
              </p:ext>
            </p:extLst>
          </p:nvPr>
        </p:nvGraphicFramePr>
        <p:xfrm>
          <a:off x="756930" y="1005840"/>
          <a:ext cx="8102148" cy="4846320"/>
        </p:xfrm>
        <a:graphic>
          <a:graphicData uri="http://schemas.openxmlformats.org/drawingml/2006/table">
            <a:tbl>
              <a:tblPr firstRow="1" bandRow="1">
                <a:tableStyleId>{5C22544A-7EE6-4342-B048-85BDC9FD1C3A}</a:tableStyleId>
              </a:tblPr>
              <a:tblGrid>
                <a:gridCol w="1643982">
                  <a:extLst>
                    <a:ext uri="{9D8B030D-6E8A-4147-A177-3AD203B41FA5}">
                      <a16:colId xmlns:a16="http://schemas.microsoft.com/office/drawing/2014/main" val="2982867559"/>
                    </a:ext>
                  </a:extLst>
                </a:gridCol>
                <a:gridCol w="3229083">
                  <a:extLst>
                    <a:ext uri="{9D8B030D-6E8A-4147-A177-3AD203B41FA5}">
                      <a16:colId xmlns:a16="http://schemas.microsoft.com/office/drawing/2014/main" val="3515734739"/>
                    </a:ext>
                  </a:extLst>
                </a:gridCol>
                <a:gridCol w="3229083">
                  <a:extLst>
                    <a:ext uri="{9D8B030D-6E8A-4147-A177-3AD203B41FA5}">
                      <a16:colId xmlns:a16="http://schemas.microsoft.com/office/drawing/2014/main" val="785866929"/>
                    </a:ext>
                  </a:extLst>
                </a:gridCol>
              </a:tblGrid>
              <a:tr h="630864">
                <a:tc>
                  <a:txBody>
                    <a:bodyPr/>
                    <a:lstStyle/>
                    <a:p>
                      <a:r>
                        <a:rPr lang="en-US" sz="1800"/>
                        <a:t>Name</a:t>
                      </a:r>
                    </a:p>
                  </a:txBody>
                  <a:tcPr anchor="ctr"/>
                </a:tc>
                <a:tc>
                  <a:txBody>
                    <a:bodyPr/>
                    <a:lstStyle/>
                    <a:p>
                      <a:pPr algn="ctr"/>
                      <a:r>
                        <a:rPr lang="en-US" sz="1800"/>
                        <a:t>SPDR S&amp;P MIDCAP 400 ETF Trust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a:solidFill>
                            <a:schemeClr val="lt1"/>
                          </a:solidFill>
                          <a:effectLst/>
                          <a:latin typeface="+mn-lt"/>
                          <a:ea typeface="+mn-ea"/>
                          <a:cs typeface="+mn-cs"/>
                        </a:rPr>
                        <a:t>iShares Core S&amp;P Mid-Cap ETF</a:t>
                      </a:r>
                    </a:p>
                  </a:txBody>
                  <a:tcPr anchor="ctr"/>
                </a:tc>
                <a:extLst>
                  <a:ext uri="{0D108BD9-81ED-4DB2-BD59-A6C34878D82A}">
                    <a16:rowId xmlns:a16="http://schemas.microsoft.com/office/drawing/2014/main" val="1403658978"/>
                  </a:ext>
                </a:extLst>
              </a:tr>
              <a:tr h="360494">
                <a:tc>
                  <a:txBody>
                    <a:bodyPr/>
                    <a:lstStyle/>
                    <a:p>
                      <a:r>
                        <a:rPr lang="en-US" sz="1800"/>
                        <a:t>Ticker</a:t>
                      </a:r>
                    </a:p>
                  </a:txBody>
                  <a:tcPr anchor="ctr"/>
                </a:tc>
                <a:tc>
                  <a:txBody>
                    <a:bodyPr/>
                    <a:lstStyle/>
                    <a:p>
                      <a:pPr algn="ctr"/>
                      <a:r>
                        <a:rPr lang="en-US" sz="1800"/>
                        <a:t>MDY</a:t>
                      </a:r>
                    </a:p>
                  </a:txBody>
                  <a:tcPr anchor="ctr"/>
                </a:tc>
                <a:tc>
                  <a:txBody>
                    <a:bodyPr/>
                    <a:lstStyle/>
                    <a:p>
                      <a:pPr algn="ctr"/>
                      <a:r>
                        <a:rPr lang="en-US" sz="1800"/>
                        <a:t>IJH</a:t>
                      </a:r>
                    </a:p>
                  </a:txBody>
                  <a:tcPr anchor="ctr"/>
                </a:tc>
                <a:extLst>
                  <a:ext uri="{0D108BD9-81ED-4DB2-BD59-A6C34878D82A}">
                    <a16:rowId xmlns:a16="http://schemas.microsoft.com/office/drawing/2014/main" val="3258335630"/>
                  </a:ext>
                </a:extLst>
              </a:tr>
              <a:tr h="360494">
                <a:tc>
                  <a:txBody>
                    <a:bodyPr/>
                    <a:lstStyle/>
                    <a:p>
                      <a:r>
                        <a:rPr lang="en-US" sz="1800"/>
                        <a:t>ISIN</a:t>
                      </a:r>
                    </a:p>
                  </a:txBody>
                  <a:tcPr anchor="ctr"/>
                </a:tc>
                <a:tc>
                  <a:txBody>
                    <a:bodyPr/>
                    <a:lstStyle/>
                    <a:p>
                      <a:pPr algn="ctr"/>
                      <a:r>
                        <a:rPr lang="en-US" sz="1800" b="0" i="0" kern="1200">
                          <a:solidFill>
                            <a:schemeClr val="dk1"/>
                          </a:solidFill>
                          <a:effectLst/>
                          <a:latin typeface="+mn-lt"/>
                          <a:ea typeface="+mn-ea"/>
                          <a:cs typeface="+mn-cs"/>
                        </a:rPr>
                        <a:t>US78467Y1073</a:t>
                      </a:r>
                      <a:endParaRPr lang="en-US" sz="1800"/>
                    </a:p>
                  </a:txBody>
                  <a:tcPr anchor="ctr"/>
                </a:tc>
                <a:tc>
                  <a:txBody>
                    <a:bodyPr/>
                    <a:lstStyle/>
                    <a:p>
                      <a:pPr algn="ctr"/>
                      <a:r>
                        <a:rPr lang="en-US" sz="1800" b="0" i="0" kern="1200">
                          <a:solidFill>
                            <a:schemeClr val="dk1"/>
                          </a:solidFill>
                          <a:effectLst/>
                          <a:latin typeface="+mn-lt"/>
                          <a:ea typeface="+mn-ea"/>
                          <a:cs typeface="+mn-cs"/>
                        </a:rPr>
                        <a:t>US4642875078</a:t>
                      </a:r>
                      <a:endParaRPr lang="en-US" sz="1800"/>
                    </a:p>
                  </a:txBody>
                  <a:tcPr anchor="ctr"/>
                </a:tc>
                <a:extLst>
                  <a:ext uri="{0D108BD9-81ED-4DB2-BD59-A6C34878D82A}">
                    <a16:rowId xmlns:a16="http://schemas.microsoft.com/office/drawing/2014/main" val="2721093954"/>
                  </a:ext>
                </a:extLst>
              </a:tr>
              <a:tr h="901235">
                <a:tc>
                  <a:txBody>
                    <a:bodyPr/>
                    <a:lstStyle/>
                    <a:p>
                      <a:r>
                        <a:rPr lang="en-US" sz="1800"/>
                        <a:t>Website</a:t>
                      </a:r>
                    </a:p>
                  </a:txBody>
                  <a:tcPr anchor="ctr"/>
                </a:tc>
                <a:tc>
                  <a:txBody>
                    <a:bodyPr/>
                    <a:lstStyle/>
                    <a:p>
                      <a:pPr algn="ctr"/>
                      <a:r>
                        <a:rPr lang="en-US" sz="1800"/>
                        <a:t>https://www.ssga.com/us/en/intermediary/etfs/funds/spdr-sp-midcap-400-etf-trust-mdy</a:t>
                      </a:r>
                    </a:p>
                  </a:txBody>
                  <a:tcPr anchor="ctr"/>
                </a:tc>
                <a:tc>
                  <a:txBody>
                    <a:bodyPr/>
                    <a:lstStyle/>
                    <a:p>
                      <a:pPr algn="ctr"/>
                      <a:r>
                        <a:rPr lang="en-US" sz="1800"/>
                        <a:t>https://www.ishares.com/us/products/239763/ishares-core-sp-midcap-etf</a:t>
                      </a:r>
                    </a:p>
                  </a:txBody>
                  <a:tcPr anchor="ctr"/>
                </a:tc>
                <a:extLst>
                  <a:ext uri="{0D108BD9-81ED-4DB2-BD59-A6C34878D82A}">
                    <a16:rowId xmlns:a16="http://schemas.microsoft.com/office/drawing/2014/main" val="3130449452"/>
                  </a:ext>
                </a:extLst>
              </a:tr>
              <a:tr h="365760">
                <a:tc>
                  <a:txBody>
                    <a:bodyPr/>
                    <a:lstStyle/>
                    <a:p>
                      <a:r>
                        <a:rPr lang="en-US" sz="1800"/>
                        <a:t>Assets</a:t>
                      </a:r>
                    </a:p>
                  </a:txBody>
                  <a:tcPr anchor="ctr"/>
                </a:tc>
                <a:tc>
                  <a:txBody>
                    <a:bodyPr/>
                    <a:lstStyle/>
                    <a:p>
                      <a:pPr algn="ctr"/>
                      <a:r>
                        <a:rPr lang="en-US" sz="1800"/>
                        <a:t>$18 billion</a:t>
                      </a:r>
                    </a:p>
                  </a:txBody>
                  <a:tcPr anchor="ctr"/>
                </a:tc>
                <a:tc>
                  <a:txBody>
                    <a:bodyPr/>
                    <a:lstStyle/>
                    <a:p>
                      <a:pPr algn="ctr"/>
                      <a:r>
                        <a:rPr lang="en-US" sz="1800"/>
                        <a:t>$64 billion</a:t>
                      </a:r>
                    </a:p>
                  </a:txBody>
                  <a:tcPr anchor="ctr"/>
                </a:tc>
                <a:extLst>
                  <a:ext uri="{0D108BD9-81ED-4DB2-BD59-A6C34878D82A}">
                    <a16:rowId xmlns:a16="http://schemas.microsoft.com/office/drawing/2014/main" val="1413102984"/>
                  </a:ext>
                </a:extLst>
              </a:tr>
              <a:tr h="365760">
                <a:tc>
                  <a:txBody>
                    <a:bodyPr/>
                    <a:lstStyle/>
                    <a:p>
                      <a:r>
                        <a:rPr lang="en-US" sz="1800"/>
                        <a:t>Gross exp ratio</a:t>
                      </a:r>
                    </a:p>
                  </a:txBody>
                  <a:tcPr anchor="ctr"/>
                </a:tc>
                <a:tc>
                  <a:txBody>
                    <a:bodyPr/>
                    <a:lstStyle/>
                    <a:p>
                      <a:pPr algn="ctr"/>
                      <a:r>
                        <a:rPr lang="en-US" sz="1800"/>
                        <a:t>0.22%</a:t>
                      </a:r>
                    </a:p>
                  </a:txBody>
                  <a:tcPr anchor="ctr"/>
                </a:tc>
                <a:tc>
                  <a:txBody>
                    <a:bodyPr/>
                    <a:lstStyle/>
                    <a:p>
                      <a:pPr algn="ctr"/>
                      <a:r>
                        <a:rPr lang="en-US" sz="1800"/>
                        <a:t>0.05%</a:t>
                      </a:r>
                    </a:p>
                  </a:txBody>
                  <a:tcPr anchor="ctr"/>
                </a:tc>
                <a:extLst>
                  <a:ext uri="{0D108BD9-81ED-4DB2-BD59-A6C34878D82A}">
                    <a16:rowId xmlns:a16="http://schemas.microsoft.com/office/drawing/2014/main" val="2269884655"/>
                  </a:ext>
                </a:extLst>
              </a:tr>
              <a:tr h="365760">
                <a:tc>
                  <a:txBody>
                    <a:bodyPr/>
                    <a:lstStyle/>
                    <a:p>
                      <a:r>
                        <a:rPr lang="en-US" sz="1800"/>
                        <a:t>Inception</a:t>
                      </a:r>
                    </a:p>
                  </a:txBody>
                  <a:tcPr anchor="ctr"/>
                </a:tc>
                <a:tc>
                  <a:txBody>
                    <a:bodyPr/>
                    <a:lstStyle/>
                    <a:p>
                      <a:pPr algn="ctr"/>
                      <a:r>
                        <a:rPr lang="en-US" sz="1800"/>
                        <a:t>May 4, 1995</a:t>
                      </a:r>
                    </a:p>
                  </a:txBody>
                  <a:tcPr anchor="ctr"/>
                </a:tc>
                <a:tc>
                  <a:txBody>
                    <a:bodyPr/>
                    <a:lstStyle/>
                    <a:p>
                      <a:pPr algn="ctr"/>
                      <a:r>
                        <a:rPr lang="en-US" sz="1800"/>
                        <a:t>May 22, 2000</a:t>
                      </a:r>
                    </a:p>
                  </a:txBody>
                  <a:tcPr anchor="ctr"/>
                </a:tc>
                <a:extLst>
                  <a:ext uri="{0D108BD9-81ED-4DB2-BD59-A6C34878D82A}">
                    <a16:rowId xmlns:a16="http://schemas.microsoft.com/office/drawing/2014/main" val="3414138163"/>
                  </a:ext>
                </a:extLst>
              </a:tr>
              <a:tr h="365760">
                <a:tc>
                  <a:txBody>
                    <a:bodyPr/>
                    <a:lstStyle/>
                    <a:p>
                      <a:r>
                        <a:rPr lang="en-US" sz="1800"/>
                        <a:t>Shares</a:t>
                      </a:r>
                    </a:p>
                  </a:txBody>
                  <a:tcPr anchor="ctr"/>
                </a:tc>
                <a:tc>
                  <a:txBody>
                    <a:bodyPr/>
                    <a:lstStyle/>
                    <a:p>
                      <a:pPr algn="ctr"/>
                      <a:r>
                        <a:rPr lang="en-US" sz="1800"/>
                        <a:t>41.47 million</a:t>
                      </a:r>
                    </a:p>
                  </a:txBody>
                  <a:tcPr anchor="ctr"/>
                </a:tc>
                <a:tc>
                  <a:txBody>
                    <a:bodyPr/>
                    <a:lstStyle/>
                    <a:p>
                      <a:pPr algn="ctr"/>
                      <a:r>
                        <a:rPr lang="en-US" sz="1800"/>
                        <a:t>262.15</a:t>
                      </a:r>
                    </a:p>
                  </a:txBody>
                  <a:tcPr anchor="ctr"/>
                </a:tc>
                <a:extLst>
                  <a:ext uri="{0D108BD9-81ED-4DB2-BD59-A6C34878D82A}">
                    <a16:rowId xmlns:a16="http://schemas.microsoft.com/office/drawing/2014/main" val="1775569866"/>
                  </a:ext>
                </a:extLst>
              </a:tr>
              <a:tr h="365760">
                <a:tc>
                  <a:txBody>
                    <a:bodyPr/>
                    <a:lstStyle/>
                    <a:p>
                      <a:r>
                        <a:rPr lang="en-US" sz="1800"/>
                        <a:t>Net asset value</a:t>
                      </a:r>
                    </a:p>
                  </a:txBody>
                  <a:tcPr anchor="ctr"/>
                </a:tc>
                <a:tc>
                  <a:txBody>
                    <a:bodyPr/>
                    <a:lstStyle/>
                    <a:p>
                      <a:pPr algn="ctr"/>
                      <a:r>
                        <a:rPr lang="en-US" sz="1800"/>
                        <a:t>$443.55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$242.26</a:t>
                      </a:r>
                    </a:p>
                  </a:txBody>
                  <a:tcPr anchor="ctr"/>
                </a:tc>
                <a:extLst>
                  <a:ext uri="{0D108BD9-81ED-4DB2-BD59-A6C34878D82A}">
                    <a16:rowId xmlns:a16="http://schemas.microsoft.com/office/drawing/2014/main" val="462659034"/>
                  </a:ext>
                </a:extLst>
              </a:tr>
              <a:tr h="365760">
                <a:tc>
                  <a:txBody>
                    <a:bodyPr/>
                    <a:lstStyle/>
                    <a:p>
                      <a:r>
                        <a:rPr lang="en-US" sz="1800"/>
                        <a:t>Return: Incep</a:t>
                      </a:r>
                    </a:p>
                  </a:txBody>
                  <a:tcPr anchor="ctr"/>
                </a:tc>
                <a:tc>
                  <a:txBody>
                    <a:bodyPr/>
                    <a:lstStyle/>
                    <a:p>
                      <a:pPr algn="ctr"/>
                      <a:r>
                        <a:rPr lang="en-US" sz="1800"/>
                        <a:t>11.21% v 11.59% S&amp;P 400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9.34% v 9.46% S&amp;P 400</a:t>
                      </a:r>
                    </a:p>
                  </a:txBody>
                  <a:tcPr anchor="ctr"/>
                </a:tc>
                <a:extLst>
                  <a:ext uri="{0D108BD9-81ED-4DB2-BD59-A6C34878D82A}">
                    <a16:rowId xmlns:a16="http://schemas.microsoft.com/office/drawing/2014/main" val="748538014"/>
                  </a:ext>
                </a:extLst>
              </a:tr>
              <a:tr h="365760">
                <a:tc>
                  <a:txBody>
                    <a:bodyPr/>
                    <a:lstStyle/>
                    <a:p>
                      <a:r>
                        <a:rPr lang="en-US" sz="1800"/>
                        <a:t>Return: 10 yrs</a:t>
                      </a:r>
                    </a:p>
                  </a:txBody>
                  <a:tcPr anchor="ctr"/>
                </a:tc>
                <a:tc>
                  <a:txBody>
                    <a:bodyPr/>
                    <a:lstStyle/>
                    <a:p>
                      <a:pPr algn="ctr"/>
                      <a:r>
                        <a:rPr lang="en-US" sz="1800"/>
                        <a:t>11.34% v 11.65% S&amp;P 400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11.58% v 11.65% S&amp;P 400</a:t>
                      </a:r>
                    </a:p>
                  </a:txBody>
                  <a:tcPr anchor="ctr"/>
                </a:tc>
                <a:extLst>
                  <a:ext uri="{0D108BD9-81ED-4DB2-BD59-A6C34878D82A}">
                    <a16:rowId xmlns:a16="http://schemas.microsoft.com/office/drawing/2014/main" val="3128938172"/>
                  </a:ext>
                </a:extLst>
              </a:tr>
            </a:tbl>
          </a:graphicData>
        </a:graphic>
      </p:graphicFrame>
    </p:spTree>
    <p:extLst>
      <p:ext uri="{BB962C8B-B14F-4D97-AF65-F5344CB8AC3E}">
        <p14:creationId xmlns:p14="http://schemas.microsoft.com/office/powerpoint/2010/main" val="89118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61CE-AC08-9B4D-8DBE-D64AF8F170EF}"/>
              </a:ext>
            </a:extLst>
          </p:cNvPr>
          <p:cNvSpPr>
            <a:spLocks noGrp="1"/>
          </p:cNvSpPr>
          <p:nvPr>
            <p:ph type="title"/>
          </p:nvPr>
        </p:nvSpPr>
        <p:spPr>
          <a:xfrm>
            <a:off x="672844" y="212963"/>
            <a:ext cx="7768222" cy="688185"/>
          </a:xfrm>
        </p:spPr>
        <p:txBody>
          <a:bodyPr anchor="ctr">
            <a:normAutofit/>
          </a:bodyPr>
          <a:lstStyle/>
          <a:p>
            <a:r>
              <a:rPr lang="en-US" sz="3600" b="1">
                <a:solidFill>
                  <a:schemeClr val="bg1"/>
                </a:solidFill>
                <a:latin typeface="Panton Black Caps" panose="00000500000000000000" pitchFamily="50" charset="0"/>
              </a:rPr>
              <a:t>Index return example (1)</a:t>
            </a:r>
            <a:endParaRPr lang="en-US" dirty="0">
              <a:latin typeface="Panton Black Caps" pitchFamily="2" charset="77"/>
            </a:endParaRPr>
          </a:p>
        </p:txBody>
      </p:sp>
      <p:sp>
        <p:nvSpPr>
          <p:cNvPr id="4" name="Slide Number Placeholder 3">
            <a:extLst>
              <a:ext uri="{FF2B5EF4-FFF2-40B4-BE49-F238E27FC236}">
                <a16:creationId xmlns:a16="http://schemas.microsoft.com/office/drawing/2014/main" id="{5EE2A88B-EE5C-164F-B253-97143DEDC9B6}"/>
              </a:ext>
            </a:extLst>
          </p:cNvPr>
          <p:cNvSpPr>
            <a:spLocks noGrp="1"/>
          </p:cNvSpPr>
          <p:nvPr>
            <p:ph type="sldNum" sz="quarter" idx="4"/>
          </p:nvPr>
        </p:nvSpPr>
        <p:spPr/>
        <p:txBody>
          <a:bodyPr/>
          <a:lstStyle/>
          <a:p>
            <a:fld id="{2607D427-353C-DD47-9C57-CDC06D475577}" type="slidenum">
              <a:rPr lang="en-US" smtClean="0"/>
              <a:pPr/>
              <a:t>11</a:t>
            </a:fld>
            <a:endParaRPr lang="en-US" dirty="0"/>
          </a:p>
        </p:txBody>
      </p:sp>
      <p:sp>
        <p:nvSpPr>
          <p:cNvPr id="5" name="Content Placeholder 4">
            <a:extLst>
              <a:ext uri="{FF2B5EF4-FFF2-40B4-BE49-F238E27FC236}">
                <a16:creationId xmlns:a16="http://schemas.microsoft.com/office/drawing/2014/main" id="{CD960B93-C144-A795-0E4E-FA2B7C39AB05}"/>
              </a:ext>
            </a:extLst>
          </p:cNvPr>
          <p:cNvSpPr>
            <a:spLocks noGrp="1"/>
          </p:cNvSpPr>
          <p:nvPr>
            <p:ph idx="1"/>
          </p:nvPr>
        </p:nvSpPr>
        <p:spPr>
          <a:xfrm>
            <a:off x="778218" y="869400"/>
            <a:ext cx="8054358" cy="490329"/>
          </a:xfrm>
        </p:spPr>
        <p:txBody>
          <a:bodyPr>
            <a:normAutofit/>
          </a:bodyPr>
          <a:lstStyle/>
          <a:p>
            <a:r>
              <a:rPr lang="en-US" sz="2000"/>
              <a:t>For illustrative purposes, assume there are 3 stocks in the index</a:t>
            </a:r>
          </a:p>
        </p:txBody>
      </p:sp>
      <p:graphicFrame>
        <p:nvGraphicFramePr>
          <p:cNvPr id="6" name="Table 5">
            <a:extLst>
              <a:ext uri="{FF2B5EF4-FFF2-40B4-BE49-F238E27FC236}">
                <a16:creationId xmlns:a16="http://schemas.microsoft.com/office/drawing/2014/main" id="{3643B12B-BE4F-6612-AE21-B76379070ABF}"/>
              </a:ext>
            </a:extLst>
          </p:cNvPr>
          <p:cNvGraphicFramePr>
            <a:graphicFrameLocks noGrp="1"/>
          </p:cNvGraphicFramePr>
          <p:nvPr/>
        </p:nvGraphicFramePr>
        <p:xfrm>
          <a:off x="837853" y="1442232"/>
          <a:ext cx="7994723" cy="1558444"/>
        </p:xfrm>
        <a:graphic>
          <a:graphicData uri="http://schemas.openxmlformats.org/drawingml/2006/table">
            <a:tbl>
              <a:tblPr firstRow="1">
                <a:tableStyleId>{5C22544A-7EE6-4342-B048-85BDC9FD1C3A}</a:tableStyleId>
              </a:tblPr>
              <a:tblGrid>
                <a:gridCol w="1514409">
                  <a:extLst>
                    <a:ext uri="{9D8B030D-6E8A-4147-A177-3AD203B41FA5}">
                      <a16:colId xmlns:a16="http://schemas.microsoft.com/office/drawing/2014/main" val="2410990715"/>
                    </a:ext>
                  </a:extLst>
                </a:gridCol>
                <a:gridCol w="1616765">
                  <a:extLst>
                    <a:ext uri="{9D8B030D-6E8A-4147-A177-3AD203B41FA5}">
                      <a16:colId xmlns:a16="http://schemas.microsoft.com/office/drawing/2014/main" val="872893957"/>
                    </a:ext>
                  </a:extLst>
                </a:gridCol>
                <a:gridCol w="834887">
                  <a:extLst>
                    <a:ext uri="{9D8B030D-6E8A-4147-A177-3AD203B41FA5}">
                      <a16:colId xmlns:a16="http://schemas.microsoft.com/office/drawing/2014/main" val="4132369248"/>
                    </a:ext>
                  </a:extLst>
                </a:gridCol>
                <a:gridCol w="2126974">
                  <a:extLst>
                    <a:ext uri="{9D8B030D-6E8A-4147-A177-3AD203B41FA5}">
                      <a16:colId xmlns:a16="http://schemas.microsoft.com/office/drawing/2014/main" val="102377118"/>
                    </a:ext>
                  </a:extLst>
                </a:gridCol>
                <a:gridCol w="1901688">
                  <a:extLst>
                    <a:ext uri="{9D8B030D-6E8A-4147-A177-3AD203B41FA5}">
                      <a16:colId xmlns:a16="http://schemas.microsoft.com/office/drawing/2014/main" val="4031368288"/>
                    </a:ext>
                  </a:extLst>
                </a:gridCol>
              </a:tblGrid>
              <a:tr h="389611">
                <a:tc>
                  <a:txBody>
                    <a:bodyPr/>
                    <a:lstStyle/>
                    <a:p>
                      <a:pPr algn="l" fontAlgn="b"/>
                      <a:r>
                        <a:rPr lang="en-US" sz="1800" b="1" u="none" strike="noStrike">
                          <a:solidFill>
                            <a:schemeClr val="bg1"/>
                          </a:solidFill>
                          <a:effectLst/>
                        </a:rPr>
                        <a:t>ISIN</a:t>
                      </a:r>
                      <a:endParaRPr lang="en-US" sz="1800" b="1" i="0" u="none" strike="noStrike">
                        <a:solidFill>
                          <a:schemeClr val="bg1"/>
                        </a:solidFill>
                        <a:effectLst/>
                        <a:latin typeface="Calibri" panose="020F0502020204030204" pitchFamily="34" charset="0"/>
                      </a:endParaRPr>
                    </a:p>
                  </a:txBody>
                  <a:tcPr marL="0" marR="0" marT="0" marB="0" anchor="ctr"/>
                </a:tc>
                <a:tc>
                  <a:txBody>
                    <a:bodyPr/>
                    <a:lstStyle/>
                    <a:p>
                      <a:pPr algn="l" fontAlgn="b"/>
                      <a:r>
                        <a:rPr lang="en-US" sz="1800" b="1" i="0" u="none" strike="noStrike">
                          <a:solidFill>
                            <a:schemeClr val="bg1"/>
                          </a:solidFill>
                          <a:effectLst/>
                          <a:latin typeface="Calibri" panose="020F0502020204030204" pitchFamily="34" charset="0"/>
                        </a:rPr>
                        <a:t>Name</a:t>
                      </a:r>
                    </a:p>
                  </a:txBody>
                  <a:tcPr marL="0" marR="0" marT="0" marB="0" anchor="ctr"/>
                </a:tc>
                <a:tc>
                  <a:txBody>
                    <a:bodyPr/>
                    <a:lstStyle/>
                    <a:p>
                      <a:pPr algn="l" fontAlgn="b"/>
                      <a:r>
                        <a:rPr lang="en-US" sz="1800" b="1" u="none" strike="noStrike">
                          <a:solidFill>
                            <a:schemeClr val="bg1"/>
                          </a:solidFill>
                          <a:effectLst/>
                        </a:rPr>
                        <a:t>Symbol</a:t>
                      </a:r>
                      <a:endParaRPr lang="en-US" sz="1800" b="1" i="0" u="none" strike="noStrike">
                        <a:solidFill>
                          <a:schemeClr val="bg1"/>
                        </a:solidFill>
                        <a:effectLst/>
                        <a:latin typeface="Calibri" panose="020F0502020204030204" pitchFamily="34" charset="0"/>
                      </a:endParaRPr>
                    </a:p>
                  </a:txBody>
                  <a:tcPr marL="0" marR="0" marT="0" marB="0" anchor="ctr"/>
                </a:tc>
                <a:tc>
                  <a:txBody>
                    <a:bodyPr/>
                    <a:lstStyle/>
                    <a:p>
                      <a:pPr algn="l" fontAlgn="b"/>
                      <a:r>
                        <a:rPr lang="en-US" sz="1800" b="1" i="0" u="none" strike="noStrike">
                          <a:solidFill>
                            <a:schemeClr val="bg1"/>
                          </a:solidFill>
                          <a:effectLst/>
                          <a:latin typeface="Calibri" panose="020F0502020204030204" pitchFamily="34" charset="0"/>
                        </a:rPr>
                        <a:t>Sector</a:t>
                      </a:r>
                    </a:p>
                  </a:txBody>
                  <a:tcPr marL="0" marR="0" marT="0" marB="0" anchor="ctr"/>
                </a:tc>
                <a:tc>
                  <a:txBody>
                    <a:bodyPr/>
                    <a:lstStyle/>
                    <a:p>
                      <a:pPr algn="l" fontAlgn="b"/>
                      <a:r>
                        <a:rPr lang="en-US" sz="1800" b="1" i="0" u="none" strike="noStrike">
                          <a:solidFill>
                            <a:schemeClr val="bg1"/>
                          </a:solidFill>
                          <a:effectLst/>
                          <a:latin typeface="Calibri" panose="020F0502020204030204" pitchFamily="34" charset="0"/>
                        </a:rPr>
                        <a:t>Industry</a:t>
                      </a:r>
                    </a:p>
                  </a:txBody>
                  <a:tcPr marL="0" marR="0" marT="0" marB="0" anchor="ctr"/>
                </a:tc>
                <a:extLst>
                  <a:ext uri="{0D108BD9-81ED-4DB2-BD59-A6C34878D82A}">
                    <a16:rowId xmlns:a16="http://schemas.microsoft.com/office/drawing/2014/main" val="112167329"/>
                  </a:ext>
                </a:extLst>
              </a:tr>
              <a:tr h="389611">
                <a:tc>
                  <a:txBody>
                    <a:bodyPr/>
                    <a:lstStyle/>
                    <a:p>
                      <a:pPr algn="l" fontAlgn="b"/>
                      <a:r>
                        <a:rPr lang="en-US" sz="1800" u="none" strike="noStrike">
                          <a:effectLst/>
                        </a:rPr>
                        <a:t>US8581191009</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Steel Dynamics</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STLD</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Non-Energy Minerals</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Steel</a:t>
                      </a:r>
                      <a:endParaRPr lang="en-US" sz="1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29434284"/>
                  </a:ext>
                </a:extLst>
              </a:tr>
              <a:tr h="389611">
                <a:tc>
                  <a:txBody>
                    <a:bodyPr/>
                    <a:lstStyle/>
                    <a:p>
                      <a:pPr algn="l" fontAlgn="b"/>
                      <a:r>
                        <a:rPr lang="en-US" sz="1800" u="none" strike="noStrike">
                          <a:effectLst/>
                        </a:rPr>
                        <a:t>US3032501047</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Fair Isaac Corp</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FICO</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Technology Services</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Packaged Software</a:t>
                      </a:r>
                      <a:endParaRPr lang="en-US" sz="1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48458517"/>
                  </a:ext>
                </a:extLst>
              </a:tr>
              <a:tr h="389611">
                <a:tc>
                  <a:txBody>
                    <a:bodyPr/>
                    <a:lstStyle/>
                    <a:p>
                      <a:pPr algn="l" fontAlgn="b"/>
                      <a:r>
                        <a:rPr lang="en-US" sz="1800" u="none" strike="noStrike">
                          <a:effectLst/>
                        </a:rPr>
                        <a:t>US3364331070</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First Solar,</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FSLR</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Electronic Technology</a:t>
                      </a:r>
                      <a:endParaRPr lang="en-US" sz="1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800" u="none" strike="noStrike">
                          <a:effectLst/>
                        </a:rPr>
                        <a:t>Semiconductors</a:t>
                      </a:r>
                      <a:endParaRPr lang="en-US" sz="1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69904593"/>
                  </a:ext>
                </a:extLst>
              </a:tr>
            </a:tbl>
          </a:graphicData>
        </a:graphic>
      </p:graphicFrame>
      <p:sp>
        <p:nvSpPr>
          <p:cNvPr id="8" name="Content Placeholder 4">
            <a:extLst>
              <a:ext uri="{FF2B5EF4-FFF2-40B4-BE49-F238E27FC236}">
                <a16:creationId xmlns:a16="http://schemas.microsoft.com/office/drawing/2014/main" id="{0A4DEC2B-79EF-BC1C-46E0-407138C91A51}"/>
              </a:ext>
            </a:extLst>
          </p:cNvPr>
          <p:cNvSpPr txBox="1">
            <a:spLocks/>
          </p:cNvSpPr>
          <p:nvPr/>
        </p:nvSpPr>
        <p:spPr>
          <a:xfrm>
            <a:off x="778217" y="3211837"/>
            <a:ext cx="7994723" cy="297053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lumMod val="85000"/>
                  </a:schemeClr>
                </a:solidFill>
                <a:latin typeface="+mn-lt"/>
                <a:ea typeface="+mn-ea"/>
                <a:cs typeface="+mn-cs"/>
              </a:defRPr>
            </a:lvl2pPr>
            <a:lvl3pPr marL="1371600" indent="-4572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bg1">
                    <a:lumMod val="8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sz="2000" kern="1200">
                <a:solidFill>
                  <a:schemeClr val="bg1">
                    <a:lumMod val="8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The Excel file contains the following information on a monthly basis for 12 months ending November 2022:</a:t>
            </a:r>
          </a:p>
          <a:p>
            <a:pPr lvl="1"/>
            <a:r>
              <a:rPr lang="en-US"/>
              <a:t>Returns indices which include the reinvestment of dividends on the ex-dividend date</a:t>
            </a:r>
          </a:p>
          <a:p>
            <a:pPr lvl="1"/>
            <a:r>
              <a:rPr lang="en-US"/>
              <a:t>Number of shares</a:t>
            </a:r>
          </a:p>
          <a:p>
            <a:pPr lvl="1"/>
            <a:r>
              <a:rPr lang="en-US"/>
              <a:t>Price</a:t>
            </a:r>
          </a:p>
          <a:p>
            <a:r>
              <a:rPr lang="en-US">
                <a:latin typeface="+mj-lt"/>
              </a:rPr>
              <a:t>Each month, compute market cap as number of shares × price.</a:t>
            </a:r>
          </a:p>
          <a:p>
            <a:r>
              <a:rPr lang="en-US">
                <a:latin typeface="+mj-lt"/>
              </a:rPr>
              <a:t>Compute relative weights in the portfolio</a:t>
            </a:r>
          </a:p>
          <a:p>
            <a:r>
              <a:rPr lang="en-US">
                <a:latin typeface="+mj-lt"/>
              </a:rPr>
              <a:t>Index return is a weighted average of returns on each stock</a:t>
            </a:r>
          </a:p>
          <a:p>
            <a:pPr lvl="1"/>
            <a:endParaRPr lang="en-US"/>
          </a:p>
        </p:txBody>
      </p:sp>
    </p:spTree>
    <p:extLst>
      <p:ext uri="{BB962C8B-B14F-4D97-AF65-F5344CB8AC3E}">
        <p14:creationId xmlns:p14="http://schemas.microsoft.com/office/powerpoint/2010/main" val="28704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61CE-AC08-9B4D-8DBE-D64AF8F170EF}"/>
              </a:ext>
            </a:extLst>
          </p:cNvPr>
          <p:cNvSpPr>
            <a:spLocks noGrp="1"/>
          </p:cNvSpPr>
          <p:nvPr>
            <p:ph type="title"/>
          </p:nvPr>
        </p:nvSpPr>
        <p:spPr>
          <a:xfrm>
            <a:off x="690674" y="268641"/>
            <a:ext cx="7856978" cy="501304"/>
          </a:xfrm>
        </p:spPr>
        <p:txBody>
          <a:bodyPr anchor="b">
            <a:normAutofit fontScale="90000"/>
          </a:bodyPr>
          <a:lstStyle/>
          <a:p>
            <a:r>
              <a:rPr lang="en-US" b="1"/>
              <a:t>Index return example (2): Performance</a:t>
            </a:r>
            <a:endParaRPr lang="en-US"/>
          </a:p>
        </p:txBody>
      </p:sp>
      <p:sp>
        <p:nvSpPr>
          <p:cNvPr id="17" name="Content Placeholder 3">
            <a:extLst>
              <a:ext uri="{FF2B5EF4-FFF2-40B4-BE49-F238E27FC236}">
                <a16:creationId xmlns:a16="http://schemas.microsoft.com/office/drawing/2014/main" id="{D8A53517-9B02-5863-6B13-EA2766793C0D}"/>
              </a:ext>
            </a:extLst>
          </p:cNvPr>
          <p:cNvSpPr>
            <a:spLocks noGrp="1"/>
          </p:cNvSpPr>
          <p:nvPr>
            <p:ph sz="half" idx="2"/>
          </p:nvPr>
        </p:nvSpPr>
        <p:spPr>
          <a:xfrm>
            <a:off x="765285" y="858389"/>
            <a:ext cx="8143653" cy="1063176"/>
          </a:xfrm>
        </p:spPr>
        <p:txBody>
          <a:bodyPr>
            <a:normAutofit/>
          </a:bodyPr>
          <a:lstStyle/>
          <a:p>
            <a:r>
              <a:rPr lang="en-US" sz="1800"/>
              <a:t>This example index contains the 3 largest stocks in the S&amp;P MidCap 400. The example index has a 12 month return of 75%.</a:t>
            </a:r>
          </a:p>
          <a:p>
            <a:r>
              <a:rPr lang="en-US" sz="1800"/>
              <a:t>The S&amp;P MidCp 400 earned -3% in the year.</a:t>
            </a:r>
          </a:p>
        </p:txBody>
      </p:sp>
      <p:pic>
        <p:nvPicPr>
          <p:cNvPr id="10" name="Picture 9">
            <a:extLst>
              <a:ext uri="{FF2B5EF4-FFF2-40B4-BE49-F238E27FC236}">
                <a16:creationId xmlns:a16="http://schemas.microsoft.com/office/drawing/2014/main" id="{2D418B30-8740-E37C-595F-B385709C6527}"/>
              </a:ext>
            </a:extLst>
          </p:cNvPr>
          <p:cNvPicPr>
            <a:picLocks noChangeAspect="1"/>
          </p:cNvPicPr>
          <p:nvPr/>
        </p:nvPicPr>
        <p:blipFill>
          <a:blip r:embed="rId2"/>
          <a:stretch>
            <a:fillRect/>
          </a:stretch>
        </p:blipFill>
        <p:spPr>
          <a:xfrm>
            <a:off x="2489731" y="1921565"/>
            <a:ext cx="6419207" cy="3857500"/>
          </a:xfrm>
          <a:prstGeom prst="rect">
            <a:avLst/>
          </a:prstGeom>
          <a:noFill/>
        </p:spPr>
      </p:pic>
      <p:sp>
        <p:nvSpPr>
          <p:cNvPr id="4" name="Slide Number Placeholder 3">
            <a:extLst>
              <a:ext uri="{FF2B5EF4-FFF2-40B4-BE49-F238E27FC236}">
                <a16:creationId xmlns:a16="http://schemas.microsoft.com/office/drawing/2014/main" id="{5EE2A88B-EE5C-164F-B253-97143DEDC9B6}"/>
              </a:ext>
            </a:extLst>
          </p:cNvPr>
          <p:cNvSpPr>
            <a:spLocks noGrp="1"/>
          </p:cNvSpPr>
          <p:nvPr>
            <p:ph type="sldNum" sz="quarter" idx="14"/>
          </p:nvPr>
        </p:nvSpPr>
        <p:spPr>
          <a:xfrm>
            <a:off x="672844" y="6182375"/>
            <a:ext cx="330019" cy="315499"/>
          </a:xfrm>
        </p:spPr>
        <p:txBody>
          <a:bodyPr anchor="b">
            <a:normAutofit/>
          </a:bodyPr>
          <a:lstStyle/>
          <a:p>
            <a:pPr>
              <a:spcAft>
                <a:spcPts val="600"/>
              </a:spcAft>
            </a:pPr>
            <a:fld id="{2607D427-353C-DD47-9C57-CDC06D475577}" type="slidenum">
              <a:rPr lang="en-US" smtClean="0"/>
              <a:pPr>
                <a:spcAft>
                  <a:spcPts val="600"/>
                </a:spcAft>
              </a:pPr>
              <a:t>12</a:t>
            </a:fld>
            <a:endParaRPr lang="en-US"/>
          </a:p>
        </p:txBody>
      </p:sp>
      <p:sp>
        <p:nvSpPr>
          <p:cNvPr id="11" name="Content Placeholder 3">
            <a:extLst>
              <a:ext uri="{FF2B5EF4-FFF2-40B4-BE49-F238E27FC236}">
                <a16:creationId xmlns:a16="http://schemas.microsoft.com/office/drawing/2014/main" id="{2CA6ECE2-CA47-8528-D3B3-3926E7C87FE6}"/>
              </a:ext>
            </a:extLst>
          </p:cNvPr>
          <p:cNvSpPr txBox="1">
            <a:spLocks/>
          </p:cNvSpPr>
          <p:nvPr/>
        </p:nvSpPr>
        <p:spPr>
          <a:xfrm>
            <a:off x="765285" y="1868556"/>
            <a:ext cx="1504121" cy="38575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lumMod val="85000"/>
                  </a:schemeClr>
                </a:solidFill>
                <a:latin typeface="+mn-lt"/>
                <a:ea typeface="+mn-ea"/>
                <a:cs typeface="+mn-cs"/>
              </a:defRPr>
            </a:lvl2pPr>
            <a:lvl3pPr marL="1371600" indent="-457200" algn="l" defTabSz="457200" rtl="0" eaLnBrk="1" latinLnBrk="0" hangingPunct="1">
              <a:spcBef>
                <a:spcPct val="20000"/>
              </a:spcBef>
              <a:buFont typeface="Wingdings" charset="2"/>
              <a:buChar char="§"/>
              <a:defRPr sz="1800" kern="1200">
                <a:solidFill>
                  <a:schemeClr val="bg1">
                    <a:lumMod val="85000"/>
                  </a:schemeClr>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1600" kern="1200">
                <a:solidFill>
                  <a:schemeClr val="bg1">
                    <a:lumMod val="85000"/>
                  </a:schemeClr>
                </a:solidFill>
                <a:latin typeface="+mn-lt"/>
                <a:ea typeface="+mn-ea"/>
                <a:cs typeface="+mn-cs"/>
              </a:defRPr>
            </a:lvl4pPr>
            <a:lvl5pPr marL="2171700" indent="-342900" algn="l" defTabSz="457200" rtl="0" eaLnBrk="1" latinLnBrk="0" hangingPunct="1">
              <a:spcBef>
                <a:spcPct val="20000"/>
              </a:spcBef>
              <a:buFont typeface="Arial"/>
              <a:buChar char="–"/>
              <a:defRPr sz="1600" kern="1200">
                <a:solidFill>
                  <a:schemeClr val="bg1">
                    <a:lumMod val="85000"/>
                  </a:schemeClr>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r>
              <a:rPr lang="en-US" sz="1800"/>
              <a:t>What led to this anomaly?</a:t>
            </a:r>
          </a:p>
          <a:p>
            <a:r>
              <a:rPr lang="en-US" sz="1800"/>
              <a:t>Survivorship bias.</a:t>
            </a:r>
          </a:p>
        </p:txBody>
      </p:sp>
    </p:spTree>
    <p:extLst>
      <p:ext uri="{BB962C8B-B14F-4D97-AF65-F5344CB8AC3E}">
        <p14:creationId xmlns:p14="http://schemas.microsoft.com/office/powerpoint/2010/main" val="224001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61CE-AC08-9B4D-8DBE-D64AF8F170EF}"/>
              </a:ext>
            </a:extLst>
          </p:cNvPr>
          <p:cNvSpPr>
            <a:spLocks noGrp="1"/>
          </p:cNvSpPr>
          <p:nvPr>
            <p:ph type="title"/>
          </p:nvPr>
        </p:nvSpPr>
        <p:spPr>
          <a:xfrm>
            <a:off x="672844" y="212963"/>
            <a:ext cx="7768222" cy="688185"/>
          </a:xfrm>
        </p:spPr>
        <p:txBody>
          <a:bodyPr anchor="ctr">
            <a:normAutofit/>
          </a:bodyPr>
          <a:lstStyle/>
          <a:p>
            <a:r>
              <a:rPr lang="en-US" sz="3600" b="1">
                <a:solidFill>
                  <a:schemeClr val="bg1"/>
                </a:solidFill>
                <a:latin typeface="Panton Black Caps" panose="00000500000000000000" pitchFamily="50" charset="0"/>
              </a:rPr>
              <a:t>Index return example (3)</a:t>
            </a:r>
            <a:endParaRPr lang="en-US" dirty="0">
              <a:latin typeface="Panton Black Caps" pitchFamily="2" charset="77"/>
            </a:endParaRPr>
          </a:p>
        </p:txBody>
      </p:sp>
      <p:sp>
        <p:nvSpPr>
          <p:cNvPr id="4" name="Slide Number Placeholder 3">
            <a:extLst>
              <a:ext uri="{FF2B5EF4-FFF2-40B4-BE49-F238E27FC236}">
                <a16:creationId xmlns:a16="http://schemas.microsoft.com/office/drawing/2014/main" id="{5EE2A88B-EE5C-164F-B253-97143DEDC9B6}"/>
              </a:ext>
            </a:extLst>
          </p:cNvPr>
          <p:cNvSpPr>
            <a:spLocks noGrp="1"/>
          </p:cNvSpPr>
          <p:nvPr>
            <p:ph type="sldNum" sz="quarter" idx="4"/>
          </p:nvPr>
        </p:nvSpPr>
        <p:spPr/>
        <p:txBody>
          <a:bodyPr/>
          <a:lstStyle/>
          <a:p>
            <a:fld id="{2607D427-353C-DD47-9C57-CDC06D475577}" type="slidenum">
              <a:rPr lang="en-US" smtClean="0"/>
              <a:pPr/>
              <a:t>13</a:t>
            </a:fld>
            <a:endParaRPr lang="en-US" dirty="0"/>
          </a:p>
        </p:txBody>
      </p:sp>
      <p:sp>
        <p:nvSpPr>
          <p:cNvPr id="5" name="Content Placeholder 4">
            <a:extLst>
              <a:ext uri="{FF2B5EF4-FFF2-40B4-BE49-F238E27FC236}">
                <a16:creationId xmlns:a16="http://schemas.microsoft.com/office/drawing/2014/main" id="{CD960B93-C144-A795-0E4E-FA2B7C39AB05}"/>
              </a:ext>
            </a:extLst>
          </p:cNvPr>
          <p:cNvSpPr>
            <a:spLocks noGrp="1"/>
          </p:cNvSpPr>
          <p:nvPr>
            <p:ph idx="1"/>
          </p:nvPr>
        </p:nvSpPr>
        <p:spPr>
          <a:xfrm>
            <a:off x="778218" y="869400"/>
            <a:ext cx="8054358" cy="490329"/>
          </a:xfrm>
        </p:spPr>
        <p:txBody>
          <a:bodyPr>
            <a:normAutofit fontScale="85000" lnSpcReduction="10000"/>
          </a:bodyPr>
          <a:lstStyle/>
          <a:p>
            <a:r>
              <a:rPr lang="en-US" sz="2000"/>
              <a:t>Suppose we pick replicate the example with the 3 smallest stocks at year end.</a:t>
            </a:r>
          </a:p>
        </p:txBody>
      </p:sp>
      <p:graphicFrame>
        <p:nvGraphicFramePr>
          <p:cNvPr id="6" name="Table 5">
            <a:extLst>
              <a:ext uri="{FF2B5EF4-FFF2-40B4-BE49-F238E27FC236}">
                <a16:creationId xmlns:a16="http://schemas.microsoft.com/office/drawing/2014/main" id="{3643B12B-BE4F-6612-AE21-B76379070ABF}"/>
              </a:ext>
            </a:extLst>
          </p:cNvPr>
          <p:cNvGraphicFramePr>
            <a:graphicFrameLocks noGrp="1"/>
          </p:cNvGraphicFramePr>
          <p:nvPr>
            <p:custDataLst>
              <p:tags r:id="rId1"/>
            </p:custDataLst>
          </p:nvPr>
        </p:nvGraphicFramePr>
        <p:xfrm>
          <a:off x="837853" y="1294893"/>
          <a:ext cx="7994723" cy="1558444"/>
        </p:xfrm>
        <a:graphic>
          <a:graphicData uri="http://schemas.openxmlformats.org/drawingml/2006/table">
            <a:tbl>
              <a:tblPr firstRow="1">
                <a:tableStyleId>{5C22544A-7EE6-4342-B048-85BDC9FD1C3A}</a:tableStyleId>
              </a:tblPr>
              <a:tblGrid>
                <a:gridCol w="1514409">
                  <a:extLst>
                    <a:ext uri="{9D8B030D-6E8A-4147-A177-3AD203B41FA5}">
                      <a16:colId xmlns:a16="http://schemas.microsoft.com/office/drawing/2014/main" val="2410990715"/>
                    </a:ext>
                  </a:extLst>
                </a:gridCol>
                <a:gridCol w="1616765">
                  <a:extLst>
                    <a:ext uri="{9D8B030D-6E8A-4147-A177-3AD203B41FA5}">
                      <a16:colId xmlns:a16="http://schemas.microsoft.com/office/drawing/2014/main" val="872893957"/>
                    </a:ext>
                  </a:extLst>
                </a:gridCol>
                <a:gridCol w="834887">
                  <a:extLst>
                    <a:ext uri="{9D8B030D-6E8A-4147-A177-3AD203B41FA5}">
                      <a16:colId xmlns:a16="http://schemas.microsoft.com/office/drawing/2014/main" val="4132369248"/>
                    </a:ext>
                  </a:extLst>
                </a:gridCol>
                <a:gridCol w="1961321">
                  <a:extLst>
                    <a:ext uri="{9D8B030D-6E8A-4147-A177-3AD203B41FA5}">
                      <a16:colId xmlns:a16="http://schemas.microsoft.com/office/drawing/2014/main" val="102377118"/>
                    </a:ext>
                  </a:extLst>
                </a:gridCol>
                <a:gridCol w="2067341">
                  <a:extLst>
                    <a:ext uri="{9D8B030D-6E8A-4147-A177-3AD203B41FA5}">
                      <a16:colId xmlns:a16="http://schemas.microsoft.com/office/drawing/2014/main" val="4031368288"/>
                    </a:ext>
                  </a:extLst>
                </a:gridCol>
              </a:tblGrid>
              <a:tr h="389611">
                <a:tc>
                  <a:txBody>
                    <a:bodyPr/>
                    <a:lstStyle/>
                    <a:p>
                      <a:pPr algn="l" fontAlgn="b"/>
                      <a:r>
                        <a:rPr lang="en-US" sz="1800" b="1" u="none" strike="noStrike">
                          <a:solidFill>
                            <a:schemeClr val="bg1"/>
                          </a:solidFill>
                          <a:effectLst/>
                        </a:rPr>
                        <a:t>ISIN</a:t>
                      </a:r>
                      <a:endParaRPr lang="en-US" sz="1800" b="1" i="0" u="none" strike="noStrike">
                        <a:solidFill>
                          <a:schemeClr val="bg1"/>
                        </a:solidFill>
                        <a:effectLst/>
                        <a:latin typeface="Calibri" panose="020F0502020204030204" pitchFamily="34" charset="0"/>
                      </a:endParaRPr>
                    </a:p>
                  </a:txBody>
                  <a:tcPr marL="0" marR="0" marT="0" marB="0" anchor="ctr"/>
                </a:tc>
                <a:tc>
                  <a:txBody>
                    <a:bodyPr/>
                    <a:lstStyle/>
                    <a:p>
                      <a:pPr algn="l" fontAlgn="b"/>
                      <a:r>
                        <a:rPr lang="en-US" sz="1800" b="1" i="0" u="none" strike="noStrike">
                          <a:solidFill>
                            <a:schemeClr val="bg1"/>
                          </a:solidFill>
                          <a:effectLst/>
                          <a:latin typeface="Calibri" panose="020F0502020204030204" pitchFamily="34" charset="0"/>
                        </a:rPr>
                        <a:t>Name</a:t>
                      </a:r>
                    </a:p>
                  </a:txBody>
                  <a:tcPr marL="0" marR="0" marT="0" marB="0" anchor="ctr"/>
                </a:tc>
                <a:tc>
                  <a:txBody>
                    <a:bodyPr/>
                    <a:lstStyle/>
                    <a:p>
                      <a:pPr algn="l" fontAlgn="b"/>
                      <a:r>
                        <a:rPr lang="en-US" sz="1800" b="1" u="none" strike="noStrike">
                          <a:solidFill>
                            <a:schemeClr val="bg1"/>
                          </a:solidFill>
                          <a:effectLst/>
                        </a:rPr>
                        <a:t>Symbol</a:t>
                      </a:r>
                      <a:endParaRPr lang="en-US" sz="1800" b="1" i="0" u="none" strike="noStrike">
                        <a:solidFill>
                          <a:schemeClr val="bg1"/>
                        </a:solidFill>
                        <a:effectLst/>
                        <a:latin typeface="Calibri" panose="020F0502020204030204" pitchFamily="34" charset="0"/>
                      </a:endParaRPr>
                    </a:p>
                  </a:txBody>
                  <a:tcPr marL="0" marR="0" marT="0" marB="0" anchor="ctr"/>
                </a:tc>
                <a:tc>
                  <a:txBody>
                    <a:bodyPr/>
                    <a:lstStyle/>
                    <a:p>
                      <a:pPr algn="l" fontAlgn="b"/>
                      <a:r>
                        <a:rPr lang="en-US" sz="1800" b="1" i="0" u="none" strike="noStrike">
                          <a:solidFill>
                            <a:schemeClr val="bg1"/>
                          </a:solidFill>
                          <a:effectLst/>
                          <a:latin typeface="Calibri" panose="020F0502020204030204" pitchFamily="34" charset="0"/>
                        </a:rPr>
                        <a:t>Sector</a:t>
                      </a:r>
                    </a:p>
                  </a:txBody>
                  <a:tcPr marL="0" marR="0" marT="0" marB="0" anchor="ctr"/>
                </a:tc>
                <a:tc>
                  <a:txBody>
                    <a:bodyPr/>
                    <a:lstStyle/>
                    <a:p>
                      <a:pPr algn="l" fontAlgn="b"/>
                      <a:r>
                        <a:rPr lang="en-US" sz="1800" b="1" i="0" u="none" strike="noStrike">
                          <a:solidFill>
                            <a:schemeClr val="bg1"/>
                          </a:solidFill>
                          <a:effectLst/>
                          <a:latin typeface="Calibri" panose="020F0502020204030204" pitchFamily="34" charset="0"/>
                        </a:rPr>
                        <a:t>Industry</a:t>
                      </a:r>
                    </a:p>
                  </a:txBody>
                  <a:tcPr marL="0" marR="0" marT="0" marB="0" anchor="ctr"/>
                </a:tc>
                <a:extLst>
                  <a:ext uri="{0D108BD9-81ED-4DB2-BD59-A6C34878D82A}">
                    <a16:rowId xmlns:a16="http://schemas.microsoft.com/office/drawing/2014/main" val="112167329"/>
                  </a:ext>
                </a:extLst>
              </a:tr>
              <a:tr h="389611">
                <a:tc>
                  <a:txBody>
                    <a:bodyPr/>
                    <a:lstStyle/>
                    <a:p>
                      <a:pPr algn="l" fontAlgn="b"/>
                      <a:r>
                        <a:rPr lang="en-US" sz="1600" b="0" i="0" u="none" strike="noStrike">
                          <a:solidFill>
                            <a:srgbClr val="000000"/>
                          </a:solidFill>
                          <a:effectLst/>
                          <a:latin typeface="Calibri" panose="020F0502020204030204" pitchFamily="34" charset="0"/>
                        </a:rPr>
                        <a:t>US3976241071</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Greif Inc Class A</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GEF</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Process Industries</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Containers/Packaging</a:t>
                      </a:r>
                    </a:p>
                  </a:txBody>
                  <a:tcPr marL="0" marR="0" marT="0" marB="0" anchor="ctr"/>
                </a:tc>
                <a:extLst>
                  <a:ext uri="{0D108BD9-81ED-4DB2-BD59-A6C34878D82A}">
                    <a16:rowId xmlns:a16="http://schemas.microsoft.com/office/drawing/2014/main" val="2129434284"/>
                  </a:ext>
                </a:extLst>
              </a:tr>
              <a:tr h="389611">
                <a:tc>
                  <a:txBody>
                    <a:bodyPr/>
                    <a:lstStyle/>
                    <a:p>
                      <a:pPr algn="l" fontAlgn="b"/>
                      <a:r>
                        <a:rPr lang="en-US" sz="1600" b="0" i="0" u="none" strike="noStrike">
                          <a:solidFill>
                            <a:srgbClr val="000000"/>
                          </a:solidFill>
                          <a:effectLst/>
                          <a:latin typeface="Calibri" panose="020F0502020204030204" pitchFamily="34" charset="0"/>
                        </a:rPr>
                        <a:t>US9258151029</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Vicor Corp</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VICR</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Electronic Technology</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Electronic Components</a:t>
                      </a:r>
                    </a:p>
                  </a:txBody>
                  <a:tcPr marL="0" marR="0" marT="0" marB="0" anchor="ctr"/>
                </a:tc>
                <a:extLst>
                  <a:ext uri="{0D108BD9-81ED-4DB2-BD59-A6C34878D82A}">
                    <a16:rowId xmlns:a16="http://schemas.microsoft.com/office/drawing/2014/main" val="648458517"/>
                  </a:ext>
                </a:extLst>
              </a:tr>
              <a:tr h="389611">
                <a:tc>
                  <a:txBody>
                    <a:bodyPr/>
                    <a:lstStyle/>
                    <a:p>
                      <a:pPr algn="l" fontAlgn="b"/>
                      <a:r>
                        <a:rPr lang="en-US" sz="1600" b="0" i="0" u="none" strike="noStrike">
                          <a:solidFill>
                            <a:srgbClr val="000000"/>
                          </a:solidFill>
                          <a:effectLst/>
                          <a:latin typeface="Calibri" panose="020F0502020204030204" pitchFamily="34" charset="0"/>
                        </a:rPr>
                        <a:t>US8168501018</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Semtech Corp</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SMTC</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Electronic Technology</a:t>
                      </a:r>
                    </a:p>
                  </a:txBody>
                  <a:tcPr marL="0" marR="0" marT="0" marB="0" anchor="ctr"/>
                </a:tc>
                <a:tc>
                  <a:txBody>
                    <a:bodyPr/>
                    <a:lstStyle/>
                    <a:p>
                      <a:pPr algn="l" fontAlgn="b"/>
                      <a:r>
                        <a:rPr lang="en-US" sz="1600" b="0" i="0" u="none" strike="noStrike">
                          <a:solidFill>
                            <a:srgbClr val="000000"/>
                          </a:solidFill>
                          <a:effectLst/>
                          <a:latin typeface="Calibri" panose="020F0502020204030204" pitchFamily="34" charset="0"/>
                        </a:rPr>
                        <a:t>Semiconductors</a:t>
                      </a:r>
                    </a:p>
                  </a:txBody>
                  <a:tcPr marL="0" marR="0" marT="0" marB="0" anchor="ctr"/>
                </a:tc>
                <a:extLst>
                  <a:ext uri="{0D108BD9-81ED-4DB2-BD59-A6C34878D82A}">
                    <a16:rowId xmlns:a16="http://schemas.microsoft.com/office/drawing/2014/main" val="3969904593"/>
                  </a:ext>
                </a:extLst>
              </a:tr>
            </a:tbl>
          </a:graphicData>
        </a:graphic>
      </p:graphicFrame>
      <p:graphicFrame>
        <p:nvGraphicFramePr>
          <p:cNvPr id="3" name="Chart 2">
            <a:extLst>
              <a:ext uri="{FF2B5EF4-FFF2-40B4-BE49-F238E27FC236}">
                <a16:creationId xmlns:a16="http://schemas.microsoft.com/office/drawing/2014/main" id="{A4D9D703-2FF0-43EB-B84E-8933D4C96AEC}"/>
              </a:ext>
            </a:extLst>
          </p:cNvPr>
          <p:cNvGraphicFramePr>
            <a:graphicFrameLocks/>
          </p:cNvGraphicFramePr>
          <p:nvPr/>
        </p:nvGraphicFramePr>
        <p:xfrm>
          <a:off x="4260576" y="31199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3">
            <a:extLst>
              <a:ext uri="{FF2B5EF4-FFF2-40B4-BE49-F238E27FC236}">
                <a16:creationId xmlns:a16="http://schemas.microsoft.com/office/drawing/2014/main" id="{7A2D4F33-A58D-E952-D64C-FF370A803635}"/>
              </a:ext>
            </a:extLst>
          </p:cNvPr>
          <p:cNvSpPr txBox="1">
            <a:spLocks/>
          </p:cNvSpPr>
          <p:nvPr/>
        </p:nvSpPr>
        <p:spPr>
          <a:xfrm>
            <a:off x="837853" y="3023424"/>
            <a:ext cx="3316704" cy="2965175"/>
          </a:xfrm>
          <a:prstGeom prst="rect">
            <a:avLst/>
          </a:prstGeom>
        </p:spPr>
        <p:txBody>
          <a:bodyPr>
            <a:normAutofit fontScale="92500" lnSpcReduction="10000"/>
          </a:bodyPr>
          <a:lstStyle>
            <a:lvl1pPr marL="342900" indent="-3429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lumMod val="85000"/>
                  </a:schemeClr>
                </a:solidFill>
                <a:latin typeface="+mn-lt"/>
                <a:ea typeface="+mn-ea"/>
                <a:cs typeface="+mn-cs"/>
              </a:defRPr>
            </a:lvl2pPr>
            <a:lvl3pPr marL="1371600" indent="-4572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bg1">
                    <a:lumMod val="85000"/>
                  </a:schemeClr>
                </a:solidFill>
                <a:latin typeface="+mn-lt"/>
                <a:ea typeface="+mn-ea"/>
                <a:cs typeface="+mn-cs"/>
              </a:defRPr>
            </a:lvl4pPr>
            <a:lvl5pPr marL="2171700" indent="-342900" algn="l" defTabSz="457200" rtl="0" eaLnBrk="1" latinLnBrk="0" hangingPunct="1">
              <a:spcBef>
                <a:spcPct val="20000"/>
              </a:spcBef>
              <a:buFont typeface="Arial"/>
              <a:buChar char="–"/>
              <a:defRPr sz="2000" kern="1200">
                <a:solidFill>
                  <a:schemeClr val="bg1">
                    <a:lumMod val="8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In this example, index returns are -52%.</a:t>
            </a:r>
          </a:p>
          <a:p>
            <a:r>
              <a:rPr lang="en-US" sz="1800"/>
              <a:t>Implication: In testing a stock selection strategy we cannot define our investment universe on the stocks in the benchmark today, because maybe the survivors did better than the non-survivors. We need to test on the stocks that were in the index during the test period.</a:t>
            </a:r>
          </a:p>
        </p:txBody>
      </p:sp>
    </p:spTree>
    <p:extLst>
      <p:ext uri="{BB962C8B-B14F-4D97-AF65-F5344CB8AC3E}">
        <p14:creationId xmlns:p14="http://schemas.microsoft.com/office/powerpoint/2010/main" val="340621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6CD-6A6D-DC4D-A5AF-4687AE0D5BA0}"/>
              </a:ext>
            </a:extLst>
          </p:cNvPr>
          <p:cNvSpPr>
            <a:spLocks noGrp="1"/>
          </p:cNvSpPr>
          <p:nvPr>
            <p:ph type="title"/>
          </p:nvPr>
        </p:nvSpPr>
        <p:spPr>
          <a:xfrm>
            <a:off x="120830" y="124615"/>
            <a:ext cx="8850892" cy="495275"/>
          </a:xfrm>
        </p:spPr>
        <p:txBody>
          <a:bodyPr>
            <a:normAutofit fontScale="90000"/>
          </a:bodyPr>
          <a:lstStyle/>
          <a:p>
            <a:r>
              <a:rPr lang="en-US" dirty="0">
                <a:latin typeface="Panton Black Caps" pitchFamily="2" charset="77"/>
                <a:ea typeface="Source Sans Pro" panose="020B0503030403020204" pitchFamily="34" charset="0"/>
              </a:rPr>
              <a:t>Import and </a:t>
            </a:r>
            <a:r>
              <a:rPr lang="en-US">
                <a:latin typeface="Panton Black Caps" pitchFamily="2" charset="77"/>
                <a:ea typeface="Source Sans Pro" panose="020B0503030403020204" pitchFamily="34" charset="0"/>
              </a:rPr>
              <a:t>view data (1): MDY v SPY</a:t>
            </a:r>
            <a:endParaRPr lang="en-US" dirty="0">
              <a:latin typeface="Panton Black Caps" pitchFamily="2" charset="77"/>
              <a:ea typeface="Source Sans Pro" panose="020B0503030403020204" pitchFamily="34" charset="0"/>
            </a:endParaRPr>
          </a:p>
        </p:txBody>
      </p:sp>
      <p:sp>
        <p:nvSpPr>
          <p:cNvPr id="4" name="Slide Number Placeholder 3">
            <a:extLst>
              <a:ext uri="{FF2B5EF4-FFF2-40B4-BE49-F238E27FC236}">
                <a16:creationId xmlns:a16="http://schemas.microsoft.com/office/drawing/2014/main" id="{7BC57E3F-9529-3349-BA05-9F7B039058DC}"/>
              </a:ext>
            </a:extLst>
          </p:cNvPr>
          <p:cNvSpPr>
            <a:spLocks noGrp="1"/>
          </p:cNvSpPr>
          <p:nvPr>
            <p:ph type="sldNum" sz="quarter" idx="14"/>
          </p:nvPr>
        </p:nvSpPr>
        <p:spPr/>
        <p:txBody>
          <a:bodyPr/>
          <a:lstStyle/>
          <a:p>
            <a:fld id="{2607D427-353C-DD47-9C57-CDC06D475577}" type="slidenum">
              <a:rPr lang="en-US" smtClean="0"/>
              <a:pPr/>
              <a:t>14</a:t>
            </a:fld>
            <a:endParaRPr lang="en-US" dirty="0"/>
          </a:p>
        </p:txBody>
      </p:sp>
      <p:sp>
        <p:nvSpPr>
          <p:cNvPr id="20" name="TextBox 19">
            <a:extLst>
              <a:ext uri="{FF2B5EF4-FFF2-40B4-BE49-F238E27FC236}">
                <a16:creationId xmlns:a16="http://schemas.microsoft.com/office/drawing/2014/main" id="{AC287817-CC10-9446-E1AD-B3F7538E515F}"/>
              </a:ext>
            </a:extLst>
          </p:cNvPr>
          <p:cNvSpPr txBox="1"/>
          <p:nvPr/>
        </p:nvSpPr>
        <p:spPr>
          <a:xfrm>
            <a:off x="207066" y="733386"/>
            <a:ext cx="3914359" cy="369332"/>
          </a:xfrm>
          <a:prstGeom prst="rect">
            <a:avLst/>
          </a:prstGeom>
          <a:noFill/>
        </p:spPr>
        <p:txBody>
          <a:bodyPr wrap="square">
            <a:spAutoFit/>
          </a:bodyPr>
          <a:lstStyle/>
          <a:p>
            <a:r>
              <a:rPr lang="en-US">
                <a:solidFill>
                  <a:schemeClr val="bg1"/>
                </a:solidFill>
              </a:rPr>
              <a:t>https://finance.yahoo.com/quote/SPY/</a:t>
            </a:r>
          </a:p>
        </p:txBody>
      </p:sp>
      <p:pic>
        <p:nvPicPr>
          <p:cNvPr id="22" name="Picture 21">
            <a:extLst>
              <a:ext uri="{FF2B5EF4-FFF2-40B4-BE49-F238E27FC236}">
                <a16:creationId xmlns:a16="http://schemas.microsoft.com/office/drawing/2014/main" id="{D8998066-2090-8854-2ACA-B13732964F3B}"/>
              </a:ext>
            </a:extLst>
          </p:cNvPr>
          <p:cNvPicPr>
            <a:picLocks noChangeAspect="1"/>
          </p:cNvPicPr>
          <p:nvPr/>
        </p:nvPicPr>
        <p:blipFill>
          <a:blip r:embed="rId2"/>
          <a:stretch>
            <a:fillRect/>
          </a:stretch>
        </p:blipFill>
        <p:spPr>
          <a:xfrm>
            <a:off x="288603" y="1216214"/>
            <a:ext cx="8635862" cy="4641247"/>
          </a:xfrm>
          <a:prstGeom prst="rect">
            <a:avLst/>
          </a:prstGeom>
        </p:spPr>
      </p:pic>
    </p:spTree>
    <p:extLst>
      <p:ext uri="{BB962C8B-B14F-4D97-AF65-F5344CB8AC3E}">
        <p14:creationId xmlns:p14="http://schemas.microsoft.com/office/powerpoint/2010/main" val="87624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6CD-6A6D-DC4D-A5AF-4687AE0D5BA0}"/>
              </a:ext>
            </a:extLst>
          </p:cNvPr>
          <p:cNvSpPr>
            <a:spLocks noGrp="1"/>
          </p:cNvSpPr>
          <p:nvPr>
            <p:ph type="title"/>
          </p:nvPr>
        </p:nvSpPr>
        <p:spPr>
          <a:xfrm>
            <a:off x="120830" y="124615"/>
            <a:ext cx="4986411" cy="495275"/>
          </a:xfrm>
        </p:spPr>
        <p:txBody>
          <a:bodyPr>
            <a:normAutofit fontScale="90000"/>
          </a:bodyPr>
          <a:lstStyle/>
          <a:p>
            <a:r>
              <a:rPr lang="en-US" dirty="0">
                <a:latin typeface="Panton Black Caps" pitchFamily="2" charset="77"/>
                <a:ea typeface="Source Sans Pro" panose="020B0503030403020204" pitchFamily="34" charset="0"/>
              </a:rPr>
              <a:t>Import and </a:t>
            </a:r>
            <a:r>
              <a:rPr lang="en-US">
                <a:latin typeface="Panton Black Caps" pitchFamily="2" charset="77"/>
                <a:ea typeface="Source Sans Pro" panose="020B0503030403020204" pitchFamily="34" charset="0"/>
              </a:rPr>
              <a:t>view data (2)</a:t>
            </a:r>
            <a:endParaRPr lang="en-US" dirty="0">
              <a:latin typeface="Panton Black Caps" pitchFamily="2" charset="77"/>
              <a:ea typeface="Source Sans Pro" panose="020B0503030403020204" pitchFamily="34" charset="0"/>
            </a:endParaRPr>
          </a:p>
        </p:txBody>
      </p:sp>
      <p:sp>
        <p:nvSpPr>
          <p:cNvPr id="4" name="Slide Number Placeholder 3">
            <a:extLst>
              <a:ext uri="{FF2B5EF4-FFF2-40B4-BE49-F238E27FC236}">
                <a16:creationId xmlns:a16="http://schemas.microsoft.com/office/drawing/2014/main" id="{7BC57E3F-9529-3349-BA05-9F7B039058DC}"/>
              </a:ext>
            </a:extLst>
          </p:cNvPr>
          <p:cNvSpPr>
            <a:spLocks noGrp="1"/>
          </p:cNvSpPr>
          <p:nvPr>
            <p:ph type="sldNum" sz="quarter" idx="14"/>
          </p:nvPr>
        </p:nvSpPr>
        <p:spPr/>
        <p:txBody>
          <a:bodyPr/>
          <a:lstStyle/>
          <a:p>
            <a:fld id="{2607D427-353C-DD47-9C57-CDC06D475577}" type="slidenum">
              <a:rPr lang="en-US" smtClean="0"/>
              <a:pPr/>
              <a:t>15</a:t>
            </a:fld>
            <a:endParaRPr lang="en-US" dirty="0"/>
          </a:p>
        </p:txBody>
      </p:sp>
      <p:sp>
        <p:nvSpPr>
          <p:cNvPr id="20" name="TextBox 19">
            <a:extLst>
              <a:ext uri="{FF2B5EF4-FFF2-40B4-BE49-F238E27FC236}">
                <a16:creationId xmlns:a16="http://schemas.microsoft.com/office/drawing/2014/main" id="{AC287817-CC10-9446-E1AD-B3F7538E515F}"/>
              </a:ext>
            </a:extLst>
          </p:cNvPr>
          <p:cNvSpPr txBox="1"/>
          <p:nvPr/>
        </p:nvSpPr>
        <p:spPr>
          <a:xfrm>
            <a:off x="207066" y="733386"/>
            <a:ext cx="5776291" cy="369332"/>
          </a:xfrm>
          <a:prstGeom prst="rect">
            <a:avLst/>
          </a:prstGeom>
          <a:noFill/>
        </p:spPr>
        <p:txBody>
          <a:bodyPr wrap="square">
            <a:spAutoFit/>
          </a:bodyPr>
          <a:lstStyle/>
          <a:p>
            <a:r>
              <a:rPr lang="en-US">
                <a:solidFill>
                  <a:schemeClr val="bg1"/>
                </a:solidFill>
              </a:rPr>
              <a:t>https://finance.yahoo.com/quote/SPY/history?p=SPY</a:t>
            </a:r>
          </a:p>
        </p:txBody>
      </p:sp>
      <p:pic>
        <p:nvPicPr>
          <p:cNvPr id="5" name="Picture 4">
            <a:extLst>
              <a:ext uri="{FF2B5EF4-FFF2-40B4-BE49-F238E27FC236}">
                <a16:creationId xmlns:a16="http://schemas.microsoft.com/office/drawing/2014/main" id="{40C28529-F94F-ED01-A325-4B5BB69E98C2}"/>
              </a:ext>
            </a:extLst>
          </p:cNvPr>
          <p:cNvPicPr>
            <a:picLocks noChangeAspect="1"/>
          </p:cNvPicPr>
          <p:nvPr/>
        </p:nvPicPr>
        <p:blipFill>
          <a:blip r:embed="rId2"/>
          <a:stretch>
            <a:fillRect/>
          </a:stretch>
        </p:blipFill>
        <p:spPr>
          <a:xfrm>
            <a:off x="265044" y="1307244"/>
            <a:ext cx="8692018" cy="4693629"/>
          </a:xfrm>
          <a:prstGeom prst="rect">
            <a:avLst/>
          </a:prstGeom>
        </p:spPr>
      </p:pic>
    </p:spTree>
    <p:extLst>
      <p:ext uri="{BB962C8B-B14F-4D97-AF65-F5344CB8AC3E}">
        <p14:creationId xmlns:p14="http://schemas.microsoft.com/office/powerpoint/2010/main" val="7739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6CD-6A6D-DC4D-A5AF-4687AE0D5BA0}"/>
              </a:ext>
            </a:extLst>
          </p:cNvPr>
          <p:cNvSpPr>
            <a:spLocks noGrp="1"/>
          </p:cNvSpPr>
          <p:nvPr>
            <p:ph type="title"/>
          </p:nvPr>
        </p:nvSpPr>
        <p:spPr>
          <a:xfrm>
            <a:off x="120830" y="124615"/>
            <a:ext cx="4986411" cy="495275"/>
          </a:xfrm>
        </p:spPr>
        <p:txBody>
          <a:bodyPr>
            <a:normAutofit fontScale="90000"/>
          </a:bodyPr>
          <a:lstStyle/>
          <a:p>
            <a:r>
              <a:rPr lang="en-US" dirty="0">
                <a:latin typeface="Panton Black Caps" pitchFamily="2" charset="77"/>
                <a:ea typeface="Source Sans Pro" panose="020B0503030403020204" pitchFamily="34" charset="0"/>
              </a:rPr>
              <a:t>Import and </a:t>
            </a:r>
            <a:r>
              <a:rPr lang="en-US">
                <a:latin typeface="Panton Black Caps" pitchFamily="2" charset="77"/>
                <a:ea typeface="Source Sans Pro" panose="020B0503030403020204" pitchFamily="34" charset="0"/>
              </a:rPr>
              <a:t>view data (3)</a:t>
            </a:r>
            <a:endParaRPr lang="en-US" dirty="0">
              <a:latin typeface="Panton Black Caps" pitchFamily="2" charset="77"/>
              <a:ea typeface="Source Sans Pro" panose="020B0503030403020204" pitchFamily="34" charset="0"/>
            </a:endParaRPr>
          </a:p>
        </p:txBody>
      </p:sp>
      <p:sp>
        <p:nvSpPr>
          <p:cNvPr id="4" name="Slide Number Placeholder 3">
            <a:extLst>
              <a:ext uri="{FF2B5EF4-FFF2-40B4-BE49-F238E27FC236}">
                <a16:creationId xmlns:a16="http://schemas.microsoft.com/office/drawing/2014/main" id="{7BC57E3F-9529-3349-BA05-9F7B039058DC}"/>
              </a:ext>
            </a:extLst>
          </p:cNvPr>
          <p:cNvSpPr>
            <a:spLocks noGrp="1"/>
          </p:cNvSpPr>
          <p:nvPr>
            <p:ph type="sldNum" sz="quarter" idx="14"/>
          </p:nvPr>
        </p:nvSpPr>
        <p:spPr/>
        <p:txBody>
          <a:bodyPr/>
          <a:lstStyle/>
          <a:p>
            <a:fld id="{2607D427-353C-DD47-9C57-CDC06D475577}" type="slidenum">
              <a:rPr lang="en-US" smtClean="0"/>
              <a:pPr/>
              <a:t>16</a:t>
            </a:fld>
            <a:endParaRPr lang="en-US" dirty="0"/>
          </a:p>
        </p:txBody>
      </p:sp>
      <p:sp>
        <p:nvSpPr>
          <p:cNvPr id="16" name="Rectangle 6">
            <a:extLst>
              <a:ext uri="{FF2B5EF4-FFF2-40B4-BE49-F238E27FC236}">
                <a16:creationId xmlns:a16="http://schemas.microsoft.com/office/drawing/2014/main" id="{488299E6-BD3C-34A9-F258-1AB44845DFF8}"/>
              </a:ext>
            </a:extLst>
          </p:cNvPr>
          <p:cNvSpPr>
            <a:spLocks noChangeArrowheads="1"/>
          </p:cNvSpPr>
          <p:nvPr/>
        </p:nvSpPr>
        <p:spPr bwMode="auto">
          <a:xfrm>
            <a:off x="172279" y="733386"/>
            <a:ext cx="4885084"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808080"/>
                </a:solidFill>
                <a:effectLst/>
                <a:latin typeface="JetBrains Mono"/>
              </a:rPr>
              <a:t># Import and view data</a:t>
            </a:r>
            <a:br>
              <a:rPr kumimoji="0" lang="en-US" altLang="en-US" sz="1400" b="0" i="0" u="none" strike="noStrike" cap="none" normalizeH="0" baseline="0">
                <a:ln>
                  <a:noFill/>
                </a:ln>
                <a:solidFill>
                  <a:srgbClr val="808080"/>
                </a:solidFill>
                <a:effectLst/>
                <a:latin typeface="JetBrains Mono"/>
              </a:rPr>
            </a:br>
            <a:r>
              <a:rPr kumimoji="0" lang="en-US" altLang="en-US" sz="1400" b="0" i="0" u="none" strike="noStrike" cap="none" normalizeH="0" baseline="0">
                <a:ln>
                  <a:noFill/>
                </a:ln>
                <a:solidFill>
                  <a:srgbClr val="CC7832"/>
                </a:solidFill>
                <a:effectLst/>
                <a:latin typeface="JetBrains Mono"/>
              </a:rPr>
              <a:t>import </a:t>
            </a:r>
            <a:r>
              <a:rPr kumimoji="0" lang="en-US" altLang="en-US" sz="1400" b="0" i="0" u="none" strike="noStrike" cap="none" normalizeH="0" baseline="0">
                <a:ln>
                  <a:noFill/>
                </a:ln>
                <a:solidFill>
                  <a:srgbClr val="A9B7C6"/>
                </a:solidFill>
                <a:effectLst/>
                <a:latin typeface="JetBrains Mono"/>
              </a:rPr>
              <a:t>pandas </a:t>
            </a:r>
            <a:r>
              <a:rPr kumimoji="0" lang="en-US" altLang="en-US" sz="1400" b="0" i="0" u="none" strike="noStrike" cap="none" normalizeH="0" baseline="0">
                <a:ln>
                  <a:noFill/>
                </a:ln>
                <a:solidFill>
                  <a:srgbClr val="CC7832"/>
                </a:solidFill>
                <a:effectLst/>
                <a:latin typeface="JetBrains Mono"/>
              </a:rPr>
              <a:t>as </a:t>
            </a:r>
            <a:r>
              <a:rPr kumimoji="0" lang="en-US" altLang="en-US" sz="1400" b="0" i="0" u="none" strike="noStrike" cap="none" normalizeH="0" baseline="0">
                <a:ln>
                  <a:noFill/>
                </a:ln>
                <a:solidFill>
                  <a:srgbClr val="A9B7C6"/>
                </a:solidFill>
                <a:effectLst/>
                <a:latin typeface="JetBrains Mono"/>
              </a:rPr>
              <a:t>pd</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CC7832"/>
                </a:solidFill>
                <a:effectLst/>
                <a:latin typeface="JetBrains Mono"/>
              </a:rPr>
              <a:t>import </a:t>
            </a:r>
            <a:r>
              <a:rPr kumimoji="0" lang="en-US" altLang="en-US" sz="1400" b="0" i="0" u="none" strike="noStrike" cap="none" normalizeH="0" baseline="0">
                <a:ln>
                  <a:noFill/>
                </a:ln>
                <a:solidFill>
                  <a:srgbClr val="A9B7C6"/>
                </a:solidFill>
                <a:effectLst/>
                <a:latin typeface="JetBrains Mono"/>
              </a:rPr>
              <a:t>numpy </a:t>
            </a:r>
            <a:r>
              <a:rPr kumimoji="0" lang="en-US" altLang="en-US" sz="1400" b="0" i="0" u="none" strike="noStrike" cap="none" normalizeH="0" baseline="0">
                <a:ln>
                  <a:noFill/>
                </a:ln>
                <a:solidFill>
                  <a:srgbClr val="CC7832"/>
                </a:solidFill>
                <a:effectLst/>
                <a:latin typeface="JetBrains Mono"/>
              </a:rPr>
              <a:t>as </a:t>
            </a:r>
            <a:r>
              <a:rPr kumimoji="0" lang="en-US" altLang="en-US" sz="1400" b="0" i="0" u="none" strike="noStrike" cap="none" normalizeH="0" baseline="0">
                <a:ln>
                  <a:noFill/>
                </a:ln>
                <a:solidFill>
                  <a:srgbClr val="A9B7C6"/>
                </a:solidFill>
                <a:effectLst/>
                <a:latin typeface="JetBrains Mono"/>
              </a:rPr>
              <a:t>np</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CC7832"/>
                </a:solidFill>
                <a:effectLst/>
                <a:latin typeface="JetBrains Mono"/>
              </a:rPr>
              <a:t>import </a:t>
            </a:r>
            <a:r>
              <a:rPr kumimoji="0" lang="en-US" altLang="en-US" sz="1400" b="0" i="0" u="none" strike="noStrike" cap="none" normalizeH="0" baseline="0">
                <a:ln>
                  <a:noFill/>
                </a:ln>
                <a:solidFill>
                  <a:srgbClr val="A9B7C6"/>
                </a:solidFill>
                <a:effectLst/>
                <a:latin typeface="JetBrains Mono"/>
              </a:rPr>
              <a:t>matplotlib.pyplot </a:t>
            </a:r>
            <a:r>
              <a:rPr kumimoji="0" lang="en-US" altLang="en-US" sz="1400" b="0" i="0" u="none" strike="noStrike" cap="none" normalizeH="0" baseline="0">
                <a:ln>
                  <a:noFill/>
                </a:ln>
                <a:solidFill>
                  <a:srgbClr val="CC7832"/>
                </a:solidFill>
                <a:effectLst/>
                <a:latin typeface="JetBrains Mono"/>
              </a:rPr>
              <a:t>as </a:t>
            </a:r>
            <a:r>
              <a:rPr kumimoji="0" lang="en-US" altLang="en-US" sz="1400" b="0" i="0" u="none" strike="noStrike" cap="none" normalizeH="0" baseline="0">
                <a:ln>
                  <a:noFill/>
                </a:ln>
                <a:solidFill>
                  <a:srgbClr val="A9B7C6"/>
                </a:solidFill>
                <a:effectLst/>
                <a:latin typeface="JetBrains Mono"/>
              </a:rPr>
              <a:t>plt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CC7832"/>
                </a:solidFill>
                <a:effectLst/>
                <a:latin typeface="JetBrains Mono"/>
              </a:rPr>
              <a:t>import </a:t>
            </a:r>
            <a:r>
              <a:rPr kumimoji="0" lang="en-US" altLang="en-US" sz="1400" b="0" i="0" u="none" strike="noStrike" cap="none" normalizeH="0" baseline="0">
                <a:ln>
                  <a:noFill/>
                </a:ln>
                <a:solidFill>
                  <a:srgbClr val="A9B7C6"/>
                </a:solidFill>
                <a:effectLst/>
                <a:latin typeface="JetBrains Mono"/>
              </a:rPr>
              <a:t>yfinance </a:t>
            </a:r>
            <a:r>
              <a:rPr kumimoji="0" lang="en-US" altLang="en-US" sz="1400" b="0" i="0" u="none" strike="noStrike" cap="none" normalizeH="0" baseline="0">
                <a:ln>
                  <a:noFill/>
                </a:ln>
                <a:solidFill>
                  <a:srgbClr val="CC7832"/>
                </a:solidFill>
                <a:effectLst/>
                <a:latin typeface="JetBrains Mono"/>
              </a:rPr>
              <a:t>as </a:t>
            </a:r>
            <a:r>
              <a:rPr kumimoji="0" lang="en-US" altLang="en-US" sz="1400" b="0" i="0" u="none" strike="noStrike" cap="none" normalizeH="0" baseline="0">
                <a:ln>
                  <a:noFill/>
                </a:ln>
                <a:solidFill>
                  <a:srgbClr val="A9B7C6"/>
                </a:solidFill>
                <a:effectLst/>
                <a:latin typeface="JetBrains Mono"/>
              </a:rPr>
              <a:t>yf</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CC7832"/>
                </a:solidFill>
                <a:effectLst/>
                <a:latin typeface="JetBrains Mono"/>
              </a:rPr>
              <a:t>import </a:t>
            </a:r>
            <a:r>
              <a:rPr kumimoji="0" lang="en-US" altLang="en-US" sz="1400" b="0" i="0" u="none" strike="noStrike" cap="none" normalizeH="0" baseline="0">
                <a:ln>
                  <a:noFill/>
                </a:ln>
                <a:solidFill>
                  <a:srgbClr val="A9B7C6"/>
                </a:solidFill>
                <a:effectLst/>
                <a:latin typeface="JetBrains Mono"/>
              </a:rPr>
              <a:t>datetime</a:t>
            </a:r>
            <a:br>
              <a:rPr kumimoji="0" lang="en-US" altLang="en-US" sz="1400" b="0" i="0" u="none" strike="noStrike" cap="none" normalizeH="0" baseline="0">
                <a:ln>
                  <a:noFill/>
                </a:ln>
                <a:solidFill>
                  <a:srgbClr val="A9B7C6"/>
                </a:solidFill>
                <a:effectLst/>
                <a:latin typeface="JetBrains Mono"/>
              </a:rPr>
            </a:b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path = </a:t>
            </a:r>
            <a:r>
              <a:rPr kumimoji="0" lang="en-US" altLang="en-US" sz="1400" b="0" i="0" u="none" strike="noStrike" cap="none" normalizeH="0" baseline="0">
                <a:ln>
                  <a:noFill/>
                </a:ln>
                <a:solidFill>
                  <a:srgbClr val="6A8759"/>
                </a:solidFill>
                <a:effectLst/>
                <a:latin typeface="JetBrains Mono"/>
              </a:rPr>
              <a:t>'F:</a:t>
            </a:r>
            <a:r>
              <a:rPr kumimoji="0" lang="en-US" altLang="en-US" sz="1400" b="0" i="0" u="none" strike="noStrike" cap="none" normalizeH="0" baseline="0">
                <a:ln>
                  <a:noFill/>
                </a:ln>
                <a:solidFill>
                  <a:srgbClr val="CC7832"/>
                </a:solidFill>
                <a:effectLst/>
                <a:latin typeface="JetBrains Mono"/>
              </a:rPr>
              <a:t>\\</a:t>
            </a:r>
            <a:r>
              <a:rPr kumimoji="0" lang="en-US" altLang="en-US" sz="1400" b="0" i="0" u="none" strike="noStrike" cap="none" normalizeH="0" baseline="0">
                <a:ln>
                  <a:noFill/>
                </a:ln>
                <a:solidFill>
                  <a:srgbClr val="6A8759"/>
                </a:solidFill>
                <a:effectLst/>
                <a:latin typeface="JetBrains Mono"/>
              </a:rPr>
              <a:t>UM\Courses</a:t>
            </a:r>
            <a:r>
              <a:rPr kumimoji="0" lang="en-US" altLang="en-US" sz="1400" b="0" i="0" u="none" strike="noStrike" cap="none" normalizeH="0" baseline="0">
                <a:ln>
                  <a:noFill/>
                </a:ln>
                <a:solidFill>
                  <a:srgbClr val="CC7832"/>
                </a:solidFill>
                <a:effectLst/>
                <a:latin typeface="JetBrains Mono"/>
              </a:rPr>
              <a:t>\\</a:t>
            </a:r>
            <a:r>
              <a:rPr kumimoji="0" lang="en-US" altLang="en-US" sz="1400" b="0" i="0" u="none" strike="noStrike" cap="none" normalizeH="0" baseline="0">
                <a:ln>
                  <a:noFill/>
                </a:ln>
                <a:solidFill>
                  <a:srgbClr val="6A8759"/>
                </a:solidFill>
                <a:effectLst/>
                <a:latin typeface="JetBrains Mono"/>
              </a:rPr>
              <a:t>FIN427</a:t>
            </a:r>
            <a:r>
              <a:rPr kumimoji="0" lang="en-US" altLang="en-US" sz="1400" b="0" i="0" u="none" strike="noStrike" cap="none" normalizeH="0" baseline="0">
                <a:ln>
                  <a:noFill/>
                </a:ln>
                <a:solidFill>
                  <a:srgbClr val="CC7832"/>
                </a:solidFill>
                <a:effectLst/>
                <a:latin typeface="JetBrains Mono"/>
              </a:rPr>
              <a:t>\\</a:t>
            </a:r>
            <a:r>
              <a:rPr kumimoji="0" lang="en-US" altLang="en-US" sz="1400" b="0" i="0" u="none" strike="noStrike" cap="none" normalizeH="0" baseline="0">
                <a:ln>
                  <a:noFill/>
                </a:ln>
                <a:solidFill>
                  <a:srgbClr val="6A8759"/>
                </a:solidFill>
                <a:effectLst/>
                <a:latin typeface="JetBrains Mono"/>
              </a:rPr>
              <a:t>FIN427 Winter 2023</a:t>
            </a:r>
            <a:r>
              <a:rPr kumimoji="0" lang="en-US" altLang="en-US" sz="1400" b="0" i="0" u="none" strike="noStrike" cap="none" normalizeH="0" baseline="0">
                <a:ln>
                  <a:noFill/>
                </a:ln>
                <a:solidFill>
                  <a:srgbClr val="CC7832"/>
                </a:solidFill>
                <a:effectLst/>
                <a:latin typeface="JetBrains Mono"/>
              </a:rPr>
              <a:t>\\</a:t>
            </a:r>
            <a:r>
              <a:rPr kumimoji="0" lang="en-US" altLang="en-US" sz="1400" b="0" i="0" u="none" strike="noStrike" cap="none" normalizeH="0" baseline="0">
                <a:ln>
                  <a:noFill/>
                </a:ln>
                <a:solidFill>
                  <a:srgbClr val="6A8759"/>
                </a:solidFill>
                <a:effectLst/>
                <a:latin typeface="JetBrains Mono"/>
              </a:rPr>
              <a:t>'</a:t>
            </a:r>
            <a:br>
              <a:rPr kumimoji="0" lang="en-US" altLang="en-US" sz="1400" b="0" i="0" u="none" strike="noStrike" cap="none" normalizeH="0" baseline="0">
                <a:ln>
                  <a:noFill/>
                </a:ln>
                <a:solidFill>
                  <a:srgbClr val="6A8759"/>
                </a:solidFill>
                <a:effectLst/>
                <a:latin typeface="JetBrains Mono"/>
              </a:rPr>
            </a:br>
            <a:br>
              <a:rPr kumimoji="0" lang="en-US" altLang="en-US" sz="1400" b="0" i="0" u="none" strike="noStrike" cap="none" normalizeH="0" baseline="0">
                <a:ln>
                  <a:noFill/>
                </a:ln>
                <a:solidFill>
                  <a:srgbClr val="6A8759"/>
                </a:solidFill>
                <a:effectLst/>
                <a:latin typeface="JetBrains Mono"/>
              </a:rPr>
            </a:br>
            <a:r>
              <a:rPr kumimoji="0" lang="en-US" altLang="en-US" sz="1400" b="0" i="0" u="none" strike="noStrike" cap="none" normalizeH="0" baseline="0">
                <a:ln>
                  <a:noFill/>
                </a:ln>
                <a:solidFill>
                  <a:srgbClr val="A9B7C6"/>
                </a:solidFill>
                <a:effectLst/>
                <a:latin typeface="JetBrains Mono"/>
              </a:rPr>
              <a:t>start = datetime.datetime(</a:t>
            </a:r>
            <a:r>
              <a:rPr kumimoji="0" lang="en-US" altLang="en-US" sz="1400" b="0" i="0" u="none" strike="noStrike" cap="none" normalizeH="0" baseline="0">
                <a:ln>
                  <a:noFill/>
                </a:ln>
                <a:solidFill>
                  <a:srgbClr val="6897BB"/>
                </a:solidFill>
                <a:effectLst/>
                <a:latin typeface="JetBrains Mono"/>
              </a:rPr>
              <a:t>1995</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6897BB"/>
                </a:solidFill>
                <a:effectLst/>
                <a:latin typeface="JetBrains Mono"/>
              </a:rPr>
              <a:t>5</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6897BB"/>
                </a:solidFill>
                <a:effectLst/>
                <a:latin typeface="JetBrains Mono"/>
              </a:rPr>
              <a:t>4</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end = datetime.datetime(</a:t>
            </a:r>
            <a:r>
              <a:rPr kumimoji="0" lang="en-US" altLang="en-US" sz="1400" b="0" i="0" u="none" strike="noStrike" cap="none" normalizeH="0" baseline="0">
                <a:ln>
                  <a:noFill/>
                </a:ln>
                <a:solidFill>
                  <a:srgbClr val="6897BB"/>
                </a:solidFill>
                <a:effectLst/>
                <a:latin typeface="JetBrains Mono"/>
              </a:rPr>
              <a:t>2022</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6897BB"/>
                </a:solidFill>
                <a:effectLst/>
                <a:latin typeface="JetBrains Mono"/>
              </a:rPr>
              <a:t>12</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6897BB"/>
                </a:solidFill>
                <a:effectLst/>
                <a:latin typeface="JetBrains Mono"/>
              </a:rPr>
              <a:t>20</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spy = yf.download(</a:t>
            </a:r>
            <a:r>
              <a:rPr kumimoji="0" lang="en-US" altLang="en-US" sz="1400" b="0" i="0" u="none" strike="noStrike" cap="none" normalizeH="0" baseline="0">
                <a:ln>
                  <a:noFill/>
                </a:ln>
                <a:solidFill>
                  <a:srgbClr val="6A8759"/>
                </a:solidFill>
                <a:effectLst/>
                <a:latin typeface="JetBrains Mono"/>
              </a:rPr>
              <a:t>'SPY'</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start</a:t>
            </a:r>
            <a:r>
              <a:rPr kumimoji="0" lang="en-US" altLang="en-US" sz="1400" b="0" i="0" u="none" strike="noStrike" cap="none" normalizeH="0" baseline="0">
                <a:ln>
                  <a:noFill/>
                </a:ln>
                <a:solidFill>
                  <a:srgbClr val="A9B7C6"/>
                </a:solidFill>
                <a:effectLst/>
                <a:latin typeface="JetBrains Mono"/>
              </a:rPr>
              <a:t>=start</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end</a:t>
            </a:r>
            <a:r>
              <a:rPr kumimoji="0" lang="en-US" altLang="en-US" sz="1400" b="0" i="0" u="none" strike="noStrike" cap="none" normalizeH="0" baseline="0">
                <a:ln>
                  <a:noFill/>
                </a:ln>
                <a:solidFill>
                  <a:srgbClr val="A9B7C6"/>
                </a:solidFill>
                <a:effectLst/>
                <a:latin typeface="JetBrains Mono"/>
              </a:rPr>
              <a:t>=end)</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mdy = yf.download(</a:t>
            </a:r>
            <a:r>
              <a:rPr kumimoji="0" lang="en-US" altLang="en-US" sz="1400" b="0" i="0" u="none" strike="noStrike" cap="none" normalizeH="0" baseline="0">
                <a:ln>
                  <a:noFill/>
                </a:ln>
                <a:solidFill>
                  <a:srgbClr val="6A8759"/>
                </a:solidFill>
                <a:effectLst/>
                <a:latin typeface="JetBrains Mono"/>
              </a:rPr>
              <a:t>'MDY'</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start</a:t>
            </a:r>
            <a:r>
              <a:rPr kumimoji="0" lang="en-US" altLang="en-US" sz="1400" b="0" i="0" u="none" strike="noStrike" cap="none" normalizeH="0" baseline="0">
                <a:ln>
                  <a:noFill/>
                </a:ln>
                <a:solidFill>
                  <a:srgbClr val="A9B7C6"/>
                </a:solidFill>
                <a:effectLst/>
                <a:latin typeface="JetBrains Mono"/>
              </a:rPr>
              <a:t>=start</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end</a:t>
            </a:r>
            <a:r>
              <a:rPr kumimoji="0" lang="en-US" altLang="en-US" sz="1400" b="0" i="0" u="none" strike="noStrike" cap="none" normalizeH="0" baseline="0">
                <a:ln>
                  <a:noFill/>
                </a:ln>
                <a:solidFill>
                  <a:srgbClr val="A9B7C6"/>
                </a:solidFill>
                <a:effectLst/>
                <a:latin typeface="JetBrains Mono"/>
              </a:rPr>
              <a:t>=end)</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8888C6"/>
                </a:solidFill>
                <a:effectLst/>
                <a:latin typeface="JetBrains Mono"/>
              </a:rPr>
              <a:t>print</a:t>
            </a:r>
            <a:r>
              <a:rPr kumimoji="0" lang="en-US" altLang="en-US" sz="1400" b="0" i="0" u="none" strike="noStrike" cap="none" normalizeH="0" baseline="0">
                <a:ln>
                  <a:noFill/>
                </a:ln>
                <a:solidFill>
                  <a:srgbClr val="A9B7C6"/>
                </a:solidFill>
                <a:effectLst/>
                <a:latin typeface="JetBrains Mono"/>
              </a:rPr>
              <a:t>(mdy.columns)</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8888C6"/>
                </a:solidFill>
                <a:effectLst/>
                <a:latin typeface="JetBrains Mono"/>
              </a:rPr>
              <a:t>print</a:t>
            </a:r>
            <a:r>
              <a:rPr kumimoji="0" lang="en-US" altLang="en-US" sz="1400" b="0" i="0" u="none" strike="noStrike" cap="none" normalizeH="0" baseline="0">
                <a:ln>
                  <a:noFill/>
                </a:ln>
                <a:solidFill>
                  <a:srgbClr val="A9B7C6"/>
                </a:solidFill>
                <a:effectLst/>
                <a:latin typeface="JetBrains Mono"/>
              </a:rPr>
              <a:t>(mdy.head())</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8888C6"/>
                </a:solidFill>
                <a:effectLst/>
                <a:latin typeface="JetBrains Mono"/>
              </a:rPr>
              <a:t>print</a:t>
            </a:r>
            <a:r>
              <a:rPr kumimoji="0" lang="en-US" altLang="en-US" sz="1400" b="0" i="0" u="none" strike="noStrike" cap="none" normalizeH="0" baseline="0">
                <a:ln>
                  <a:noFill/>
                </a:ln>
                <a:solidFill>
                  <a:srgbClr val="A9B7C6"/>
                </a:solidFill>
                <a:effectLst/>
                <a:latin typeface="JetBrains Mono"/>
              </a:rPr>
              <a:t>(mdy[</a:t>
            </a:r>
            <a:r>
              <a:rPr kumimoji="0" lang="en-US" altLang="en-US" sz="1400" b="0" i="0" u="none" strike="noStrike" cap="none" normalizeH="0" baseline="0">
                <a:ln>
                  <a:noFill/>
                </a:ln>
                <a:solidFill>
                  <a:srgbClr val="6A8759"/>
                </a:solidFill>
                <a:effectLst/>
                <a:latin typeface="JetBrains Mono"/>
              </a:rPr>
              <a:t>'Adj Close'</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mdy[</a:t>
            </a:r>
            <a:r>
              <a:rPr kumimoji="0" lang="en-US" altLang="en-US" sz="1400" b="0" i="0" u="none" strike="noStrike" cap="none" normalizeH="0" baseline="0">
                <a:ln>
                  <a:noFill/>
                </a:ln>
                <a:solidFill>
                  <a:srgbClr val="6A8759"/>
                </a:solidFill>
                <a:effectLst/>
                <a:latin typeface="JetBrains Mono"/>
              </a:rPr>
              <a:t>'cumret'</a:t>
            </a:r>
            <a:r>
              <a:rPr kumimoji="0" lang="en-US" altLang="en-US" sz="1400" b="0" i="0" u="none" strike="noStrike" cap="none" normalizeH="0" baseline="0">
                <a:ln>
                  <a:noFill/>
                </a:ln>
                <a:solidFill>
                  <a:srgbClr val="A9B7C6"/>
                </a:solidFill>
                <a:effectLst/>
                <a:latin typeface="JetBrains Mono"/>
              </a:rPr>
              <a:t>]=mdy[</a:t>
            </a:r>
            <a:r>
              <a:rPr kumimoji="0" lang="en-US" altLang="en-US" sz="1400" b="0" i="0" u="none" strike="noStrike" cap="none" normalizeH="0" baseline="0">
                <a:ln>
                  <a:noFill/>
                </a:ln>
                <a:solidFill>
                  <a:srgbClr val="6A8759"/>
                </a:solidFill>
                <a:effectLst/>
                <a:latin typeface="JetBrains Mono"/>
              </a:rPr>
              <a:t>'Adj Close'</a:t>
            </a:r>
            <a:r>
              <a:rPr kumimoji="0" lang="en-US" altLang="en-US" sz="1400" b="0" i="0" u="none" strike="noStrike" cap="none" normalizeH="0" baseline="0">
                <a:ln>
                  <a:noFill/>
                </a:ln>
                <a:solidFill>
                  <a:srgbClr val="A9B7C6"/>
                </a:solidFill>
                <a:effectLst/>
                <a:latin typeface="JetBrains Mono"/>
              </a:rPr>
              <a:t>]/mdy[</a:t>
            </a:r>
            <a:r>
              <a:rPr kumimoji="0" lang="en-US" altLang="en-US" sz="1400" b="0" i="0" u="none" strike="noStrike" cap="none" normalizeH="0" baseline="0">
                <a:ln>
                  <a:noFill/>
                </a:ln>
                <a:solidFill>
                  <a:srgbClr val="6A8759"/>
                </a:solidFill>
                <a:effectLst/>
                <a:latin typeface="JetBrains Mono"/>
              </a:rPr>
              <a:t>'Adj Close'</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897BB"/>
                </a:solidFill>
                <a:effectLst/>
                <a:latin typeface="JetBrains Mono"/>
              </a:rPr>
              <a:t>0</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spy[</a:t>
            </a:r>
            <a:r>
              <a:rPr kumimoji="0" lang="en-US" altLang="en-US" sz="1400" b="0" i="0" u="none" strike="noStrike" cap="none" normalizeH="0" baseline="0">
                <a:ln>
                  <a:noFill/>
                </a:ln>
                <a:solidFill>
                  <a:srgbClr val="6A8759"/>
                </a:solidFill>
                <a:effectLst/>
                <a:latin typeface="JetBrains Mono"/>
              </a:rPr>
              <a:t>'cumret'</a:t>
            </a:r>
            <a:r>
              <a:rPr kumimoji="0" lang="en-US" altLang="en-US" sz="1400" b="0" i="0" u="none" strike="noStrike" cap="none" normalizeH="0" baseline="0">
                <a:ln>
                  <a:noFill/>
                </a:ln>
                <a:solidFill>
                  <a:srgbClr val="A9B7C6"/>
                </a:solidFill>
                <a:effectLst/>
                <a:latin typeface="JetBrains Mono"/>
              </a:rPr>
              <a:t>]=spy[</a:t>
            </a:r>
            <a:r>
              <a:rPr kumimoji="0" lang="en-US" altLang="en-US" sz="1400" b="0" i="0" u="none" strike="noStrike" cap="none" normalizeH="0" baseline="0">
                <a:ln>
                  <a:noFill/>
                </a:ln>
                <a:solidFill>
                  <a:srgbClr val="6A8759"/>
                </a:solidFill>
                <a:effectLst/>
                <a:latin typeface="JetBrains Mono"/>
              </a:rPr>
              <a:t>'Adj Close'</a:t>
            </a:r>
            <a:r>
              <a:rPr kumimoji="0" lang="en-US" altLang="en-US" sz="1400" b="0" i="0" u="none" strike="noStrike" cap="none" normalizeH="0" baseline="0">
                <a:ln>
                  <a:noFill/>
                </a:ln>
                <a:solidFill>
                  <a:srgbClr val="A9B7C6"/>
                </a:solidFill>
                <a:effectLst/>
                <a:latin typeface="JetBrains Mono"/>
              </a:rPr>
              <a:t>]/spy[</a:t>
            </a:r>
            <a:r>
              <a:rPr kumimoji="0" lang="en-US" altLang="en-US" sz="1400" b="0" i="0" u="none" strike="noStrike" cap="none" normalizeH="0" baseline="0">
                <a:ln>
                  <a:noFill/>
                </a:ln>
                <a:solidFill>
                  <a:srgbClr val="6A8759"/>
                </a:solidFill>
                <a:effectLst/>
                <a:latin typeface="JetBrains Mono"/>
              </a:rPr>
              <a:t>'Adj Close'</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897BB"/>
                </a:solidFill>
                <a:effectLst/>
                <a:latin typeface="JetBrains Mono"/>
              </a:rPr>
              <a:t>0</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mdy.to_csv(path + </a:t>
            </a:r>
            <a:r>
              <a:rPr kumimoji="0" lang="en-US" altLang="en-US" sz="1400" b="0" i="0" u="none" strike="noStrike" cap="none" normalizeH="0" baseline="0">
                <a:ln>
                  <a:noFill/>
                </a:ln>
                <a:solidFill>
                  <a:srgbClr val="6A8759"/>
                </a:solidFill>
                <a:effectLst/>
                <a:latin typeface="JetBrains Mono"/>
              </a:rPr>
              <a:t>'mdy.csv'</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index</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CC7832"/>
                </a:solidFill>
                <a:effectLst/>
                <a:latin typeface="JetBrains Mono"/>
              </a:rPr>
              <a:t>True</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spy.to_csv(path + </a:t>
            </a:r>
            <a:r>
              <a:rPr kumimoji="0" lang="en-US" altLang="en-US" sz="1400" b="0" i="0" u="none" strike="noStrike" cap="none" normalizeH="0" baseline="0">
                <a:ln>
                  <a:noFill/>
                </a:ln>
                <a:solidFill>
                  <a:srgbClr val="6A8759"/>
                </a:solidFill>
                <a:effectLst/>
                <a:latin typeface="JetBrains Mono"/>
              </a:rPr>
              <a:t>'spy.csv'</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index</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CC7832"/>
                </a:solidFill>
                <a:effectLst/>
                <a:latin typeface="JetBrains Mono"/>
              </a:rPr>
              <a:t>True</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mdy.to_excel(path + </a:t>
            </a:r>
            <a:r>
              <a:rPr kumimoji="0" lang="en-US" altLang="en-US" sz="1400" b="0" i="0" u="none" strike="noStrike" cap="none" normalizeH="0" baseline="0">
                <a:ln>
                  <a:noFill/>
                </a:ln>
                <a:solidFill>
                  <a:srgbClr val="6A8759"/>
                </a:solidFill>
                <a:effectLst/>
                <a:latin typeface="JetBrains Mono"/>
              </a:rPr>
              <a:t>'mdy.xlsx'</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index</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CC7832"/>
                </a:solidFill>
                <a:effectLst/>
                <a:latin typeface="JetBrains Mono"/>
              </a:rPr>
              <a:t>True, </a:t>
            </a:r>
            <a:r>
              <a:rPr kumimoji="0" lang="en-US" altLang="en-US" sz="1400" b="0" i="0" u="none" strike="noStrike" cap="none" normalizeH="0" baseline="0">
                <a:ln>
                  <a:noFill/>
                </a:ln>
                <a:solidFill>
                  <a:srgbClr val="AA4926"/>
                </a:solidFill>
                <a:effectLst/>
                <a:latin typeface="JetBrains Mono"/>
              </a:rPr>
              <a:t>sheet_name</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A8759"/>
                </a:solidFill>
                <a:effectLst/>
                <a:latin typeface="JetBrains Mono"/>
              </a:rPr>
              <a:t>'mdy'</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spy.to_excel(path + </a:t>
            </a:r>
            <a:r>
              <a:rPr kumimoji="0" lang="en-US" altLang="en-US" sz="1400" b="0" i="0" u="none" strike="noStrike" cap="none" normalizeH="0" baseline="0">
                <a:ln>
                  <a:noFill/>
                </a:ln>
                <a:solidFill>
                  <a:srgbClr val="6A8759"/>
                </a:solidFill>
                <a:effectLst/>
                <a:latin typeface="JetBrains Mono"/>
              </a:rPr>
              <a:t>'spy.xlsx'</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index</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CC7832"/>
                </a:solidFill>
                <a:effectLst/>
                <a:latin typeface="JetBrains Mono"/>
              </a:rPr>
              <a:t>True, </a:t>
            </a:r>
            <a:r>
              <a:rPr kumimoji="0" lang="en-US" altLang="en-US" sz="1400" b="0" i="0" u="none" strike="noStrike" cap="none" normalizeH="0" baseline="0">
                <a:ln>
                  <a:noFill/>
                </a:ln>
                <a:solidFill>
                  <a:srgbClr val="AA4926"/>
                </a:solidFill>
                <a:effectLst/>
                <a:latin typeface="JetBrains Mono"/>
              </a:rPr>
              <a:t>sheet_name</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A8759"/>
                </a:solidFill>
                <a:effectLst/>
                <a:latin typeface="JetBrains Mono"/>
              </a:rPr>
              <a:t>'spy'</a:t>
            </a:r>
            <a:r>
              <a:rPr kumimoji="0" lang="en-US" altLang="en-US" sz="1400" b="0" i="0" u="none" strike="noStrike" cap="none" normalizeH="0" baseline="0">
                <a:ln>
                  <a:noFill/>
                </a:ln>
                <a:solidFill>
                  <a:srgbClr val="A9B7C6"/>
                </a:solidFill>
                <a:effectLst/>
                <a:latin typeface="JetBrains Mono"/>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AC287817-CC10-9446-E1AD-B3F7538E515F}"/>
              </a:ext>
            </a:extLst>
          </p:cNvPr>
          <p:cNvSpPr txBox="1"/>
          <p:nvPr/>
        </p:nvSpPr>
        <p:spPr>
          <a:xfrm>
            <a:off x="5057362" y="733386"/>
            <a:ext cx="3914359" cy="4616648"/>
          </a:xfrm>
          <a:prstGeom prst="rect">
            <a:avLst/>
          </a:prstGeom>
          <a:noFill/>
        </p:spPr>
        <p:txBody>
          <a:bodyPr wrap="square">
            <a:spAutoFit/>
          </a:bodyPr>
          <a:lstStyle/>
          <a:p>
            <a:r>
              <a:rPr lang="en-US" sz="1400">
                <a:solidFill>
                  <a:schemeClr val="bg1"/>
                </a:solidFill>
                <a:latin typeface="JetBrains Mono"/>
              </a:rPr>
              <a:t># For comments and switched off code</a:t>
            </a:r>
          </a:p>
          <a:p>
            <a:r>
              <a:rPr lang="en-US" sz="1400">
                <a:solidFill>
                  <a:schemeClr val="bg1"/>
                </a:solidFill>
                <a:latin typeface="JetBrains Mono"/>
              </a:rPr>
              <a:t>Libraries</a:t>
            </a:r>
          </a:p>
          <a:p>
            <a:endParaRPr lang="en-US" sz="1400">
              <a:solidFill>
                <a:schemeClr val="bg1"/>
              </a:solidFill>
              <a:latin typeface="JetBrains Mono"/>
            </a:endParaRPr>
          </a:p>
          <a:p>
            <a:endParaRPr lang="en-US" sz="1400">
              <a:solidFill>
                <a:schemeClr val="bg1"/>
              </a:solidFill>
              <a:latin typeface="JetBrains Mono"/>
            </a:endParaRPr>
          </a:p>
          <a:p>
            <a:endParaRPr lang="en-US" sz="1400">
              <a:solidFill>
                <a:schemeClr val="bg1"/>
              </a:solidFill>
              <a:latin typeface="JetBrains Mono"/>
            </a:endParaRPr>
          </a:p>
          <a:p>
            <a:endParaRPr lang="en-US" sz="1400">
              <a:solidFill>
                <a:schemeClr val="bg1"/>
              </a:solidFill>
              <a:latin typeface="JetBrains Mono"/>
            </a:endParaRPr>
          </a:p>
          <a:p>
            <a:endParaRPr lang="en-US" sz="1400">
              <a:solidFill>
                <a:schemeClr val="bg1"/>
              </a:solidFill>
              <a:latin typeface="JetBrains Mono"/>
            </a:endParaRPr>
          </a:p>
          <a:p>
            <a:r>
              <a:rPr lang="en-US" sz="1400">
                <a:solidFill>
                  <a:schemeClr val="bg1"/>
                </a:solidFill>
                <a:latin typeface="JetBrains Mono"/>
              </a:rPr>
              <a:t>Path</a:t>
            </a:r>
          </a:p>
          <a:p>
            <a:endParaRPr lang="en-US" sz="1400">
              <a:solidFill>
                <a:schemeClr val="bg1"/>
              </a:solidFill>
              <a:latin typeface="JetBrains Mono"/>
            </a:endParaRPr>
          </a:p>
          <a:p>
            <a:r>
              <a:rPr lang="en-US" sz="1400">
                <a:solidFill>
                  <a:schemeClr val="bg1"/>
                </a:solidFill>
                <a:latin typeface="JetBrains Mono"/>
              </a:rPr>
              <a:t>Defining start and end points</a:t>
            </a:r>
          </a:p>
          <a:p>
            <a:endParaRPr lang="en-US" sz="1400">
              <a:solidFill>
                <a:schemeClr val="bg1"/>
              </a:solidFill>
              <a:latin typeface="JetBrains Mono"/>
            </a:endParaRPr>
          </a:p>
          <a:p>
            <a:endParaRPr lang="en-US" sz="1400">
              <a:solidFill>
                <a:schemeClr val="bg1"/>
              </a:solidFill>
              <a:latin typeface="JetBrains Mono"/>
            </a:endParaRPr>
          </a:p>
          <a:p>
            <a:endParaRPr lang="en-US" sz="1400">
              <a:solidFill>
                <a:schemeClr val="bg1"/>
              </a:solidFill>
              <a:latin typeface="JetBrains Mono"/>
            </a:endParaRPr>
          </a:p>
          <a:p>
            <a:r>
              <a:rPr lang="en-US" sz="1400">
                <a:solidFill>
                  <a:schemeClr val="bg1"/>
                </a:solidFill>
                <a:latin typeface="JetBrains Mono"/>
              </a:rPr>
              <a:t>Observing data in Python</a:t>
            </a:r>
          </a:p>
          <a:p>
            <a:endParaRPr lang="en-US" sz="1400">
              <a:solidFill>
                <a:schemeClr val="bg1"/>
              </a:solidFill>
              <a:latin typeface="JetBrains Mono"/>
            </a:endParaRPr>
          </a:p>
          <a:p>
            <a:endParaRPr lang="en-US" sz="1400">
              <a:solidFill>
                <a:schemeClr val="bg1"/>
              </a:solidFill>
              <a:latin typeface="JetBrains Mono"/>
            </a:endParaRPr>
          </a:p>
          <a:p>
            <a:r>
              <a:rPr lang="en-US" sz="1400">
                <a:solidFill>
                  <a:schemeClr val="bg1"/>
                </a:solidFill>
                <a:latin typeface="JetBrains Mono"/>
              </a:rPr>
              <a:t>What is an investment of $1 worth? </a:t>
            </a:r>
          </a:p>
          <a:p>
            <a:r>
              <a:rPr lang="en-US" sz="1400">
                <a:solidFill>
                  <a:schemeClr val="bg1"/>
                </a:solidFill>
                <a:latin typeface="JetBrains Mono"/>
              </a:rPr>
              <a:t>[0] means first observation</a:t>
            </a:r>
          </a:p>
          <a:p>
            <a:r>
              <a:rPr lang="en-US" sz="1400">
                <a:solidFill>
                  <a:schemeClr val="bg1"/>
                </a:solidFill>
                <a:latin typeface="JetBrains Mono"/>
              </a:rPr>
              <a:t>Export to csv format</a:t>
            </a:r>
          </a:p>
          <a:p>
            <a:endParaRPr lang="en-US" sz="1400">
              <a:solidFill>
                <a:schemeClr val="bg1"/>
              </a:solidFill>
              <a:latin typeface="JetBrains Mono"/>
            </a:endParaRPr>
          </a:p>
          <a:p>
            <a:r>
              <a:rPr lang="en-US" sz="1400">
                <a:solidFill>
                  <a:schemeClr val="bg1"/>
                </a:solidFill>
                <a:latin typeface="JetBrains Mono"/>
              </a:rPr>
              <a:t>Export to xlsx format</a:t>
            </a:r>
          </a:p>
        </p:txBody>
      </p:sp>
    </p:spTree>
    <p:extLst>
      <p:ext uri="{BB962C8B-B14F-4D97-AF65-F5344CB8AC3E}">
        <p14:creationId xmlns:p14="http://schemas.microsoft.com/office/powerpoint/2010/main" val="331033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6CD-6A6D-DC4D-A5AF-4687AE0D5BA0}"/>
              </a:ext>
            </a:extLst>
          </p:cNvPr>
          <p:cNvSpPr>
            <a:spLocks noGrp="1"/>
          </p:cNvSpPr>
          <p:nvPr>
            <p:ph type="title"/>
          </p:nvPr>
        </p:nvSpPr>
        <p:spPr>
          <a:xfrm>
            <a:off x="120830" y="124615"/>
            <a:ext cx="4986411" cy="495275"/>
          </a:xfrm>
        </p:spPr>
        <p:txBody>
          <a:bodyPr>
            <a:normAutofit fontScale="90000"/>
          </a:bodyPr>
          <a:lstStyle/>
          <a:p>
            <a:r>
              <a:rPr lang="en-US" dirty="0">
                <a:latin typeface="Panton Black Caps" pitchFamily="2" charset="77"/>
                <a:ea typeface="Source Sans Pro" panose="020B0503030403020204" pitchFamily="34" charset="0"/>
              </a:rPr>
              <a:t>Import and </a:t>
            </a:r>
            <a:r>
              <a:rPr lang="en-US">
                <a:latin typeface="Panton Black Caps" pitchFamily="2" charset="77"/>
                <a:ea typeface="Source Sans Pro" panose="020B0503030403020204" pitchFamily="34" charset="0"/>
              </a:rPr>
              <a:t>view data (4)</a:t>
            </a:r>
            <a:endParaRPr lang="en-US" dirty="0">
              <a:latin typeface="Panton Black Caps" pitchFamily="2" charset="77"/>
              <a:ea typeface="Source Sans Pro" panose="020B0503030403020204" pitchFamily="34" charset="0"/>
            </a:endParaRPr>
          </a:p>
        </p:txBody>
      </p:sp>
      <p:sp>
        <p:nvSpPr>
          <p:cNvPr id="4" name="Slide Number Placeholder 3">
            <a:extLst>
              <a:ext uri="{FF2B5EF4-FFF2-40B4-BE49-F238E27FC236}">
                <a16:creationId xmlns:a16="http://schemas.microsoft.com/office/drawing/2014/main" id="{7BC57E3F-9529-3349-BA05-9F7B039058DC}"/>
              </a:ext>
            </a:extLst>
          </p:cNvPr>
          <p:cNvSpPr>
            <a:spLocks noGrp="1"/>
          </p:cNvSpPr>
          <p:nvPr>
            <p:ph type="sldNum" sz="quarter" idx="14"/>
          </p:nvPr>
        </p:nvSpPr>
        <p:spPr/>
        <p:txBody>
          <a:bodyPr/>
          <a:lstStyle/>
          <a:p>
            <a:fld id="{2607D427-353C-DD47-9C57-CDC06D475577}" type="slidenum">
              <a:rPr lang="en-US" smtClean="0"/>
              <a:pPr/>
              <a:t>17</a:t>
            </a:fld>
            <a:endParaRPr lang="en-US" dirty="0"/>
          </a:p>
        </p:txBody>
      </p:sp>
      <p:sp>
        <p:nvSpPr>
          <p:cNvPr id="18" name="TextBox 17">
            <a:extLst>
              <a:ext uri="{FF2B5EF4-FFF2-40B4-BE49-F238E27FC236}">
                <a16:creationId xmlns:a16="http://schemas.microsoft.com/office/drawing/2014/main" id="{6BA2F831-534D-BEE3-6348-BC9239DF03D6}"/>
              </a:ext>
            </a:extLst>
          </p:cNvPr>
          <p:cNvSpPr txBox="1"/>
          <p:nvPr/>
        </p:nvSpPr>
        <p:spPr>
          <a:xfrm>
            <a:off x="2614035" y="761391"/>
            <a:ext cx="6478656" cy="4616648"/>
          </a:xfrm>
          <a:prstGeom prst="rect">
            <a:avLst/>
          </a:prstGeom>
          <a:solidFill>
            <a:schemeClr val="accent1"/>
          </a:solidFill>
        </p:spPr>
        <p:txBody>
          <a:bodyPr wrap="square">
            <a:spAutoFit/>
          </a:bodyPr>
          <a:lstStyle/>
          <a:p>
            <a:r>
              <a:rPr lang="en-US" sz="1400">
                <a:solidFill>
                  <a:schemeClr val="bg1"/>
                </a:solidFill>
                <a:latin typeface="JetBrains Mono"/>
              </a:rPr>
              <a:t>Index(['Open', 'High', 'Low', 'Close', 'Adj Close', 'Volume'], dtype='object')</a:t>
            </a:r>
          </a:p>
          <a:p>
            <a:r>
              <a:rPr lang="en-US" sz="1400">
                <a:solidFill>
                  <a:schemeClr val="bg1"/>
                </a:solidFill>
                <a:latin typeface="JetBrains Mono"/>
              </a:rPr>
              <a:t>                 Open       High        Low      Close  Adj Close  Volume</a:t>
            </a:r>
          </a:p>
          <a:p>
            <a:r>
              <a:rPr lang="en-US" sz="1400">
                <a:solidFill>
                  <a:schemeClr val="bg1"/>
                </a:solidFill>
                <a:latin typeface="JetBrains Mono"/>
              </a:rPr>
              <a:t>Date                                                                     </a:t>
            </a:r>
          </a:p>
          <a:p>
            <a:r>
              <a:rPr lang="en-US" sz="1400">
                <a:solidFill>
                  <a:schemeClr val="bg1"/>
                </a:solidFill>
                <a:latin typeface="JetBrains Mono"/>
              </a:rPr>
              <a:t>1995-05-04  37.625000  37.625000  37.421875  37.421875  26.060238   55800</a:t>
            </a:r>
          </a:p>
          <a:p>
            <a:r>
              <a:rPr lang="en-US" sz="1400">
                <a:solidFill>
                  <a:schemeClr val="bg1"/>
                </a:solidFill>
                <a:latin typeface="JetBrains Mono"/>
              </a:rPr>
              <a:t>1995-05-05  37.250000  37.250000  37.000000  37.187500  25.897030    3000</a:t>
            </a:r>
          </a:p>
          <a:p>
            <a:r>
              <a:rPr lang="en-US" sz="1400">
                <a:solidFill>
                  <a:schemeClr val="bg1"/>
                </a:solidFill>
                <a:latin typeface="JetBrains Mono"/>
              </a:rPr>
              <a:t>1995-05-08  37.187500  37.421875  37.187500  37.421875  26.060238   53000</a:t>
            </a:r>
          </a:p>
          <a:p>
            <a:r>
              <a:rPr lang="en-US" sz="1400">
                <a:solidFill>
                  <a:schemeClr val="bg1"/>
                </a:solidFill>
                <a:latin typeface="JetBrains Mono"/>
              </a:rPr>
              <a:t>1995-05-09  37.500000  37.500000  37.281250  37.281250  25.962318    3700</a:t>
            </a:r>
          </a:p>
          <a:p>
            <a:r>
              <a:rPr lang="en-US" sz="1400">
                <a:solidFill>
                  <a:schemeClr val="bg1"/>
                </a:solidFill>
                <a:latin typeface="JetBrains Mono"/>
              </a:rPr>
              <a:t>1995-05-10  37.609375  37.609375  37.421875  37.515625  26.125528    1300</a:t>
            </a:r>
          </a:p>
          <a:p>
            <a:r>
              <a:rPr lang="en-US" sz="1400">
                <a:solidFill>
                  <a:schemeClr val="bg1"/>
                </a:solidFill>
                <a:latin typeface="JetBrains Mono"/>
              </a:rPr>
              <a:t>Date</a:t>
            </a:r>
          </a:p>
          <a:p>
            <a:r>
              <a:rPr lang="en-US" sz="1400">
                <a:solidFill>
                  <a:schemeClr val="bg1"/>
                </a:solidFill>
                <a:latin typeface="JetBrains Mono"/>
              </a:rPr>
              <a:t>1995-05-04     26.060238</a:t>
            </a:r>
          </a:p>
          <a:p>
            <a:r>
              <a:rPr lang="en-US" sz="1400">
                <a:solidFill>
                  <a:schemeClr val="bg1"/>
                </a:solidFill>
                <a:latin typeface="JetBrains Mono"/>
              </a:rPr>
              <a:t>1995-05-05     25.897030</a:t>
            </a:r>
          </a:p>
          <a:p>
            <a:r>
              <a:rPr lang="en-US" sz="1400">
                <a:solidFill>
                  <a:schemeClr val="bg1"/>
                </a:solidFill>
                <a:latin typeface="JetBrains Mono"/>
              </a:rPr>
              <a:t>1995-05-08     26.060238</a:t>
            </a:r>
          </a:p>
          <a:p>
            <a:r>
              <a:rPr lang="en-US" sz="1400">
                <a:solidFill>
                  <a:schemeClr val="bg1"/>
                </a:solidFill>
                <a:latin typeface="JetBrains Mono"/>
              </a:rPr>
              <a:t>1995-05-09     25.962318</a:t>
            </a:r>
          </a:p>
          <a:p>
            <a:r>
              <a:rPr lang="en-US" sz="1400">
                <a:solidFill>
                  <a:schemeClr val="bg1"/>
                </a:solidFill>
                <a:latin typeface="JetBrains Mono"/>
              </a:rPr>
              <a:t>1995-05-10     26.125528</a:t>
            </a:r>
          </a:p>
          <a:p>
            <a:r>
              <a:rPr lang="en-US" sz="1400">
                <a:solidFill>
                  <a:schemeClr val="bg1"/>
                </a:solidFill>
                <a:latin typeface="JetBrains Mono"/>
              </a:rPr>
              <a:t>                 ...    </a:t>
            </a:r>
          </a:p>
          <a:p>
            <a:r>
              <a:rPr lang="en-US" sz="1400">
                <a:solidFill>
                  <a:schemeClr val="bg1"/>
                </a:solidFill>
                <a:latin typeface="JetBrains Mono"/>
              </a:rPr>
              <a:t>2022-12-13    458.700012</a:t>
            </a:r>
          </a:p>
          <a:p>
            <a:r>
              <a:rPr lang="en-US" sz="1400">
                <a:solidFill>
                  <a:schemeClr val="bg1"/>
                </a:solidFill>
                <a:latin typeface="JetBrains Mono"/>
              </a:rPr>
              <a:t>2022-12-14    456.559998</a:t>
            </a:r>
          </a:p>
          <a:p>
            <a:r>
              <a:rPr lang="en-US" sz="1400">
                <a:solidFill>
                  <a:schemeClr val="bg1"/>
                </a:solidFill>
                <a:latin typeface="JetBrains Mono"/>
              </a:rPr>
              <a:t>2022-12-15    446.190002</a:t>
            </a:r>
          </a:p>
          <a:p>
            <a:r>
              <a:rPr lang="en-US" sz="1400">
                <a:solidFill>
                  <a:schemeClr val="bg1"/>
                </a:solidFill>
                <a:latin typeface="JetBrains Mono"/>
              </a:rPr>
              <a:t>2022-12-16    440.029999</a:t>
            </a:r>
          </a:p>
          <a:p>
            <a:r>
              <a:rPr lang="en-US" sz="1400">
                <a:solidFill>
                  <a:schemeClr val="bg1"/>
                </a:solidFill>
                <a:latin typeface="JetBrains Mono"/>
              </a:rPr>
              <a:t>2022-12-19    434.920013</a:t>
            </a:r>
          </a:p>
          <a:p>
            <a:r>
              <a:rPr lang="en-US" sz="1400">
                <a:solidFill>
                  <a:schemeClr val="bg1"/>
                </a:solidFill>
                <a:latin typeface="JetBrains Mono"/>
              </a:rPr>
              <a:t>Name: Adj Close, Length: 6957, dtype: float64</a:t>
            </a:r>
          </a:p>
        </p:txBody>
      </p:sp>
      <p:sp>
        <p:nvSpPr>
          <p:cNvPr id="5" name="TextBox 4">
            <a:extLst>
              <a:ext uri="{FF2B5EF4-FFF2-40B4-BE49-F238E27FC236}">
                <a16:creationId xmlns:a16="http://schemas.microsoft.com/office/drawing/2014/main" id="{6CFA75AE-B3BF-99CC-08AA-C6ABAC89CC63}"/>
              </a:ext>
            </a:extLst>
          </p:cNvPr>
          <p:cNvSpPr txBox="1"/>
          <p:nvPr/>
        </p:nvSpPr>
        <p:spPr>
          <a:xfrm>
            <a:off x="173936" y="793913"/>
            <a:ext cx="2440099" cy="738664"/>
          </a:xfrm>
          <a:prstGeom prst="rect">
            <a:avLst/>
          </a:prstGeom>
          <a:noFill/>
        </p:spPr>
        <p:txBody>
          <a:bodyPr wrap="square">
            <a:spAutoFit/>
          </a:bodyPr>
          <a:lstStyle/>
          <a:p>
            <a:r>
              <a:rPr kumimoji="0" lang="en-US" altLang="en-US" sz="1400" b="0" i="0" u="none" strike="noStrike" cap="none" normalizeH="0" baseline="0">
                <a:ln>
                  <a:noFill/>
                </a:ln>
                <a:solidFill>
                  <a:srgbClr val="8888C6"/>
                </a:solidFill>
                <a:effectLst/>
                <a:latin typeface="JetBrains Mono"/>
              </a:rPr>
              <a:t>print</a:t>
            </a:r>
            <a:r>
              <a:rPr kumimoji="0" lang="en-US" altLang="en-US" sz="1400" b="0" i="0" u="none" strike="noStrike" cap="none" normalizeH="0" baseline="0">
                <a:ln>
                  <a:noFill/>
                </a:ln>
                <a:solidFill>
                  <a:srgbClr val="A9B7C6"/>
                </a:solidFill>
                <a:effectLst/>
                <a:latin typeface="JetBrains Mono"/>
              </a:rPr>
              <a:t>(mdy.columns)</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8888C6"/>
                </a:solidFill>
                <a:effectLst/>
                <a:latin typeface="JetBrains Mono"/>
              </a:rPr>
              <a:t>print</a:t>
            </a:r>
            <a:r>
              <a:rPr kumimoji="0" lang="en-US" altLang="en-US" sz="1400" b="0" i="0" u="none" strike="noStrike" cap="none" normalizeH="0" baseline="0">
                <a:ln>
                  <a:noFill/>
                </a:ln>
                <a:solidFill>
                  <a:srgbClr val="A9B7C6"/>
                </a:solidFill>
                <a:effectLst/>
                <a:latin typeface="JetBrains Mono"/>
              </a:rPr>
              <a:t>(mdy.head())</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8888C6"/>
                </a:solidFill>
                <a:effectLst/>
                <a:latin typeface="JetBrains Mono"/>
              </a:rPr>
              <a:t>print</a:t>
            </a:r>
            <a:r>
              <a:rPr kumimoji="0" lang="en-US" altLang="en-US" sz="1400" b="0" i="0" u="none" strike="noStrike" cap="none" normalizeH="0" baseline="0">
                <a:ln>
                  <a:noFill/>
                </a:ln>
                <a:solidFill>
                  <a:srgbClr val="A9B7C6"/>
                </a:solidFill>
                <a:effectLst/>
                <a:latin typeface="JetBrains Mono"/>
              </a:rPr>
              <a:t>(mdy[</a:t>
            </a:r>
            <a:r>
              <a:rPr kumimoji="0" lang="en-US" altLang="en-US" sz="1400" b="0" i="0" u="none" strike="noStrike" cap="none" normalizeH="0" baseline="0">
                <a:ln>
                  <a:noFill/>
                </a:ln>
                <a:solidFill>
                  <a:srgbClr val="6A8759"/>
                </a:solidFill>
                <a:effectLst/>
                <a:latin typeface="JetBrains Mono"/>
              </a:rPr>
              <a:t>'Adj Close'</a:t>
            </a:r>
            <a:r>
              <a:rPr kumimoji="0" lang="en-US" altLang="en-US" sz="1400" b="0" i="0" u="none" strike="noStrike" cap="none" normalizeH="0" baseline="0">
                <a:ln>
                  <a:noFill/>
                </a:ln>
                <a:solidFill>
                  <a:srgbClr val="A9B7C6"/>
                </a:solidFill>
                <a:effectLst/>
                <a:latin typeface="JetBrains Mono"/>
              </a:rPr>
              <a:t>])</a:t>
            </a:r>
            <a:endParaRPr lang="en-US" sz="1400"/>
          </a:p>
        </p:txBody>
      </p:sp>
    </p:spTree>
    <p:extLst>
      <p:ext uri="{BB962C8B-B14F-4D97-AF65-F5344CB8AC3E}">
        <p14:creationId xmlns:p14="http://schemas.microsoft.com/office/powerpoint/2010/main" val="343595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6CD-6A6D-DC4D-A5AF-4687AE0D5BA0}"/>
              </a:ext>
            </a:extLst>
          </p:cNvPr>
          <p:cNvSpPr>
            <a:spLocks noGrp="1"/>
          </p:cNvSpPr>
          <p:nvPr>
            <p:ph type="title"/>
          </p:nvPr>
        </p:nvSpPr>
        <p:spPr>
          <a:xfrm>
            <a:off x="120830" y="124615"/>
            <a:ext cx="4986411" cy="495275"/>
          </a:xfrm>
        </p:spPr>
        <p:txBody>
          <a:bodyPr>
            <a:normAutofit fontScale="90000"/>
          </a:bodyPr>
          <a:lstStyle/>
          <a:p>
            <a:r>
              <a:rPr lang="en-US" dirty="0">
                <a:latin typeface="Panton Black Caps" pitchFamily="2" charset="77"/>
                <a:ea typeface="Source Sans Pro" panose="020B0503030403020204" pitchFamily="34" charset="0"/>
              </a:rPr>
              <a:t>Import and </a:t>
            </a:r>
            <a:r>
              <a:rPr lang="en-US">
                <a:latin typeface="Panton Black Caps" pitchFamily="2" charset="77"/>
                <a:ea typeface="Source Sans Pro" panose="020B0503030403020204" pitchFamily="34" charset="0"/>
              </a:rPr>
              <a:t>view data (5)</a:t>
            </a:r>
            <a:endParaRPr lang="en-US" dirty="0">
              <a:latin typeface="Panton Black Caps" pitchFamily="2" charset="77"/>
              <a:ea typeface="Source Sans Pro" panose="020B0503030403020204" pitchFamily="34" charset="0"/>
            </a:endParaRPr>
          </a:p>
        </p:txBody>
      </p:sp>
      <p:sp>
        <p:nvSpPr>
          <p:cNvPr id="4" name="Slide Number Placeholder 3">
            <a:extLst>
              <a:ext uri="{FF2B5EF4-FFF2-40B4-BE49-F238E27FC236}">
                <a16:creationId xmlns:a16="http://schemas.microsoft.com/office/drawing/2014/main" id="{7BC57E3F-9529-3349-BA05-9F7B039058DC}"/>
              </a:ext>
            </a:extLst>
          </p:cNvPr>
          <p:cNvSpPr>
            <a:spLocks noGrp="1"/>
          </p:cNvSpPr>
          <p:nvPr>
            <p:ph type="sldNum" sz="quarter" idx="14"/>
          </p:nvPr>
        </p:nvSpPr>
        <p:spPr/>
        <p:txBody>
          <a:bodyPr/>
          <a:lstStyle/>
          <a:p>
            <a:fld id="{2607D427-353C-DD47-9C57-CDC06D475577}" type="slidenum">
              <a:rPr lang="en-US" smtClean="0"/>
              <a:pPr/>
              <a:t>18</a:t>
            </a:fld>
            <a:endParaRPr lang="en-US" dirty="0"/>
          </a:p>
        </p:txBody>
      </p:sp>
      <p:sp>
        <p:nvSpPr>
          <p:cNvPr id="16" name="Rectangle 6">
            <a:extLst>
              <a:ext uri="{FF2B5EF4-FFF2-40B4-BE49-F238E27FC236}">
                <a16:creationId xmlns:a16="http://schemas.microsoft.com/office/drawing/2014/main" id="{488299E6-BD3C-34A9-F258-1AB44845DFF8}"/>
              </a:ext>
            </a:extLst>
          </p:cNvPr>
          <p:cNvSpPr>
            <a:spLocks noChangeArrowheads="1"/>
          </p:cNvSpPr>
          <p:nvPr/>
        </p:nvSpPr>
        <p:spPr bwMode="auto">
          <a:xfrm>
            <a:off x="172278" y="677309"/>
            <a:ext cx="3564835"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JetBrains Mono"/>
              </a:rPr>
              <a:t>mdy[</a:t>
            </a:r>
            <a:r>
              <a:rPr kumimoji="0" lang="en-US" altLang="en-US" sz="1400" b="0" i="0" u="none" strike="noStrike" cap="none" normalizeH="0" baseline="0">
                <a:ln>
                  <a:noFill/>
                </a:ln>
                <a:solidFill>
                  <a:srgbClr val="6A8759"/>
                </a:solidFill>
                <a:effectLst/>
                <a:latin typeface="JetBrains Mono"/>
              </a:rPr>
              <a:t>'cumret'</a:t>
            </a:r>
            <a:r>
              <a:rPr kumimoji="0" lang="en-US" altLang="en-US" sz="1400" b="0" i="0" u="none" strike="noStrike" cap="none" normalizeH="0" baseline="0">
                <a:ln>
                  <a:noFill/>
                </a:ln>
                <a:solidFill>
                  <a:srgbClr val="A9B7C6"/>
                </a:solidFill>
                <a:effectLst/>
                <a:latin typeface="JetBrains Mono"/>
              </a:rPr>
              <a:t>].plot(</a:t>
            </a:r>
            <a:r>
              <a:rPr kumimoji="0" lang="en-US" altLang="en-US" sz="1400" b="0" i="0" u="none" strike="noStrike" cap="none" normalizeH="0" baseline="0">
                <a:ln>
                  <a:noFill/>
                </a:ln>
                <a:solidFill>
                  <a:srgbClr val="AA4926"/>
                </a:solidFill>
                <a:effectLst/>
                <a:latin typeface="JetBrains Mono"/>
              </a:rPr>
              <a:t>label</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A8759"/>
                </a:solidFill>
                <a:effectLst/>
                <a:latin typeface="JetBrains Mono"/>
              </a:rPr>
              <a:t>'MDY'</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color</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A8759"/>
                </a:solidFill>
                <a:effectLst/>
                <a:latin typeface="JetBrains Mono"/>
              </a:rPr>
              <a:t>'cyan'</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spy[</a:t>
            </a:r>
            <a:r>
              <a:rPr kumimoji="0" lang="en-US" altLang="en-US" sz="1400" b="0" i="0" u="none" strike="noStrike" cap="none" normalizeH="0" baseline="0">
                <a:ln>
                  <a:noFill/>
                </a:ln>
                <a:solidFill>
                  <a:srgbClr val="6A8759"/>
                </a:solidFill>
                <a:effectLst/>
                <a:latin typeface="JetBrains Mono"/>
              </a:rPr>
              <a:t>'cumret'</a:t>
            </a:r>
            <a:r>
              <a:rPr kumimoji="0" lang="en-US" altLang="en-US" sz="1400" b="0" i="0" u="none" strike="noStrike" cap="none" normalizeH="0" baseline="0">
                <a:ln>
                  <a:noFill/>
                </a:ln>
                <a:solidFill>
                  <a:srgbClr val="A9B7C6"/>
                </a:solidFill>
                <a:effectLst/>
                <a:latin typeface="JetBrains Mono"/>
              </a:rPr>
              <a:t>].plot(</a:t>
            </a:r>
            <a:r>
              <a:rPr kumimoji="0" lang="en-US" altLang="en-US" sz="1400" b="0" i="0" u="none" strike="noStrike" cap="none" normalizeH="0" baseline="0">
                <a:ln>
                  <a:noFill/>
                </a:ln>
                <a:solidFill>
                  <a:srgbClr val="AA4926"/>
                </a:solidFill>
                <a:effectLst/>
                <a:latin typeface="JetBrains Mono"/>
              </a:rPr>
              <a:t>label</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A8759"/>
                </a:solidFill>
                <a:effectLst/>
                <a:latin typeface="JetBrains Mono"/>
              </a:rPr>
              <a:t>'SPY'</a:t>
            </a:r>
            <a:r>
              <a:rPr kumimoji="0" lang="en-US" altLang="en-US" sz="1400" b="0" i="0" u="none" strike="noStrike" cap="none" normalizeH="0" baseline="0">
                <a:ln>
                  <a:noFill/>
                </a:ln>
                <a:solidFill>
                  <a:srgbClr val="CC7832"/>
                </a:solidFill>
                <a:effectLst/>
                <a:latin typeface="JetBrains Mono"/>
              </a:rPr>
              <a:t>, </a:t>
            </a:r>
            <a:r>
              <a:rPr kumimoji="0" lang="en-US" altLang="en-US" sz="1400" b="0" i="0" u="none" strike="noStrike" cap="none" normalizeH="0" baseline="0">
                <a:ln>
                  <a:noFill/>
                </a:ln>
                <a:solidFill>
                  <a:srgbClr val="AA4926"/>
                </a:solidFill>
                <a:effectLst/>
                <a:latin typeface="JetBrains Mono"/>
              </a:rPr>
              <a:t>color</a:t>
            </a:r>
            <a:r>
              <a:rPr kumimoji="0" lang="en-US" altLang="en-US" sz="1400" b="0" i="0" u="none" strike="noStrike" cap="none" normalizeH="0" baseline="0">
                <a:ln>
                  <a:noFill/>
                </a:ln>
                <a:solidFill>
                  <a:srgbClr val="A9B7C6"/>
                </a:solidFill>
                <a:effectLst/>
                <a:latin typeface="JetBrains Mono"/>
              </a:rPr>
              <a:t>=</a:t>
            </a:r>
            <a:r>
              <a:rPr kumimoji="0" lang="en-US" altLang="en-US" sz="1400" b="0" i="0" u="none" strike="noStrike" cap="none" normalizeH="0" baseline="0">
                <a:ln>
                  <a:noFill/>
                </a:ln>
                <a:solidFill>
                  <a:srgbClr val="6A8759"/>
                </a:solidFill>
                <a:effectLst/>
                <a:latin typeface="JetBrains Mono"/>
              </a:rPr>
              <a:t>'purple'</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plt.title(</a:t>
            </a:r>
            <a:r>
              <a:rPr kumimoji="0" lang="en-US" altLang="en-US" sz="1400" b="0" i="0" u="none" strike="noStrike" cap="none" normalizeH="0" baseline="0">
                <a:ln>
                  <a:noFill/>
                </a:ln>
                <a:solidFill>
                  <a:srgbClr val="6A8759"/>
                </a:solidFill>
                <a:effectLst/>
                <a:latin typeface="JetBrains Mono"/>
              </a:rPr>
              <a:t>'Cumulative Return to $1'</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plt.xlabel(</a:t>
            </a:r>
            <a:r>
              <a:rPr kumimoji="0" lang="en-US" altLang="en-US" sz="1400" b="0" i="0" u="none" strike="noStrike" cap="none" normalizeH="0" baseline="0">
                <a:ln>
                  <a:noFill/>
                </a:ln>
                <a:solidFill>
                  <a:srgbClr val="6A8759"/>
                </a:solidFill>
                <a:effectLst/>
                <a:latin typeface="JetBrains Mono"/>
              </a:rPr>
              <a:t>'Date'</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plt.legend()</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plt.savefig(path + </a:t>
            </a:r>
            <a:r>
              <a:rPr kumimoji="0" lang="en-US" altLang="en-US" sz="1400" b="0" i="0" u="none" strike="noStrike" cap="none" normalizeH="0" baseline="0">
                <a:ln>
                  <a:noFill/>
                </a:ln>
                <a:solidFill>
                  <a:srgbClr val="6A8759"/>
                </a:solidFill>
                <a:effectLst/>
                <a:latin typeface="JetBrains Mono"/>
              </a:rPr>
              <a:t>'returns.jpg'</a:t>
            </a:r>
            <a:r>
              <a:rPr kumimoji="0" lang="en-US" altLang="en-US" sz="1400" b="0" i="0" u="none" strike="noStrike" cap="none" normalizeH="0" baseline="0">
                <a:ln>
                  <a:noFill/>
                </a:ln>
                <a:solidFill>
                  <a:srgbClr val="A9B7C6"/>
                </a:solidFill>
                <a:effectLst/>
                <a:latin typeface="JetBrains Mono"/>
              </a:rPr>
              <a:t>)</a:t>
            </a:r>
            <a:br>
              <a:rPr kumimoji="0" lang="en-US" altLang="en-US" sz="1400" b="0" i="0" u="none" strike="noStrike" cap="none" normalizeH="0" baseline="0">
                <a:ln>
                  <a:noFill/>
                </a:ln>
                <a:solidFill>
                  <a:srgbClr val="A9B7C6"/>
                </a:solidFill>
                <a:effectLst/>
                <a:latin typeface="JetBrains Mono"/>
              </a:rPr>
            </a:br>
            <a:r>
              <a:rPr kumimoji="0" lang="en-US" altLang="en-US" sz="1400" b="0" i="0" u="none" strike="noStrike" cap="none" normalizeH="0" baseline="0">
                <a:ln>
                  <a:noFill/>
                </a:ln>
                <a:solidFill>
                  <a:srgbClr val="A9B7C6"/>
                </a:solidFill>
                <a:effectLst/>
                <a:latin typeface="JetBrains Mono"/>
              </a:rPr>
              <a:t>plt.show()</a:t>
            </a: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CDB5781-BF50-6543-7A21-F97AAB225C77}"/>
              </a:ext>
            </a:extLst>
          </p:cNvPr>
          <p:cNvPicPr>
            <a:picLocks noChangeAspect="1"/>
          </p:cNvPicPr>
          <p:nvPr/>
        </p:nvPicPr>
        <p:blipFill>
          <a:blip r:embed="rId2">
            <a:alphaModFix/>
          </a:blip>
          <a:stretch>
            <a:fillRect/>
          </a:stretch>
        </p:blipFill>
        <p:spPr>
          <a:xfrm>
            <a:off x="172278" y="2611793"/>
            <a:ext cx="4664766" cy="3498574"/>
          </a:xfrm>
          <a:prstGeom prst="rect">
            <a:avLst/>
          </a:prstGeom>
          <a:noFill/>
        </p:spPr>
      </p:pic>
      <p:sp>
        <p:nvSpPr>
          <p:cNvPr id="6" name="TextBox 5">
            <a:extLst>
              <a:ext uri="{FF2B5EF4-FFF2-40B4-BE49-F238E27FC236}">
                <a16:creationId xmlns:a16="http://schemas.microsoft.com/office/drawing/2014/main" id="{45C742B8-77BC-1FEE-FFEB-674748DBCDFC}"/>
              </a:ext>
            </a:extLst>
          </p:cNvPr>
          <p:cNvSpPr txBox="1"/>
          <p:nvPr/>
        </p:nvSpPr>
        <p:spPr>
          <a:xfrm>
            <a:off x="5057363" y="675199"/>
            <a:ext cx="3914359" cy="1815882"/>
          </a:xfrm>
          <a:prstGeom prst="rect">
            <a:avLst/>
          </a:prstGeom>
          <a:noFill/>
        </p:spPr>
        <p:txBody>
          <a:bodyPr wrap="square">
            <a:spAutoFit/>
          </a:bodyPr>
          <a:lstStyle/>
          <a:p>
            <a:r>
              <a:rPr lang="en-US" sz="1400">
                <a:solidFill>
                  <a:schemeClr val="bg1"/>
                </a:solidFill>
                <a:latin typeface="JetBrains Mono"/>
              </a:rPr>
              <a:t>Plot charts</a:t>
            </a:r>
          </a:p>
          <a:p>
            <a:endParaRPr lang="en-US" sz="1400">
              <a:solidFill>
                <a:schemeClr val="bg1"/>
              </a:solidFill>
              <a:latin typeface="JetBrains Mono"/>
            </a:endParaRPr>
          </a:p>
          <a:p>
            <a:endParaRPr lang="en-US" sz="1400">
              <a:solidFill>
                <a:schemeClr val="bg1"/>
              </a:solidFill>
              <a:latin typeface="JetBrains Mono"/>
            </a:endParaRPr>
          </a:p>
          <a:p>
            <a:r>
              <a:rPr lang="en-US" sz="1400">
                <a:solidFill>
                  <a:schemeClr val="bg1"/>
                </a:solidFill>
                <a:latin typeface="JetBrains Mono"/>
              </a:rPr>
              <a:t>Options for charts</a:t>
            </a:r>
          </a:p>
          <a:p>
            <a:endParaRPr lang="en-US" sz="1400">
              <a:solidFill>
                <a:schemeClr val="bg1"/>
              </a:solidFill>
              <a:latin typeface="JetBrains Mono"/>
            </a:endParaRPr>
          </a:p>
          <a:p>
            <a:endParaRPr lang="en-US" sz="1400">
              <a:solidFill>
                <a:schemeClr val="bg1"/>
              </a:solidFill>
              <a:latin typeface="JetBrains Mono"/>
            </a:endParaRPr>
          </a:p>
          <a:p>
            <a:r>
              <a:rPr lang="en-US" sz="1400">
                <a:solidFill>
                  <a:schemeClr val="bg1"/>
                </a:solidFill>
                <a:latin typeface="JetBrains Mono"/>
              </a:rPr>
              <a:t>Export chart</a:t>
            </a:r>
          </a:p>
          <a:p>
            <a:r>
              <a:rPr lang="en-US" sz="1400">
                <a:solidFill>
                  <a:schemeClr val="bg1"/>
                </a:solidFill>
                <a:latin typeface="JetBrains Mono"/>
              </a:rPr>
              <a:t>Display chart in Python</a:t>
            </a:r>
          </a:p>
        </p:txBody>
      </p:sp>
    </p:spTree>
    <p:extLst>
      <p:ext uri="{BB962C8B-B14F-4D97-AF65-F5344CB8AC3E}">
        <p14:creationId xmlns:p14="http://schemas.microsoft.com/office/powerpoint/2010/main" val="145104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0395-85B1-4754-82E6-4FB532B9C320}"/>
              </a:ext>
            </a:extLst>
          </p:cNvPr>
          <p:cNvSpPr>
            <a:spLocks noGrp="1"/>
          </p:cNvSpPr>
          <p:nvPr>
            <p:ph type="title"/>
          </p:nvPr>
        </p:nvSpPr>
        <p:spPr>
          <a:xfrm>
            <a:off x="690674" y="274193"/>
            <a:ext cx="7691326" cy="448892"/>
          </a:xfrm>
        </p:spPr>
        <p:txBody>
          <a:bodyPr>
            <a:normAutofit fontScale="90000"/>
          </a:bodyPr>
          <a:lstStyle/>
          <a:p>
            <a:r>
              <a:rPr lang="en-US" dirty="0"/>
              <a:t>In summary</a:t>
            </a:r>
          </a:p>
        </p:txBody>
      </p:sp>
      <p:sp>
        <p:nvSpPr>
          <p:cNvPr id="3" name="Content Placeholder 2">
            <a:extLst>
              <a:ext uri="{FF2B5EF4-FFF2-40B4-BE49-F238E27FC236}">
                <a16:creationId xmlns:a16="http://schemas.microsoft.com/office/drawing/2014/main" id="{8B55B196-021F-47E1-B229-6568F5F1C9AB}"/>
              </a:ext>
            </a:extLst>
          </p:cNvPr>
          <p:cNvSpPr>
            <a:spLocks noGrp="1"/>
          </p:cNvSpPr>
          <p:nvPr>
            <p:ph idx="1"/>
          </p:nvPr>
        </p:nvSpPr>
        <p:spPr>
          <a:xfrm>
            <a:off x="749740" y="974035"/>
            <a:ext cx="8056330" cy="4962939"/>
          </a:xfrm>
        </p:spPr>
        <p:txBody>
          <a:bodyPr>
            <a:normAutofit fontScale="92500"/>
          </a:bodyPr>
          <a:lstStyle/>
          <a:p>
            <a:r>
              <a:rPr lang="en-US" dirty="0"/>
              <a:t>Indices represent benchmarks of passive portfolios that require no input from an asset manager</a:t>
            </a:r>
          </a:p>
          <a:p>
            <a:r>
              <a:rPr lang="en-US" dirty="0"/>
              <a:t>ETFs are designed to allow individual investors to hold these </a:t>
            </a:r>
            <a:r>
              <a:rPr lang="en-US"/>
              <a:t>passive positions</a:t>
            </a:r>
          </a:p>
          <a:p>
            <a:pPr lvl="1"/>
            <a:r>
              <a:rPr lang="en-US"/>
              <a:t>There are also active ETFs</a:t>
            </a:r>
          </a:p>
          <a:p>
            <a:pPr lvl="1"/>
            <a:r>
              <a:rPr lang="en-US"/>
              <a:t>The investors themselves may be active, and buy an ETF to take advantage of an investment thesis</a:t>
            </a:r>
          </a:p>
          <a:p>
            <a:r>
              <a:rPr lang="en-US"/>
              <a:t>Index returns are simply a weighted average return of individual stocks in the portfolio</a:t>
            </a:r>
          </a:p>
          <a:p>
            <a:pPr lvl="1"/>
            <a:r>
              <a:rPr lang="en-US"/>
              <a:t>Note that an ETF return will not necessarily match an index return</a:t>
            </a:r>
          </a:p>
          <a:p>
            <a:r>
              <a:rPr lang="en-US"/>
              <a:t>In testing an investment strategy, be wary of survivorship bias. Test on stocks that were available for investment at the time.</a:t>
            </a:r>
            <a:endParaRPr lang="en-US" dirty="0"/>
          </a:p>
        </p:txBody>
      </p:sp>
      <p:sp>
        <p:nvSpPr>
          <p:cNvPr id="4" name="Slide Number Placeholder 3">
            <a:extLst>
              <a:ext uri="{FF2B5EF4-FFF2-40B4-BE49-F238E27FC236}">
                <a16:creationId xmlns:a16="http://schemas.microsoft.com/office/drawing/2014/main" id="{A98A5F4E-20C6-469F-AB08-9CDB9F9B3547}"/>
              </a:ext>
            </a:extLst>
          </p:cNvPr>
          <p:cNvSpPr>
            <a:spLocks noGrp="1"/>
          </p:cNvSpPr>
          <p:nvPr>
            <p:ph type="sldNum" sz="quarter" idx="4"/>
          </p:nvPr>
        </p:nvSpPr>
        <p:spPr/>
        <p:txBody>
          <a:bodyPr/>
          <a:lstStyle/>
          <a:p>
            <a:fld id="{2607D427-353C-DD47-9C57-CDC06D475577}" type="slidenum">
              <a:rPr lang="en-US" smtClean="0"/>
              <a:pPr/>
              <a:t>19</a:t>
            </a:fld>
            <a:endParaRPr lang="en-US" dirty="0"/>
          </a:p>
        </p:txBody>
      </p:sp>
    </p:spTree>
    <p:extLst>
      <p:ext uri="{BB962C8B-B14F-4D97-AF65-F5344CB8AC3E}">
        <p14:creationId xmlns:p14="http://schemas.microsoft.com/office/powerpoint/2010/main" val="23941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7077DAF-06F0-419D-BFF9-C12F171FA783}"/>
              </a:ext>
            </a:extLst>
          </p:cNvPr>
          <p:cNvSpPr txBox="1"/>
          <p:nvPr/>
        </p:nvSpPr>
        <p:spPr>
          <a:xfrm>
            <a:off x="93615" y="469921"/>
            <a:ext cx="8956770" cy="690316"/>
          </a:xfrm>
          <a:prstGeom prst="rect">
            <a:avLst/>
          </a:prstGeom>
          <a:noFill/>
        </p:spPr>
        <p:txBody>
          <a:bodyPr wrap="square" lIns="67500" tIns="67500" rIns="67500" bIns="67500" rtlCol="0" anchor="ctr">
            <a:spAutoFit/>
          </a:bodyPr>
          <a:lstStyle/>
          <a:p>
            <a:pPr algn="ctr" defTabSz="685800">
              <a:defRPr/>
            </a:pPr>
            <a:r>
              <a:rPr lang="en-US" sz="3600" b="1" dirty="0">
                <a:solidFill>
                  <a:schemeClr val="bg1"/>
                </a:solidFill>
                <a:latin typeface="Panton Black Caps" panose="00000500000000000000" pitchFamily="50" charset="0"/>
              </a:rPr>
              <a:t>What is this class about?</a:t>
            </a:r>
          </a:p>
        </p:txBody>
      </p:sp>
      <p:grpSp>
        <p:nvGrpSpPr>
          <p:cNvPr id="15" name="Group 14">
            <a:extLst>
              <a:ext uri="{FF2B5EF4-FFF2-40B4-BE49-F238E27FC236}">
                <a16:creationId xmlns:a16="http://schemas.microsoft.com/office/drawing/2014/main" id="{3D480C68-5B06-45FD-817A-744163F1F8E1}"/>
              </a:ext>
            </a:extLst>
          </p:cNvPr>
          <p:cNvGrpSpPr/>
          <p:nvPr/>
        </p:nvGrpSpPr>
        <p:grpSpPr>
          <a:xfrm>
            <a:off x="8344995" y="1000290"/>
            <a:ext cx="454755" cy="294564"/>
            <a:chOff x="21772801" y="874744"/>
            <a:chExt cx="1065341" cy="690066"/>
          </a:xfrm>
        </p:grpSpPr>
        <p:sp>
          <p:nvSpPr>
            <p:cNvPr id="16" name="Oval 15">
              <a:extLst>
                <a:ext uri="{FF2B5EF4-FFF2-40B4-BE49-F238E27FC236}">
                  <a16:creationId xmlns:a16="http://schemas.microsoft.com/office/drawing/2014/main" id="{67C0D748-9B10-47FD-A926-043C2F183F39}"/>
                </a:ext>
              </a:extLst>
            </p:cNvPr>
            <p:cNvSpPr>
              <a:spLocks noChangeAspect="1"/>
            </p:cNvSpPr>
            <p:nvPr/>
          </p:nvSpPr>
          <p:spPr>
            <a:xfrm>
              <a:off x="21967590" y="874744"/>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9" tIns="91445" rIns="182889" bIns="91445" numCol="1" spcCol="0" rtlCol="0" fromWordArt="0" anchor="ctr" anchorCtr="0" forceAA="0" compatLnSpc="1">
              <a:prstTxWarp prst="textNoShape">
                <a:avLst/>
              </a:prstTxWarp>
              <a:noAutofit/>
            </a:bodyPr>
            <a:lstStyle/>
            <a:p>
              <a:pPr algn="ctr"/>
              <a:endParaRPr lang="en-US" sz="1350"/>
            </a:p>
          </p:txBody>
        </p:sp>
        <p:sp>
          <p:nvSpPr>
            <p:cNvPr id="17" name="Slide Number Placeholder 5">
              <a:extLst>
                <a:ext uri="{FF2B5EF4-FFF2-40B4-BE49-F238E27FC236}">
                  <a16:creationId xmlns:a16="http://schemas.microsoft.com/office/drawing/2014/main" id="{B0CFE440-AB48-4E77-ABE6-F00E71F152A0}"/>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825">
                  <a:latin typeface="Panton Black Caps" panose="00000500000000000000" pitchFamily="50" charset="0"/>
                  <a:cs typeface="Arial"/>
                </a:rPr>
                <a:pPr/>
                <a:t>2</a:t>
              </a:fld>
              <a:endParaRPr lang="en-US" sz="1800" dirty="0">
                <a:latin typeface="Panton Black Caps" panose="00000500000000000000" pitchFamily="50" charset="0"/>
                <a:cs typeface="Arial"/>
              </a:endParaRPr>
            </a:p>
          </p:txBody>
        </p:sp>
      </p:grpSp>
      <p:sp>
        <p:nvSpPr>
          <p:cNvPr id="18" name="Content Placeholder 17">
            <a:extLst>
              <a:ext uri="{FF2B5EF4-FFF2-40B4-BE49-F238E27FC236}">
                <a16:creationId xmlns:a16="http://schemas.microsoft.com/office/drawing/2014/main" id="{FC3C65FF-82F2-314E-B3A9-4611054424F0}"/>
              </a:ext>
            </a:extLst>
          </p:cNvPr>
          <p:cNvSpPr>
            <a:spLocks noGrp="1"/>
          </p:cNvSpPr>
          <p:nvPr>
            <p:ph sz="half" idx="2"/>
          </p:nvPr>
        </p:nvSpPr>
        <p:spPr/>
        <p:txBody>
          <a:bodyPr>
            <a:normAutofit/>
          </a:bodyPr>
          <a:lstStyle/>
          <a:p>
            <a:pPr marL="0" indent="0" algn="ctr">
              <a:buNone/>
            </a:pPr>
            <a:r>
              <a:rPr lang="en-US" sz="1800" b="1" dirty="0">
                <a:latin typeface="Source Sans Pro" panose="020B0503030403020204" pitchFamily="34" charset="0"/>
                <a:ea typeface="Source Sans Pro" panose="020B0503030403020204" pitchFamily="34" charset="0"/>
              </a:rPr>
              <a:t>Machine Learning</a:t>
            </a:r>
            <a:endParaRPr lang="en-US" sz="1600" b="1" i="1" dirty="0">
              <a:latin typeface="Source Sans Pro" panose="020B0503030403020204" pitchFamily="34" charset="0"/>
              <a:ea typeface="Source Sans Pro" panose="020B0503030403020204" pitchFamily="34" charset="0"/>
            </a:endParaRPr>
          </a:p>
          <a:p>
            <a:pPr marL="0" indent="0">
              <a:buNone/>
            </a:pPr>
            <a:endParaRPr lang="en-US" sz="1800" i="1" dirty="0">
              <a:latin typeface="Source Sans Pro" panose="020B0503030403020204" pitchFamily="34" charset="0"/>
              <a:ea typeface="Source Sans Pro" panose="020B0503030403020204" pitchFamily="34" charset="0"/>
            </a:endParaRPr>
          </a:p>
          <a:p>
            <a:pPr marL="0" indent="0">
              <a:buNone/>
            </a:pPr>
            <a:r>
              <a:rPr lang="en-US" sz="1600" i="1" dirty="0">
                <a:latin typeface="Source Sans Pro" panose="020B0503030403020204" pitchFamily="34" charset="0"/>
                <a:ea typeface="Source Sans Pro" panose="020B0503030403020204" pitchFamily="34" charset="0"/>
              </a:rPr>
              <a:t>Computer algorithms that can improve automatically through experience and the use of data</a:t>
            </a:r>
            <a:endParaRPr lang="en-US" sz="1400" i="1" dirty="0">
              <a:latin typeface="Source Sans Pro" panose="020B0503030403020204" pitchFamily="34" charset="0"/>
              <a:ea typeface="Source Sans Pro" panose="020B0503030403020204" pitchFamily="34" charset="0"/>
            </a:endParaRPr>
          </a:p>
        </p:txBody>
      </p:sp>
      <p:sp>
        <p:nvSpPr>
          <p:cNvPr id="26" name="Content Placeholder 25">
            <a:extLst>
              <a:ext uri="{FF2B5EF4-FFF2-40B4-BE49-F238E27FC236}">
                <a16:creationId xmlns:a16="http://schemas.microsoft.com/office/drawing/2014/main" id="{DBEF3747-998A-EA49-A604-ECD43188571F}"/>
              </a:ext>
            </a:extLst>
          </p:cNvPr>
          <p:cNvSpPr>
            <a:spLocks noGrp="1"/>
          </p:cNvSpPr>
          <p:nvPr>
            <p:ph sz="quarter" idx="4"/>
          </p:nvPr>
        </p:nvSpPr>
        <p:spPr/>
        <p:txBody>
          <a:bodyPr>
            <a:normAutofit/>
          </a:bodyPr>
          <a:lstStyle/>
          <a:p>
            <a:pPr marL="0" indent="0" algn="ctr">
              <a:buNone/>
            </a:pPr>
            <a:r>
              <a:rPr lang="en-US" sz="1800" b="1" dirty="0">
                <a:latin typeface="Source Sans Pro" panose="020B0503030403020204" pitchFamily="34" charset="0"/>
                <a:ea typeface="Source Sans Pro" panose="020B0503030403020204" pitchFamily="34" charset="0"/>
              </a:rPr>
              <a:t>Artificial Intelligence</a:t>
            </a:r>
          </a:p>
          <a:p>
            <a:pPr marL="0" indent="0" algn="ctr">
              <a:buNone/>
            </a:pPr>
            <a:endParaRPr lang="en-US" sz="1800" b="1" dirty="0">
              <a:latin typeface="Source Sans Pro" panose="020B0503030403020204" pitchFamily="34" charset="0"/>
              <a:ea typeface="Source Sans Pro" panose="020B0503030403020204" pitchFamily="34" charset="0"/>
            </a:endParaRPr>
          </a:p>
          <a:p>
            <a:pPr marL="0" indent="0">
              <a:buNone/>
            </a:pPr>
            <a:r>
              <a:rPr lang="en-US" sz="1800" i="1" dirty="0">
                <a:latin typeface="Source Sans Pro" panose="020B0503030403020204" pitchFamily="34" charset="0"/>
                <a:ea typeface="Source Sans Pro" panose="020B0503030403020204" pitchFamily="34" charset="0"/>
              </a:rPr>
              <a:t>Having computer systems perform tasks that normally require human intelligence</a:t>
            </a:r>
            <a:endParaRPr lang="en-US" sz="1600" i="1" dirty="0">
              <a:latin typeface="Source Sans Pro" panose="020B0503030403020204" pitchFamily="34" charset="0"/>
              <a:ea typeface="Source Sans Pro" panose="020B0503030403020204" pitchFamily="34" charset="0"/>
            </a:endParaRPr>
          </a:p>
        </p:txBody>
      </p:sp>
      <p:sp>
        <p:nvSpPr>
          <p:cNvPr id="28" name="Content Placeholder 27">
            <a:extLst>
              <a:ext uri="{FF2B5EF4-FFF2-40B4-BE49-F238E27FC236}">
                <a16:creationId xmlns:a16="http://schemas.microsoft.com/office/drawing/2014/main" id="{E0E2A8E6-8327-C54C-97C4-81700BD0C0E2}"/>
              </a:ext>
            </a:extLst>
          </p:cNvPr>
          <p:cNvSpPr>
            <a:spLocks noGrp="1"/>
          </p:cNvSpPr>
          <p:nvPr>
            <p:ph sz="quarter" idx="15"/>
          </p:nvPr>
        </p:nvSpPr>
        <p:spPr>
          <a:custGeom>
            <a:avLst/>
            <a:gdLst>
              <a:gd name="connsiteX0" fmla="*/ 0 w 2350700"/>
              <a:gd name="connsiteY0" fmla="*/ 0 h 3390273"/>
              <a:gd name="connsiteX1" fmla="*/ 2350700 w 2350700"/>
              <a:gd name="connsiteY1" fmla="*/ 0 h 3390273"/>
              <a:gd name="connsiteX2" fmla="*/ 2350700 w 2350700"/>
              <a:gd name="connsiteY2" fmla="*/ 3390273 h 3390273"/>
              <a:gd name="connsiteX3" fmla="*/ 0 w 2350700"/>
              <a:gd name="connsiteY3" fmla="*/ 3390273 h 3390273"/>
              <a:gd name="connsiteX4" fmla="*/ 0 w 2350700"/>
              <a:gd name="connsiteY4" fmla="*/ 0 h 3390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700" h="3390273" fill="none" extrusionOk="0">
                <a:moveTo>
                  <a:pt x="0" y="0"/>
                </a:moveTo>
                <a:cubicBezTo>
                  <a:pt x="740205" y="-49533"/>
                  <a:pt x="1286037" y="-14809"/>
                  <a:pt x="2350700" y="0"/>
                </a:cubicBezTo>
                <a:cubicBezTo>
                  <a:pt x="2438339" y="1614028"/>
                  <a:pt x="2278021" y="1909318"/>
                  <a:pt x="2350700" y="3390273"/>
                </a:cubicBezTo>
                <a:cubicBezTo>
                  <a:pt x="1746995" y="3342042"/>
                  <a:pt x="545930" y="3474728"/>
                  <a:pt x="0" y="3390273"/>
                </a:cubicBezTo>
                <a:cubicBezTo>
                  <a:pt x="-38581" y="2891924"/>
                  <a:pt x="63341" y="1118486"/>
                  <a:pt x="0" y="0"/>
                </a:cubicBezTo>
                <a:close/>
              </a:path>
              <a:path w="2350700" h="3390273" stroke="0" extrusionOk="0">
                <a:moveTo>
                  <a:pt x="0" y="0"/>
                </a:moveTo>
                <a:cubicBezTo>
                  <a:pt x="596467" y="118645"/>
                  <a:pt x="1922805" y="116012"/>
                  <a:pt x="2350700" y="0"/>
                </a:cubicBezTo>
                <a:cubicBezTo>
                  <a:pt x="2217818" y="1099881"/>
                  <a:pt x="2435651" y="2138608"/>
                  <a:pt x="2350700" y="3390273"/>
                </a:cubicBezTo>
                <a:cubicBezTo>
                  <a:pt x="2055412" y="3524873"/>
                  <a:pt x="629339" y="3233077"/>
                  <a:pt x="0" y="3390273"/>
                </a:cubicBezTo>
                <a:cubicBezTo>
                  <a:pt x="-20187" y="2132836"/>
                  <a:pt x="-152480" y="1065278"/>
                  <a:pt x="0" y="0"/>
                </a:cubicBezTo>
                <a:close/>
              </a:path>
            </a:pathLst>
          </a:custGeom>
          <a:ln>
            <a:solidFill>
              <a:schemeClr val="bg1"/>
            </a:solidFill>
            <a:bevel/>
            <a:extLst>
              <a:ext uri="{C807C97D-BFC1-408E-A445-0C87EB9F89A2}">
                <ask:lineSketchStyleProps xmlns:ask="http://schemas.microsoft.com/office/drawing/2018/sketchyshapes" sd="1219033472">
                  <ask:type>
                    <ask:lineSketchCurved/>
                  </ask:type>
                </ask:lineSketchStyleProps>
              </a:ext>
            </a:extLst>
          </a:ln>
          <a:effectLst>
            <a:outerShdw blurRad="50800" dist="38100" dir="2700000" algn="tl" rotWithShape="0">
              <a:prstClr val="black">
                <a:alpha val="40000"/>
              </a:prstClr>
            </a:outerShdw>
            <a:softEdge rad="50800"/>
          </a:effectLst>
        </p:spPr>
        <p:txBody>
          <a:bodyPr>
            <a:normAutofit/>
          </a:bodyPr>
          <a:lstStyle/>
          <a:p>
            <a:pPr marL="0" indent="0" algn="ctr">
              <a:buNone/>
            </a:pPr>
            <a:r>
              <a:rPr lang="en-US" sz="1800" b="1" dirty="0">
                <a:latin typeface="Source Sans Pro" panose="020B0503030403020204" pitchFamily="34" charset="0"/>
                <a:ea typeface="Source Sans Pro" panose="020B0503030403020204" pitchFamily="34" charset="0"/>
              </a:rPr>
              <a:t>Investing</a:t>
            </a:r>
          </a:p>
          <a:p>
            <a:pPr marL="0" indent="0" algn="ctr">
              <a:buNone/>
            </a:pPr>
            <a:endParaRPr lang="en-US" sz="1800" b="1" dirty="0">
              <a:latin typeface="Source Sans Pro" panose="020B0503030403020204" pitchFamily="34" charset="0"/>
              <a:ea typeface="Source Sans Pro" panose="020B0503030403020204" pitchFamily="34" charset="0"/>
            </a:endParaRPr>
          </a:p>
          <a:p>
            <a:pPr marL="0" indent="0">
              <a:buNone/>
            </a:pPr>
            <a:r>
              <a:rPr lang="en-US" sz="1600" i="1" dirty="0">
                <a:latin typeface="Source Sans Pro" panose="020B0503030403020204" pitchFamily="34" charset="0"/>
                <a:ea typeface="Source Sans Pro" panose="020B0503030403020204" pitchFamily="34" charset="0"/>
              </a:rPr>
              <a:t>Expending money with the expectation of earning a profit or material result</a:t>
            </a:r>
          </a:p>
        </p:txBody>
      </p:sp>
      <p:pic>
        <p:nvPicPr>
          <p:cNvPr id="32" name="Picture 31">
            <a:extLst>
              <a:ext uri="{FF2B5EF4-FFF2-40B4-BE49-F238E27FC236}">
                <a16:creationId xmlns:a16="http://schemas.microsoft.com/office/drawing/2014/main" id="{E891F66F-D1E4-174F-AA6B-8F8BD339EE38}"/>
              </a:ext>
            </a:extLst>
          </p:cNvPr>
          <p:cNvPicPr>
            <a:picLocks noChangeAspect="1"/>
          </p:cNvPicPr>
          <p:nvPr/>
        </p:nvPicPr>
        <p:blipFill>
          <a:blip r:embed="rId2"/>
          <a:stretch>
            <a:fillRect/>
          </a:stretch>
        </p:blipFill>
        <p:spPr>
          <a:xfrm>
            <a:off x="6268417" y="4080641"/>
            <a:ext cx="2265983" cy="1194186"/>
          </a:xfrm>
          <a:prstGeom prst="rect">
            <a:avLst/>
          </a:prstGeom>
        </p:spPr>
      </p:pic>
      <p:pic>
        <p:nvPicPr>
          <p:cNvPr id="34" name="Picture 33">
            <a:extLst>
              <a:ext uri="{FF2B5EF4-FFF2-40B4-BE49-F238E27FC236}">
                <a16:creationId xmlns:a16="http://schemas.microsoft.com/office/drawing/2014/main" id="{9457BF44-9B9C-3F4F-9A5A-65E77C0C18CC}"/>
              </a:ext>
            </a:extLst>
          </p:cNvPr>
          <p:cNvPicPr>
            <a:picLocks noChangeAspect="1"/>
          </p:cNvPicPr>
          <p:nvPr/>
        </p:nvPicPr>
        <p:blipFill>
          <a:blip r:embed="rId3"/>
          <a:stretch>
            <a:fillRect/>
          </a:stretch>
        </p:blipFill>
        <p:spPr>
          <a:xfrm>
            <a:off x="3437187" y="4080641"/>
            <a:ext cx="2435417" cy="1194186"/>
          </a:xfrm>
          <a:prstGeom prst="rect">
            <a:avLst/>
          </a:prstGeom>
        </p:spPr>
      </p:pic>
      <p:pic>
        <p:nvPicPr>
          <p:cNvPr id="36" name="Picture 35">
            <a:extLst>
              <a:ext uri="{FF2B5EF4-FFF2-40B4-BE49-F238E27FC236}">
                <a16:creationId xmlns:a16="http://schemas.microsoft.com/office/drawing/2014/main" id="{CD9E5019-20BC-B044-8161-05B603BCB834}"/>
              </a:ext>
            </a:extLst>
          </p:cNvPr>
          <p:cNvPicPr>
            <a:picLocks noChangeAspect="1"/>
          </p:cNvPicPr>
          <p:nvPr/>
        </p:nvPicPr>
        <p:blipFill>
          <a:blip r:embed="rId4"/>
          <a:stretch>
            <a:fillRect/>
          </a:stretch>
        </p:blipFill>
        <p:spPr>
          <a:xfrm>
            <a:off x="690673" y="4080641"/>
            <a:ext cx="2350700" cy="785649"/>
          </a:xfrm>
          <a:prstGeom prst="rect">
            <a:avLst/>
          </a:prstGeom>
        </p:spPr>
      </p:pic>
    </p:spTree>
    <p:extLst>
      <p:ext uri="{BB962C8B-B14F-4D97-AF65-F5344CB8AC3E}">
        <p14:creationId xmlns:p14="http://schemas.microsoft.com/office/powerpoint/2010/main" val="411196872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6FD8-AF9C-3540-9953-9735CA501AE8}"/>
              </a:ext>
            </a:extLst>
          </p:cNvPr>
          <p:cNvSpPr>
            <a:spLocks noGrp="1"/>
          </p:cNvSpPr>
          <p:nvPr>
            <p:ph type="title"/>
          </p:nvPr>
        </p:nvSpPr>
        <p:spPr>
          <a:xfrm>
            <a:off x="690674" y="299855"/>
            <a:ext cx="7896735" cy="667553"/>
          </a:xfrm>
        </p:spPr>
        <p:txBody>
          <a:bodyPr anchor="ctr"/>
          <a:lstStyle/>
          <a:p>
            <a:r>
              <a:rPr lang="en-US" dirty="0"/>
              <a:t>Supervised Machine Learning</a:t>
            </a:r>
          </a:p>
        </p:txBody>
      </p:sp>
      <p:sp>
        <p:nvSpPr>
          <p:cNvPr id="3" name="Content Placeholder 2">
            <a:extLst>
              <a:ext uri="{FF2B5EF4-FFF2-40B4-BE49-F238E27FC236}">
                <a16:creationId xmlns:a16="http://schemas.microsoft.com/office/drawing/2014/main" id="{C7E2D6C9-A401-4547-8F45-E695CD4326F2}"/>
              </a:ext>
            </a:extLst>
          </p:cNvPr>
          <p:cNvSpPr>
            <a:spLocks noGrp="1"/>
          </p:cNvSpPr>
          <p:nvPr>
            <p:ph idx="1"/>
          </p:nvPr>
        </p:nvSpPr>
        <p:spPr>
          <a:xfrm>
            <a:off x="672844" y="1146705"/>
            <a:ext cx="5071059" cy="4677625"/>
          </a:xfrm>
        </p:spPr>
        <p:txBody>
          <a:bodyPr>
            <a:normAutofit/>
          </a:bodyPr>
          <a:lstStyle/>
          <a:p>
            <a:r>
              <a:rPr lang="en-US" dirty="0"/>
              <a:t>Supervised Learning:  use </a:t>
            </a:r>
            <a:r>
              <a:rPr lang="en-US" i="1" dirty="0"/>
              <a:t>labeled</a:t>
            </a:r>
            <a:r>
              <a:rPr lang="en-US" dirty="0"/>
              <a:t> datasets to make predictions about similar labeled datasets</a:t>
            </a:r>
          </a:p>
          <a:p>
            <a:pPr lvl="1"/>
            <a:r>
              <a:rPr lang="en-US" dirty="0"/>
              <a:t>Labeled data:  data where the structure and variables are known</a:t>
            </a:r>
          </a:p>
          <a:p>
            <a:pPr lvl="1"/>
            <a:r>
              <a:rPr lang="en-US" dirty="0"/>
              <a:t>Regression analysis:  predicting default</a:t>
            </a:r>
          </a:p>
          <a:p>
            <a:pPr lvl="1"/>
            <a:r>
              <a:rPr lang="en-US" dirty="0"/>
              <a:t>Classification:  separating spam from useful email</a:t>
            </a:r>
          </a:p>
        </p:txBody>
      </p:sp>
      <p:sp>
        <p:nvSpPr>
          <p:cNvPr id="4" name="Slide Number Placeholder 3">
            <a:extLst>
              <a:ext uri="{FF2B5EF4-FFF2-40B4-BE49-F238E27FC236}">
                <a16:creationId xmlns:a16="http://schemas.microsoft.com/office/drawing/2014/main" id="{703EABEE-1922-6742-9136-86448ACAAEF9}"/>
              </a:ext>
            </a:extLst>
          </p:cNvPr>
          <p:cNvSpPr>
            <a:spLocks noGrp="1"/>
          </p:cNvSpPr>
          <p:nvPr>
            <p:ph type="sldNum" sz="quarter" idx="4"/>
          </p:nvPr>
        </p:nvSpPr>
        <p:spPr/>
        <p:txBody>
          <a:bodyPr/>
          <a:lstStyle/>
          <a:p>
            <a:fld id="{2607D427-353C-DD47-9C57-CDC06D475577}" type="slidenum">
              <a:rPr lang="en-US" smtClean="0"/>
              <a:pPr/>
              <a:t>3</a:t>
            </a:fld>
            <a:endParaRPr lang="en-US" dirty="0"/>
          </a:p>
        </p:txBody>
      </p:sp>
      <p:pic>
        <p:nvPicPr>
          <p:cNvPr id="6" name="Picture 5" descr="Text&#10;&#10;Description automatically generated with medium confidence">
            <a:extLst>
              <a:ext uri="{FF2B5EF4-FFF2-40B4-BE49-F238E27FC236}">
                <a16:creationId xmlns:a16="http://schemas.microsoft.com/office/drawing/2014/main" id="{67430D57-0ED7-49B3-BCC2-4CA43B92C181}"/>
              </a:ext>
            </a:extLst>
          </p:cNvPr>
          <p:cNvPicPr>
            <a:picLocks noChangeAspect="1"/>
          </p:cNvPicPr>
          <p:nvPr/>
        </p:nvPicPr>
        <p:blipFill>
          <a:blip r:embed="rId2"/>
          <a:stretch>
            <a:fillRect/>
          </a:stretch>
        </p:blipFill>
        <p:spPr>
          <a:xfrm>
            <a:off x="5743903" y="1288773"/>
            <a:ext cx="3088947" cy="4014064"/>
          </a:xfrm>
          <a:prstGeom prst="rect">
            <a:avLst/>
          </a:prstGeom>
        </p:spPr>
      </p:pic>
    </p:spTree>
    <p:extLst>
      <p:ext uri="{BB962C8B-B14F-4D97-AF65-F5344CB8AC3E}">
        <p14:creationId xmlns:p14="http://schemas.microsoft.com/office/powerpoint/2010/main" val="122204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5E70-7442-E44B-9F9E-957BA6855645}"/>
              </a:ext>
            </a:extLst>
          </p:cNvPr>
          <p:cNvSpPr>
            <a:spLocks noGrp="1"/>
          </p:cNvSpPr>
          <p:nvPr>
            <p:ph type="title"/>
          </p:nvPr>
        </p:nvSpPr>
        <p:spPr>
          <a:xfrm>
            <a:off x="690674" y="498639"/>
            <a:ext cx="8102143" cy="694058"/>
          </a:xfrm>
        </p:spPr>
        <p:txBody>
          <a:bodyPr/>
          <a:lstStyle/>
          <a:p>
            <a:r>
              <a:rPr lang="en-US" dirty="0"/>
              <a:t>Unsupervised Machine Learning</a:t>
            </a:r>
          </a:p>
        </p:txBody>
      </p:sp>
      <p:sp>
        <p:nvSpPr>
          <p:cNvPr id="3" name="Content Placeholder 2">
            <a:extLst>
              <a:ext uri="{FF2B5EF4-FFF2-40B4-BE49-F238E27FC236}">
                <a16:creationId xmlns:a16="http://schemas.microsoft.com/office/drawing/2014/main" id="{36989D90-3EE2-114A-8F5A-B84600B402DB}"/>
              </a:ext>
            </a:extLst>
          </p:cNvPr>
          <p:cNvSpPr>
            <a:spLocks noGrp="1"/>
          </p:cNvSpPr>
          <p:nvPr>
            <p:ph idx="1"/>
          </p:nvPr>
        </p:nvSpPr>
        <p:spPr>
          <a:xfrm>
            <a:off x="690674" y="1359914"/>
            <a:ext cx="7960947" cy="4138172"/>
          </a:xfrm>
        </p:spPr>
        <p:txBody>
          <a:bodyPr/>
          <a:lstStyle/>
          <a:p>
            <a:r>
              <a:rPr lang="en-US" dirty="0"/>
              <a:t>Generate predictions for unlabeled datasets</a:t>
            </a:r>
          </a:p>
          <a:p>
            <a:pPr lvl="1"/>
            <a:r>
              <a:rPr lang="en-US" i="1" dirty="0"/>
              <a:t>Unlabeled data</a:t>
            </a:r>
            <a:r>
              <a:rPr lang="en-US" dirty="0"/>
              <a:t>:  Data where structure and variables are unknown</a:t>
            </a:r>
          </a:p>
          <a:p>
            <a:pPr lvl="1"/>
            <a:r>
              <a:rPr lang="en-US" dirty="0"/>
              <a:t>Clustering:  breaking data into smaller groups of similar objects – image compression</a:t>
            </a:r>
          </a:p>
          <a:p>
            <a:pPr lvl="1"/>
            <a:r>
              <a:rPr lang="en-US" dirty="0"/>
              <a:t>Association:  “customers who bought this item also bought …”</a:t>
            </a:r>
          </a:p>
          <a:p>
            <a:pPr lvl="1"/>
            <a:r>
              <a:rPr lang="en-US" dirty="0"/>
              <a:t>Dimensionality reduction</a:t>
            </a:r>
          </a:p>
        </p:txBody>
      </p:sp>
      <p:sp>
        <p:nvSpPr>
          <p:cNvPr id="4" name="Slide Number Placeholder 3">
            <a:extLst>
              <a:ext uri="{FF2B5EF4-FFF2-40B4-BE49-F238E27FC236}">
                <a16:creationId xmlns:a16="http://schemas.microsoft.com/office/drawing/2014/main" id="{99548691-2199-B345-805C-D45A15C8D8BA}"/>
              </a:ext>
            </a:extLst>
          </p:cNvPr>
          <p:cNvSpPr>
            <a:spLocks noGrp="1"/>
          </p:cNvSpPr>
          <p:nvPr>
            <p:ph type="sldNum" sz="quarter" idx="4"/>
          </p:nvPr>
        </p:nvSpPr>
        <p:spPr/>
        <p:txBody>
          <a:bodyPr/>
          <a:lstStyle/>
          <a:p>
            <a:fld id="{2607D427-353C-DD47-9C57-CDC06D475577}" type="slidenum">
              <a:rPr lang="en-US" smtClean="0"/>
              <a:pPr/>
              <a:t>4</a:t>
            </a:fld>
            <a:endParaRPr lang="en-US" dirty="0"/>
          </a:p>
        </p:txBody>
      </p:sp>
    </p:spTree>
    <p:extLst>
      <p:ext uri="{BB962C8B-B14F-4D97-AF65-F5344CB8AC3E}">
        <p14:creationId xmlns:p14="http://schemas.microsoft.com/office/powerpoint/2010/main" val="390251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708504" y="381687"/>
            <a:ext cx="7750392" cy="733814"/>
          </a:xfrm>
        </p:spPr>
        <p:txBody>
          <a:bodyPr/>
          <a:lstStyle/>
          <a:p>
            <a:r>
              <a:rPr lang="en-US" dirty="0"/>
              <a:t>Which type of learning in investing?</a:t>
            </a:r>
          </a:p>
        </p:txBody>
      </p:sp>
      <p:sp>
        <p:nvSpPr>
          <p:cNvPr id="3" name="Content Placeholder 2">
            <a:extLst>
              <a:ext uri="{FF2B5EF4-FFF2-40B4-BE49-F238E27FC236}">
                <a16:creationId xmlns:a16="http://schemas.microsoft.com/office/drawing/2014/main" id="{E994D8C2-2310-4958-BBB2-7149B05F4569}"/>
              </a:ext>
            </a:extLst>
          </p:cNvPr>
          <p:cNvSpPr>
            <a:spLocks noGrp="1"/>
          </p:cNvSpPr>
          <p:nvPr>
            <p:ph idx="1"/>
          </p:nvPr>
        </p:nvSpPr>
        <p:spPr>
          <a:xfrm>
            <a:off x="672844" y="1378227"/>
            <a:ext cx="7768222" cy="4164676"/>
          </a:xfrm>
        </p:spPr>
        <p:txBody>
          <a:bodyPr/>
          <a:lstStyle/>
          <a:p>
            <a:r>
              <a:rPr lang="en-US" dirty="0"/>
              <a:t>In active investing, our goal is to </a:t>
            </a:r>
            <a:r>
              <a:rPr lang="en-US" i="1" dirty="0"/>
              <a:t>predict</a:t>
            </a:r>
            <a:r>
              <a:rPr lang="en-US" dirty="0"/>
              <a:t> which stocks will perform better than others</a:t>
            </a:r>
          </a:p>
          <a:p>
            <a:r>
              <a:rPr lang="en-US" dirty="0"/>
              <a:t>Supervised learning:  associate known data with known outcomes in order to make future predictions</a:t>
            </a:r>
          </a:p>
          <a:p>
            <a:pPr lvl="1"/>
            <a:r>
              <a:rPr lang="en-US" dirty="0"/>
              <a:t>Goal:  predict robust outcomes</a:t>
            </a:r>
          </a:p>
          <a:p>
            <a:r>
              <a:rPr lang="en-US" dirty="0"/>
              <a:t>Unsupervised learning:  create associations among groups of unknown data without outcome variables</a:t>
            </a:r>
          </a:p>
          <a:p>
            <a:pPr lvl="1"/>
            <a:r>
              <a:rPr lang="en-US" dirty="0"/>
              <a:t>Goal:  understand data structure</a:t>
            </a:r>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5</a:t>
            </a:fld>
            <a:endParaRPr lang="en-US" dirty="0"/>
          </a:p>
        </p:txBody>
      </p:sp>
    </p:spTree>
    <p:extLst>
      <p:ext uri="{BB962C8B-B14F-4D97-AF65-F5344CB8AC3E}">
        <p14:creationId xmlns:p14="http://schemas.microsoft.com/office/powerpoint/2010/main" val="221425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FD8F42-6D6F-404B-8073-854D098AD4B6}"/>
              </a:ext>
            </a:extLst>
          </p:cNvPr>
          <p:cNvSpPr txBox="1"/>
          <p:nvPr/>
        </p:nvSpPr>
        <p:spPr>
          <a:xfrm>
            <a:off x="572375" y="977106"/>
            <a:ext cx="8150369" cy="5078313"/>
          </a:xfrm>
          <a:prstGeom prst="rect">
            <a:avLst/>
          </a:prstGeom>
          <a:noFill/>
        </p:spPr>
        <p:txBody>
          <a:bodyPr wrap="square" rtlCol="0" anchor="ctr">
            <a:spAutoFit/>
          </a:bodyPr>
          <a:lstStyle/>
          <a:p>
            <a:pPr algn="just"/>
            <a:r>
              <a:rPr lang="en-US">
                <a:solidFill>
                  <a:schemeClr val="bg1"/>
                </a:solidFill>
                <a:latin typeface="+mj-lt"/>
                <a:ea typeface="Source Sans Pro" panose="020B0503030403020204" pitchFamily="34" charset="0"/>
              </a:rPr>
              <a:t>Our objective is to use machine learning to identify factors that appear to explain returns on stocks in the S&amp;P MidCap 400 index, and use this analysis to make recommendations on stocks to construct a hypothetical investment fund.</a:t>
            </a:r>
          </a:p>
          <a:p>
            <a:pPr algn="just"/>
            <a:endParaRPr lang="en-US">
              <a:solidFill>
                <a:schemeClr val="bg1"/>
              </a:solidFill>
              <a:latin typeface="+mj-lt"/>
              <a:ea typeface="Source Sans Pro" panose="020B0503030403020204" pitchFamily="34" charset="0"/>
            </a:endParaRPr>
          </a:p>
          <a:p>
            <a:pPr algn="just"/>
            <a:r>
              <a:rPr lang="en-US">
                <a:solidFill>
                  <a:schemeClr val="bg1"/>
                </a:solidFill>
                <a:latin typeface="+mj-lt"/>
                <a:ea typeface="Source Sans Pro" panose="020B0503030403020204" pitchFamily="34" charset="0"/>
              </a:rPr>
              <a:t>For example, we know that small market capitalization stocks and stocks with a high book value of equity compared to market value (sometimes referred to as "value stocks") have historically earned higher returns than large market capitalization stocks and stocks with a low book value of equity compared to market value (sometimes referred to as "growth stocks"). So one example would be to use machine learning techniques to test the relationship between a company's market capitalization, its book-to-market ratio, and past returns, and make a recommendation on whether we should put a stock in the portfolio on the basis of its value versus growth characteristics.</a:t>
            </a:r>
          </a:p>
          <a:p>
            <a:pPr algn="just"/>
            <a:endParaRPr lang="en-US">
              <a:solidFill>
                <a:schemeClr val="bg1"/>
              </a:solidFill>
              <a:latin typeface="+mj-lt"/>
              <a:ea typeface="Source Sans Pro" panose="020B0503030403020204" pitchFamily="34" charset="0"/>
            </a:endParaRPr>
          </a:p>
          <a:p>
            <a:pPr algn="just"/>
            <a:r>
              <a:rPr lang="en-US">
                <a:solidFill>
                  <a:schemeClr val="bg1"/>
                </a:solidFill>
                <a:latin typeface="+mj-lt"/>
                <a:ea typeface="Source Sans Pro" panose="020B0503030403020204" pitchFamily="34" charset="0"/>
              </a:rPr>
              <a:t>That is just one example. Over the course we will investigate other factors that rely upon analyst earnings forecasts, industry classification, companies' past investments, and companies' historical profitability. Students will work in groups to perform analysis and ultimately make portfolio recommendatio</a:t>
            </a:r>
            <a:endParaRPr lang="en-US" dirty="0">
              <a:solidFill>
                <a:schemeClr val="bg1"/>
              </a:solidFill>
              <a:latin typeface="+mj-lt"/>
              <a:ea typeface="Source Sans Pro" panose="020B0503030403020204" pitchFamily="34" charset="0"/>
            </a:endParaRPr>
          </a:p>
        </p:txBody>
      </p:sp>
      <p:sp>
        <p:nvSpPr>
          <p:cNvPr id="9" name="TextBox 8">
            <a:extLst>
              <a:ext uri="{FF2B5EF4-FFF2-40B4-BE49-F238E27FC236}">
                <a16:creationId xmlns:a16="http://schemas.microsoft.com/office/drawing/2014/main" id="{2F05BF39-B98F-4420-94E4-5085BA6C4582}"/>
              </a:ext>
            </a:extLst>
          </p:cNvPr>
          <p:cNvSpPr txBox="1"/>
          <p:nvPr/>
        </p:nvSpPr>
        <p:spPr>
          <a:xfrm>
            <a:off x="93614" y="381501"/>
            <a:ext cx="8956770" cy="597983"/>
          </a:xfrm>
          <a:prstGeom prst="rect">
            <a:avLst/>
          </a:prstGeom>
          <a:noFill/>
        </p:spPr>
        <p:txBody>
          <a:bodyPr wrap="square" lIns="67500" tIns="67500" rIns="67500" bIns="67500" rtlCol="0" anchor="ctr">
            <a:spAutoFit/>
          </a:bodyPr>
          <a:lstStyle/>
          <a:p>
            <a:pPr algn="ctr" defTabSz="685800">
              <a:defRPr/>
            </a:pPr>
            <a:r>
              <a:rPr lang="en-US" sz="3000" b="1">
                <a:solidFill>
                  <a:schemeClr val="bg1"/>
                </a:solidFill>
                <a:latin typeface="Panton Black Caps" panose="00000500000000000000" pitchFamily="50" charset="0"/>
              </a:rPr>
              <a:t>Our task</a:t>
            </a:r>
            <a:endParaRPr lang="en-US" sz="3000" b="1" dirty="0">
              <a:solidFill>
                <a:schemeClr val="bg1"/>
              </a:solidFill>
              <a:latin typeface="Panton Black Caps" panose="00000500000000000000" pitchFamily="50" charset="0"/>
            </a:endParaRPr>
          </a:p>
        </p:txBody>
      </p:sp>
      <p:grpSp>
        <p:nvGrpSpPr>
          <p:cNvPr id="4" name="Group 3">
            <a:extLst>
              <a:ext uri="{FF2B5EF4-FFF2-40B4-BE49-F238E27FC236}">
                <a16:creationId xmlns:a16="http://schemas.microsoft.com/office/drawing/2014/main" id="{765C88DB-BF8F-4335-9C69-27973363240B}"/>
              </a:ext>
            </a:extLst>
          </p:cNvPr>
          <p:cNvGrpSpPr/>
          <p:nvPr/>
        </p:nvGrpSpPr>
        <p:grpSpPr>
          <a:xfrm>
            <a:off x="8344995" y="1000290"/>
            <a:ext cx="454755" cy="294564"/>
            <a:chOff x="21772801" y="874744"/>
            <a:chExt cx="1065341" cy="690066"/>
          </a:xfrm>
        </p:grpSpPr>
        <p:sp>
          <p:nvSpPr>
            <p:cNvPr id="5" name="Oval 4">
              <a:extLst>
                <a:ext uri="{FF2B5EF4-FFF2-40B4-BE49-F238E27FC236}">
                  <a16:creationId xmlns:a16="http://schemas.microsoft.com/office/drawing/2014/main" id="{CF3F651B-65DB-48B0-874E-C978D3535EA7}"/>
                </a:ext>
              </a:extLst>
            </p:cNvPr>
            <p:cNvSpPr>
              <a:spLocks noChangeAspect="1"/>
            </p:cNvSpPr>
            <p:nvPr/>
          </p:nvSpPr>
          <p:spPr>
            <a:xfrm>
              <a:off x="21967590" y="874744"/>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9" tIns="91445" rIns="182889" bIns="91445" numCol="1" spcCol="0" rtlCol="0" fromWordArt="0" anchor="ctr" anchorCtr="0" forceAA="0" compatLnSpc="1">
              <a:prstTxWarp prst="textNoShape">
                <a:avLst/>
              </a:prstTxWarp>
              <a:noAutofit/>
            </a:bodyPr>
            <a:lstStyle/>
            <a:p>
              <a:pPr algn="ctr"/>
              <a:endParaRPr lang="en-US" sz="1350"/>
            </a:p>
          </p:txBody>
        </p:sp>
        <p:sp>
          <p:nvSpPr>
            <p:cNvPr id="6" name="Slide Number Placeholder 5">
              <a:extLst>
                <a:ext uri="{FF2B5EF4-FFF2-40B4-BE49-F238E27FC236}">
                  <a16:creationId xmlns:a16="http://schemas.microsoft.com/office/drawing/2014/main" id="{BC47F668-EEB1-40DE-B963-053CB3B455B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825">
                  <a:latin typeface="Panton Black Caps" panose="00000500000000000000" pitchFamily="50" charset="0"/>
                  <a:cs typeface="Arial"/>
                </a:rPr>
                <a:pPr/>
                <a:t>6</a:t>
              </a:fld>
              <a:endParaRPr lang="en-US" sz="1800" dirty="0">
                <a:latin typeface="Panton Black Caps" panose="00000500000000000000" pitchFamily="50" charset="0"/>
                <a:cs typeface="Arial"/>
              </a:endParaRPr>
            </a:p>
          </p:txBody>
        </p:sp>
      </p:grpSp>
    </p:spTree>
    <p:extLst>
      <p:ext uri="{BB962C8B-B14F-4D97-AF65-F5344CB8AC3E}">
        <p14:creationId xmlns:p14="http://schemas.microsoft.com/office/powerpoint/2010/main" val="199845202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487507" y="246307"/>
            <a:ext cx="8100738" cy="581950"/>
          </a:xfrm>
        </p:spPr>
        <p:txBody>
          <a:bodyPr>
            <a:normAutofit/>
          </a:bodyPr>
          <a:lstStyle/>
          <a:p>
            <a:r>
              <a:rPr lang="en-US"/>
              <a:t>The road ahead</a:t>
            </a:r>
            <a:endParaRPr lang="en-US" dirty="0"/>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7</a:t>
            </a:fld>
            <a:endParaRPr lang="en-US" dirty="0"/>
          </a:p>
        </p:txBody>
      </p:sp>
      <p:graphicFrame>
        <p:nvGraphicFramePr>
          <p:cNvPr id="7" name="Table 6">
            <a:extLst>
              <a:ext uri="{FF2B5EF4-FFF2-40B4-BE49-F238E27FC236}">
                <a16:creationId xmlns:a16="http://schemas.microsoft.com/office/drawing/2014/main" id="{E0D74E6B-BEB2-946F-3C4B-787B9AEB9DB4}"/>
              </a:ext>
            </a:extLst>
          </p:cNvPr>
          <p:cNvGraphicFramePr>
            <a:graphicFrameLocks noGrp="1"/>
          </p:cNvGraphicFramePr>
          <p:nvPr>
            <p:extLst>
              <p:ext uri="{D42A27DB-BD31-4B8C-83A1-F6EECF244321}">
                <p14:modId xmlns:p14="http://schemas.microsoft.com/office/powerpoint/2010/main" val="3743899839"/>
              </p:ext>
            </p:extLst>
          </p:nvPr>
        </p:nvGraphicFramePr>
        <p:xfrm>
          <a:off x="487507" y="828257"/>
          <a:ext cx="8364496" cy="5212491"/>
        </p:xfrm>
        <a:graphic>
          <a:graphicData uri="http://schemas.openxmlformats.org/drawingml/2006/table">
            <a:tbl>
              <a:tblPr firstRow="1" bandRow="1">
                <a:tableStyleId>{5C22544A-7EE6-4342-B048-85BDC9FD1C3A}</a:tableStyleId>
              </a:tblPr>
              <a:tblGrid>
                <a:gridCol w="6150196">
                  <a:extLst>
                    <a:ext uri="{9D8B030D-6E8A-4147-A177-3AD203B41FA5}">
                      <a16:colId xmlns:a16="http://schemas.microsoft.com/office/drawing/2014/main" val="1697218689"/>
                    </a:ext>
                  </a:extLst>
                </a:gridCol>
                <a:gridCol w="2214300">
                  <a:extLst>
                    <a:ext uri="{9D8B030D-6E8A-4147-A177-3AD203B41FA5}">
                      <a16:colId xmlns:a16="http://schemas.microsoft.com/office/drawing/2014/main" val="2515477930"/>
                    </a:ext>
                  </a:extLst>
                </a:gridCol>
              </a:tblGrid>
              <a:tr h="243514">
                <a:tc>
                  <a:txBody>
                    <a:bodyPr/>
                    <a:lstStyle/>
                    <a:p>
                      <a:pPr marL="0" marR="0">
                        <a:spcBef>
                          <a:spcPts val="0"/>
                        </a:spcBef>
                        <a:spcAft>
                          <a:spcPts val="0"/>
                        </a:spcAft>
                      </a:pPr>
                      <a:r>
                        <a:rPr lang="en-US" sz="1500">
                          <a:effectLst/>
                        </a:rPr>
                        <a:t>Topic</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Quantitative technique</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358960096"/>
                  </a:ext>
                </a:extLst>
              </a:tr>
              <a:tr h="443793">
                <a:tc>
                  <a:txBody>
                    <a:bodyPr/>
                    <a:lstStyle/>
                    <a:p>
                      <a:pPr marL="0" marR="0">
                        <a:spcBef>
                          <a:spcPts val="0"/>
                        </a:spcBef>
                        <a:spcAft>
                          <a:spcPts val="0"/>
                        </a:spcAft>
                      </a:pPr>
                      <a:r>
                        <a:rPr lang="en-US" sz="1500">
                          <a:effectLst/>
                        </a:rPr>
                        <a:t>Understanding the S&amp;P MidCap 400</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Compilation of cumulative returns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1129370811"/>
                  </a:ext>
                </a:extLst>
              </a:tr>
              <a:tr h="458532">
                <a:tc>
                  <a:txBody>
                    <a:bodyPr/>
                    <a:lstStyle/>
                    <a:p>
                      <a:pPr marL="0" marR="0">
                        <a:spcBef>
                          <a:spcPts val="0"/>
                        </a:spcBef>
                        <a:spcAft>
                          <a:spcPts val="0"/>
                        </a:spcAft>
                      </a:pPr>
                      <a:r>
                        <a:rPr lang="en-US" sz="1500">
                          <a:effectLst/>
                        </a:rPr>
                        <a:t>Defining our performance objective: Alpha versus a passive investment in the benchmark</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rowSpan="3">
                  <a:txBody>
                    <a:bodyPr/>
                    <a:lstStyle/>
                    <a:p>
                      <a:pPr marL="0" marR="0">
                        <a:spcBef>
                          <a:spcPts val="0"/>
                        </a:spcBef>
                        <a:spcAft>
                          <a:spcPts val="0"/>
                        </a:spcAft>
                      </a:pPr>
                      <a:r>
                        <a:rPr lang="en-US" sz="1500">
                          <a:effectLst/>
                        </a:rPr>
                        <a:t>Ordinary Least Squares (OLS) regression</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832229079"/>
                  </a:ext>
                </a:extLst>
              </a:tr>
              <a:tr h="635152">
                <a:tc>
                  <a:txBody>
                    <a:bodyPr/>
                    <a:lstStyle/>
                    <a:p>
                      <a:pPr marL="0" marR="0">
                        <a:spcBef>
                          <a:spcPts val="0"/>
                        </a:spcBef>
                        <a:spcAft>
                          <a:spcPts val="0"/>
                        </a:spcAft>
                      </a:pPr>
                      <a:r>
                        <a:rPr lang="en-US" sz="1500">
                          <a:effectLst/>
                        </a:rPr>
                        <a:t>Stock characteristics that are plausibly indicators of alpha (signals): value, quality, smart money, momentum</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vMerge="1">
                  <a:txBody>
                    <a:bodyPr/>
                    <a:lstStyle/>
                    <a:p>
                      <a:endParaRPr lang="en-US"/>
                    </a:p>
                  </a:txBody>
                  <a:tcPr/>
                </a:tc>
                <a:extLst>
                  <a:ext uri="{0D108BD9-81ED-4DB2-BD59-A6C34878D82A}">
                    <a16:rowId xmlns:a16="http://schemas.microsoft.com/office/drawing/2014/main" val="1726666705"/>
                  </a:ext>
                </a:extLst>
              </a:tr>
              <a:tr h="243514">
                <a:tc>
                  <a:txBody>
                    <a:bodyPr/>
                    <a:lstStyle/>
                    <a:p>
                      <a:pPr marL="0" marR="0">
                        <a:spcBef>
                          <a:spcPts val="0"/>
                        </a:spcBef>
                        <a:spcAft>
                          <a:spcPts val="0"/>
                        </a:spcAft>
                      </a:pPr>
                      <a:r>
                        <a:rPr lang="en-US" sz="1500">
                          <a:effectLst/>
                        </a:rPr>
                        <a:t>Overfitting and testing results out of sample</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vMerge="1">
                  <a:txBody>
                    <a:bodyPr/>
                    <a:lstStyle/>
                    <a:p>
                      <a:endParaRPr lang="en-US"/>
                    </a:p>
                  </a:txBody>
                  <a:tcPr/>
                </a:tc>
                <a:extLst>
                  <a:ext uri="{0D108BD9-81ED-4DB2-BD59-A6C34878D82A}">
                    <a16:rowId xmlns:a16="http://schemas.microsoft.com/office/drawing/2014/main" val="1296753277"/>
                  </a:ext>
                </a:extLst>
              </a:tr>
              <a:tr h="243514">
                <a:tc>
                  <a:txBody>
                    <a:bodyPr/>
                    <a:lstStyle/>
                    <a:p>
                      <a:pPr marL="0" marR="0">
                        <a:spcBef>
                          <a:spcPts val="0"/>
                        </a:spcBef>
                        <a:spcAft>
                          <a:spcPts val="0"/>
                        </a:spcAft>
                      </a:pPr>
                      <a:r>
                        <a:rPr lang="en-US" sz="1500">
                          <a:effectLst/>
                        </a:rPr>
                        <a:t>Introduction to machine learning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 </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4132624105"/>
                  </a:ext>
                </a:extLst>
              </a:tr>
              <a:tr h="658811">
                <a:tc>
                  <a:txBody>
                    <a:bodyPr/>
                    <a:lstStyle/>
                    <a:p>
                      <a:pPr marL="0" marR="0">
                        <a:spcBef>
                          <a:spcPts val="0"/>
                        </a:spcBef>
                        <a:spcAft>
                          <a:spcPts val="0"/>
                        </a:spcAft>
                      </a:pPr>
                      <a:r>
                        <a:rPr lang="en-US" sz="1500">
                          <a:effectLst/>
                        </a:rPr>
                        <a:t>Overfitting and penalized regression</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Least absolute shrinkage &amp; selection operator (LASSO) regression</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552097393"/>
                  </a:ext>
                </a:extLst>
              </a:tr>
              <a:tr h="432391">
                <a:tc>
                  <a:txBody>
                    <a:bodyPr/>
                    <a:lstStyle/>
                    <a:p>
                      <a:pPr marL="0" marR="0">
                        <a:spcBef>
                          <a:spcPts val="0"/>
                        </a:spcBef>
                        <a:spcAft>
                          <a:spcPts val="0"/>
                        </a:spcAft>
                      </a:pPr>
                      <a:r>
                        <a:rPr lang="en-US" sz="1500">
                          <a:effectLst/>
                        </a:rPr>
                        <a:t>Non-linearity in the relationship between signals and returns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Decision trees: Basic</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381370756"/>
                  </a:ext>
                </a:extLst>
              </a:tr>
              <a:tr h="458532">
                <a:tc>
                  <a:txBody>
                    <a:bodyPr/>
                    <a:lstStyle/>
                    <a:p>
                      <a:pPr marL="0" marR="0">
                        <a:spcBef>
                          <a:spcPts val="0"/>
                        </a:spcBef>
                        <a:spcAft>
                          <a:spcPts val="0"/>
                        </a:spcAft>
                      </a:pPr>
                      <a:r>
                        <a:rPr lang="en-US" sz="1500">
                          <a:effectLst/>
                        </a:rPr>
                        <a:t>Non-linearity in the relationship between signals and returns, combined with over-fitting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Decision trees: Random forests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551964361"/>
                  </a:ext>
                </a:extLst>
              </a:tr>
              <a:tr h="458532">
                <a:tc>
                  <a:txBody>
                    <a:bodyPr/>
                    <a:lstStyle/>
                    <a:p>
                      <a:pPr marL="0" marR="0">
                        <a:spcBef>
                          <a:spcPts val="0"/>
                        </a:spcBef>
                        <a:spcAft>
                          <a:spcPts val="0"/>
                        </a:spcAft>
                      </a:pPr>
                      <a:r>
                        <a:rPr lang="en-US" sz="1500">
                          <a:effectLst/>
                        </a:rPr>
                        <a:t>Non-linearity in the relationship between signals and returns, combined with over-fitting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Decision trees: Gradient boosting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4181362625"/>
                  </a:ext>
                </a:extLst>
              </a:tr>
              <a:tr h="458532">
                <a:tc>
                  <a:txBody>
                    <a:bodyPr/>
                    <a:lstStyle/>
                    <a:p>
                      <a:pPr marL="0" marR="0">
                        <a:spcBef>
                          <a:spcPts val="0"/>
                        </a:spcBef>
                        <a:spcAft>
                          <a:spcPts val="0"/>
                        </a:spcAft>
                      </a:pPr>
                      <a:r>
                        <a:rPr lang="en-US" sz="1500">
                          <a:effectLst/>
                        </a:rPr>
                        <a:t>Sophisticated identification of relationships between signals and returns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Neural networks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147407760"/>
                  </a:ext>
                </a:extLst>
              </a:tr>
              <a:tr h="243514">
                <a:tc>
                  <a:txBody>
                    <a:bodyPr/>
                    <a:lstStyle/>
                    <a:p>
                      <a:pPr marL="0" marR="0">
                        <a:spcBef>
                          <a:spcPts val="0"/>
                        </a:spcBef>
                        <a:spcAft>
                          <a:spcPts val="0"/>
                        </a:spcAft>
                      </a:pPr>
                      <a:r>
                        <a:rPr lang="en-US" sz="1500">
                          <a:effectLst/>
                        </a:rPr>
                        <a:t>Comparison of machine learning techniques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 </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4018714541"/>
                  </a:ext>
                </a:extLst>
              </a:tr>
            </a:tbl>
          </a:graphicData>
        </a:graphic>
      </p:graphicFrame>
    </p:spTree>
    <p:extLst>
      <p:ext uri="{BB962C8B-B14F-4D97-AF65-F5344CB8AC3E}">
        <p14:creationId xmlns:p14="http://schemas.microsoft.com/office/powerpoint/2010/main" val="145132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6CD-6A6D-DC4D-A5AF-4687AE0D5BA0}"/>
              </a:ext>
            </a:extLst>
          </p:cNvPr>
          <p:cNvSpPr>
            <a:spLocks noGrp="1"/>
          </p:cNvSpPr>
          <p:nvPr>
            <p:ph type="title"/>
          </p:nvPr>
        </p:nvSpPr>
        <p:spPr>
          <a:xfrm>
            <a:off x="672843" y="254202"/>
            <a:ext cx="7006791" cy="634498"/>
          </a:xfrm>
        </p:spPr>
        <p:txBody>
          <a:bodyPr anchor="ctr">
            <a:normAutofit fontScale="90000"/>
          </a:bodyPr>
          <a:lstStyle/>
          <a:p>
            <a:r>
              <a:rPr lang="en-US">
                <a:latin typeface="Panton Black Caps" pitchFamily="2" charset="77"/>
                <a:ea typeface="Source Sans Pro" panose="020B0503030403020204" pitchFamily="34" charset="0"/>
              </a:rPr>
              <a:t>Indices vs exchange-traded funds (ETFS)</a:t>
            </a:r>
            <a:endParaRPr lang="en-US" dirty="0">
              <a:latin typeface="Panton Black Caps" pitchFamily="2" charset="77"/>
              <a:ea typeface="Source Sans Pro" panose="020B0503030403020204" pitchFamily="34" charset="0"/>
            </a:endParaRPr>
          </a:p>
        </p:txBody>
      </p:sp>
      <p:sp>
        <p:nvSpPr>
          <p:cNvPr id="3" name="Content Placeholder 2">
            <a:extLst>
              <a:ext uri="{FF2B5EF4-FFF2-40B4-BE49-F238E27FC236}">
                <a16:creationId xmlns:a16="http://schemas.microsoft.com/office/drawing/2014/main" id="{9A06AD5C-AD0B-B848-8729-0F50ADBEBB04}"/>
              </a:ext>
            </a:extLst>
          </p:cNvPr>
          <p:cNvSpPr>
            <a:spLocks noGrp="1"/>
          </p:cNvSpPr>
          <p:nvPr>
            <p:ph idx="1"/>
          </p:nvPr>
        </p:nvSpPr>
        <p:spPr>
          <a:xfrm>
            <a:off x="672844" y="1040867"/>
            <a:ext cx="7768222" cy="4995498"/>
          </a:xfrm>
        </p:spPr>
        <p:txBody>
          <a:bodyPr>
            <a:normAutofit fontScale="77500" lnSpcReduction="20000"/>
          </a:bodyPr>
          <a:lstStyle/>
          <a:p>
            <a:pPr>
              <a:lnSpc>
                <a:spcPct val="110000"/>
              </a:lnSpc>
              <a:spcBef>
                <a:spcPts val="400"/>
              </a:spcBef>
            </a:pPr>
            <a:r>
              <a:rPr lang="en-US" sz="2100" dirty="0">
                <a:latin typeface="Source Sans Pro" panose="020B0503030403020204" pitchFamily="34" charset="0"/>
                <a:ea typeface="Source Sans Pro" panose="020B0503030403020204" pitchFamily="34" charset="0"/>
              </a:rPr>
              <a:t>An index is a </a:t>
            </a:r>
            <a:r>
              <a:rPr lang="en-US" sz="2100">
                <a:latin typeface="Source Sans Pro" panose="020B0503030403020204" pitchFamily="34" charset="0"/>
                <a:ea typeface="Source Sans Pro" panose="020B0503030403020204" pitchFamily="34" charset="0"/>
              </a:rPr>
              <a:t>fictional portfolio</a:t>
            </a:r>
            <a:endParaRPr lang="en-US" sz="2100" dirty="0">
              <a:latin typeface="Source Sans Pro" panose="020B0503030403020204" pitchFamily="34" charset="0"/>
              <a:ea typeface="Source Sans Pro" panose="020B0503030403020204" pitchFamily="34" charset="0"/>
            </a:endParaRPr>
          </a:p>
          <a:p>
            <a:pPr>
              <a:lnSpc>
                <a:spcPct val="110000"/>
              </a:lnSpc>
              <a:spcBef>
                <a:spcPts val="400"/>
              </a:spcBef>
            </a:pPr>
            <a:r>
              <a:rPr lang="en-US" sz="2100" dirty="0">
                <a:latin typeface="Source Sans Pro" panose="020B0503030403020204" pitchFamily="34" charset="0"/>
                <a:ea typeface="Source Sans Pro" panose="020B0503030403020204" pitchFamily="34" charset="0"/>
              </a:rPr>
              <a:t>Standard and Poor’s decides </a:t>
            </a:r>
            <a:r>
              <a:rPr lang="en-US" sz="2100">
                <a:latin typeface="Source Sans Pro" panose="020B0503030403020204" pitchFamily="34" charset="0"/>
                <a:ea typeface="Source Sans Pro" panose="020B0503030403020204" pitchFamily="34" charset="0"/>
              </a:rPr>
              <a:t>which securities are </a:t>
            </a:r>
            <a:r>
              <a:rPr lang="en-US" sz="2100" dirty="0">
                <a:latin typeface="Source Sans Pro" panose="020B0503030403020204" pitchFamily="34" charset="0"/>
                <a:ea typeface="Source Sans Pro" panose="020B0503030403020204" pitchFamily="34" charset="0"/>
              </a:rPr>
              <a:t>in </a:t>
            </a:r>
            <a:r>
              <a:rPr lang="en-US" sz="2100">
                <a:latin typeface="Source Sans Pro" panose="020B0503030403020204" pitchFamily="34" charset="0"/>
                <a:ea typeface="Source Sans Pro" panose="020B0503030403020204" pitchFamily="34" charset="0"/>
              </a:rPr>
              <a:t>the S&amp;P MidCap 400 index.</a:t>
            </a:r>
          </a:p>
          <a:p>
            <a:pPr>
              <a:lnSpc>
                <a:spcPct val="110000"/>
              </a:lnSpc>
              <a:spcBef>
                <a:spcPts val="400"/>
              </a:spcBef>
            </a:pPr>
            <a:r>
              <a:rPr lang="en-US" sz="2100">
                <a:latin typeface="Source Sans Pro" panose="020B0503030403020204" pitchFamily="34" charset="0"/>
                <a:ea typeface="Source Sans Pro" panose="020B0503030403020204" pitchFamily="34" charset="0"/>
              </a:rPr>
              <a:t>PDF: S&amp;P MidCap 400 Fact Sheet</a:t>
            </a:r>
          </a:p>
          <a:p>
            <a:pPr>
              <a:lnSpc>
                <a:spcPct val="110000"/>
              </a:lnSpc>
              <a:spcBef>
                <a:spcPts val="400"/>
              </a:spcBef>
            </a:pPr>
            <a:r>
              <a:rPr lang="en-US" sz="2100">
                <a:latin typeface="Source Sans Pro" panose="020B0503030403020204" pitchFamily="34" charset="0"/>
                <a:ea typeface="Source Sans Pro" panose="020B0503030403020204" pitchFamily="34" charset="0"/>
              </a:rPr>
              <a:t>https://www.spglobal.com/spdji/en/indices/equity/sp-400/#overview</a:t>
            </a:r>
          </a:p>
          <a:p>
            <a:pPr>
              <a:lnSpc>
                <a:spcPct val="110000"/>
              </a:lnSpc>
              <a:spcBef>
                <a:spcPts val="400"/>
              </a:spcBef>
            </a:pPr>
            <a:r>
              <a:rPr lang="en-US" sz="2100">
                <a:latin typeface="Source Sans Pro" panose="020B0503030403020204" pitchFamily="34" charset="0"/>
                <a:ea typeface="Source Sans Pro" panose="020B0503030403020204" pitchFamily="34" charset="0"/>
              </a:rPr>
              <a:t>Excel: S&amp;P 400 Descriptive</a:t>
            </a:r>
          </a:p>
          <a:p>
            <a:pPr lvl="1">
              <a:lnSpc>
                <a:spcPct val="110000"/>
              </a:lnSpc>
              <a:spcBef>
                <a:spcPts val="400"/>
              </a:spcBef>
            </a:pPr>
            <a:r>
              <a:rPr lang="en-US" sz="2100">
                <a:latin typeface="Source Sans Pro" panose="020B0503030403020204" pitchFamily="34" charset="0"/>
                <a:ea typeface="Source Sans Pro" panose="020B0503030403020204" pitchFamily="34" charset="0"/>
              </a:rPr>
              <a:t>FactSet list</a:t>
            </a:r>
          </a:p>
          <a:p>
            <a:pPr lvl="1">
              <a:lnSpc>
                <a:spcPct val="110000"/>
              </a:lnSpc>
              <a:spcBef>
                <a:spcPts val="400"/>
              </a:spcBef>
            </a:pPr>
            <a:r>
              <a:rPr lang="en-US" sz="2100">
                <a:latin typeface="Source Sans Pro" panose="020B0503030403020204" pitchFamily="34" charset="0"/>
                <a:ea typeface="Source Sans Pro" panose="020B0503030403020204" pitchFamily="34" charset="0"/>
              </a:rPr>
              <a:t>FactSet formulas and hard-coded inputs</a:t>
            </a:r>
          </a:p>
          <a:p>
            <a:pPr>
              <a:lnSpc>
                <a:spcPct val="110000"/>
              </a:lnSpc>
              <a:spcBef>
                <a:spcPts val="400"/>
              </a:spcBef>
            </a:pPr>
            <a:r>
              <a:rPr lang="en-US" sz="2100">
                <a:latin typeface="Source Sans Pro" panose="020B0503030403020204" pitchFamily="34" charset="0"/>
                <a:ea typeface="Source Sans Pro" panose="020B0503030403020204" pitchFamily="34" charset="0"/>
              </a:rPr>
              <a:t>In a market capitalization-weighted index, each security </a:t>
            </a:r>
            <a:r>
              <a:rPr lang="en-US" sz="2100" dirty="0">
                <a:latin typeface="Source Sans Pro" panose="020B0503030403020204" pitchFamily="34" charset="0"/>
                <a:ea typeface="Source Sans Pro" panose="020B0503030403020204" pitchFamily="34" charset="0"/>
              </a:rPr>
              <a:t>is held based on its proportion of total </a:t>
            </a:r>
            <a:r>
              <a:rPr lang="en-US" sz="2100">
                <a:latin typeface="Source Sans Pro" panose="020B0503030403020204" pitchFamily="34" charset="0"/>
                <a:ea typeface="Source Sans Pro" panose="020B0503030403020204" pitchFamily="34" charset="0"/>
              </a:rPr>
              <a:t>market capitalization. Not all indices are market capitalization-weighted.</a:t>
            </a:r>
          </a:p>
          <a:p>
            <a:pPr>
              <a:lnSpc>
                <a:spcPct val="110000"/>
              </a:lnSpc>
              <a:spcBef>
                <a:spcPts val="400"/>
              </a:spcBef>
            </a:pPr>
            <a:r>
              <a:rPr lang="en-US" sz="2100">
                <a:latin typeface="Source Sans Pro" panose="020B0503030403020204" pitchFamily="34" charset="0"/>
                <a:ea typeface="Source Sans Pro" panose="020B0503030403020204" pitchFamily="34" charset="0"/>
              </a:rPr>
              <a:t>The market value of all 401 securities in the index is $2,276 billion (at about December 14, 2022)</a:t>
            </a:r>
          </a:p>
          <a:p>
            <a:pPr lvl="1">
              <a:lnSpc>
                <a:spcPct val="110000"/>
              </a:lnSpc>
              <a:spcBef>
                <a:spcPts val="400"/>
              </a:spcBef>
            </a:pPr>
            <a:r>
              <a:rPr lang="en-US" sz="2100">
                <a:latin typeface="Source Sans Pro" panose="020B0503030403020204" pitchFamily="34" charset="0"/>
                <a:ea typeface="Source Sans Pro" panose="020B0503030403020204" pitchFamily="34" charset="0"/>
              </a:rPr>
              <a:t>The largest security is Steel Dynamics Inc (STLD) worth $19 billion, or 0.84% of the index. The company is in FactSet Economic Sector Non-Energy Minerals and FactSet Industry Sector Steel.</a:t>
            </a:r>
          </a:p>
          <a:p>
            <a:pPr lvl="1">
              <a:lnSpc>
                <a:spcPct val="110000"/>
              </a:lnSpc>
              <a:spcBef>
                <a:spcPts val="400"/>
              </a:spcBef>
            </a:pPr>
            <a:r>
              <a:rPr lang="en-US" sz="2100">
                <a:latin typeface="Source Sans Pro" panose="020B0503030403020204" pitchFamily="34" charset="0"/>
                <a:ea typeface="Source Sans Pro" panose="020B0503030403020204" pitchFamily="34" charset="0"/>
              </a:rPr>
              <a:t>The smallest security is Greif Inc Class A (GEF) worth $2 billion or 0.08% of the index. The company is in FactSet Economic Sector Process Industries, and FactSet Industry Sector Containers/Packaging.</a:t>
            </a:r>
          </a:p>
          <a:p>
            <a:pPr lvl="1"/>
            <a:endParaRPr lang="en-US">
              <a:latin typeface="Source Sans Pro" panose="020B0503030403020204" pitchFamily="34" charset="0"/>
              <a:ea typeface="Source Sans Pro" panose="020B0503030403020204" pitchFamily="34" charset="0"/>
            </a:endParaRPr>
          </a:p>
          <a:p>
            <a:pPr lvl="1"/>
            <a:endParaRPr lang="en-US">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7BC57E3F-9529-3349-BA05-9F7B039058DC}"/>
              </a:ext>
            </a:extLst>
          </p:cNvPr>
          <p:cNvSpPr>
            <a:spLocks noGrp="1"/>
          </p:cNvSpPr>
          <p:nvPr>
            <p:ph type="sldNum" sz="quarter" idx="4"/>
          </p:nvPr>
        </p:nvSpPr>
        <p:spPr/>
        <p:txBody>
          <a:bodyPr/>
          <a:lstStyle/>
          <a:p>
            <a:fld id="{2607D427-353C-DD47-9C57-CDC06D475577}" type="slidenum">
              <a:rPr lang="en-US" smtClean="0"/>
              <a:pPr/>
              <a:t>8</a:t>
            </a:fld>
            <a:endParaRPr lang="en-US" dirty="0"/>
          </a:p>
        </p:txBody>
      </p:sp>
    </p:spTree>
    <p:extLst>
      <p:ext uri="{BB962C8B-B14F-4D97-AF65-F5344CB8AC3E}">
        <p14:creationId xmlns:p14="http://schemas.microsoft.com/office/powerpoint/2010/main" val="15614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61CE-AC08-9B4D-8DBE-D64AF8F170EF}"/>
              </a:ext>
            </a:extLst>
          </p:cNvPr>
          <p:cNvSpPr>
            <a:spLocks noGrp="1"/>
          </p:cNvSpPr>
          <p:nvPr>
            <p:ph type="title"/>
          </p:nvPr>
        </p:nvSpPr>
        <p:spPr>
          <a:xfrm>
            <a:off x="756930" y="212963"/>
            <a:ext cx="5417027" cy="688185"/>
          </a:xfrm>
        </p:spPr>
        <p:txBody>
          <a:bodyPr anchor="ctr">
            <a:normAutofit/>
          </a:bodyPr>
          <a:lstStyle/>
          <a:p>
            <a:r>
              <a:rPr lang="en-US" dirty="0">
                <a:latin typeface="Panton Black Caps" pitchFamily="2" charset="77"/>
              </a:rPr>
              <a:t>Reproducing an index</a:t>
            </a:r>
          </a:p>
        </p:txBody>
      </p:sp>
      <p:sp>
        <p:nvSpPr>
          <p:cNvPr id="3" name="Content Placeholder 2">
            <a:extLst>
              <a:ext uri="{FF2B5EF4-FFF2-40B4-BE49-F238E27FC236}">
                <a16:creationId xmlns:a16="http://schemas.microsoft.com/office/drawing/2014/main" id="{EAADBA86-DF3D-2941-BAF2-FBC4C79B5B19}"/>
              </a:ext>
            </a:extLst>
          </p:cNvPr>
          <p:cNvSpPr>
            <a:spLocks noGrp="1"/>
          </p:cNvSpPr>
          <p:nvPr>
            <p:ph idx="1"/>
          </p:nvPr>
        </p:nvSpPr>
        <p:spPr>
          <a:xfrm>
            <a:off x="672844" y="1033670"/>
            <a:ext cx="7768222" cy="4943059"/>
          </a:xfrm>
        </p:spPr>
        <p:txBody>
          <a:bodyPr>
            <a:normAutofit fontScale="85000" lnSpcReduction="20000"/>
          </a:bodyPr>
          <a:lstStyle/>
          <a:p>
            <a:r>
              <a:rPr lang="en-US" dirty="0"/>
              <a:t>In order to exactly reproduce the index, we would need </a:t>
            </a:r>
            <a:r>
              <a:rPr lang="en-US"/>
              <a:t>$2.3 </a:t>
            </a:r>
            <a:r>
              <a:rPr lang="en-US" dirty="0"/>
              <a:t>trillion dollars</a:t>
            </a:r>
          </a:p>
          <a:p>
            <a:r>
              <a:rPr lang="en-US" dirty="0"/>
              <a:t>Suppose we have $10,000 to invest</a:t>
            </a:r>
          </a:p>
          <a:p>
            <a:pPr lvl="1"/>
            <a:r>
              <a:rPr lang="en-US"/>
              <a:t>0.84% </a:t>
            </a:r>
            <a:r>
              <a:rPr lang="en-US" dirty="0"/>
              <a:t>of $10,000 </a:t>
            </a:r>
            <a:r>
              <a:rPr lang="en-US"/>
              <a:t>is $84</a:t>
            </a:r>
            <a:endParaRPr lang="en-US" dirty="0"/>
          </a:p>
          <a:p>
            <a:pPr lvl="1"/>
            <a:r>
              <a:rPr lang="en-US" dirty="0"/>
              <a:t>Not enough to buy one share </a:t>
            </a:r>
            <a:r>
              <a:rPr lang="en-US"/>
              <a:t>of STLD at $108.66</a:t>
            </a:r>
            <a:endParaRPr lang="en-US" dirty="0"/>
          </a:p>
          <a:p>
            <a:r>
              <a:rPr lang="en-US" dirty="0"/>
              <a:t>ETFs </a:t>
            </a:r>
            <a:r>
              <a:rPr lang="en-US"/>
              <a:t>are investment funds traded on an exchange</a:t>
            </a:r>
          </a:p>
          <a:p>
            <a:pPr lvl="1"/>
            <a:r>
              <a:rPr lang="en-US"/>
              <a:t>ETFs often mimic indices</a:t>
            </a:r>
          </a:p>
          <a:p>
            <a:pPr lvl="1"/>
            <a:r>
              <a:rPr lang="en-US"/>
              <a:t>However, there are active ETFs that attempt to earn higher returns than a benchmark</a:t>
            </a:r>
          </a:p>
          <a:p>
            <a:r>
              <a:rPr lang="en-US"/>
              <a:t>ETFs offer low cost diversification and exposure to assets that meet a specified criteria</a:t>
            </a:r>
          </a:p>
          <a:p>
            <a:pPr lvl="1"/>
            <a:r>
              <a:rPr lang="en-US"/>
              <a:t>An investor can easily allocate holdings across stocks in different countries, size (e.g. S&amp;P 500 vs S&amp;P MidCap 400 vs S&amp;P SmallCap 600), style (e.g. value versus growth), and industry</a:t>
            </a:r>
          </a:p>
          <a:p>
            <a:pPr lvl="1"/>
            <a:r>
              <a:rPr lang="en-US"/>
              <a:t>A passive investor can diversify at low cost</a:t>
            </a:r>
          </a:p>
          <a:p>
            <a:pPr lvl="1"/>
            <a:r>
              <a:rPr lang="en-US"/>
              <a:t>An active investor can get bet on a theme, while mitigating company-specific risk</a:t>
            </a: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EE2A88B-EE5C-164F-B253-97143DEDC9B6}"/>
              </a:ext>
            </a:extLst>
          </p:cNvPr>
          <p:cNvSpPr>
            <a:spLocks noGrp="1"/>
          </p:cNvSpPr>
          <p:nvPr>
            <p:ph type="sldNum" sz="quarter" idx="4"/>
          </p:nvPr>
        </p:nvSpPr>
        <p:spPr/>
        <p:txBody>
          <a:bodyPr/>
          <a:lstStyle/>
          <a:p>
            <a:fld id="{2607D427-353C-DD47-9C57-CDC06D475577}" type="slidenum">
              <a:rPr lang="en-US" smtClean="0"/>
              <a:pPr/>
              <a:t>9</a:t>
            </a:fld>
            <a:endParaRPr lang="en-US" dirty="0"/>
          </a:p>
        </p:txBody>
      </p:sp>
    </p:spTree>
    <p:extLst>
      <p:ext uri="{BB962C8B-B14F-4D97-AF65-F5344CB8AC3E}">
        <p14:creationId xmlns:p14="http://schemas.microsoft.com/office/powerpoint/2010/main" val="1274531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FSPANMODE" val="span"/>
</p:tagLst>
</file>

<file path=ppt/tags/tag2.xml><?xml version="1.0" encoding="utf-8"?>
<p:tagLst xmlns:a="http://schemas.openxmlformats.org/drawingml/2006/main" xmlns:r="http://schemas.openxmlformats.org/officeDocument/2006/relationships" xmlns:p="http://schemas.openxmlformats.org/presentationml/2006/main">
  <p:tag name="AFSPANMODE" val="span"/>
</p:tagLst>
</file>

<file path=ppt/theme/theme1.xml><?xml version="1.0" encoding="utf-8"?>
<a:theme xmlns:a="http://schemas.openxmlformats.org/drawingml/2006/main" name="1_Ross Theme">
  <a:themeElements>
    <a:clrScheme name="Custom 1">
      <a:dk1>
        <a:srgbClr val="464646"/>
      </a:dk1>
      <a:lt1>
        <a:srgbClr val="FFFFFF"/>
      </a:lt1>
      <a:dk2>
        <a:srgbClr val="505050"/>
      </a:dk2>
      <a:lt2>
        <a:srgbClr val="EEECE1"/>
      </a:lt2>
      <a:accent1>
        <a:srgbClr val="002856"/>
      </a:accent1>
      <a:accent2>
        <a:srgbClr val="FFCB05"/>
      </a:accent2>
      <a:accent3>
        <a:srgbClr val="2FB6E3"/>
      </a:accent3>
      <a:accent4>
        <a:srgbClr val="0D57AA"/>
      </a:accent4>
      <a:accent5>
        <a:srgbClr val="DE642D"/>
      </a:accent5>
      <a:accent6>
        <a:srgbClr val="ECBC09"/>
      </a:accent6>
      <a:hlink>
        <a:srgbClr val="142F56"/>
      </a:hlink>
      <a:folHlink>
        <a:srgbClr val="3232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12593</TotalTime>
  <Words>2000</Words>
  <Application>Microsoft Office PowerPoint</Application>
  <PresentationFormat>On-screen Show (4:3)</PresentationFormat>
  <Paragraphs>265</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Georgia</vt:lpstr>
      <vt:lpstr>JetBrains Mono</vt:lpstr>
      <vt:lpstr>News Gothic MT</vt:lpstr>
      <vt:lpstr>Panton Black Caps</vt:lpstr>
      <vt:lpstr>Source Sans Pro</vt:lpstr>
      <vt:lpstr>Wingdings</vt:lpstr>
      <vt:lpstr>1_Ross Theme</vt:lpstr>
      <vt:lpstr>Understanding the S&amp;P MidCap 400</vt:lpstr>
      <vt:lpstr>PowerPoint Presentation</vt:lpstr>
      <vt:lpstr>Supervised Machine Learning</vt:lpstr>
      <vt:lpstr>Unsupervised Machine Learning</vt:lpstr>
      <vt:lpstr>Which type of learning in investing?</vt:lpstr>
      <vt:lpstr>PowerPoint Presentation</vt:lpstr>
      <vt:lpstr>The road ahead</vt:lpstr>
      <vt:lpstr>Indices vs exchange-traded funds (ETFS)</vt:lpstr>
      <vt:lpstr>Reproducing an index</vt:lpstr>
      <vt:lpstr>ETFs that track the S&amp;P MidCap 400</vt:lpstr>
      <vt:lpstr>Index return example (1)</vt:lpstr>
      <vt:lpstr>Index return example (2): Performance</vt:lpstr>
      <vt:lpstr>Index return example (3)</vt:lpstr>
      <vt:lpstr>Import and view data (1): MDY v SPY</vt:lpstr>
      <vt:lpstr>Import and view data (2)</vt:lpstr>
      <vt:lpstr>Import and view data (3)</vt:lpstr>
      <vt:lpstr>Import and view data (4)</vt:lpstr>
      <vt:lpstr>Import and view data (5)</vt:lpstr>
      <vt:lpstr>In summary</vt:lpstr>
    </vt:vector>
  </TitlesOfParts>
  <Company>Ross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School of Business</dc:creator>
  <cp:lastModifiedBy>Jason Hall</cp:lastModifiedBy>
  <cp:revision>50</cp:revision>
  <dcterms:created xsi:type="dcterms:W3CDTF">2015-08-13T20:38:19Z</dcterms:created>
  <dcterms:modified xsi:type="dcterms:W3CDTF">2022-12-25T08:51:23Z</dcterms:modified>
</cp:coreProperties>
</file>