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57" r:id="rId2"/>
    <p:sldId id="547" r:id="rId3"/>
    <p:sldId id="562" r:id="rId4"/>
    <p:sldId id="564" r:id="rId5"/>
    <p:sldId id="565" r:id="rId6"/>
    <p:sldId id="566" r:id="rId7"/>
    <p:sldId id="568" r:id="rId8"/>
    <p:sldId id="569" r:id="rId9"/>
    <p:sldId id="570" r:id="rId10"/>
    <p:sldId id="571" r:id="rId11"/>
    <p:sldId id="572" r:id="rId12"/>
    <p:sldId id="573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  <a:srgbClr val="000000"/>
    <a:srgbClr val="FFAC00"/>
    <a:srgbClr val="8F42CB"/>
    <a:srgbClr val="DEDEDE"/>
    <a:srgbClr val="8B40C5"/>
    <a:srgbClr val="FF0000"/>
    <a:srgbClr val="3FD5BA"/>
    <a:srgbClr val="F0F0F0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2" autoAdjust="0"/>
    <p:restoredTop sz="94609" autoAdjust="0"/>
  </p:normalViewPr>
  <p:slideViewPr>
    <p:cSldViewPr snapToGrid="0" snapToObjects="1">
      <p:cViewPr varScale="1">
        <p:scale>
          <a:sx n="104" d="100"/>
          <a:sy n="104" d="100"/>
        </p:scale>
        <p:origin x="20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M\Courses\FIN427\FIN427%20Winter%202023\Excel%2002%20Invesco%20MidCap%20Quality%20202301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bg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692825896762905"/>
                  <c:y val="-0.1313950860309127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MthData!$O$3:$O$195</c:f>
              <c:numCache>
                <c:formatCode>0.0000</c:formatCode>
                <c:ptCount val="193"/>
                <c:pt idx="0">
                  <c:v>-5.3990833333333824E-3</c:v>
                </c:pt>
                <c:pt idx="1">
                  <c:v>3.2637299487863453E-2</c:v>
                </c:pt>
                <c:pt idx="2">
                  <c:v>-3.6763470869986044E-3</c:v>
                </c:pt>
                <c:pt idx="3">
                  <c:v>4.298674748931656E-3</c:v>
                </c:pt>
                <c:pt idx="4">
                  <c:v>3.2533299120921212E-2</c:v>
                </c:pt>
                <c:pt idx="5">
                  <c:v>3.9437692855861885E-2</c:v>
                </c:pt>
                <c:pt idx="6">
                  <c:v>-2.3379660922621313E-2</c:v>
                </c:pt>
                <c:pt idx="7">
                  <c:v>-4.4560057545484311E-2</c:v>
                </c:pt>
                <c:pt idx="8">
                  <c:v>1.1778420551609992E-4</c:v>
                </c:pt>
                <c:pt idx="9">
                  <c:v>2.5219569547380413E-2</c:v>
                </c:pt>
                <c:pt idx="10">
                  <c:v>1.4550419189029707E-2</c:v>
                </c:pt>
                <c:pt idx="11">
                  <c:v>-5.3682753399924385E-2</c:v>
                </c:pt>
                <c:pt idx="12">
                  <c:v>-3.3485252194098603E-3</c:v>
                </c:pt>
                <c:pt idx="13">
                  <c:v>-6.7289383510077391E-2</c:v>
                </c:pt>
                <c:pt idx="14">
                  <c:v>-2.392622974788353E-2</c:v>
                </c:pt>
                <c:pt idx="15">
                  <c:v>-2.2250317347654373E-2</c:v>
                </c:pt>
                <c:pt idx="16">
                  <c:v>6.6326529717811902E-2</c:v>
                </c:pt>
                <c:pt idx="17">
                  <c:v>4.2937717309013808E-2</c:v>
                </c:pt>
                <c:pt idx="18">
                  <c:v>-7.747259254655546E-2</c:v>
                </c:pt>
                <c:pt idx="19">
                  <c:v>-4.0708071352454064E-2</c:v>
                </c:pt>
                <c:pt idx="20">
                  <c:v>1.3906495337036192E-2</c:v>
                </c:pt>
                <c:pt idx="21">
                  <c:v>-0.13061210093898701</c:v>
                </c:pt>
                <c:pt idx="22">
                  <c:v>-0.22014158253310193</c:v>
                </c:pt>
                <c:pt idx="23">
                  <c:v>-9.1570157416346179E-2</c:v>
                </c:pt>
                <c:pt idx="24">
                  <c:v>4.8875852829989221E-2</c:v>
                </c:pt>
                <c:pt idx="25">
                  <c:v>-6.9960094675950268E-2</c:v>
                </c:pt>
                <c:pt idx="26">
                  <c:v>-9.5798077813787325E-2</c:v>
                </c:pt>
                <c:pt idx="27">
                  <c:v>8.8820278194222557E-2</c:v>
                </c:pt>
                <c:pt idx="28">
                  <c:v>0.14103138615043415</c:v>
                </c:pt>
                <c:pt idx="29">
                  <c:v>4.1314410758448279E-2</c:v>
                </c:pt>
                <c:pt idx="30">
                  <c:v>-4.529910666490446E-3</c:v>
                </c:pt>
                <c:pt idx="31">
                  <c:v>8.9967441493162839E-2</c:v>
                </c:pt>
                <c:pt idx="32">
                  <c:v>4.9638227270624502E-2</c:v>
                </c:pt>
                <c:pt idx="33">
                  <c:v>6.2282681697687241E-2</c:v>
                </c:pt>
                <c:pt idx="34">
                  <c:v>-4.3639143150861863E-2</c:v>
                </c:pt>
                <c:pt idx="35">
                  <c:v>4.9537174699310516E-2</c:v>
                </c:pt>
                <c:pt idx="36">
                  <c:v>6.2356476054024473E-2</c:v>
                </c:pt>
                <c:pt idx="37">
                  <c:v>-3.5477318555722566E-2</c:v>
                </c:pt>
                <c:pt idx="38">
                  <c:v>5.2052250514479363E-2</c:v>
                </c:pt>
                <c:pt idx="39">
                  <c:v>7.0753729940140897E-2</c:v>
                </c:pt>
                <c:pt idx="40">
                  <c:v>3.5996531062202235E-2</c:v>
                </c:pt>
                <c:pt idx="41">
                  <c:v>-7.3112376975604507E-2</c:v>
                </c:pt>
                <c:pt idx="42">
                  <c:v>-6.1703511039053631E-2</c:v>
                </c:pt>
                <c:pt idx="43">
                  <c:v>6.872622071259421E-2</c:v>
                </c:pt>
                <c:pt idx="44">
                  <c:v>-4.4606032589230835E-2</c:v>
                </c:pt>
                <c:pt idx="45">
                  <c:v>0.10598952278675676</c:v>
                </c:pt>
                <c:pt idx="46">
                  <c:v>4.0354730281794551E-2</c:v>
                </c:pt>
                <c:pt idx="47">
                  <c:v>2.1829051326852977E-2</c:v>
                </c:pt>
                <c:pt idx="48">
                  <c:v>6.8177222844510277E-2</c:v>
                </c:pt>
                <c:pt idx="49">
                  <c:v>2.2771435918824304E-2</c:v>
                </c:pt>
                <c:pt idx="50">
                  <c:v>4.0288007022415889E-2</c:v>
                </c:pt>
                <c:pt idx="51">
                  <c:v>1.7087894979852712E-2</c:v>
                </c:pt>
                <c:pt idx="52">
                  <c:v>2.7391444656657941E-2</c:v>
                </c:pt>
                <c:pt idx="53">
                  <c:v>-4.2244388188460106E-3</c:v>
                </c:pt>
                <c:pt idx="54">
                  <c:v>-2.375672785862486E-2</c:v>
                </c:pt>
                <c:pt idx="55">
                  <c:v>-3.4667281211854771E-2</c:v>
                </c:pt>
                <c:pt idx="56">
                  <c:v>-7.0179447396146968E-2</c:v>
                </c:pt>
                <c:pt idx="57">
                  <c:v>-9.8747722082771786E-2</c:v>
                </c:pt>
                <c:pt idx="58">
                  <c:v>0.13165840111305319</c:v>
                </c:pt>
                <c:pt idx="59">
                  <c:v>-6.4739512749060228E-3</c:v>
                </c:pt>
                <c:pt idx="60">
                  <c:v>-2.6965773675430263E-3</c:v>
                </c:pt>
                <c:pt idx="61">
                  <c:v>6.5807607221219769E-2</c:v>
                </c:pt>
                <c:pt idx="62">
                  <c:v>4.3437701461855362E-2</c:v>
                </c:pt>
                <c:pt idx="63">
                  <c:v>1.981007880937587E-2</c:v>
                </c:pt>
                <c:pt idx="64">
                  <c:v>-6.0373133285587573E-3</c:v>
                </c:pt>
                <c:pt idx="65">
                  <c:v>-7.2136706060054137E-2</c:v>
                </c:pt>
                <c:pt idx="66">
                  <c:v>2.4960448781337075E-2</c:v>
                </c:pt>
                <c:pt idx="67">
                  <c:v>1.3608754249812838E-4</c:v>
                </c:pt>
                <c:pt idx="68">
                  <c:v>3.0624072176914846E-2</c:v>
                </c:pt>
                <c:pt idx="69">
                  <c:v>2.0661336117752564E-2</c:v>
                </c:pt>
                <c:pt idx="70">
                  <c:v>-1.1508501655106085E-2</c:v>
                </c:pt>
                <c:pt idx="71">
                  <c:v>1.5182178920383694E-2</c:v>
                </c:pt>
                <c:pt idx="72">
                  <c:v>2.4579750803297853E-2</c:v>
                </c:pt>
                <c:pt idx="73">
                  <c:v>6.8429017680933457E-2</c:v>
                </c:pt>
                <c:pt idx="74">
                  <c:v>1.560074415009359E-2</c:v>
                </c:pt>
                <c:pt idx="75">
                  <c:v>4.4413971584019399E-2</c:v>
                </c:pt>
                <c:pt idx="76">
                  <c:v>1.2410702134588116E-2</c:v>
                </c:pt>
                <c:pt idx="77">
                  <c:v>2.0919975201048702E-2</c:v>
                </c:pt>
                <c:pt idx="78">
                  <c:v>-1.2583405908249365E-2</c:v>
                </c:pt>
                <c:pt idx="79">
                  <c:v>5.7785021206806432E-2</c:v>
                </c:pt>
                <c:pt idx="80">
                  <c:v>-2.4465244216044204E-2</c:v>
                </c:pt>
                <c:pt idx="81">
                  <c:v>4.8561018500864389E-2</c:v>
                </c:pt>
                <c:pt idx="82">
                  <c:v>3.565132967055213E-2</c:v>
                </c:pt>
                <c:pt idx="83">
                  <c:v>1.8900419330123864E-2</c:v>
                </c:pt>
                <c:pt idx="84">
                  <c:v>3.2115627543134441E-2</c:v>
                </c:pt>
                <c:pt idx="85">
                  <c:v>-2.1263845408115399E-2</c:v>
                </c:pt>
                <c:pt idx="86">
                  <c:v>5.9908867092931153E-2</c:v>
                </c:pt>
                <c:pt idx="87">
                  <c:v>-2.2431164259081073E-3</c:v>
                </c:pt>
                <c:pt idx="88">
                  <c:v>-6.0218364920512054E-3</c:v>
                </c:pt>
                <c:pt idx="89">
                  <c:v>2.2932047191194162E-2</c:v>
                </c:pt>
                <c:pt idx="90">
                  <c:v>3.3038020833147247E-2</c:v>
                </c:pt>
                <c:pt idx="91">
                  <c:v>-2.7914471613275545E-2</c:v>
                </c:pt>
                <c:pt idx="92">
                  <c:v>4.6434351062573605E-2</c:v>
                </c:pt>
                <c:pt idx="93">
                  <c:v>-3.5036847329617544E-2</c:v>
                </c:pt>
                <c:pt idx="94">
                  <c:v>3.3591973867256313E-2</c:v>
                </c:pt>
                <c:pt idx="95">
                  <c:v>2.5210833181755762E-2</c:v>
                </c:pt>
                <c:pt idx="96">
                  <c:v>2.4654030010357285E-3</c:v>
                </c:pt>
                <c:pt idx="97">
                  <c:v>-1.2931335065302866E-2</c:v>
                </c:pt>
                <c:pt idx="98">
                  <c:v>5.7073025805899714E-2</c:v>
                </c:pt>
                <c:pt idx="99">
                  <c:v>4.060406237843461E-3</c:v>
                </c:pt>
                <c:pt idx="100">
                  <c:v>-5.5785264464883501E-3</c:v>
                </c:pt>
                <c:pt idx="101">
                  <c:v>1.5432445719947513E-2</c:v>
                </c:pt>
                <c:pt idx="102">
                  <c:v>-1.7913116237694836E-2</c:v>
                </c:pt>
                <c:pt idx="103">
                  <c:v>7.4644949492463138E-3</c:v>
                </c:pt>
                <c:pt idx="104">
                  <c:v>-5.2046785960508643E-2</c:v>
                </c:pt>
                <c:pt idx="105">
                  <c:v>-3.7280300366219543E-2</c:v>
                </c:pt>
                <c:pt idx="106">
                  <c:v>6.3349287580472646E-2</c:v>
                </c:pt>
                <c:pt idx="107">
                  <c:v>5.9763589960663364E-3</c:v>
                </c:pt>
                <c:pt idx="108">
                  <c:v>-2.6923042523315347E-2</c:v>
                </c:pt>
                <c:pt idx="109">
                  <c:v>-7.4181111681214301E-2</c:v>
                </c:pt>
                <c:pt idx="110">
                  <c:v>1.3233848177891158E-2</c:v>
                </c:pt>
                <c:pt idx="111">
                  <c:v>8.3892369169910802E-2</c:v>
                </c:pt>
                <c:pt idx="112">
                  <c:v>1.1716170544871996E-2</c:v>
                </c:pt>
                <c:pt idx="113">
                  <c:v>1.7157420814525089E-2</c:v>
                </c:pt>
                <c:pt idx="114">
                  <c:v>2.0695913921818438E-3</c:v>
                </c:pt>
                <c:pt idx="115">
                  <c:v>4.4848077208164167E-2</c:v>
                </c:pt>
                <c:pt idx="116">
                  <c:v>-2.0545930747151195E-3</c:v>
                </c:pt>
                <c:pt idx="117">
                  <c:v>-2.0678468546446273E-4</c:v>
                </c:pt>
                <c:pt idx="118">
                  <c:v>-2.6551358356125342E-2</c:v>
                </c:pt>
                <c:pt idx="119">
                  <c:v>4.7285048830193785E-2</c:v>
                </c:pt>
                <c:pt idx="120">
                  <c:v>8.5889868933490439E-3</c:v>
                </c:pt>
                <c:pt idx="121">
                  <c:v>2.5023743846625243E-2</c:v>
                </c:pt>
                <c:pt idx="122">
                  <c:v>3.3185276537101099E-2</c:v>
                </c:pt>
                <c:pt idx="123">
                  <c:v>-2.8263982167283379E-3</c:v>
                </c:pt>
                <c:pt idx="124">
                  <c:v>7.8533048726279493E-3</c:v>
                </c:pt>
                <c:pt idx="125">
                  <c:v>5.5060265610329864E-3</c:v>
                </c:pt>
                <c:pt idx="126">
                  <c:v>1.0972227543996673E-2</c:v>
                </c:pt>
                <c:pt idx="127">
                  <c:v>1.5961841301960964E-2</c:v>
                </c:pt>
                <c:pt idx="128">
                  <c:v>-4.0830219956495307E-3</c:v>
                </c:pt>
                <c:pt idx="129">
                  <c:v>2.3679329007523307E-2</c:v>
                </c:pt>
                <c:pt idx="130">
                  <c:v>1.9169103448021096E-2</c:v>
                </c:pt>
                <c:pt idx="131">
                  <c:v>3.4624783346153688E-2</c:v>
                </c:pt>
                <c:pt idx="132">
                  <c:v>9.8167285009578709E-3</c:v>
                </c:pt>
                <c:pt idx="133">
                  <c:v>4.1391432733649279E-2</c:v>
                </c:pt>
                <c:pt idx="134">
                  <c:v>-3.9046506406076147E-2</c:v>
                </c:pt>
                <c:pt idx="135">
                  <c:v>8.2169485971819159E-4</c:v>
                </c:pt>
                <c:pt idx="136">
                  <c:v>-3.5680735376142254E-3</c:v>
                </c:pt>
                <c:pt idx="137">
                  <c:v>2.5240666990875838E-2</c:v>
                </c:pt>
                <c:pt idx="138">
                  <c:v>5.7266795992268679E-3</c:v>
                </c:pt>
                <c:pt idx="139">
                  <c:v>2.6638496690792709E-2</c:v>
                </c:pt>
                <c:pt idx="140">
                  <c:v>2.8841340834153701E-2</c:v>
                </c:pt>
                <c:pt idx="141">
                  <c:v>-7.5679991548043791E-3</c:v>
                </c:pt>
                <c:pt idx="142">
                  <c:v>-8.9400696589572545E-2</c:v>
                </c:pt>
                <c:pt idx="143">
                  <c:v>2.1715973151679717E-2</c:v>
                </c:pt>
                <c:pt idx="144">
                  <c:v>-0.10092838810973076</c:v>
                </c:pt>
                <c:pt idx="145">
                  <c:v>0.10448941845452675</c:v>
                </c:pt>
                <c:pt idx="146">
                  <c:v>4.3503441581491283E-2</c:v>
                </c:pt>
                <c:pt idx="147">
                  <c:v>7.2823533556209104E-3</c:v>
                </c:pt>
                <c:pt idx="148">
                  <c:v>3.5787672079994705E-2</c:v>
                </c:pt>
                <c:pt idx="149">
                  <c:v>-6.4604684420186353E-2</c:v>
                </c:pt>
                <c:pt idx="150">
                  <c:v>6.8864711441087398E-2</c:v>
                </c:pt>
                <c:pt idx="151">
                  <c:v>1.3747955495857717E-2</c:v>
                </c:pt>
                <c:pt idx="152">
                  <c:v>-3.0620077293602506E-2</c:v>
                </c:pt>
                <c:pt idx="153">
                  <c:v>1.7654068305949861E-2</c:v>
                </c:pt>
                <c:pt idx="154">
                  <c:v>9.9914877556063816E-3</c:v>
                </c:pt>
                <c:pt idx="155">
                  <c:v>3.6244053535010048E-2</c:v>
                </c:pt>
                <c:pt idx="156">
                  <c:v>1.6404181117544919E-2</c:v>
                </c:pt>
                <c:pt idx="157">
                  <c:v>-4.8359598148996416E-3</c:v>
                </c:pt>
                <c:pt idx="158">
                  <c:v>-9.0407833041557459E-2</c:v>
                </c:pt>
                <c:pt idx="159">
                  <c:v>-0.19549386138516511</c:v>
                </c:pt>
                <c:pt idx="160">
                  <c:v>0.14573516624945776</c:v>
                </c:pt>
                <c:pt idx="161">
                  <c:v>7.7785052194545137E-2</c:v>
                </c:pt>
                <c:pt idx="162">
                  <c:v>2.2495880059362778E-2</c:v>
                </c:pt>
                <c:pt idx="163">
                  <c:v>6.3681904264586531E-2</c:v>
                </c:pt>
                <c:pt idx="164">
                  <c:v>3.2764586303772623E-2</c:v>
                </c:pt>
                <c:pt idx="165">
                  <c:v>-1.6080024014631482E-2</c:v>
                </c:pt>
                <c:pt idx="166">
                  <c:v>5.277439317142564E-3</c:v>
                </c:pt>
                <c:pt idx="167">
                  <c:v>0.13275209257619475</c:v>
                </c:pt>
                <c:pt idx="168">
                  <c:v>5.3660875761887626E-2</c:v>
                </c:pt>
                <c:pt idx="169">
                  <c:v>-3.4098773974686656E-3</c:v>
                </c:pt>
                <c:pt idx="170">
                  <c:v>6.1306565175920029E-2</c:v>
                </c:pt>
                <c:pt idx="171">
                  <c:v>2.9123960906032833E-2</c:v>
                </c:pt>
                <c:pt idx="172">
                  <c:v>5.3967475806844661E-2</c:v>
                </c:pt>
                <c:pt idx="173">
                  <c:v>5.4512177957888866E-3</c:v>
                </c:pt>
                <c:pt idx="174">
                  <c:v>1.2529691336115478E-2</c:v>
                </c:pt>
                <c:pt idx="175">
                  <c:v>5.9809071602325813E-3</c:v>
                </c:pt>
                <c:pt idx="176">
                  <c:v>2.9071294214881551E-2</c:v>
                </c:pt>
                <c:pt idx="177">
                  <c:v>-4.239191198578654E-2</c:v>
                </c:pt>
                <c:pt idx="178">
                  <c:v>6.4965296546969864E-2</c:v>
                </c:pt>
                <c:pt idx="179">
                  <c:v>-3.2968582504682938E-2</c:v>
                </c:pt>
                <c:pt idx="180">
                  <c:v>3.9783723299346228E-2</c:v>
                </c:pt>
                <c:pt idx="181">
                  <c:v>-7.3375285702064391E-2</c:v>
                </c:pt>
                <c:pt idx="182">
                  <c:v>-3.7037121976430834E-3</c:v>
                </c:pt>
                <c:pt idx="183">
                  <c:v>2.0868275109206295E-2</c:v>
                </c:pt>
                <c:pt idx="184">
                  <c:v>-7.6680918610804311E-2</c:v>
                </c:pt>
                <c:pt idx="185">
                  <c:v>1.9380796028209528E-3</c:v>
                </c:pt>
                <c:pt idx="186">
                  <c:v>-9.9173208013878689E-2</c:v>
                </c:pt>
                <c:pt idx="187">
                  <c:v>9.6976176472789749E-2</c:v>
                </c:pt>
                <c:pt idx="188">
                  <c:v>-2.7687728061462455E-2</c:v>
                </c:pt>
                <c:pt idx="189">
                  <c:v>-9.8474595344081373E-2</c:v>
                </c:pt>
                <c:pt idx="190">
                  <c:v>8.3026636376379345E-2</c:v>
                </c:pt>
                <c:pt idx="191">
                  <c:v>5.6909609071763657E-2</c:v>
                </c:pt>
                <c:pt idx="192">
                  <c:v>-5.2555744774834864E-2</c:v>
                </c:pt>
              </c:numCache>
            </c:numRef>
          </c:xVal>
          <c:yVal>
            <c:numRef>
              <c:f>MthData!$M$3:$M$195</c:f>
              <c:numCache>
                <c:formatCode>0.0000</c:formatCode>
                <c:ptCount val="193"/>
                <c:pt idx="0">
                  <c:v>2.0865816666666655E-2</c:v>
                </c:pt>
                <c:pt idx="1">
                  <c:v>2.3302907237621434E-2</c:v>
                </c:pt>
                <c:pt idx="2">
                  <c:v>5.3096484536702074E-3</c:v>
                </c:pt>
                <c:pt idx="3">
                  <c:v>8.0303657431232273E-3</c:v>
                </c:pt>
                <c:pt idx="4">
                  <c:v>3.4338056330871648E-2</c:v>
                </c:pt>
                <c:pt idx="5">
                  <c:v>3.994201391047817E-2</c:v>
                </c:pt>
                <c:pt idx="6">
                  <c:v>-1.8056471317960485E-2</c:v>
                </c:pt>
                <c:pt idx="7">
                  <c:v>-5.1846480211457768E-2</c:v>
                </c:pt>
                <c:pt idx="8">
                  <c:v>-7.9001996633940724E-3</c:v>
                </c:pt>
                <c:pt idx="9">
                  <c:v>1.8199305447811284E-2</c:v>
                </c:pt>
                <c:pt idx="10">
                  <c:v>1.586659280547147E-2</c:v>
                </c:pt>
                <c:pt idx="11">
                  <c:v>-4.421996638965113E-2</c:v>
                </c:pt>
                <c:pt idx="12">
                  <c:v>-8.7618904282516959E-3</c:v>
                </c:pt>
                <c:pt idx="13">
                  <c:v>-7.4618471609117151E-2</c:v>
                </c:pt>
                <c:pt idx="14">
                  <c:v>-3.6840106871414292E-2</c:v>
                </c:pt>
                <c:pt idx="15">
                  <c:v>-2.0110383250119938E-2</c:v>
                </c:pt>
                <c:pt idx="16">
                  <c:v>7.6350914264504202E-2</c:v>
                </c:pt>
                <c:pt idx="17">
                  <c:v>5.4822270042329153E-2</c:v>
                </c:pt>
                <c:pt idx="18">
                  <c:v>-8.3087352377827481E-2</c:v>
                </c:pt>
                <c:pt idx="19">
                  <c:v>-1.906356088951881E-2</c:v>
                </c:pt>
                <c:pt idx="20">
                  <c:v>-2.9148417225050606E-3</c:v>
                </c:pt>
                <c:pt idx="21">
                  <c:v>-0.13571340585433633</c:v>
                </c:pt>
                <c:pt idx="22">
                  <c:v>-0.22382057542535108</c:v>
                </c:pt>
                <c:pt idx="23">
                  <c:v>-8.6653391653023396E-2</c:v>
                </c:pt>
                <c:pt idx="24">
                  <c:v>8.2710144921343348E-2</c:v>
                </c:pt>
                <c:pt idx="25">
                  <c:v>-6.5890076857969826E-2</c:v>
                </c:pt>
                <c:pt idx="26">
                  <c:v>-7.9489702163980186E-2</c:v>
                </c:pt>
                <c:pt idx="27">
                  <c:v>8.4650570768690314E-2</c:v>
                </c:pt>
                <c:pt idx="28">
                  <c:v>8.8632030324301059E-2</c:v>
                </c:pt>
                <c:pt idx="29">
                  <c:v>1.021818388871993E-2</c:v>
                </c:pt>
                <c:pt idx="30">
                  <c:v>2.5826828592761305E-2</c:v>
                </c:pt>
                <c:pt idx="31">
                  <c:v>6.7480387852349569E-2</c:v>
                </c:pt>
                <c:pt idx="32">
                  <c:v>2.0437246868404976E-2</c:v>
                </c:pt>
                <c:pt idx="33">
                  <c:v>6.9710900282972887E-2</c:v>
                </c:pt>
                <c:pt idx="34">
                  <c:v>-3.8762645422128754E-2</c:v>
                </c:pt>
                <c:pt idx="35">
                  <c:v>4.503856198290479E-2</c:v>
                </c:pt>
                <c:pt idx="36">
                  <c:v>5.1038574325791702E-2</c:v>
                </c:pt>
                <c:pt idx="37">
                  <c:v>-4.462959694071756E-2</c:v>
                </c:pt>
                <c:pt idx="38">
                  <c:v>5.0748825358802423E-2</c:v>
                </c:pt>
                <c:pt idx="39">
                  <c:v>6.9010160379564367E-2</c:v>
                </c:pt>
                <c:pt idx="40">
                  <c:v>4.1899825130104477E-2</c:v>
                </c:pt>
                <c:pt idx="41">
                  <c:v>-5.4539274553362868E-2</c:v>
                </c:pt>
                <c:pt idx="42">
                  <c:v>-5.3718258615992491E-2</c:v>
                </c:pt>
                <c:pt idx="43">
                  <c:v>4.8427820667121979E-2</c:v>
                </c:pt>
                <c:pt idx="44">
                  <c:v>-6.2649387233649143E-2</c:v>
                </c:pt>
                <c:pt idx="45">
                  <c:v>0.11080355326953382</c:v>
                </c:pt>
                <c:pt idx="46">
                  <c:v>3.7919592965067708E-2</c:v>
                </c:pt>
                <c:pt idx="47">
                  <c:v>1.5593441689819911E-2</c:v>
                </c:pt>
                <c:pt idx="48">
                  <c:v>5.1340575900962804E-2</c:v>
                </c:pt>
                <c:pt idx="49">
                  <c:v>1.2297889864320738E-2</c:v>
                </c:pt>
                <c:pt idx="50">
                  <c:v>2.8193970336393395E-2</c:v>
                </c:pt>
                <c:pt idx="51">
                  <c:v>2.006923805127344E-2</c:v>
                </c:pt>
                <c:pt idx="52">
                  <c:v>3.2589836578460096E-2</c:v>
                </c:pt>
                <c:pt idx="53">
                  <c:v>-4.0966793260437066E-3</c:v>
                </c:pt>
                <c:pt idx="54">
                  <c:v>-1.8640369148774361E-2</c:v>
                </c:pt>
                <c:pt idx="55">
                  <c:v>-3.7383112355515245E-2</c:v>
                </c:pt>
                <c:pt idx="56">
                  <c:v>-6.1320528136501531E-2</c:v>
                </c:pt>
                <c:pt idx="57">
                  <c:v>-8.656839567711512E-2</c:v>
                </c:pt>
                <c:pt idx="58">
                  <c:v>0.13501097514238328</c:v>
                </c:pt>
                <c:pt idx="59">
                  <c:v>-3.0854357957429527E-2</c:v>
                </c:pt>
                <c:pt idx="60">
                  <c:v>1.2741486579781917E-2</c:v>
                </c:pt>
                <c:pt idx="61">
                  <c:v>5.4997850835274045E-2</c:v>
                </c:pt>
                <c:pt idx="62">
                  <c:v>3.362442724762419E-2</c:v>
                </c:pt>
                <c:pt idx="63">
                  <c:v>2.2870502931918796E-2</c:v>
                </c:pt>
                <c:pt idx="64">
                  <c:v>-1.6001088184915226E-2</c:v>
                </c:pt>
                <c:pt idx="65">
                  <c:v>-7.8998537397716964E-2</c:v>
                </c:pt>
                <c:pt idx="66">
                  <c:v>2.6288812536528372E-2</c:v>
                </c:pt>
                <c:pt idx="67">
                  <c:v>2.1995055126592021E-2</c:v>
                </c:pt>
                <c:pt idx="68">
                  <c:v>1.8759097180872403E-2</c:v>
                </c:pt>
                <c:pt idx="69">
                  <c:v>1.7963383459520314E-2</c:v>
                </c:pt>
                <c:pt idx="70">
                  <c:v>-7.6380882611635226E-3</c:v>
                </c:pt>
                <c:pt idx="71">
                  <c:v>1.4524343055746059E-2</c:v>
                </c:pt>
                <c:pt idx="72">
                  <c:v>2.2462692318155422E-2</c:v>
                </c:pt>
                <c:pt idx="73">
                  <c:v>5.6828776551284266E-2</c:v>
                </c:pt>
                <c:pt idx="74">
                  <c:v>1.8098250951510395E-2</c:v>
                </c:pt>
                <c:pt idx="75">
                  <c:v>4.1191355263355281E-2</c:v>
                </c:pt>
                <c:pt idx="76">
                  <c:v>5.9873085625626338E-3</c:v>
                </c:pt>
                <c:pt idx="77">
                  <c:v>3.5259728969707631E-2</c:v>
                </c:pt>
                <c:pt idx="78">
                  <c:v>-1.2367001849649348E-2</c:v>
                </c:pt>
                <c:pt idx="79">
                  <c:v>4.5605777446088659E-2</c:v>
                </c:pt>
                <c:pt idx="80">
                  <c:v>-2.8705252399399441E-2</c:v>
                </c:pt>
                <c:pt idx="81">
                  <c:v>4.3393416190152273E-2</c:v>
                </c:pt>
                <c:pt idx="82">
                  <c:v>4.381701738843586E-2</c:v>
                </c:pt>
                <c:pt idx="83">
                  <c:v>2.1120149879100481E-2</c:v>
                </c:pt>
                <c:pt idx="84">
                  <c:v>2.4948067925138796E-2</c:v>
                </c:pt>
                <c:pt idx="85">
                  <c:v>-3.3072937852610972E-2</c:v>
                </c:pt>
                <c:pt idx="86">
                  <c:v>5.0089055367075488E-2</c:v>
                </c:pt>
                <c:pt idx="87">
                  <c:v>6.2561447813237712E-3</c:v>
                </c:pt>
                <c:pt idx="88">
                  <c:v>-1.0963313414776553E-3</c:v>
                </c:pt>
                <c:pt idx="89">
                  <c:v>2.5393345957798553E-2</c:v>
                </c:pt>
                <c:pt idx="90">
                  <c:v>2.9876037224447007E-2</c:v>
                </c:pt>
                <c:pt idx="91">
                  <c:v>-2.5278393448403332E-2</c:v>
                </c:pt>
                <c:pt idx="92">
                  <c:v>3.7204390917460035E-2</c:v>
                </c:pt>
                <c:pt idx="93">
                  <c:v>-3.2289063611190001E-2</c:v>
                </c:pt>
                <c:pt idx="94">
                  <c:v>3.1319301762480649E-2</c:v>
                </c:pt>
                <c:pt idx="95">
                  <c:v>2.933633896276255E-2</c:v>
                </c:pt>
                <c:pt idx="96">
                  <c:v>9.5931550372713413E-3</c:v>
                </c:pt>
                <c:pt idx="97">
                  <c:v>-2.171554020836031E-2</c:v>
                </c:pt>
                <c:pt idx="98">
                  <c:v>4.9868080910994962E-2</c:v>
                </c:pt>
                <c:pt idx="99">
                  <c:v>-1.7606606568071005E-3</c:v>
                </c:pt>
                <c:pt idx="100">
                  <c:v>-4.8494123587171402E-3</c:v>
                </c:pt>
                <c:pt idx="101">
                  <c:v>8.701024233194193E-3</c:v>
                </c:pt>
                <c:pt idx="102">
                  <c:v>-2.7899078141451615E-2</c:v>
                </c:pt>
                <c:pt idx="103">
                  <c:v>-1.0292349467234342E-3</c:v>
                </c:pt>
                <c:pt idx="104">
                  <c:v>-5.4229580454393231E-2</c:v>
                </c:pt>
                <c:pt idx="105">
                  <c:v>-4.9790264929645445E-2</c:v>
                </c:pt>
                <c:pt idx="106">
                  <c:v>7.0889236306416414E-2</c:v>
                </c:pt>
                <c:pt idx="107">
                  <c:v>3.2024318333000817E-3</c:v>
                </c:pt>
                <c:pt idx="108">
                  <c:v>-3.1162777964130254E-2</c:v>
                </c:pt>
                <c:pt idx="109">
                  <c:v>-8.1441177456022945E-2</c:v>
                </c:pt>
                <c:pt idx="110">
                  <c:v>2.7560464219657042E-2</c:v>
                </c:pt>
                <c:pt idx="111">
                  <c:v>9.6071713698819033E-2</c:v>
                </c:pt>
                <c:pt idx="112">
                  <c:v>3.2659184540915806E-2</c:v>
                </c:pt>
                <c:pt idx="113">
                  <c:v>5.7750529634665836E-3</c:v>
                </c:pt>
                <c:pt idx="114">
                  <c:v>3.7590401233530053E-3</c:v>
                </c:pt>
                <c:pt idx="115">
                  <c:v>4.2420345596288017E-2</c:v>
                </c:pt>
                <c:pt idx="116">
                  <c:v>-6.5166244181558176E-3</c:v>
                </c:pt>
                <c:pt idx="117">
                  <c:v>6.97817135521424E-3</c:v>
                </c:pt>
                <c:pt idx="118">
                  <c:v>-3.7764378712607204E-2</c:v>
                </c:pt>
                <c:pt idx="119">
                  <c:v>5.8648685650696794E-2</c:v>
                </c:pt>
                <c:pt idx="120">
                  <c:v>1.1612580659776845E-2</c:v>
                </c:pt>
                <c:pt idx="121">
                  <c:v>2.3882498033820407E-2</c:v>
                </c:pt>
                <c:pt idx="122">
                  <c:v>2.1588938748324876E-2</c:v>
                </c:pt>
                <c:pt idx="123">
                  <c:v>-2.0884577400957787E-3</c:v>
                </c:pt>
                <c:pt idx="124">
                  <c:v>9.8352304614438154E-4</c:v>
                </c:pt>
                <c:pt idx="125">
                  <c:v>-3.5337354740325264E-3</c:v>
                </c:pt>
                <c:pt idx="126">
                  <c:v>1.1631064753074341E-2</c:v>
                </c:pt>
                <c:pt idx="127">
                  <c:v>9.6326181338818075E-3</c:v>
                </c:pt>
                <c:pt idx="128">
                  <c:v>-7.9540791189010619E-3</c:v>
                </c:pt>
                <c:pt idx="129">
                  <c:v>3.1785908471734535E-2</c:v>
                </c:pt>
                <c:pt idx="130">
                  <c:v>3.7827723321395938E-3</c:v>
                </c:pt>
                <c:pt idx="131">
                  <c:v>3.876637047624485E-2</c:v>
                </c:pt>
                <c:pt idx="132">
                  <c:v>1.0926781180076882E-2</c:v>
                </c:pt>
                <c:pt idx="133">
                  <c:v>2.6923858808894443E-2</c:v>
                </c:pt>
                <c:pt idx="134">
                  <c:v>-4.2004489747569589E-2</c:v>
                </c:pt>
                <c:pt idx="135">
                  <c:v>2.8362083107622781E-3</c:v>
                </c:pt>
                <c:pt idx="136">
                  <c:v>3.8256806945403607E-4</c:v>
                </c:pt>
                <c:pt idx="137">
                  <c:v>2.6687386750087461E-2</c:v>
                </c:pt>
                <c:pt idx="138">
                  <c:v>1.5066676199283556E-2</c:v>
                </c:pt>
                <c:pt idx="139">
                  <c:v>1.2793738379076656E-2</c:v>
                </c:pt>
                <c:pt idx="140">
                  <c:v>2.8223411806874505E-2</c:v>
                </c:pt>
                <c:pt idx="141">
                  <c:v>-4.2168392611657236E-3</c:v>
                </c:pt>
                <c:pt idx="142">
                  <c:v>-8.0482966647487372E-2</c:v>
                </c:pt>
                <c:pt idx="143">
                  <c:v>2.7801800872292392E-3</c:v>
                </c:pt>
                <c:pt idx="144">
                  <c:v>-9.1850412591121977E-2</c:v>
                </c:pt>
                <c:pt idx="145">
                  <c:v>0.10659750760902231</c:v>
                </c:pt>
                <c:pt idx="146">
                  <c:v>3.3877015687552366E-2</c:v>
                </c:pt>
                <c:pt idx="147">
                  <c:v>1.1385300432963066E-2</c:v>
                </c:pt>
                <c:pt idx="148">
                  <c:v>1.8276410610531899E-2</c:v>
                </c:pt>
                <c:pt idx="149">
                  <c:v>-8.0765820389988752E-2</c:v>
                </c:pt>
                <c:pt idx="150">
                  <c:v>7.0479334799053758E-2</c:v>
                </c:pt>
                <c:pt idx="151">
                  <c:v>2.1853448799098889E-2</c:v>
                </c:pt>
                <c:pt idx="152">
                  <c:v>-3.9586930806160943E-2</c:v>
                </c:pt>
                <c:pt idx="153">
                  <c:v>1.6287854584909018E-2</c:v>
                </c:pt>
                <c:pt idx="154">
                  <c:v>1.4845327008417846E-2</c:v>
                </c:pt>
                <c:pt idx="155">
                  <c:v>3.5483424080100426E-2</c:v>
                </c:pt>
                <c:pt idx="156">
                  <c:v>2.4761117818144256E-2</c:v>
                </c:pt>
                <c:pt idx="157">
                  <c:v>-2.1284287364018932E-2</c:v>
                </c:pt>
                <c:pt idx="158">
                  <c:v>-9.7660815383837682E-2</c:v>
                </c:pt>
                <c:pt idx="159">
                  <c:v>-0.12947929199119712</c:v>
                </c:pt>
                <c:pt idx="160">
                  <c:v>0.14606015310255033</c:v>
                </c:pt>
                <c:pt idx="161">
                  <c:v>9.1337128859828601E-2</c:v>
                </c:pt>
                <c:pt idx="162">
                  <c:v>2.4525722121966926E-2</c:v>
                </c:pt>
                <c:pt idx="163">
                  <c:v>4.2061479637422239E-2</c:v>
                </c:pt>
                <c:pt idx="164">
                  <c:v>3.8531336545643634E-2</c:v>
                </c:pt>
                <c:pt idx="165">
                  <c:v>-4.030300390447205E-2</c:v>
                </c:pt>
                <c:pt idx="166">
                  <c:v>2.4618281031157853E-2</c:v>
                </c:pt>
                <c:pt idx="167">
                  <c:v>0.12701498893796864</c:v>
                </c:pt>
                <c:pt idx="168">
                  <c:v>6.6723677539797591E-2</c:v>
                </c:pt>
                <c:pt idx="169">
                  <c:v>2.0679916560305888E-2</c:v>
                </c:pt>
                <c:pt idx="170">
                  <c:v>6.137194688439928E-2</c:v>
                </c:pt>
                <c:pt idx="171">
                  <c:v>5.0135812792771656E-2</c:v>
                </c:pt>
                <c:pt idx="172">
                  <c:v>2.4966897681177408E-2</c:v>
                </c:pt>
                <c:pt idx="173">
                  <c:v>4.9905602421296815E-3</c:v>
                </c:pt>
                <c:pt idx="174">
                  <c:v>-1.1327216249899519E-2</c:v>
                </c:pt>
                <c:pt idx="175">
                  <c:v>3.4850955923884062E-3</c:v>
                </c:pt>
                <c:pt idx="176">
                  <c:v>2.2124633633283122E-2</c:v>
                </c:pt>
                <c:pt idx="177">
                  <c:v>-3.8788402072693101E-2</c:v>
                </c:pt>
                <c:pt idx="178">
                  <c:v>4.8499318758930036E-2</c:v>
                </c:pt>
                <c:pt idx="179">
                  <c:v>-2.8332484446067403E-2</c:v>
                </c:pt>
                <c:pt idx="180">
                  <c:v>3.9273970236797816E-2</c:v>
                </c:pt>
                <c:pt idx="181">
                  <c:v>-5.8082598683134118E-2</c:v>
                </c:pt>
                <c:pt idx="182">
                  <c:v>6.5884476316642295E-3</c:v>
                </c:pt>
                <c:pt idx="183">
                  <c:v>-3.4334042624677486E-3</c:v>
                </c:pt>
                <c:pt idx="184">
                  <c:v>-7.1326777731349794E-2</c:v>
                </c:pt>
                <c:pt idx="185">
                  <c:v>5.5764890253193313E-3</c:v>
                </c:pt>
                <c:pt idx="186">
                  <c:v>-9.5560742464045056E-2</c:v>
                </c:pt>
                <c:pt idx="187">
                  <c:v>0.11052123679911693</c:v>
                </c:pt>
                <c:pt idx="188">
                  <c:v>-4.2567223193247558E-2</c:v>
                </c:pt>
                <c:pt idx="189">
                  <c:v>-7.9183833805494486E-2</c:v>
                </c:pt>
                <c:pt idx="190">
                  <c:v>0.11804437059235588</c:v>
                </c:pt>
                <c:pt idx="191">
                  <c:v>6.1086872254867065E-2</c:v>
                </c:pt>
                <c:pt idx="192">
                  <c:v>-6.8287173398282205E-2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42-4320-8908-74DFC241B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236080"/>
        <c:axId val="1007236408"/>
      </c:scatterChart>
      <c:valAx>
        <c:axId val="1007236080"/>
        <c:scaling>
          <c:orientation val="minMax"/>
          <c:max val="0.2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MSCI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450 monthly excess returns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80129046369204"/>
              <c:y val="0.895509259259259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pPr>
            <a:endParaRPr lang="en-US"/>
          </a:p>
        </c:txPr>
        <c:crossAx val="1007236408"/>
        <c:crosses val="autoZero"/>
        <c:crossBetween val="midCat"/>
      </c:valAx>
      <c:valAx>
        <c:axId val="1007236408"/>
        <c:scaling>
          <c:orientation val="minMax"/>
          <c:max val="0.2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Invesco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monthly excess returns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pPr>
            <a:endParaRPr lang="en-US"/>
          </a:p>
        </c:txPr>
        <c:crossAx val="100723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2856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Source Sans Pro" panose="020B0503030403020204" pitchFamily="34" charset="0"/>
          <a:ea typeface="Source Sans Pro" panose="020B05030304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4AE2-1794-504B-AF6B-9EC191C188AB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541B7-1C0A-3447-94C4-D07816C8F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7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7513-4A7E-D44B-9110-8FAC12D76B8E}" type="datetime1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DB62-D5C4-5F4A-8B1C-FA73A1224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8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2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0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4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6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0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2DB62-D5C4-5F4A-8B1C-FA73A1224B9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11563" y="1721555"/>
            <a:ext cx="5958288" cy="1333637"/>
          </a:xfrm>
        </p:spPr>
        <p:txBody>
          <a:bodyPr anchor="b">
            <a:noAutofit/>
          </a:bodyPr>
          <a:lstStyle>
            <a:lvl1pPr algn="l">
              <a:lnSpc>
                <a:spcPct val="70000"/>
              </a:lnSpc>
              <a:defRPr sz="50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563" y="3704006"/>
            <a:ext cx="5958288" cy="6351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3760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EE35C14F-C544-4187-82FA-F17344DC08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1524" y="1735532"/>
            <a:ext cx="2680242" cy="4642408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Click the icon to put your own picture here, or simply drag and drop a picture into this box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038735B-E14A-44B4-BFB0-43953BB4F0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1879" y="1735532"/>
            <a:ext cx="2680242" cy="4642408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Click the icon to put your own picture here, or simply drag and drop a picture into this box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09ADB99-F741-4929-9E0C-5C9884F43D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72234" y="1735532"/>
            <a:ext cx="2680242" cy="4642408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Click the icon to put your own picture here, or simply drag and drop a picture into this box</a:t>
            </a:r>
          </a:p>
        </p:txBody>
      </p:sp>
    </p:spTree>
    <p:extLst>
      <p:ext uri="{BB962C8B-B14F-4D97-AF65-F5344CB8AC3E}">
        <p14:creationId xmlns:p14="http://schemas.microsoft.com/office/powerpoint/2010/main" val="111016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674" y="498638"/>
            <a:ext cx="4986411" cy="111086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44" y="2041407"/>
            <a:ext cx="7768222" cy="35014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321349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674" y="498638"/>
            <a:ext cx="4986411" cy="11108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0674" y="2182541"/>
            <a:ext cx="3806714" cy="480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0674" y="2785482"/>
            <a:ext cx="3806714" cy="24893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785482"/>
            <a:ext cx="3813871" cy="24893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45025" y="2182541"/>
            <a:ext cx="3806714" cy="480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FB6E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4918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674" y="498638"/>
            <a:ext cx="4986411" cy="11108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0674" y="1884554"/>
            <a:ext cx="2350700" cy="33902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521904" y="1884554"/>
            <a:ext cx="2350700" cy="33902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57D3FE-1888-F04A-AC27-461B427E64C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8417" y="1884554"/>
            <a:ext cx="2350700" cy="33902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320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36" y="1260633"/>
            <a:ext cx="2590800" cy="480926"/>
          </a:xfrm>
        </p:spPr>
        <p:txBody>
          <a:bodyPr anchor="t">
            <a:normAutofit/>
          </a:bodyPr>
          <a:lstStyle>
            <a:lvl1pPr algn="l">
              <a:defRPr sz="1600" b="1">
                <a:solidFill>
                  <a:srgbClr val="2FB6E3"/>
                </a:solidFill>
              </a:defRPr>
            </a:lvl1pPr>
          </a:lstStyle>
          <a:p>
            <a:r>
              <a:rPr lang="en-US" dirty="0"/>
              <a:t>CLICK TO EDIT THE </a:t>
            </a:r>
            <a:br>
              <a:rPr lang="en-US" dirty="0"/>
            </a:br>
            <a:r>
              <a:rPr lang="en-US" dirty="0"/>
              <a:t>MASTER TITLE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0633"/>
            <a:ext cx="5111750" cy="411932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2636" y="1863847"/>
            <a:ext cx="2590801" cy="22577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Far far away, behind the word mountains, far from the countries </a:t>
            </a:r>
            <a:r>
              <a:rPr lang="en-US" sz="12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Vokalia</a:t>
            </a:r>
            <a:r>
              <a:rPr lang="en-US" sz="12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 and </a:t>
            </a:r>
            <a:r>
              <a:rPr lang="en-US" sz="12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Consonantia</a:t>
            </a:r>
            <a:r>
              <a:rPr lang="en-US" sz="12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, there live the blind texts. Separated they live in Bookmarks grove right at the coast of the Semantics, a large language ocean. A small river named </a:t>
            </a:r>
            <a:r>
              <a:rPr lang="en-US" sz="12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Duden</a:t>
            </a:r>
            <a:r>
              <a:rPr lang="en-US" sz="12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 flows by their place and supplies it with the necessary regalia. It is a paradise country, in which roasted parts of sentences fly into your mouth.</a:t>
            </a:r>
            <a:endParaRPr lang="en-US" sz="1200" baseline="0" dirty="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357831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pattFill prst="wdUpDiag">
          <a:fgClr>
            <a:schemeClr val="accent4">
              <a:lumMod val="50000"/>
            </a:schemeClr>
          </a:fgClr>
          <a:bgClr>
            <a:srgbClr val="0028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993378" y="-653691"/>
            <a:ext cx="5165660" cy="8462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9900" i="0" dirty="0">
                <a:solidFill>
                  <a:schemeClr val="accent4">
                    <a:lumMod val="75000"/>
                  </a:schemeClr>
                </a:solidFill>
                <a:latin typeface="Georgia"/>
                <a:cs typeface="Georgia"/>
              </a:rPr>
              <a:t>“</a:t>
            </a:r>
          </a:p>
          <a:p>
            <a:pPr algn="ctr">
              <a:lnSpc>
                <a:spcPct val="140000"/>
              </a:lnSpc>
            </a:pPr>
            <a:r>
              <a:rPr lang="en-US" sz="19900" i="0" dirty="0">
                <a:solidFill>
                  <a:schemeClr val="accent4">
                    <a:lumMod val="75000"/>
                  </a:schemeClr>
                </a:solidFill>
                <a:latin typeface="Georgia"/>
                <a:cs typeface="Georgia"/>
              </a:rPr>
              <a:t>”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382888"/>
            <a:ext cx="9144000" cy="34431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4304" y="1382887"/>
            <a:ext cx="5659326" cy="3443111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40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 to create a high-impact quotation.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737555" y="4964498"/>
            <a:ext cx="361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—CLICK TO TYPE ATTRIBUTION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137731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pattFill prst="wdUpDiag">
          <a:fgClr>
            <a:schemeClr val="accent4">
              <a:lumMod val="50000"/>
            </a:schemeClr>
          </a:fgClr>
          <a:bgClr>
            <a:srgbClr val="0028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82888"/>
            <a:ext cx="9144000" cy="34431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0" y="1798108"/>
            <a:ext cx="2803761" cy="255752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174823" y="1798108"/>
            <a:ext cx="2803761" cy="255752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6340239" y="1798108"/>
            <a:ext cx="2803761" cy="255752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90674" y="4825999"/>
            <a:ext cx="3806714" cy="4806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21164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2843" y="612775"/>
            <a:ext cx="7859675" cy="4062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844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6431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24875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rgbClr val="002850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38765"/>
            <a:ext cx="9144000" cy="61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n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674" y="498638"/>
            <a:ext cx="4986411" cy="111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9" name="Picture 8" descr="MichiganRossHoriz_BY_72dpi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86" y="6470371"/>
            <a:ext cx="1694385" cy="166116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90674" y="2054558"/>
            <a:ext cx="7383341" cy="27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844" y="6182375"/>
            <a:ext cx="330019" cy="3154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7D427-353C-DD47-9C57-CDC06D4755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844" y="6457426"/>
            <a:ext cx="4284860" cy="3624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algn="l" defTabSz="4572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YOUR DEPARTMENT HERE</a:t>
            </a:r>
          </a:p>
        </p:txBody>
      </p:sp>
    </p:spTree>
    <p:extLst>
      <p:ext uri="{BB962C8B-B14F-4D97-AF65-F5344CB8AC3E}">
        <p14:creationId xmlns:p14="http://schemas.microsoft.com/office/powerpoint/2010/main" val="173395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72" r:id="rId4"/>
    <p:sldLayoutId id="2147483662" r:id="rId5"/>
    <p:sldLayoutId id="2147483663" r:id="rId6"/>
    <p:sldLayoutId id="2147483666" r:id="rId7"/>
    <p:sldLayoutId id="2147483665" r:id="rId8"/>
    <p:sldLayoutId id="2147483669" r:id="rId9"/>
    <p:sldLayoutId id="2147483671" r:id="rId10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1563" y="1721555"/>
            <a:ext cx="7854368" cy="1982451"/>
          </a:xfrm>
        </p:spPr>
        <p:txBody>
          <a:bodyPr/>
          <a:lstStyle/>
          <a:p>
            <a:r>
              <a:rPr lang="en-US" b="1" dirty="0">
                <a:latin typeface="Panton Black Caps" pitchFamily="2" charset="77"/>
              </a:rPr>
              <a:t>Defining our performance objective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4115" y="3990500"/>
            <a:ext cx="5958288" cy="635127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F427:  ML &amp; AI in Investing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Capital Asset Pricing Model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5" y="830691"/>
            <a:ext cx="8417945" cy="5440800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most well-known factor model is the Capital Asset Pricing Model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Developed by Sharpe, Linter and Mossin in 1964 and 1965 and tested for 60 years.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left hand side is excess returns on any asset.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right hand side is excess returns on the market portfolio of all risky assets (stocks, bonds, property, art, wine), typically proxied by a broad stock market index for ease of measurement.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Coefficient 1 is “beta”, a measure of the asset return’s exposure to systematic risk (also termed market risk or economic risk). The model is presented below using monthly returns.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Asset return in month t – Risk-free rate in month t = </a:t>
            </a:r>
            <a:b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Intercept </a:t>
            </a:r>
            <a:b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Beta × (Return on the market portfolio of all risky assets in month t – Risk-free rate in month t) </a:t>
            </a:r>
            <a:b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Error in month t 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model has limitations: it is biased, imprecise and incomplete. These limitations are present because the model relies upon assumptions that are violated in reality, including that investors can borrow and lend at the risk-free rate of interest, there are no liquidity constraints, and investors have the same, complete information set.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Our measurement of market returns in later work will be those appearing on Professor Ken French’s website: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http://mba.tuck.dartmouth.edu/pages/faculty/ken.french/index.html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handy because the website also has monthly returns on other factors, which allows us to illustrate multi-factor models.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Invesco regression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057361" y="698727"/>
            <a:ext cx="39319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# For comments and switched off code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Libraries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Options to display the number of rows and columns, column width and precision of displayed variables. Does not change data.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Path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Import data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Observe the first 5 rows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Drop Nan (“not a number”)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Can create a new dataframe or adjust the original dataframe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Observe the first 5 rows again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1CF90B-AC1D-37DC-0708-6B7848C4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0" y="684561"/>
            <a:ext cx="4936532" cy="54864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libraries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statsmodels.api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sklearn.metrics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r2_score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Change the number of rows and columns to display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pd.set_option(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'display.max_rows'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pd.set_option(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'display.max_columns'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pd.set_option(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'display.max_colwidth'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pd.set_option(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'display.precision'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Define a path for import and export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UM\Courses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FIN427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FIN427 Winter 2023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monthly returns 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df_returns = pd.read_excel(path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'Excel 02 Invesco MidCap Quality 20230104.xlsx'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'MthData'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(df_returns.head())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df_returns = df_returns.dropna()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(df_returns.head())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3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Invesco regression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131450" y="619889"/>
            <a:ext cx="3840271" cy="562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Create a dataframe of dependent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Create a dataframe of independent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Include a constant in the independent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Define the model as ordinary least squares with x and y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Generate predictions for Invesco excess returns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Create a model summary and print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Print the predictions 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Create a dataframe of independent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Create a dataframe of dependent variables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Model the linear regression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Print the slope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Print the intercept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Plot the independent and dependent variables as circles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Plot the line of best fit in red including a legend located in the lower right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Add labels to the chart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Define the width of the x and y axes.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Export the chart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Show the chart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1CF90B-AC1D-37DC-0708-6B7848C4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80" y="598137"/>
            <a:ext cx="4907720" cy="56235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31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Regression of Invesco excess returns on S&amp;P 400 excess returns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df_returns[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'InvescoMidQualExRet'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df_returns[[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'SP400ExRet'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sm.add_constant(x)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= sm.OLS(y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x).fit()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predictions = model.predict(x)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print_model = model.summary()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(print_model)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(predictions)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Regression using polyfit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x1 = df_returns.SP400ExRet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 = df_returns.InvescoMidQualExRet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np.polyfit(x1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"Slope: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"Coefficient: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* x +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'Invesco excess returns = {:.4f} + {:.2f} x S&amp;P 400 MidCap Excess returns'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'lower right'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'S&amp;P MidCap 400 excess returns'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'Invesco excess returns'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plt.xlim([-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plt.ylim([-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plt.savefig(path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'Invesco scatter vs S&amp;P 400.jpg'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Invesco regression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6316761" y="774279"/>
            <a:ext cx="26549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Alpha = 0.09% per mth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Exposure to S&amp;P MidCap = 0.92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R-square = 94%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Std error of alpha = 0.1%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+/- 1 SD = -0.01% to +0.19% pm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~ -0.1% to +2.3% per year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N = 193 mths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DW = 1.98 (~2)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implying no time series correlation of errors (if errors are correlated in time the standard error will be understated)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Residuals have low skewness (0.2)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… but have high kurtosis (5.8 vs exp value of 3)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… and the JB test with low p-value says residuals are not normally distributed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… which is a flag that we should check for outlier returns.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E2520-72A9-E012-861B-50B78E41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9" y="754754"/>
            <a:ext cx="614448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Invesco regression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6316761" y="774279"/>
            <a:ext cx="26549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We will conduct more formal outlier tests later. But observe the influential observations.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S&amp;P 400 excess returns of 14.7% &amp; Invesco excess returns of 8.9% in April 2009.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S&amp;P 400 excess returns of -20.6% &amp; Invesco excess returns of -12.9% in March 2020.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These datapoints decrease the slope and increase the intercept which might mean that alpha of 0.9% per month is overstated.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If just these two data points are removed the slope increases to 0.96 and alpha decreases to 0.6% per month.</a:t>
            </a:r>
          </a:p>
          <a:p>
            <a:endParaRPr lang="en-US" sz="1400" dirty="0">
              <a:solidFill>
                <a:schemeClr val="bg1"/>
              </a:solidFill>
              <a:latin typeface="JetBrains Mono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C1C5C2E-60D6-B405-17B1-20563E9C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5" y="774279"/>
            <a:ext cx="5852160" cy="4389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C3057-CE29-82EE-E17D-356F968509D0}"/>
              </a:ext>
            </a:extLst>
          </p:cNvPr>
          <p:cNvSpPr txBox="1"/>
          <p:nvPr/>
        </p:nvSpPr>
        <p:spPr>
          <a:xfrm>
            <a:off x="310823" y="5266768"/>
            <a:ext cx="875928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5"/>
                </a:solidFill>
                <a:latin typeface="JetBrains Mono"/>
              </a:rPr>
              <a:t>Dealing with influential observations is more important than formal statistical tests.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2448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904553" y="3998542"/>
            <a:ext cx="3190750" cy="2923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JetBrains Mono"/>
              </a:rPr>
              <a:t>Compute percentage change in index levels.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FE03C5-D60E-24C7-EC99-FDD3D00B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0" y="610654"/>
            <a:ext cx="7345208" cy="5493812"/>
          </a:xfrm>
          <a:prstGeom prst="rect">
            <a:avLst/>
          </a:prstGeom>
          <a:solidFill>
            <a:srgbClr val="2B2B2B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libraries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statsmodels.api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sm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sklearn.metrics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r2_score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Define a path for import and export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UM\Courses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FIN427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FIN427 Winter 2023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monthly returns for individual S&amp;P 400 stocks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df_stockret = pd.read_excel(path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'Excel02 S&amp;P 400 historical returns 20221231.xlsx'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(df_stockret.head())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(df_stockret.columns)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monthly returns on the S&amp;P 400 index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df_indexret = pd.read_excel(path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'Excel02 S&amp;P 400 Returns 20221230.xlsx'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df_indexret[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'MthRet'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df_indexret[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'RetInd'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].pct_change()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(df_indexret.head())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(df_indexret.columns)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 monthly Fama and French factors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df_ff = pd.read_excel(path +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'Excel02 Fama and French 20230114.xlsx'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'Mth3'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(df_ff.head())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(df_ff.columns)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597236" y="1522876"/>
            <a:ext cx="3425934" cy="16004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Merge could be done in one step.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Dropna to remove observations with missing data.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Computation of excess returns.</a:t>
            </a:r>
          </a:p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Removal of a company (obviously we would need to be more systematic when we are dealing with many anomalous companies).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149599A-2D88-20D1-4401-46B7637F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0" y="661102"/>
            <a:ext cx="6696641" cy="3323987"/>
          </a:xfrm>
          <a:prstGeom prst="rect">
            <a:avLst/>
          </a:prstGeom>
          <a:solidFill>
            <a:srgbClr val="2B2B2B">
              <a:alpha val="5000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Combine stock return data with index return data and Fama-French 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df_combret1 = pd.merge(df_stockret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df_indexret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left_on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'MthEnd'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right_on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'MthEnd'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df_combret2 = pd.merge(df_combret1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left_on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'MthEnd'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right_on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'MthEnd'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df_combret2 = df_combret2.dropna()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Compute excess returns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'StockretRf'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- 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'IndexretRf'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'MthRet'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- 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Remove a company with only two observations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df_combret3 = df_combret2.loc[df_combret2[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'55919410'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(df_combret3.head())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(df_combret3.columns)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3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6386416" y="608546"/>
            <a:ext cx="2578679" cy="195438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Selection of observations according to a condition is the only new code in this section. The rest of the code is identical to the code from the Invesco analysis (albeit with different inputs).</a:t>
            </a:r>
          </a:p>
          <a:p>
            <a:endParaRPr lang="en-US" sz="11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Imagine selecting a subset of companies for analysis that met some criteria. </a:t>
            </a:r>
          </a:p>
          <a:p>
            <a:endParaRPr lang="en-US" sz="11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NB “isin” means “is in” and is not the company identifier ISIN.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52ACBB-838D-943B-0B16-8CD988FD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0" y="503897"/>
            <a:ext cx="4288329" cy="5678478"/>
          </a:xfrm>
          <a:prstGeom prst="rect">
            <a:avLst/>
          </a:prstGeom>
          <a:solidFill>
            <a:srgbClr val="2B2B2B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Example regression for one company - NVIDIA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Selecting rows based on condition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TestCUSIPS2 = 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'67066G10'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df_combret4 = df_combret3[df_combret3[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].isin(TestCUSIPS2)]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(df_combret4.head())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(df_combret4.columns)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df_combret4[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'StockretRf'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df_combret4[[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sm.add_constant(x)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= sm.OLS(y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x).fit()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predictions = model.predict(x)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print_model = model.summary()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(print_model)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(predictions)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Regression using polyfit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x1 = df_combret4.IndexretRf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 = df_combret4.StockretRf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np.polyfit(x1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"Slope: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"Coefficient: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* x + 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'NVIDIA excess returns = {:.4f} + {:.2f} x S&amp;P 400 MidCap excess returns'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'upper left'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fontsize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plt.xlabel(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'S&amp;P MidCap 400 returns'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plt.ylabel(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'NVIDIA excess returns'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plt.xlim([-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plt.ylim([-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0.90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plt.savefig(path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'Chart02 NVIDIA beta.jpg'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055FD85-EFD3-7553-FE6B-672FA5A21C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2755686"/>
            <a:ext cx="4396508" cy="32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6255676" y="619890"/>
            <a:ext cx="2684258" cy="9541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JetBrains Mono"/>
              </a:rPr>
              <a:t>With many companies to analyze, we can define a function (“regress”) and apply that function to many companies.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DAA594-4200-4AF7-6F49-C8B32279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5" y="619890"/>
            <a:ext cx="6018695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Example regression for 3 companies - NVIDIA, Qualcomm and AMD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TestCUSIPS3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'67066G10'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'74752510'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'00790310'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df_combret5 = df_combret3[df_combret3[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].isin(TestCUSIPS3)]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regress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yvar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xvars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y3 = df_combret5[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'StockretRf'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x3 = df_combret5[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'IndexretRf'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x3 = sm.add_constant(x3)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model3 = sm.OLS(y3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x3).fit()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predictions3 = model3.predict(x3)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r2 = r2_score(y3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predictions3)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model3.params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output3 = df_combret5.groupby(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).apply(regress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'y3'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xvars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'x3'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(output3)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4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127088" y="619890"/>
            <a:ext cx="3812846" cy="11079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With many companies to analyze, we can define a function (“regress” and later “regressall”) and apply that function to many companies.</a:t>
            </a:r>
          </a:p>
          <a:p>
            <a:endParaRPr lang="en-US" sz="11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I apply a function to a dataframe of 3 companies and then a dataset of all companies.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04DC60-52C6-7F4C-CAFF-2006402D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66" y="619890"/>
            <a:ext cx="4839786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Example regression for 3 companies - NVIDIA, Qualcomm and AMD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TestCUSIPS3 = 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'67066G10'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'74752510'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'00790310'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df_combret5 = df_combret3[df_combret3[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].isin(TestCUSIPS3)]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yvar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xvars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y3 = df_combret5[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'StockretRf'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x3 = df_combret5[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x3 = sm.add_constant(x3)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model3 = sm.OLS(y3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x3).fit()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predictions3 = model3.predict(x3)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r2 = r2_score(y3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predictions3)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model3.params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output3 = df_combret5.groupby(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).apply(regress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'y3'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xvars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'x3'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(output3)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Running the regression on all companies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regressall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(df_combret3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yvar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xvars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yall = df_combret3[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'StockretRf'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xall = df_combret3[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'IndexretRf'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xall = sm.add_constant(xall)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modelall = sm.OLS(yall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xall).fit()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predictionsall = modelall.predict(xall)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r2all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r2_score(yall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predictionsall)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modelall.params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 = df_combret3.groupby(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'CUSIP'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).apply(regressall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'yall'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xvars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'xall'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(output)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FD8F42-6D6F-404B-8073-854D098AD4B6}"/>
              </a:ext>
            </a:extLst>
          </p:cNvPr>
          <p:cNvSpPr txBox="1"/>
          <p:nvPr/>
        </p:nvSpPr>
        <p:spPr>
          <a:xfrm>
            <a:off x="421256" y="1000290"/>
            <a:ext cx="8150369" cy="500294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does it mean to outperform the S&amp;P MidCap 400?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Portfolio performance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 returns vs benchmark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Standard deviation (monthly and annualized)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Sharpe ratio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One-factor model regression in Python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Investment fund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 stock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93615" y="232708"/>
            <a:ext cx="8956770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algn="ctr"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Defining our performance objective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26CD-6A6D-DC4D-A5AF-4687AE0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0" y="124615"/>
            <a:ext cx="8764552" cy="495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anton Black Caps" pitchFamily="2" charset="77"/>
                <a:ea typeface="Source Sans Pro" panose="020B0503030403020204" pitchFamily="34" charset="0"/>
              </a:rPr>
              <a:t>Estimating individual stock index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7E3F-9529-3349-BA05-9F7B03905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07D427-353C-DD47-9C57-CDC06D47557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87817-CC10-9446-E1AD-B3F7538E515F}"/>
              </a:ext>
            </a:extLst>
          </p:cNvPr>
          <p:cNvSpPr txBox="1"/>
          <p:nvPr/>
        </p:nvSpPr>
        <p:spPr>
          <a:xfrm>
            <a:off x="5127088" y="619890"/>
            <a:ext cx="3812846" cy="246221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The all companies regression generates 1512 estimates of alpha and exposure to midcap excess returns (the slope; we can call it beta for convenience but remember it is NOT the CAPM beta because the factor was not the market return factor as the midcap index is not a proxy for the entire market).</a:t>
            </a:r>
          </a:p>
          <a:p>
            <a:endParaRPr lang="en-US" sz="1100" dirty="0">
              <a:solidFill>
                <a:schemeClr val="bg1"/>
              </a:solidFill>
              <a:latin typeface="JetBrains Mono"/>
            </a:endParaRPr>
          </a:p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Noise causes an inverse relationship between estimated alpha and estimated beta. In theory, alpha is independent of factor exposure. But any noise that causes an increase in the beta estimate </a:t>
            </a:r>
          </a:p>
          <a:p>
            <a:r>
              <a:rPr lang="en-US" sz="1100" dirty="0">
                <a:solidFill>
                  <a:schemeClr val="bg1"/>
                </a:solidFill>
                <a:latin typeface="JetBrains Mono"/>
              </a:rPr>
              <a:t>(i.e. high stock returns that by chance coincide with high index returns) also causes a decrease in the alpha estimate. So a company or investment fund can appear to have earned returns above its risk exposure, merely due to chance.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FDE04F-AED6-D6CE-1B5E-68781ECC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1" y="611707"/>
            <a:ext cx="4902737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Regression to show the inverse relationship between estimates of alpha and index exposure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x4 = output.IndexretRf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y4 = output.const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np.polyfit(x4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"Slope: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"Coefficient: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plt.plot(x4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* x4 +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'red'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'Alpha = {:.4f} + {:.4f} x slope on midcap excess returns'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plt.legend(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'upper left'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fontsize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'Slope on midcap excess returns'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'Alpha'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plt.xlim([-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8.5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8.5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plt.ylim([-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0.35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0.35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plt.savefig(path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'Chart02 Alpha and beta.jpg'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Export results to Excel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pd.ExcelWriter(path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'Excel02 Beta estimates 20230114.xlsx'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output3.to_excel(writer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'Coefficients 3'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output.to_excel(writer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sheet_name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'Coefficients All'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BB43E6-E50B-A56C-CB97-7068A78C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89" y="3230495"/>
            <a:ext cx="3812846" cy="28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8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FD8F42-6D6F-404B-8073-854D098AD4B6}"/>
              </a:ext>
            </a:extLst>
          </p:cNvPr>
          <p:cNvSpPr txBox="1"/>
          <p:nvPr/>
        </p:nvSpPr>
        <p:spPr>
          <a:xfrm>
            <a:off x="421255" y="1000290"/>
            <a:ext cx="8150369" cy="5002945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Let’s illustrate portfolio performance using the Invesco S&amp;P MidCap Quality ETF.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Ticker = XMHQ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ISIN = US46137V4721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CUSIP = 46137V472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Launch = December 1, 2006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Summary from Factset is below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XMHQ tracks the S&amp;P mid-cap 400 Quality Index, which screens stocks based on fundamental factors and weights them using a multi-factor approach.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 Insight: XMHQ is a passively-managed portfolio of 80 securities that tracks the S&amp;P mid-cap 400 Quality Index. The equities are selected based on the highest quality score, calculated by the following three equally-weighted fundamental factors: (1) return-on-equity (2) accruals ratio, and (3) financial leverage ratio. The index is being weighted by the total of its quality score multiplied by its market capitalization and is rebalanced semi-annually. Prior to June 24, 2019, the fund traded as Invesco Russell mid-cap Equal Weight ETF (EQWM) and followed the Russell mid-cap Equal Weight Index.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Portfolio: Total returns vs benchmark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00285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Total returns since inception (Dec 1, 2006)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A6C9A-CB70-76DD-89A7-0F15BE61D6F1}"/>
              </a:ext>
            </a:extLst>
          </p:cNvPr>
          <p:cNvSpPr txBox="1"/>
          <p:nvPr/>
        </p:nvSpPr>
        <p:spPr>
          <a:xfrm>
            <a:off x="421255" y="1245703"/>
            <a:ext cx="2593615" cy="481716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Price return: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231%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7.7% per year 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 return: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225%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7.6% per year 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S&amp;P MidCap 400: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299%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7.0% per year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MCSI US MidCap 450: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281%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8.7% per year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7E96E-5DF7-51DC-00FE-66E3CDDD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59" y="1205947"/>
            <a:ext cx="6081271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Monthly volatility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4AA81-767F-C89C-32C3-DF4FCE3A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13" y="1630018"/>
            <a:ext cx="7051360" cy="423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5" y="830691"/>
            <a:ext cx="8417945" cy="481716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Over 16 years and 1 month, monthly returns from -22.1% to 14.6% with an average of 0.76% and standard deviation of 5.15%.</a:t>
            </a:r>
          </a:p>
        </p:txBody>
      </p:sp>
    </p:spTree>
    <p:extLst>
      <p:ext uri="{BB962C8B-B14F-4D97-AF65-F5344CB8AC3E}">
        <p14:creationId xmlns:p14="http://schemas.microsoft.com/office/powerpoint/2010/main" val="2882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Geometric mean returns and monthly volatility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5" y="830691"/>
            <a:ext cx="8417945" cy="481716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Over 16 years and 1 month, monthly returns from -22.1% to 14.6% with a geometric average of 0.63% and standard deviation of 5.15%. 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Better reward for risk trade-off than the S&amp;P 400 MidCap.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reward-for-risk trade-off is neither better nor worse than the MSCI MidCap.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an investor prefers higher return and higher risk, the MSCIMid is better.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an investor prefers lower return and lower risk the Invesco fund is better.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7BD57-AFD5-888F-2849-B32BA19E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0" y="2664260"/>
            <a:ext cx="5821721" cy="34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Return and volatility summary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6" y="830691"/>
            <a:ext cx="8301490" cy="199563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Arithmetric vs geometric mean returns: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Arithmetric mean returns used as an estimate of future returns when the past returns distribution is considered an unbiased estimate of the future returns distribution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Geometric mean returns show what an investor actually earned.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Discrete time returns vs continuously-compounded returns (i.e. log returns):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Discrete time return = Future value/Present value – 1 (what investors typically use)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Continuously-compounded return = LN (Future value/Present value) (used in option pricing and to mitigate outlier influence)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674EE7-FC34-57ED-271B-87320D2BEED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0748404"/>
              </p:ext>
            </p:extLst>
          </p:nvPr>
        </p:nvGraphicFramePr>
        <p:xfrm>
          <a:off x="507834" y="2798604"/>
          <a:ext cx="5505748" cy="322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209">
                  <a:extLst>
                    <a:ext uri="{9D8B030D-6E8A-4147-A177-3AD203B41FA5}">
                      <a16:colId xmlns:a16="http://schemas.microsoft.com/office/drawing/2014/main" val="957163921"/>
                    </a:ext>
                  </a:extLst>
                </a:gridCol>
                <a:gridCol w="871513">
                  <a:extLst>
                    <a:ext uri="{9D8B030D-6E8A-4147-A177-3AD203B41FA5}">
                      <a16:colId xmlns:a16="http://schemas.microsoft.com/office/drawing/2014/main" val="258968430"/>
                    </a:ext>
                  </a:extLst>
                </a:gridCol>
                <a:gridCol w="871513">
                  <a:extLst>
                    <a:ext uri="{9D8B030D-6E8A-4147-A177-3AD203B41FA5}">
                      <a16:colId xmlns:a16="http://schemas.microsoft.com/office/drawing/2014/main" val="2456155802"/>
                    </a:ext>
                  </a:extLst>
                </a:gridCol>
                <a:gridCol w="871513">
                  <a:extLst>
                    <a:ext uri="{9D8B030D-6E8A-4147-A177-3AD203B41FA5}">
                      <a16:colId xmlns:a16="http://schemas.microsoft.com/office/drawing/2014/main" val="3099426705"/>
                    </a:ext>
                  </a:extLst>
                </a:gridCol>
              </a:tblGrid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Invesco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S&amp;P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MSCI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84852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Discrete time returns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68600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average return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0.76%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0.72%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0.84%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557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average return annualized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9.52%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9.01%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10.57%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3669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Geometric mean return per month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0.63%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0.57%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04239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Geometric mean return per year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7.78%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7.08%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8.70%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2230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standard deviation of returns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5.15%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5.43%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5.30%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51106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Standard deviation of returns annualized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19.54%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20.54%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20.30%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83055"/>
                  </a:ext>
                </a:extLst>
              </a:tr>
              <a:tr h="21524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Continuously-compounded returns (i.e. log returns)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80602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average log returns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0.62%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0.57%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627231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average log returns annualized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7.49%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6.84%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8.34%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95222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Geometric mean return per month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0.62%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0.57%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0.70%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41802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Geometric mean return per year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7.49%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6.84%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8.34%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99024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Monthly standard deviation of log returns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5.22%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5.53%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5.40%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42553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Standard deviation of log returns annualized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18.07%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19.15%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18.70%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549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5FC5F0-6420-EA47-9ACB-EC0B401A9A91}"/>
              </a:ext>
            </a:extLst>
          </p:cNvPr>
          <p:cNvSpPr txBox="1"/>
          <p:nvPr/>
        </p:nvSpPr>
        <p:spPr>
          <a:xfrm>
            <a:off x="6100159" y="2796593"/>
            <a:ext cx="2950225" cy="3230716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spcAft>
                <a:spcPts val="200"/>
              </a:spcAft>
            </a:pP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Arithmetric &amp; geometric avg returns</a:t>
            </a:r>
          </a:p>
          <a:p>
            <a:pPr>
              <a:spcAft>
                <a:spcPts val="200"/>
              </a:spcAft>
            </a:pPr>
            <a:endParaRPr lang="en-US" sz="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Arithmetic avg = Sum (ret) / mths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Geometric avg (disc) 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[</a:t>
            </a:r>
            <a:r>
              <a:rPr lang="en-US" sz="1200" dirty="0">
                <a:solidFill>
                  <a:schemeClr val="bg1"/>
                </a:solidFill>
                <a:latin typeface="Tw Cen MT" panose="020B0602020104020603" pitchFamily="34" charset="0"/>
                <a:ea typeface="Source Sans Pro" panose="020B0503030403020204" pitchFamily="34" charset="0"/>
              </a:rPr>
              <a:t>Product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 + ret)]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1/mths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1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Geometric avg (cont) = same as arith avg</a:t>
            </a:r>
          </a:p>
          <a:p>
            <a:pPr>
              <a:spcAft>
                <a:spcPts val="200"/>
              </a:spcAft>
            </a:pPr>
            <a:endParaRPr lang="en-US" sz="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Equations to convert monthly returns to annualized returns.</a:t>
            </a:r>
          </a:p>
          <a:p>
            <a:pPr>
              <a:spcAft>
                <a:spcPts val="200"/>
              </a:spcAft>
            </a:pPr>
            <a:endParaRPr lang="en-US" sz="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Discrete time returns: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Avg ret per year = (1 + avg ret per mth)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1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SD per year 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SQRT {[SD per mth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(1 + Avg ret per mth)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[1+Avg ret per mth]</a:t>
            </a:r>
            <a:r>
              <a:rPr lang="en-US" sz="1200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spcAft>
                <a:spcPts val="200"/>
              </a:spcAft>
            </a:pPr>
            <a:endParaRPr lang="en-US" sz="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Continuously-compounded returns: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Avg ret per year = Avg ret per mth × 12</a:t>
            </a:r>
            <a:endParaRPr lang="en-US" sz="1200" baseline="30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SD per year = SD per mth × SQRT (12)</a:t>
            </a:r>
          </a:p>
        </p:txBody>
      </p:sp>
    </p:spTree>
    <p:extLst>
      <p:ext uri="{BB962C8B-B14F-4D97-AF65-F5344CB8AC3E}">
        <p14:creationId xmlns:p14="http://schemas.microsoft.com/office/powerpoint/2010/main" val="14412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Volatility and the Sharpe ratio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5" y="830691"/>
            <a:ext cx="8417945" cy="2115709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Sharpe ratio is the slope of the line between two points: a proxy for the risk-free rate &amp; a portfolio.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risk-free rate in the example is the yield on a 1-mth treasury bill at the start of each month.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risk-free rate is time-varying in the example (in theory, when the Sharpe ratio was devised, there was only one time period).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term “excess return” means return minus the risk-free rate.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term “abnormal return” means return minus a fair return for risk, often measured using an index of estimated equivalent risk.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Sharpe ratio = Average excess return ÷ Standard deviation of excess return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2EFF8-39D3-E80B-DD54-DDD49E66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72" y="2946400"/>
            <a:ext cx="5167328" cy="3103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48411-B090-E047-C42E-78D52F862A9C}"/>
              </a:ext>
            </a:extLst>
          </p:cNvPr>
          <p:cNvSpPr txBox="1"/>
          <p:nvPr/>
        </p:nvSpPr>
        <p:spPr>
          <a:xfrm>
            <a:off x="507835" y="2946400"/>
            <a:ext cx="3164038" cy="3080909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20000"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Sharpe ratio is typically estimated with  wide margin for error because portfolio volatility is high and the time series is short (low signal to noise ratio)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 buying funds merely because they have a high Sharpe ratio will not necessarily lead to high future performance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Ask whether the investment strategy is repeatable and analyze whether the fund benefitted from one-off events.</a:t>
            </a:r>
          </a:p>
        </p:txBody>
      </p:sp>
    </p:spTree>
    <p:extLst>
      <p:ext uri="{BB962C8B-B14F-4D97-AF65-F5344CB8AC3E}">
        <p14:creationId xmlns:p14="http://schemas.microsoft.com/office/powerpoint/2010/main" val="40171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05BF39-B98F-4420-94E4-5085BA6C4582}"/>
              </a:ext>
            </a:extLst>
          </p:cNvPr>
          <p:cNvSpPr txBox="1"/>
          <p:nvPr/>
        </p:nvSpPr>
        <p:spPr>
          <a:xfrm>
            <a:off x="421255" y="232708"/>
            <a:ext cx="8629129" cy="597983"/>
          </a:xfrm>
          <a:prstGeom prst="rect">
            <a:avLst/>
          </a:prstGeom>
          <a:noFill/>
        </p:spPr>
        <p:txBody>
          <a:bodyPr wrap="square" lIns="67500" tIns="67500" rIns="67500" bIns="67500" rtlCol="0" anchor="ctr">
            <a:spAutoFit/>
          </a:bodyPr>
          <a:lstStyle/>
          <a:p>
            <a:pPr defTabSz="685800">
              <a:defRPr/>
            </a:pPr>
            <a:r>
              <a:rPr lang="en-US" sz="3000" b="1" dirty="0">
                <a:solidFill>
                  <a:schemeClr val="bg1"/>
                </a:solidFill>
                <a:latin typeface="Panton Black Caps" panose="00000500000000000000" pitchFamily="50" charset="0"/>
              </a:rPr>
              <a:t>A factor model of excess returns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534193-1C97-6EF4-8DCF-C6ADAD169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834" y="6401036"/>
            <a:ext cx="330019" cy="315499"/>
          </a:xfrm>
        </p:spPr>
        <p:txBody>
          <a:bodyPr/>
          <a:lstStyle/>
          <a:p>
            <a:fld id="{2607D427-353C-DD47-9C57-CDC06D4755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4DAA-C5FF-84E3-33BC-544E8468E91F}"/>
              </a:ext>
            </a:extLst>
          </p:cNvPr>
          <p:cNvSpPr txBox="1"/>
          <p:nvPr/>
        </p:nvSpPr>
        <p:spPr>
          <a:xfrm>
            <a:off x="421255" y="830691"/>
            <a:ext cx="8417945" cy="2819981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20000"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Invesco fund offers exposure to midcap stocks, and industry- and company-specific exposure.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Regressing excess returns of the fund against excess returns of a midcap index generates information allowing us to measure exposure to the “midcap factor” and, on average, alpha (the intercept, which represents average monthly returns from industry- and company-specific deviations from the benchmark).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theoretical model is: 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(Fund return in month t – Risk-free rate in month t) = Intercept + Coefficient 1 × (Midcap index return in month t – Risk-free rate in month t) + Error in month t (also called the residual in month t and often written as epsilon</a:t>
            </a:r>
            <a:r>
              <a:rPr lang="en-US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l-GR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ε</a:t>
            </a:r>
            <a:r>
              <a:rPr lang="en-US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the S&amp;P 400 index as the benchmark the empirical model is: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Invesco excess return in month t = </a:t>
            </a:r>
            <a:r>
              <a:rPr lang="en-US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0.09%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+ 0.92 × S&amp;P 400 excess return in month t + </a:t>
            </a:r>
            <a:r>
              <a:rPr lang="el-GR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ε</a:t>
            </a:r>
            <a:r>
              <a:rPr lang="en-US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the MSCI 450 index as the benchmark the empirical model is: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Invesco excess return in month t =  </a:t>
            </a:r>
            <a:r>
              <a:rPr lang="en-US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–0.04%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+ 0.94 × MSCI 450 excess return in month t + </a:t>
            </a:r>
            <a:r>
              <a:rPr lang="el-GR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ε</a:t>
            </a:r>
            <a:r>
              <a:rPr lang="en-US" baseline="-25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44C2A-0158-3839-3F15-DAA1A5B8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4" y="3650672"/>
            <a:ext cx="4099970" cy="24638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699132-C40B-4EE7-ABB7-11800FBE0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05114"/>
              </p:ext>
            </p:extLst>
          </p:nvPr>
        </p:nvGraphicFramePr>
        <p:xfrm>
          <a:off x="4673600" y="3650673"/>
          <a:ext cx="3860800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3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heme/theme1.xml><?xml version="1.0" encoding="utf-8"?>
<a:theme xmlns:a="http://schemas.openxmlformats.org/drawingml/2006/main" name="1_Ross Theme">
  <a:themeElements>
    <a:clrScheme name="Custom 1">
      <a:dk1>
        <a:srgbClr val="464646"/>
      </a:dk1>
      <a:lt1>
        <a:srgbClr val="FFFFFF"/>
      </a:lt1>
      <a:dk2>
        <a:srgbClr val="505050"/>
      </a:dk2>
      <a:lt2>
        <a:srgbClr val="EEECE1"/>
      </a:lt2>
      <a:accent1>
        <a:srgbClr val="002856"/>
      </a:accent1>
      <a:accent2>
        <a:srgbClr val="FFCB05"/>
      </a:accent2>
      <a:accent3>
        <a:srgbClr val="2FB6E3"/>
      </a:accent3>
      <a:accent4>
        <a:srgbClr val="0D57AA"/>
      </a:accent4>
      <a:accent5>
        <a:srgbClr val="DE642D"/>
      </a:accent5>
      <a:accent6>
        <a:srgbClr val="ECBC09"/>
      </a:accent6>
      <a:hlink>
        <a:srgbClr val="142F56"/>
      </a:hlink>
      <a:folHlink>
        <a:srgbClr val="32323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13360</TotalTime>
  <Words>4217</Words>
  <Application>Microsoft Office PowerPoint</Application>
  <PresentationFormat>On-screen Show (4:3)</PresentationFormat>
  <Paragraphs>287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Georgia</vt:lpstr>
      <vt:lpstr>JetBrains Mono</vt:lpstr>
      <vt:lpstr>Panton Black Caps</vt:lpstr>
      <vt:lpstr>Source Sans Pro</vt:lpstr>
      <vt:lpstr>Tw Cen MT</vt:lpstr>
      <vt:lpstr>Wingdings</vt:lpstr>
      <vt:lpstr>1_Ross Theme</vt:lpstr>
      <vt:lpstr>Defining our performance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Invesco regression in Python</vt:lpstr>
      <vt:lpstr>Invesco regression in Python</vt:lpstr>
      <vt:lpstr>Invesco regression in Python</vt:lpstr>
      <vt:lpstr>Invesco regression in Python</vt:lpstr>
      <vt:lpstr>Estimating individual stock index exposure</vt:lpstr>
      <vt:lpstr>Estimating individual stock index exposure</vt:lpstr>
      <vt:lpstr>Estimating individual stock index exposure</vt:lpstr>
      <vt:lpstr>Estimating individual stock index exposure</vt:lpstr>
      <vt:lpstr>Estimating individual stock index exposure</vt:lpstr>
      <vt:lpstr>Estimating individual stock index exposure</vt:lpstr>
    </vt:vector>
  </TitlesOfParts>
  <Company>Ross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School of Business</dc:creator>
  <cp:lastModifiedBy>Jason Hall</cp:lastModifiedBy>
  <cp:revision>55</cp:revision>
  <dcterms:created xsi:type="dcterms:W3CDTF">2015-08-13T20:38:19Z</dcterms:created>
  <dcterms:modified xsi:type="dcterms:W3CDTF">2023-01-15T03:56:47Z</dcterms:modified>
</cp:coreProperties>
</file>