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0"/>
  </p:notesMasterIdLst>
  <p:handoutMasterIdLst>
    <p:handoutMasterId r:id="rId11"/>
  </p:handoutMasterIdLst>
  <p:sldIdLst>
    <p:sldId id="257" r:id="rId2"/>
    <p:sldId id="547" r:id="rId3"/>
    <p:sldId id="548" r:id="rId4"/>
    <p:sldId id="549" r:id="rId5"/>
    <p:sldId id="550" r:id="rId6"/>
    <p:sldId id="551" r:id="rId7"/>
    <p:sldId id="552" r:id="rId8"/>
    <p:sldId id="55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6"/>
    <a:srgbClr val="000000"/>
    <a:srgbClr val="FFAC00"/>
    <a:srgbClr val="8F42CB"/>
    <a:srgbClr val="DEDEDE"/>
    <a:srgbClr val="8B40C5"/>
    <a:srgbClr val="FF0000"/>
    <a:srgbClr val="3FD5BA"/>
    <a:srgbClr val="F0F0F0"/>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2" autoAdjust="0"/>
    <p:restoredTop sz="94609" autoAdjust="0"/>
  </p:normalViewPr>
  <p:slideViewPr>
    <p:cSldViewPr snapToGrid="0" snapToObjects="1">
      <p:cViewPr varScale="1">
        <p:scale>
          <a:sx n="104" d="100"/>
          <a:sy n="104" d="100"/>
        </p:scale>
        <p:origin x="21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324AE2-1794-504B-AF6B-9EC191C188AB}" type="datetime1">
              <a:rPr lang="en-US" smtClean="0"/>
              <a:t>2/1/2023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8541B7-1C0A-3447-94C4-D07816C8F0C3}" type="slidenum">
              <a:rPr lang="en-US" smtClean="0"/>
              <a:t>‹#›</a:t>
            </a:fld>
            <a:endParaRPr lang="en-US" dirty="0"/>
          </a:p>
        </p:txBody>
      </p:sp>
    </p:spTree>
    <p:extLst>
      <p:ext uri="{BB962C8B-B14F-4D97-AF65-F5344CB8AC3E}">
        <p14:creationId xmlns:p14="http://schemas.microsoft.com/office/powerpoint/2010/main" val="25735178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07513-4A7E-D44B-9110-8FAC12D76B8E}" type="datetime1">
              <a:rPr lang="en-US" smtClean="0"/>
              <a:t>2/1/2023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2DB62-D5C4-5F4A-8B1C-FA73A1224B9E}" type="slidenum">
              <a:rPr lang="en-US" smtClean="0"/>
              <a:t>‹#›</a:t>
            </a:fld>
            <a:endParaRPr lang="en-US" dirty="0"/>
          </a:p>
        </p:txBody>
      </p:sp>
    </p:spTree>
    <p:extLst>
      <p:ext uri="{BB962C8B-B14F-4D97-AF65-F5344CB8AC3E}">
        <p14:creationId xmlns:p14="http://schemas.microsoft.com/office/powerpoint/2010/main" val="9417686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1</a:t>
            </a:fld>
            <a:endParaRPr lang="en-US" dirty="0"/>
          </a:p>
        </p:txBody>
      </p:sp>
    </p:spTree>
    <p:extLst>
      <p:ext uri="{BB962C8B-B14F-4D97-AF65-F5344CB8AC3E}">
        <p14:creationId xmlns:p14="http://schemas.microsoft.com/office/powerpoint/2010/main" val="148865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2</a:t>
            </a:fld>
            <a:endParaRPr lang="en-US" dirty="0"/>
          </a:p>
        </p:txBody>
      </p:sp>
    </p:spTree>
    <p:extLst>
      <p:ext uri="{BB962C8B-B14F-4D97-AF65-F5344CB8AC3E}">
        <p14:creationId xmlns:p14="http://schemas.microsoft.com/office/powerpoint/2010/main" val="126632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3</a:t>
            </a:fld>
            <a:endParaRPr lang="en-US" dirty="0"/>
          </a:p>
        </p:txBody>
      </p:sp>
    </p:spTree>
    <p:extLst>
      <p:ext uri="{BB962C8B-B14F-4D97-AF65-F5344CB8AC3E}">
        <p14:creationId xmlns:p14="http://schemas.microsoft.com/office/powerpoint/2010/main" val="78611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4</a:t>
            </a:fld>
            <a:endParaRPr lang="en-US" dirty="0"/>
          </a:p>
        </p:txBody>
      </p:sp>
    </p:spTree>
    <p:extLst>
      <p:ext uri="{BB962C8B-B14F-4D97-AF65-F5344CB8AC3E}">
        <p14:creationId xmlns:p14="http://schemas.microsoft.com/office/powerpoint/2010/main" val="247820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5</a:t>
            </a:fld>
            <a:endParaRPr lang="en-US" dirty="0"/>
          </a:p>
        </p:txBody>
      </p:sp>
    </p:spTree>
    <p:extLst>
      <p:ext uri="{BB962C8B-B14F-4D97-AF65-F5344CB8AC3E}">
        <p14:creationId xmlns:p14="http://schemas.microsoft.com/office/powerpoint/2010/main" val="2690005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6</a:t>
            </a:fld>
            <a:endParaRPr lang="en-US" dirty="0"/>
          </a:p>
        </p:txBody>
      </p:sp>
    </p:spTree>
    <p:extLst>
      <p:ext uri="{BB962C8B-B14F-4D97-AF65-F5344CB8AC3E}">
        <p14:creationId xmlns:p14="http://schemas.microsoft.com/office/powerpoint/2010/main" val="1182748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7</a:t>
            </a:fld>
            <a:endParaRPr lang="en-US" dirty="0"/>
          </a:p>
        </p:txBody>
      </p:sp>
    </p:spTree>
    <p:extLst>
      <p:ext uri="{BB962C8B-B14F-4D97-AF65-F5344CB8AC3E}">
        <p14:creationId xmlns:p14="http://schemas.microsoft.com/office/powerpoint/2010/main" val="1230911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8</a:t>
            </a:fld>
            <a:endParaRPr lang="en-US" dirty="0"/>
          </a:p>
        </p:txBody>
      </p:sp>
    </p:spTree>
    <p:extLst>
      <p:ext uri="{BB962C8B-B14F-4D97-AF65-F5344CB8AC3E}">
        <p14:creationId xmlns:p14="http://schemas.microsoft.com/office/powerpoint/2010/main" val="2046911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711563" y="1721555"/>
            <a:ext cx="5958288" cy="1333637"/>
          </a:xfrm>
        </p:spPr>
        <p:txBody>
          <a:bodyPr anchor="b">
            <a:noAutofit/>
          </a:bodyPr>
          <a:lstStyle>
            <a:lvl1pPr algn="l">
              <a:lnSpc>
                <a:spcPct val="70000"/>
              </a:lnSpc>
              <a:defRPr sz="5000" b="0">
                <a:solidFill>
                  <a:schemeClr val="bg1"/>
                </a:solidFill>
                <a:latin typeface="Calibri"/>
                <a:cs typeface="Calibri"/>
              </a:defRPr>
            </a:lvl1pPr>
          </a:lstStyle>
          <a:p>
            <a:r>
              <a:rPr lang="en-US" dirty="0"/>
              <a:t>CLICK TO EDIT MASTER TITLE STYLE</a:t>
            </a:r>
          </a:p>
        </p:txBody>
      </p:sp>
      <p:sp>
        <p:nvSpPr>
          <p:cNvPr id="10" name="Subtitle 2"/>
          <p:cNvSpPr>
            <a:spLocks noGrp="1"/>
          </p:cNvSpPr>
          <p:nvPr>
            <p:ph type="subTitle" idx="1" hasCustomPrompt="1"/>
          </p:nvPr>
        </p:nvSpPr>
        <p:spPr>
          <a:xfrm>
            <a:off x="711563" y="3704006"/>
            <a:ext cx="5958288" cy="635127"/>
          </a:xfrm>
          <a:prstGeom prst="rect">
            <a:avLst/>
          </a:prstGeom>
        </p:spPr>
        <p:txBody>
          <a:bodyPr>
            <a:normAutofit/>
          </a:bodyPr>
          <a:lstStyle>
            <a:lvl1pPr marL="0" indent="0" algn="l">
              <a:buNone/>
              <a:defRPr sz="1600" b="1">
                <a:solidFill>
                  <a:schemeClr val="accent3"/>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1"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760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4" name="Picture Placeholder 11">
            <a:extLst>
              <a:ext uri="{FF2B5EF4-FFF2-40B4-BE49-F238E27FC236}">
                <a16:creationId xmlns:a16="http://schemas.microsoft.com/office/drawing/2014/main" id="{EE35C14F-C544-4187-82FA-F17344DC08D6}"/>
              </a:ext>
            </a:extLst>
          </p:cNvPr>
          <p:cNvSpPr>
            <a:spLocks noGrp="1"/>
          </p:cNvSpPr>
          <p:nvPr>
            <p:ph type="pic" sz="quarter" idx="10" hasCustomPrompt="1"/>
          </p:nvPr>
        </p:nvSpPr>
        <p:spPr>
          <a:xfrm>
            <a:off x="391524"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
        <p:nvSpPr>
          <p:cNvPr id="10" name="Picture Placeholder 11">
            <a:extLst>
              <a:ext uri="{FF2B5EF4-FFF2-40B4-BE49-F238E27FC236}">
                <a16:creationId xmlns:a16="http://schemas.microsoft.com/office/drawing/2014/main" id="{6038735B-E14A-44B4-BFB0-43953BB4F0D4}"/>
              </a:ext>
            </a:extLst>
          </p:cNvPr>
          <p:cNvSpPr>
            <a:spLocks noGrp="1"/>
          </p:cNvSpPr>
          <p:nvPr>
            <p:ph type="pic" sz="quarter" idx="11" hasCustomPrompt="1"/>
          </p:nvPr>
        </p:nvSpPr>
        <p:spPr>
          <a:xfrm>
            <a:off x="3231879"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
        <p:nvSpPr>
          <p:cNvPr id="11" name="Picture Placeholder 11">
            <a:extLst>
              <a:ext uri="{FF2B5EF4-FFF2-40B4-BE49-F238E27FC236}">
                <a16:creationId xmlns:a16="http://schemas.microsoft.com/office/drawing/2014/main" id="{009ADB99-F741-4929-9E0C-5C9884F43D73}"/>
              </a:ext>
            </a:extLst>
          </p:cNvPr>
          <p:cNvSpPr>
            <a:spLocks noGrp="1"/>
          </p:cNvSpPr>
          <p:nvPr>
            <p:ph type="pic" sz="quarter" idx="12" hasCustomPrompt="1"/>
          </p:nvPr>
        </p:nvSpPr>
        <p:spPr>
          <a:xfrm>
            <a:off x="6072234"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111016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b="1">
                <a:solidFill>
                  <a:schemeClr val="bg1"/>
                </a:solidFill>
              </a:defRPr>
            </a:lvl1p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672844" y="2041407"/>
            <a:ext cx="7768222" cy="3501495"/>
          </a:xfrm>
          <a:prstGeom prst="rect">
            <a:avLst/>
          </a:prstGeom>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marL="2057400" indent="-228600">
              <a:buFont typeface="Wingdings" charset="2"/>
              <a:buChar cha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7"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21349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a:lvl1pPr>
          </a:lstStyle>
          <a:p>
            <a:r>
              <a:rPr lang="en-US" dirty="0"/>
              <a:t>CLICK TO EDIT </a:t>
            </a:r>
            <a:br>
              <a:rPr lang="en-US" dirty="0"/>
            </a:br>
            <a:r>
              <a:rPr lang="en-US" dirty="0"/>
              <a:t>MASTER TITLE STYLE</a:t>
            </a:r>
          </a:p>
        </p:txBody>
      </p:sp>
      <p:sp>
        <p:nvSpPr>
          <p:cNvPr id="3" name="Text Placeholder 2"/>
          <p:cNvSpPr>
            <a:spLocks noGrp="1"/>
          </p:cNvSpPr>
          <p:nvPr>
            <p:ph type="body" idx="1" hasCustomPrompt="1"/>
          </p:nvPr>
        </p:nvSpPr>
        <p:spPr>
          <a:xfrm>
            <a:off x="690674" y="2182541"/>
            <a:ext cx="3806714" cy="480650"/>
          </a:xfrm>
          <a:prstGeom prst="rect">
            <a:avLst/>
          </a:prstGeo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4" name="Content Placeholder 3"/>
          <p:cNvSpPr>
            <a:spLocks noGrp="1"/>
          </p:cNvSpPr>
          <p:nvPr>
            <p:ph sz="half" idx="2" hasCustomPrompt="1"/>
          </p:nvPr>
        </p:nvSpPr>
        <p:spPr>
          <a:xfrm>
            <a:off x="690674" y="2785482"/>
            <a:ext cx="3806714" cy="248934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4" hasCustomPrompt="1"/>
          </p:nvPr>
        </p:nvSpPr>
        <p:spPr>
          <a:xfrm>
            <a:off x="4645025" y="2785482"/>
            <a:ext cx="3813871" cy="248934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10" name="Text Placeholder 2"/>
          <p:cNvSpPr>
            <a:spLocks noGrp="1"/>
          </p:cNvSpPr>
          <p:nvPr>
            <p:ph type="body" idx="13" hasCustomPrompt="1"/>
          </p:nvPr>
        </p:nvSpPr>
        <p:spPr>
          <a:xfrm>
            <a:off x="4645025" y="2182541"/>
            <a:ext cx="3806714" cy="480650"/>
          </a:xfrm>
          <a:prstGeom prst="rect">
            <a:avLst/>
          </a:prstGeom>
        </p:spPr>
        <p:txBody>
          <a:bodyPr anchor="b">
            <a:normAutofit/>
          </a:bodyPr>
          <a:lstStyle>
            <a:lvl1pPr marL="0" indent="0">
              <a:buNone/>
              <a:defRPr sz="1600" b="1">
                <a:solidFill>
                  <a:srgbClr val="2FB6E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14" name="Slide Number Placeholder 5"/>
          <p:cNvSpPr>
            <a:spLocks noGrp="1"/>
          </p:cNvSpPr>
          <p:nvPr>
            <p:ph type="sldNum" sz="quarter" idx="1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5"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4918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a:lvl1pPr>
          </a:lstStyle>
          <a:p>
            <a:r>
              <a:rPr lang="en-US" dirty="0"/>
              <a:t>CLICK TO EDIT </a:t>
            </a:r>
            <a:br>
              <a:rPr lang="en-US" dirty="0"/>
            </a:br>
            <a:r>
              <a:rPr lang="en-US" dirty="0"/>
              <a:t>MASTER TITLE STYLE</a:t>
            </a:r>
          </a:p>
        </p:txBody>
      </p:sp>
      <p:sp>
        <p:nvSpPr>
          <p:cNvPr id="4" name="Content Placeholder 3"/>
          <p:cNvSpPr>
            <a:spLocks noGrp="1"/>
          </p:cNvSpPr>
          <p:nvPr>
            <p:ph sz="half" idx="2" hasCustomPrompt="1"/>
          </p:nvPr>
        </p:nvSpPr>
        <p:spPr>
          <a:xfrm>
            <a:off x="690674"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4" hasCustomPrompt="1"/>
          </p:nvPr>
        </p:nvSpPr>
        <p:spPr>
          <a:xfrm>
            <a:off x="3521904"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9" name="Content Placeholder 5">
            <a:extLst>
              <a:ext uri="{FF2B5EF4-FFF2-40B4-BE49-F238E27FC236}">
                <a16:creationId xmlns:a16="http://schemas.microsoft.com/office/drawing/2014/main" id="{8257D3FE-1888-F04A-AC27-461B427E64CB}"/>
              </a:ext>
            </a:extLst>
          </p:cNvPr>
          <p:cNvSpPr>
            <a:spLocks noGrp="1"/>
          </p:cNvSpPr>
          <p:nvPr>
            <p:ph sz="quarter" idx="15" hasCustomPrompt="1"/>
          </p:nvPr>
        </p:nvSpPr>
        <p:spPr>
          <a:xfrm>
            <a:off x="6268417"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7320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636" y="1260633"/>
            <a:ext cx="2590800" cy="480926"/>
          </a:xfrm>
        </p:spPr>
        <p:txBody>
          <a:bodyPr anchor="t">
            <a:normAutofit/>
          </a:bodyPr>
          <a:lstStyle>
            <a:lvl1pPr algn="l">
              <a:defRPr sz="1600" b="1">
                <a:solidFill>
                  <a:srgbClr val="2FB6E3"/>
                </a:solidFill>
              </a:defRPr>
            </a:lvl1pPr>
          </a:lstStyle>
          <a:p>
            <a:r>
              <a:rPr lang="en-US" dirty="0"/>
              <a:t>CLICK TO EDIT THE </a:t>
            </a:r>
            <a:br>
              <a:rPr lang="en-US" dirty="0"/>
            </a:br>
            <a:r>
              <a:rPr lang="en-US" dirty="0"/>
              <a:t>MASTER TITLE STYLE </a:t>
            </a:r>
          </a:p>
        </p:txBody>
      </p:sp>
      <p:sp>
        <p:nvSpPr>
          <p:cNvPr id="3" name="Content Placeholder 2"/>
          <p:cNvSpPr>
            <a:spLocks noGrp="1"/>
          </p:cNvSpPr>
          <p:nvPr>
            <p:ph idx="1"/>
          </p:nvPr>
        </p:nvSpPr>
        <p:spPr>
          <a:xfrm>
            <a:off x="3575050" y="1260633"/>
            <a:ext cx="5111750" cy="4119320"/>
          </a:xfrm>
          <a:prstGeom prst="rect">
            <a:avLst/>
          </a:prstGeo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hasCustomPrompt="1"/>
          </p:nvPr>
        </p:nvSpPr>
        <p:spPr>
          <a:xfrm>
            <a:off x="612636" y="1863847"/>
            <a:ext cx="2590801" cy="2257777"/>
          </a:xfrm>
          <a:prstGeom prst="rect">
            <a:avLst/>
          </a:prstGeom>
        </p:spPr>
        <p:txBody>
          <a:bodyPr>
            <a:normAutofit/>
          </a:bodyPr>
          <a:lstStyle>
            <a:lvl1pPr marL="0" marR="0" indent="0" algn="l" defTabSz="457200" rtl="0" eaLnBrk="1" fontAlgn="auto" latinLnBrk="0" hangingPunct="1">
              <a:lnSpc>
                <a:spcPct val="100000"/>
              </a:lnSpc>
              <a:spcBef>
                <a:spcPts val="0"/>
              </a:spcBef>
              <a:spcAft>
                <a:spcPts val="0"/>
              </a:spcAft>
              <a:buClrTx/>
              <a:buSzTx/>
              <a:buFontTx/>
              <a:buNone/>
              <a:tabLst/>
              <a:defRPr sz="1100">
                <a:solidFill>
                  <a:schemeClr val="bg1">
                    <a:lumMod val="95000"/>
                  </a:schemeClr>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chemeClr val="bg1">
                    <a:lumMod val="50000"/>
                  </a:schemeClr>
                </a:solidFill>
                <a:latin typeface="+mn-lt"/>
                <a:cs typeface="Calibri"/>
              </a:rPr>
              <a:t>Far far away, behind the word mountains, far from the countries </a:t>
            </a:r>
            <a:r>
              <a:rPr lang="en-US" sz="1200" b="0" i="0" u="none" strike="noStrike" baseline="0" dirty="0" err="1">
                <a:solidFill>
                  <a:schemeClr val="bg1">
                    <a:lumMod val="50000"/>
                  </a:schemeClr>
                </a:solidFill>
                <a:latin typeface="+mn-lt"/>
                <a:cs typeface="Calibri"/>
              </a:rPr>
              <a:t>Vokalia</a:t>
            </a:r>
            <a:r>
              <a:rPr lang="en-US" sz="1200" b="0" i="0" u="none" strike="noStrike" baseline="0" dirty="0">
                <a:solidFill>
                  <a:schemeClr val="bg1">
                    <a:lumMod val="50000"/>
                  </a:schemeClr>
                </a:solidFill>
                <a:latin typeface="+mn-lt"/>
                <a:cs typeface="Calibri"/>
              </a:rPr>
              <a:t> and </a:t>
            </a:r>
            <a:r>
              <a:rPr lang="en-US" sz="1200" b="0" i="0" u="none" strike="noStrike" baseline="0" dirty="0" err="1">
                <a:solidFill>
                  <a:schemeClr val="bg1">
                    <a:lumMod val="50000"/>
                  </a:schemeClr>
                </a:solidFill>
                <a:latin typeface="+mn-lt"/>
                <a:cs typeface="Calibri"/>
              </a:rPr>
              <a:t>Consonantia</a:t>
            </a:r>
            <a:r>
              <a:rPr lang="en-US" sz="1200" b="0" i="0" u="none" strike="noStrike" baseline="0" dirty="0">
                <a:solidFill>
                  <a:schemeClr val="bg1">
                    <a:lumMod val="50000"/>
                  </a:schemeClr>
                </a:solidFill>
                <a:latin typeface="+mn-lt"/>
                <a:cs typeface="Calibri"/>
              </a:rPr>
              <a:t>, there live the blind texts. Separated they live in Bookmarks grove right at the coast of the Semantics, a large language ocean. A small river named </a:t>
            </a:r>
            <a:r>
              <a:rPr lang="en-US" sz="1200" b="0" i="0" u="none" strike="noStrike" baseline="0" dirty="0" err="1">
                <a:solidFill>
                  <a:schemeClr val="bg1">
                    <a:lumMod val="50000"/>
                  </a:schemeClr>
                </a:solidFill>
                <a:latin typeface="+mn-lt"/>
                <a:cs typeface="Calibri"/>
              </a:rPr>
              <a:t>Duden</a:t>
            </a:r>
            <a:r>
              <a:rPr lang="en-US" sz="1200" b="0" i="0" u="none" strike="noStrike" baseline="0" dirty="0">
                <a:solidFill>
                  <a:schemeClr val="bg1">
                    <a:lumMod val="50000"/>
                  </a:schemeClr>
                </a:solidFill>
                <a:latin typeface="+mn-lt"/>
                <a:cs typeface="Calibri"/>
              </a:rPr>
              <a:t> flows by their place and supplies it with the necessary regalia. It is a paradise country, in which roasted parts of sentences fly into your mouth.</a:t>
            </a:r>
            <a:endParaRPr lang="en-US" sz="1200" baseline="0" dirty="0">
              <a:solidFill>
                <a:schemeClr val="bg1">
                  <a:lumMod val="50000"/>
                </a:schemeClr>
              </a:solidFill>
              <a:latin typeface="+mn-lt"/>
              <a:cs typeface="Calibri"/>
            </a:endParaRPr>
          </a:p>
        </p:txBody>
      </p:sp>
      <p:sp>
        <p:nvSpPr>
          <p:cNvPr id="7"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9"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57831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pattFill prst="wdUpDiag">
          <a:fgClr>
            <a:schemeClr val="accent4">
              <a:lumMod val="50000"/>
            </a:schemeClr>
          </a:fgClr>
          <a:bgClr>
            <a:srgbClr val="002850"/>
          </a:bgClr>
        </a:pattFill>
        <a:effectLst/>
      </p:bgPr>
    </p:bg>
    <p:spTree>
      <p:nvGrpSpPr>
        <p:cNvPr id="1" name=""/>
        <p:cNvGrpSpPr/>
        <p:nvPr/>
      </p:nvGrpSpPr>
      <p:grpSpPr>
        <a:xfrm>
          <a:off x="0" y="0"/>
          <a:ext cx="0" cy="0"/>
          <a:chOff x="0" y="0"/>
          <a:chExt cx="0" cy="0"/>
        </a:xfrm>
      </p:grpSpPr>
      <p:sp>
        <p:nvSpPr>
          <p:cNvPr id="9" name="TextBox 8"/>
          <p:cNvSpPr txBox="1"/>
          <p:nvPr userDrawn="1"/>
        </p:nvSpPr>
        <p:spPr>
          <a:xfrm>
            <a:off x="1993378" y="-653691"/>
            <a:ext cx="5165660" cy="8462830"/>
          </a:xfrm>
          <a:prstGeom prst="rect">
            <a:avLst/>
          </a:prstGeom>
          <a:noFill/>
        </p:spPr>
        <p:txBody>
          <a:bodyPr wrap="square" rtlCol="0" anchor="ctr">
            <a:spAutoFit/>
          </a:bodyPr>
          <a:lstStyle/>
          <a:p>
            <a:pPr algn="ctr">
              <a:lnSpc>
                <a:spcPct val="140000"/>
              </a:lnSpc>
            </a:pPr>
            <a:r>
              <a:rPr lang="en-US" sz="19900" i="0" dirty="0">
                <a:solidFill>
                  <a:schemeClr val="accent4">
                    <a:lumMod val="75000"/>
                  </a:schemeClr>
                </a:solidFill>
                <a:latin typeface="Georgia"/>
                <a:cs typeface="Georgia"/>
              </a:rPr>
              <a:t>“</a:t>
            </a:r>
          </a:p>
          <a:p>
            <a:pPr algn="ctr">
              <a:lnSpc>
                <a:spcPct val="140000"/>
              </a:lnSpc>
            </a:pPr>
            <a:r>
              <a:rPr lang="en-US" sz="19900" i="0" dirty="0">
                <a:solidFill>
                  <a:schemeClr val="accent4">
                    <a:lumMod val="75000"/>
                  </a:schemeClr>
                </a:solidFill>
                <a:latin typeface="Georgia"/>
                <a:cs typeface="Georgia"/>
              </a:rPr>
              <a:t>”</a:t>
            </a:r>
          </a:p>
        </p:txBody>
      </p:sp>
      <p:sp>
        <p:nvSpPr>
          <p:cNvPr id="7" name="Rectangle 6"/>
          <p:cNvSpPr/>
          <p:nvPr userDrawn="1"/>
        </p:nvSpPr>
        <p:spPr>
          <a:xfrm>
            <a:off x="0" y="1382888"/>
            <a:ext cx="9144000" cy="34431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744304" y="1382887"/>
            <a:ext cx="5659326" cy="3443111"/>
          </a:xfrm>
        </p:spPr>
        <p:txBody>
          <a:bodyPr anchor="ctr">
            <a:normAutofit/>
          </a:bodyPr>
          <a:lstStyle>
            <a:lvl1pPr algn="ctr">
              <a:lnSpc>
                <a:spcPct val="90000"/>
              </a:lnSpc>
              <a:defRPr sz="4000" b="0" i="1">
                <a:solidFill>
                  <a:schemeClr val="bg1"/>
                </a:solidFill>
                <a:latin typeface="Georgia"/>
                <a:cs typeface="Georgia"/>
              </a:defRPr>
            </a:lvl1pPr>
          </a:lstStyle>
          <a:p>
            <a:r>
              <a:rPr lang="en-US" dirty="0"/>
              <a:t>Click to edit master title style to create a high-impact quotation.</a:t>
            </a:r>
          </a:p>
        </p:txBody>
      </p:sp>
      <p:sp>
        <p:nvSpPr>
          <p:cNvPr id="10" name="TextBox 9"/>
          <p:cNvSpPr txBox="1"/>
          <p:nvPr userDrawn="1"/>
        </p:nvSpPr>
        <p:spPr>
          <a:xfrm>
            <a:off x="2737555" y="4964498"/>
            <a:ext cx="3612444" cy="276999"/>
          </a:xfrm>
          <a:prstGeom prst="rect">
            <a:avLst/>
          </a:prstGeom>
          <a:noFill/>
        </p:spPr>
        <p:txBody>
          <a:bodyPr wrap="square" rtlCol="0">
            <a:spAutoFit/>
          </a:bodyPr>
          <a:lstStyle/>
          <a:p>
            <a:pPr algn="ctr"/>
            <a:r>
              <a:rPr lang="en-US" sz="1200" b="1" dirty="0">
                <a:solidFill>
                  <a:schemeClr val="bg1">
                    <a:lumMod val="95000"/>
                  </a:schemeClr>
                </a:solidFill>
              </a:rPr>
              <a:t>—CLICK TO TYPE ATTRIBUTION</a:t>
            </a:r>
          </a:p>
        </p:txBody>
      </p:sp>
      <p:sp>
        <p:nvSpPr>
          <p:cNvPr id="12"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3"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137731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pattFill prst="wdUpDiag">
          <a:fgClr>
            <a:schemeClr val="accent4">
              <a:lumMod val="50000"/>
            </a:schemeClr>
          </a:fgClr>
          <a:bgClr>
            <a:srgbClr val="002850"/>
          </a:bgClr>
        </a:pattFill>
        <a:effectLst/>
      </p:bgPr>
    </p:bg>
    <p:spTree>
      <p:nvGrpSpPr>
        <p:cNvPr id="1" name=""/>
        <p:cNvGrpSpPr/>
        <p:nvPr/>
      </p:nvGrpSpPr>
      <p:grpSpPr>
        <a:xfrm>
          <a:off x="0" y="0"/>
          <a:ext cx="0" cy="0"/>
          <a:chOff x="0" y="0"/>
          <a:chExt cx="0" cy="0"/>
        </a:xfrm>
      </p:grpSpPr>
      <p:sp>
        <p:nvSpPr>
          <p:cNvPr id="7" name="Rectangle 6"/>
          <p:cNvSpPr/>
          <p:nvPr userDrawn="1"/>
        </p:nvSpPr>
        <p:spPr>
          <a:xfrm>
            <a:off x="0" y="1382888"/>
            <a:ext cx="9144000" cy="34431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Picture Placeholder 2"/>
          <p:cNvSpPr>
            <a:spLocks noGrp="1"/>
          </p:cNvSpPr>
          <p:nvPr>
            <p:ph type="pic" idx="1"/>
          </p:nvPr>
        </p:nvSpPr>
        <p:spPr>
          <a:xfrm>
            <a:off x="0"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Picture Placeholder 2"/>
          <p:cNvSpPr>
            <a:spLocks noGrp="1"/>
          </p:cNvSpPr>
          <p:nvPr>
            <p:ph type="pic" idx="13"/>
          </p:nvPr>
        </p:nvSpPr>
        <p:spPr>
          <a:xfrm>
            <a:off x="3174823"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4"/>
          </p:nvPr>
        </p:nvSpPr>
        <p:spPr>
          <a:xfrm>
            <a:off x="6340239"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Text Placeholder 2"/>
          <p:cNvSpPr>
            <a:spLocks noGrp="1"/>
          </p:cNvSpPr>
          <p:nvPr>
            <p:ph type="body" idx="15" hasCustomPrompt="1"/>
          </p:nvPr>
        </p:nvSpPr>
        <p:spPr>
          <a:xfrm>
            <a:off x="690674" y="4825999"/>
            <a:ext cx="3806714" cy="480650"/>
          </a:xfrm>
          <a:prstGeom prst="rect">
            <a:avLst/>
          </a:prstGeo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9"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211646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844"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672843" y="612775"/>
            <a:ext cx="7859675" cy="406270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2844"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64310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5"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248751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wdUpDiag">
          <a:fgClr>
            <a:srgbClr val="002850"/>
          </a:fgClr>
          <a:bgClr>
            <a:schemeClr val="accent1"/>
          </a:bgClr>
        </a:pattFill>
        <a:effectLst/>
      </p:bgPr>
    </p:bg>
    <p:spTree>
      <p:nvGrpSpPr>
        <p:cNvPr id="1" name=""/>
        <p:cNvGrpSpPr/>
        <p:nvPr/>
      </p:nvGrpSpPr>
      <p:grpSpPr>
        <a:xfrm>
          <a:off x="0" y="0"/>
          <a:ext cx="0" cy="0"/>
          <a:chOff x="0" y="0"/>
          <a:chExt cx="0" cy="0"/>
        </a:xfrm>
      </p:grpSpPr>
      <p:sp>
        <p:nvSpPr>
          <p:cNvPr id="7" name="Rectangle 6"/>
          <p:cNvSpPr/>
          <p:nvPr/>
        </p:nvSpPr>
        <p:spPr>
          <a:xfrm>
            <a:off x="0" y="6238765"/>
            <a:ext cx="9144000" cy="619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n>
                <a:solidFill>
                  <a:srgbClr val="FFFFFF"/>
                </a:solidFill>
              </a:ln>
              <a:solidFill>
                <a:schemeClr val="bg1"/>
              </a:solidFill>
            </a:endParaRPr>
          </a:p>
        </p:txBody>
      </p:sp>
      <p:sp>
        <p:nvSpPr>
          <p:cNvPr id="2" name="Title Placeholder 1"/>
          <p:cNvSpPr>
            <a:spLocks noGrp="1"/>
          </p:cNvSpPr>
          <p:nvPr>
            <p:ph type="title"/>
          </p:nvPr>
        </p:nvSpPr>
        <p:spPr>
          <a:xfrm>
            <a:off x="690674" y="498638"/>
            <a:ext cx="4986411" cy="1110865"/>
          </a:xfrm>
          <a:prstGeom prst="rect">
            <a:avLst/>
          </a:prstGeom>
        </p:spPr>
        <p:txBody>
          <a:bodyPr vert="horz" lIns="91440" tIns="45720" rIns="91440" bIns="45720" rtlCol="0" anchor="b">
            <a:normAutofit/>
          </a:bodyPr>
          <a:lstStyle/>
          <a:p>
            <a:r>
              <a:rPr lang="en-US" dirty="0"/>
              <a:t>CLICK TO EDIT </a:t>
            </a:r>
            <a:br>
              <a:rPr lang="en-US" dirty="0"/>
            </a:br>
            <a:r>
              <a:rPr lang="en-US" dirty="0"/>
              <a:t>MASTER TITLE STYLE</a:t>
            </a:r>
          </a:p>
        </p:txBody>
      </p:sp>
      <p:pic>
        <p:nvPicPr>
          <p:cNvPr id="9" name="Picture 8" descr="MichiganRossHoriz_BY_72dpi.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7786" y="6470371"/>
            <a:ext cx="1694385" cy="166116"/>
          </a:xfrm>
          <a:prstGeom prst="rect">
            <a:avLst/>
          </a:prstGeom>
        </p:spPr>
      </p:pic>
      <p:sp>
        <p:nvSpPr>
          <p:cNvPr id="11" name="Text Placeholder 2"/>
          <p:cNvSpPr>
            <a:spLocks noGrp="1"/>
          </p:cNvSpPr>
          <p:nvPr>
            <p:ph type="body" idx="1"/>
          </p:nvPr>
        </p:nvSpPr>
        <p:spPr>
          <a:xfrm>
            <a:off x="690674" y="2054558"/>
            <a:ext cx="7383341" cy="27776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173395721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72" r:id="rId4"/>
    <p:sldLayoutId id="2147483662" r:id="rId5"/>
    <p:sldLayoutId id="2147483663" r:id="rId6"/>
    <p:sldLayoutId id="2147483666" r:id="rId7"/>
    <p:sldLayoutId id="2147483665" r:id="rId8"/>
    <p:sldLayoutId id="2147483669" r:id="rId9"/>
    <p:sldLayoutId id="2147483671" r:id="rId10"/>
  </p:sldLayoutIdLst>
  <p:hf hdr="0" dt="0"/>
  <p:txStyles>
    <p:titleStyle>
      <a:lvl1pPr algn="l" defTabSz="457200" rtl="0" eaLnBrk="1" latinLnBrk="0" hangingPunct="1">
        <a:lnSpc>
          <a:spcPct val="80000"/>
        </a:lnSpc>
        <a:spcBef>
          <a:spcPct val="0"/>
        </a:spcBef>
        <a:buNone/>
        <a:defRPr sz="3600" b="1" i="0" kern="1200">
          <a:solidFill>
            <a:schemeClr val="bg1"/>
          </a:solidFill>
          <a:latin typeface="Calibri"/>
          <a:ea typeface="+mj-ea"/>
          <a:cs typeface="Calibri"/>
        </a:defRPr>
      </a:lvl1pPr>
    </p:titleStyle>
    <p:bodyStyle>
      <a:lvl1pPr marL="342900" indent="-3429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lumMod val="85000"/>
            </a:schemeClr>
          </a:solidFill>
          <a:latin typeface="+mn-lt"/>
          <a:ea typeface="+mn-ea"/>
          <a:cs typeface="+mn-cs"/>
        </a:defRPr>
      </a:lvl2pPr>
      <a:lvl3pPr marL="1371600" indent="-4572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bg1">
              <a:lumMod val="85000"/>
            </a:schemeClr>
          </a:solidFill>
          <a:latin typeface="+mn-lt"/>
          <a:ea typeface="+mn-ea"/>
          <a:cs typeface="+mn-cs"/>
        </a:defRPr>
      </a:lvl4pPr>
      <a:lvl5pPr marL="2171700" indent="-342900" algn="l" defTabSz="457200" rtl="0" eaLnBrk="1" latinLnBrk="0" hangingPunct="1">
        <a:spcBef>
          <a:spcPct val="20000"/>
        </a:spcBef>
        <a:buFont typeface="Arial"/>
        <a:buChar char="–"/>
        <a:defRPr sz="2000" kern="1200">
          <a:solidFill>
            <a:schemeClr val="bg1">
              <a:lumMod val="8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11563" y="1721555"/>
            <a:ext cx="7854368" cy="1982451"/>
          </a:xfrm>
        </p:spPr>
        <p:txBody>
          <a:bodyPr/>
          <a:lstStyle/>
          <a:p>
            <a:r>
              <a:rPr lang="en-US" b="1" dirty="0">
                <a:latin typeface="Panton Black Caps" pitchFamily="2" charset="77"/>
              </a:rPr>
              <a:t>LASSO Regression</a:t>
            </a:r>
          </a:p>
        </p:txBody>
      </p:sp>
      <p:sp>
        <p:nvSpPr>
          <p:cNvPr id="8" name="Subtitle 7"/>
          <p:cNvSpPr>
            <a:spLocks noGrp="1"/>
          </p:cNvSpPr>
          <p:nvPr>
            <p:ph type="subTitle" idx="1"/>
          </p:nvPr>
        </p:nvSpPr>
        <p:spPr>
          <a:xfrm>
            <a:off x="764115" y="3990500"/>
            <a:ext cx="5958288" cy="635127"/>
          </a:xfrm>
        </p:spPr>
        <p:txBody>
          <a:bodyPr/>
          <a:lstStyle/>
          <a:p>
            <a:r>
              <a:rPr lang="en-US" dirty="0">
                <a:latin typeface="Source Sans Pro" panose="020B0503030403020204" pitchFamily="34" charset="0"/>
                <a:ea typeface="Source Sans Pro" panose="020B0503030403020204" pitchFamily="34" charset="0"/>
              </a:rPr>
              <a:t>F427:  ML &amp; AI in Investing</a:t>
            </a:r>
          </a:p>
        </p:txBody>
      </p:sp>
      <p:sp>
        <p:nvSpPr>
          <p:cNvPr id="5" name="Slide Number Placeholder 4"/>
          <p:cNvSpPr>
            <a:spLocks noGrp="1"/>
          </p:cNvSpPr>
          <p:nvPr>
            <p:ph type="sldNum" sz="quarter" idx="4"/>
          </p:nvPr>
        </p:nvSpPr>
        <p:spPr/>
        <p:txBody>
          <a:bodyPr/>
          <a:lstStyle/>
          <a:p>
            <a:fld id="{2607D427-353C-DD47-9C57-CDC06D475577}" type="slidenum">
              <a:rPr lang="en-US" smtClean="0"/>
              <a:pPr/>
              <a:t>1</a:t>
            </a:fld>
            <a:endParaRPr lang="en-US" dirty="0"/>
          </a:p>
        </p:txBody>
      </p:sp>
    </p:spTree>
    <p:extLst>
      <p:ext uri="{BB962C8B-B14F-4D97-AF65-F5344CB8AC3E}">
        <p14:creationId xmlns:p14="http://schemas.microsoft.com/office/powerpoint/2010/main" val="243330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05BF39-B98F-4420-94E4-5085BA6C4582}"/>
              </a:ext>
            </a:extLst>
          </p:cNvPr>
          <p:cNvSpPr txBox="1"/>
          <p:nvPr/>
        </p:nvSpPr>
        <p:spPr>
          <a:xfrm>
            <a:off x="93615" y="232708"/>
            <a:ext cx="8956770" cy="597983"/>
          </a:xfrm>
          <a:prstGeom prst="rect">
            <a:avLst/>
          </a:prstGeom>
          <a:noFill/>
        </p:spPr>
        <p:txBody>
          <a:bodyPr wrap="square" lIns="67500" tIns="67500" rIns="67500" bIns="67500" rtlCol="0" anchor="ctr">
            <a:spAutoFit/>
          </a:bodyPr>
          <a:lstStyle/>
          <a:p>
            <a:pPr algn="ctr" defTabSz="685800">
              <a:defRPr/>
            </a:pPr>
            <a:r>
              <a:rPr lang="en-US" sz="3000" b="1" dirty="0">
                <a:solidFill>
                  <a:schemeClr val="bg1"/>
                </a:solidFill>
                <a:latin typeface="Panton Black Caps" panose="00000500000000000000" pitchFamily="50" charset="0"/>
              </a:rPr>
              <a:t>LASSO regression</a:t>
            </a:r>
          </a:p>
        </p:txBody>
      </p:sp>
      <p:sp>
        <p:nvSpPr>
          <p:cNvPr id="2" name="Slide Number Placeholder 3">
            <a:extLst>
              <a:ext uri="{FF2B5EF4-FFF2-40B4-BE49-F238E27FC236}">
                <a16:creationId xmlns:a16="http://schemas.microsoft.com/office/drawing/2014/main" id="{78534193-1C97-6EF4-8DCF-C6ADAD169455}"/>
              </a:ext>
            </a:extLst>
          </p:cNvPr>
          <p:cNvSpPr>
            <a:spLocks noGrp="1"/>
          </p:cNvSpPr>
          <p:nvPr>
            <p:ph type="sldNum" sz="quarter" idx="4"/>
          </p:nvPr>
        </p:nvSpPr>
        <p:spPr>
          <a:xfrm>
            <a:off x="507834" y="6401036"/>
            <a:ext cx="330019" cy="315499"/>
          </a:xfrm>
        </p:spPr>
        <p:txBody>
          <a:bodyPr/>
          <a:lstStyle/>
          <a:p>
            <a:fld id="{2607D427-353C-DD47-9C57-CDC06D475577}" type="slidenum">
              <a:rPr lang="en-US" smtClean="0"/>
              <a:pPr/>
              <a:t>2</a:t>
            </a:fld>
            <a:endParaRPr lang="en-US" dirty="0"/>
          </a:p>
        </p:txBody>
      </p:sp>
      <p:sp>
        <p:nvSpPr>
          <p:cNvPr id="3" name="TextBox 2">
            <a:extLst>
              <a:ext uri="{FF2B5EF4-FFF2-40B4-BE49-F238E27FC236}">
                <a16:creationId xmlns:a16="http://schemas.microsoft.com/office/drawing/2014/main" id="{806D2234-A62F-9CDD-2DD9-7C241995DEFF}"/>
              </a:ext>
            </a:extLst>
          </p:cNvPr>
          <p:cNvSpPr txBox="1"/>
          <p:nvPr/>
        </p:nvSpPr>
        <p:spPr>
          <a:xfrm>
            <a:off x="421255" y="833454"/>
            <a:ext cx="8150369" cy="5002945"/>
          </a:xfrm>
          <a:prstGeom prst="rect">
            <a:avLst/>
          </a:prstGeom>
          <a:noFill/>
        </p:spPr>
        <p:txBody>
          <a:bodyPr wrap="square" rtlCol="0" anchor="t">
            <a:normAutofit fontScale="77500" lnSpcReduction="20000"/>
          </a:bodyPr>
          <a:lstStyle/>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LASSO stands for Least Absolute Shrinkage and Regression Operator.</a:t>
            </a:r>
          </a:p>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Which signals are actually important?</a:t>
            </a:r>
          </a:p>
          <a:p>
            <a:pPr marL="800100" lvl="1"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Statistical significance helps tell us</a:t>
            </a:r>
          </a:p>
          <a:p>
            <a:pPr marL="800100" lvl="1"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Correlation/collinearity can skew this inference</a:t>
            </a:r>
          </a:p>
          <a:p>
            <a:pPr marL="800100" lvl="1"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Lasso regression is an approach that selects important signals</a:t>
            </a:r>
          </a:p>
          <a:p>
            <a:pPr marL="800100" lvl="1"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The values of coefficients that aren’t important are set to zero</a:t>
            </a:r>
          </a:p>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An ordinary least squares (OLS) regression solves the following problem: Set the intercept and slope coefficients at the level to minimize the sum of squared errors.</a:t>
            </a:r>
          </a:p>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LASSO seeks to minimize the sum of squared errors plus a penalty equal to sum of “alpha” times the absolute value of each coefficient. For example, if the first coefficient is 1 and the second coefficient is -2, and alpha is 0.5 then the penalty = 0.5 × 3 = 1.5.</a:t>
            </a:r>
          </a:p>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Some coefficients will be set to zero because their contribution to mitigating error is outweighed by the extra penalty associated with another coefficient.</a:t>
            </a:r>
          </a:p>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The data needs to be scaled because otherwise variables with small magnitude (and therefore large coefficients) will count more towards the penalty than variables with small magnitude. For example, if earnings/price (perhaps 0.07 on average) is one variable, and LN thousands of dollars of market cap (perhaps 14 on average) is another variable the coefficient on earnings/price might be much larger than the coefficient on LN thousands of dollars of market cap.</a:t>
            </a:r>
          </a:p>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In the example, I have transformed variables to z-scores [(level – average)/standard deviation.]</a:t>
            </a:r>
          </a:p>
        </p:txBody>
      </p:sp>
    </p:spTree>
    <p:extLst>
      <p:ext uri="{BB962C8B-B14F-4D97-AF65-F5344CB8AC3E}">
        <p14:creationId xmlns:p14="http://schemas.microsoft.com/office/powerpoint/2010/main" val="211819979"/>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05BF39-B98F-4420-94E4-5085BA6C4582}"/>
              </a:ext>
            </a:extLst>
          </p:cNvPr>
          <p:cNvSpPr txBox="1"/>
          <p:nvPr/>
        </p:nvSpPr>
        <p:spPr>
          <a:xfrm>
            <a:off x="93615" y="232708"/>
            <a:ext cx="8956770" cy="597983"/>
          </a:xfrm>
          <a:prstGeom prst="rect">
            <a:avLst/>
          </a:prstGeom>
          <a:noFill/>
        </p:spPr>
        <p:txBody>
          <a:bodyPr wrap="square" lIns="67500" tIns="67500" rIns="67500" bIns="67500" rtlCol="0" anchor="ctr">
            <a:spAutoFit/>
          </a:bodyPr>
          <a:lstStyle/>
          <a:p>
            <a:pPr algn="ctr" defTabSz="685800">
              <a:defRPr/>
            </a:pPr>
            <a:r>
              <a:rPr lang="en-US" sz="3000" b="1" dirty="0">
                <a:solidFill>
                  <a:schemeClr val="bg1"/>
                </a:solidFill>
                <a:latin typeface="Panton Black Caps" panose="00000500000000000000" pitchFamily="50" charset="0"/>
              </a:rPr>
              <a:t>Combined dataset with sales and market cap</a:t>
            </a:r>
          </a:p>
        </p:txBody>
      </p:sp>
      <p:sp>
        <p:nvSpPr>
          <p:cNvPr id="2" name="Slide Number Placeholder 3">
            <a:extLst>
              <a:ext uri="{FF2B5EF4-FFF2-40B4-BE49-F238E27FC236}">
                <a16:creationId xmlns:a16="http://schemas.microsoft.com/office/drawing/2014/main" id="{78534193-1C97-6EF4-8DCF-C6ADAD169455}"/>
              </a:ext>
            </a:extLst>
          </p:cNvPr>
          <p:cNvSpPr>
            <a:spLocks noGrp="1"/>
          </p:cNvSpPr>
          <p:nvPr>
            <p:ph type="sldNum" sz="quarter" idx="4"/>
          </p:nvPr>
        </p:nvSpPr>
        <p:spPr>
          <a:xfrm>
            <a:off x="507834" y="6401036"/>
            <a:ext cx="330019" cy="315499"/>
          </a:xfrm>
        </p:spPr>
        <p:txBody>
          <a:bodyPr/>
          <a:lstStyle/>
          <a:p>
            <a:fld id="{2607D427-353C-DD47-9C57-CDC06D475577}" type="slidenum">
              <a:rPr lang="en-US" smtClean="0"/>
              <a:pPr/>
              <a:t>3</a:t>
            </a:fld>
            <a:endParaRPr lang="en-US" dirty="0"/>
          </a:p>
        </p:txBody>
      </p:sp>
      <p:sp>
        <p:nvSpPr>
          <p:cNvPr id="3" name="TextBox 2">
            <a:extLst>
              <a:ext uri="{FF2B5EF4-FFF2-40B4-BE49-F238E27FC236}">
                <a16:creationId xmlns:a16="http://schemas.microsoft.com/office/drawing/2014/main" id="{806D2234-A62F-9CDD-2DD9-7C241995DEFF}"/>
              </a:ext>
            </a:extLst>
          </p:cNvPr>
          <p:cNvSpPr txBox="1"/>
          <p:nvPr/>
        </p:nvSpPr>
        <p:spPr>
          <a:xfrm>
            <a:off x="421255" y="833454"/>
            <a:ext cx="8150369" cy="5002945"/>
          </a:xfrm>
          <a:prstGeom prst="rect">
            <a:avLst/>
          </a:prstGeom>
          <a:noFill/>
        </p:spPr>
        <p:txBody>
          <a:bodyPr wrap="square" rtlCol="0" anchor="t">
            <a:normAutofit/>
          </a:bodyPr>
          <a:lstStyle/>
          <a:p>
            <a:pPr marL="342900" indent="-342900">
              <a:spcAft>
                <a:spcPts val="200"/>
              </a:spcAft>
              <a:buFont typeface="Wingdings" panose="05000000000000000000" pitchFamily="2" charset="2"/>
              <a:buChar char="§"/>
            </a:pPr>
            <a:r>
              <a:rPr lang="en-US" sz="2000" dirty="0">
                <a:solidFill>
                  <a:schemeClr val="bg1"/>
                </a:solidFill>
                <a:latin typeface="Source Sans Pro" panose="020B0503030403020204" pitchFamily="34" charset="0"/>
                <a:ea typeface="Source Sans Pro" panose="020B0503030403020204" pitchFamily="34" charset="0"/>
              </a:rPr>
              <a:t>We measured company size as market capitalization. What happens if we include last quarter’s sales as another measure of size? The correlation between these two variables with log transformations is 0.64, meaning that if placed together in an OLS regression we could observe a positive and a negative coefficient, even if small companies in general earn higher returns than large companies.</a:t>
            </a:r>
          </a:p>
        </p:txBody>
      </p:sp>
      <p:graphicFrame>
        <p:nvGraphicFramePr>
          <p:cNvPr id="4" name="Table 3">
            <a:extLst>
              <a:ext uri="{FF2B5EF4-FFF2-40B4-BE49-F238E27FC236}">
                <a16:creationId xmlns:a16="http://schemas.microsoft.com/office/drawing/2014/main" id="{998522A4-8BA2-3E8B-8E81-28398F6EF8EE}"/>
              </a:ext>
            </a:extLst>
          </p:cNvPr>
          <p:cNvGraphicFramePr>
            <a:graphicFrameLocks noGrp="1"/>
          </p:cNvGraphicFramePr>
          <p:nvPr>
            <p:extLst>
              <p:ext uri="{D42A27DB-BD31-4B8C-83A1-F6EECF244321}">
                <p14:modId xmlns:p14="http://schemas.microsoft.com/office/powerpoint/2010/main" val="794177332"/>
              </p:ext>
            </p:extLst>
          </p:nvPr>
        </p:nvGraphicFramePr>
        <p:xfrm>
          <a:off x="572376" y="2842996"/>
          <a:ext cx="7999247" cy="3181550"/>
        </p:xfrm>
        <a:graphic>
          <a:graphicData uri="http://schemas.openxmlformats.org/drawingml/2006/table">
            <a:tbl>
              <a:tblPr firstRow="1" firstCol="1" bandRow="1">
                <a:tableStyleId>{5C22544A-7EE6-4342-B048-85BDC9FD1C3A}</a:tableStyleId>
              </a:tblPr>
              <a:tblGrid>
                <a:gridCol w="2459662">
                  <a:extLst>
                    <a:ext uri="{9D8B030D-6E8A-4147-A177-3AD203B41FA5}">
                      <a16:colId xmlns:a16="http://schemas.microsoft.com/office/drawing/2014/main" val="2522582418"/>
                    </a:ext>
                  </a:extLst>
                </a:gridCol>
                <a:gridCol w="1384255">
                  <a:extLst>
                    <a:ext uri="{9D8B030D-6E8A-4147-A177-3AD203B41FA5}">
                      <a16:colId xmlns:a16="http://schemas.microsoft.com/office/drawing/2014/main" val="3177468872"/>
                    </a:ext>
                  </a:extLst>
                </a:gridCol>
                <a:gridCol w="1385110">
                  <a:extLst>
                    <a:ext uri="{9D8B030D-6E8A-4147-A177-3AD203B41FA5}">
                      <a16:colId xmlns:a16="http://schemas.microsoft.com/office/drawing/2014/main" val="2713402234"/>
                    </a:ext>
                  </a:extLst>
                </a:gridCol>
                <a:gridCol w="1385110">
                  <a:extLst>
                    <a:ext uri="{9D8B030D-6E8A-4147-A177-3AD203B41FA5}">
                      <a16:colId xmlns:a16="http://schemas.microsoft.com/office/drawing/2014/main" val="2155505274"/>
                    </a:ext>
                  </a:extLst>
                </a:gridCol>
                <a:gridCol w="1385110">
                  <a:extLst>
                    <a:ext uri="{9D8B030D-6E8A-4147-A177-3AD203B41FA5}">
                      <a16:colId xmlns:a16="http://schemas.microsoft.com/office/drawing/2014/main" val="1297868313"/>
                    </a:ext>
                  </a:extLst>
                </a:gridCol>
              </a:tblGrid>
              <a:tr h="318155">
                <a:tc>
                  <a:txBody>
                    <a:bodyPr/>
                    <a:lstStyle/>
                    <a:p>
                      <a:pPr marL="0" marR="0">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ctr">
                        <a:spcBef>
                          <a:spcPts val="0"/>
                        </a:spcBef>
                        <a:spcAft>
                          <a:spcPts val="0"/>
                        </a:spcAft>
                      </a:pPr>
                      <a:r>
                        <a:rPr lang="en-US" sz="1600">
                          <a:effectLst/>
                        </a:rPr>
                        <a:t>Mean</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ctr">
                        <a:spcBef>
                          <a:spcPts val="0"/>
                        </a:spcBef>
                        <a:spcAft>
                          <a:spcPts val="0"/>
                        </a:spcAft>
                      </a:pPr>
                      <a:r>
                        <a:rPr lang="en-US" sz="1600">
                          <a:effectLst/>
                        </a:rPr>
                        <a:t>12.5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ctr">
                        <a:spcBef>
                          <a:spcPts val="0"/>
                        </a:spcBef>
                        <a:spcAft>
                          <a:spcPts val="0"/>
                        </a:spcAft>
                      </a:pPr>
                      <a:r>
                        <a:rPr lang="en-US" sz="1600">
                          <a:effectLst/>
                        </a:rPr>
                        <a:t>Median</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ctr">
                        <a:spcBef>
                          <a:spcPts val="0"/>
                        </a:spcBef>
                        <a:spcAft>
                          <a:spcPts val="0"/>
                        </a:spcAft>
                      </a:pPr>
                      <a:r>
                        <a:rPr lang="en-US" sz="1600">
                          <a:effectLst/>
                        </a:rPr>
                        <a:t>87.5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extLst>
                  <a:ext uri="{0D108BD9-81ED-4DB2-BD59-A6C34878D82A}">
                    <a16:rowId xmlns:a16="http://schemas.microsoft.com/office/drawing/2014/main" val="1171146119"/>
                  </a:ext>
                </a:extLst>
              </a:tr>
              <a:tr h="318155">
                <a:tc>
                  <a:txBody>
                    <a:bodyPr/>
                    <a:lstStyle/>
                    <a:p>
                      <a:pPr marL="0" marR="0">
                        <a:spcBef>
                          <a:spcPts val="0"/>
                        </a:spcBef>
                        <a:spcAft>
                          <a:spcPts val="0"/>
                        </a:spcAft>
                      </a:pPr>
                      <a:r>
                        <a:rPr lang="en-US" sz="1600">
                          <a:effectLst/>
                        </a:rPr>
                        <a:t>Adjusted stock return</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1.5%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-9.8%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1.2%</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12.5%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extLst>
                  <a:ext uri="{0D108BD9-81ED-4DB2-BD59-A6C34878D82A}">
                    <a16:rowId xmlns:a16="http://schemas.microsoft.com/office/drawing/2014/main" val="380892224"/>
                  </a:ext>
                </a:extLst>
              </a:tr>
              <a:tr h="318155">
                <a:tc>
                  <a:txBody>
                    <a:bodyPr/>
                    <a:lstStyle/>
                    <a:p>
                      <a:pPr marL="0" marR="0">
                        <a:spcBef>
                          <a:spcPts val="0"/>
                        </a:spcBef>
                        <a:spcAft>
                          <a:spcPts val="0"/>
                        </a:spcAft>
                      </a:pPr>
                      <a:r>
                        <a:rPr lang="en-US" sz="1600">
                          <a:effectLst/>
                        </a:rPr>
                        <a:t>S&amp;P 400 Midcap</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1.1%</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-4.3%</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1.5%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6.0%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extLst>
                  <a:ext uri="{0D108BD9-81ED-4DB2-BD59-A6C34878D82A}">
                    <a16:rowId xmlns:a16="http://schemas.microsoft.com/office/drawing/2014/main" val="48167510"/>
                  </a:ext>
                </a:extLst>
              </a:tr>
              <a:tr h="318155">
                <a:tc>
                  <a:txBody>
                    <a:bodyPr/>
                    <a:lstStyle/>
                    <a:p>
                      <a:pPr marL="0" marR="0">
                        <a:spcBef>
                          <a:spcPts val="0"/>
                        </a:spcBef>
                        <a:spcAft>
                          <a:spcPts val="0"/>
                        </a:spcAft>
                      </a:pPr>
                      <a:r>
                        <a:rPr lang="en-US" sz="1600">
                          <a:effectLst/>
                        </a:rPr>
                        <a:t>Adjusted abnormal return</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0.4%</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-9.6%</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0.0%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tc>
                  <a:txBody>
                    <a:bodyPr/>
                    <a:lstStyle/>
                    <a:p>
                      <a:pPr marL="0" marR="0" algn="r">
                        <a:spcBef>
                          <a:spcPts val="0"/>
                        </a:spcBef>
                        <a:spcAft>
                          <a:spcPts val="0"/>
                        </a:spcAft>
                      </a:pPr>
                      <a:r>
                        <a:rPr lang="en-US" sz="1600">
                          <a:effectLst/>
                        </a:rPr>
                        <a:t>10.3%</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20040" marT="18415" marB="18415" anchor="ctr"/>
                </a:tc>
                <a:extLst>
                  <a:ext uri="{0D108BD9-81ED-4DB2-BD59-A6C34878D82A}">
                    <a16:rowId xmlns:a16="http://schemas.microsoft.com/office/drawing/2014/main" val="827695968"/>
                  </a:ext>
                </a:extLst>
              </a:tr>
              <a:tr h="318155">
                <a:tc>
                  <a:txBody>
                    <a:bodyPr/>
                    <a:lstStyle/>
                    <a:p>
                      <a:pPr marL="0" marR="0">
                        <a:spcBef>
                          <a:spcPts val="0"/>
                        </a:spcBef>
                        <a:spcAft>
                          <a:spcPts val="0"/>
                        </a:spcAft>
                      </a:pPr>
                      <a:r>
                        <a:rPr lang="en-US" sz="1600">
                          <a:effectLst/>
                        </a:rPr>
                        <a:t>Market capitalization ($b)</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4.4</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0.5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2.0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8.1</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extLst>
                  <a:ext uri="{0D108BD9-81ED-4DB2-BD59-A6C34878D82A}">
                    <a16:rowId xmlns:a16="http://schemas.microsoft.com/office/drawing/2014/main" val="617641434"/>
                  </a:ext>
                </a:extLst>
              </a:tr>
              <a:tr h="318155">
                <a:tc>
                  <a:txBody>
                    <a:bodyPr/>
                    <a:lstStyle/>
                    <a:p>
                      <a:pPr marL="0" marR="0">
                        <a:spcBef>
                          <a:spcPts val="0"/>
                        </a:spcBef>
                        <a:spcAft>
                          <a:spcPts val="0"/>
                        </a:spcAft>
                      </a:pPr>
                      <a:r>
                        <a:rPr lang="en-US" sz="1600">
                          <a:effectLst/>
                        </a:rPr>
                        <a:t>LN market capitalization</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14.5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13.1</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14.5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15.9</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extLst>
                  <a:ext uri="{0D108BD9-81ED-4DB2-BD59-A6C34878D82A}">
                    <a16:rowId xmlns:a16="http://schemas.microsoft.com/office/drawing/2014/main" val="2485799370"/>
                  </a:ext>
                </a:extLst>
              </a:tr>
              <a:tr h="318155">
                <a:tc>
                  <a:txBody>
                    <a:bodyPr/>
                    <a:lstStyle/>
                    <a:p>
                      <a:pPr marL="0" marR="0">
                        <a:spcBef>
                          <a:spcPts val="0"/>
                        </a:spcBef>
                        <a:spcAft>
                          <a:spcPts val="0"/>
                        </a:spcAft>
                      </a:pPr>
                      <a:r>
                        <a:rPr lang="en-US" sz="1600">
                          <a:effectLst/>
                        </a:rPr>
                        <a:t>Sales ($b)</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2.0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0.1</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0.8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3.7</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extLst>
                  <a:ext uri="{0D108BD9-81ED-4DB2-BD59-A6C34878D82A}">
                    <a16:rowId xmlns:a16="http://schemas.microsoft.com/office/drawing/2014/main" val="2231095554"/>
                  </a:ext>
                </a:extLst>
              </a:tr>
              <a:tr h="318155">
                <a:tc>
                  <a:txBody>
                    <a:bodyPr/>
                    <a:lstStyle/>
                    <a:p>
                      <a:pPr marL="0" marR="0">
                        <a:spcBef>
                          <a:spcPts val="0"/>
                        </a:spcBef>
                        <a:spcAft>
                          <a:spcPts val="0"/>
                        </a:spcAft>
                      </a:pPr>
                      <a:r>
                        <a:rPr lang="en-US" sz="1600">
                          <a:effectLst/>
                        </a:rPr>
                        <a:t>LN sales</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13.5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11.8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13.5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15.1</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extLst>
                  <a:ext uri="{0D108BD9-81ED-4DB2-BD59-A6C34878D82A}">
                    <a16:rowId xmlns:a16="http://schemas.microsoft.com/office/drawing/2014/main" val="719976405"/>
                  </a:ext>
                </a:extLst>
              </a:tr>
              <a:tr h="318155">
                <a:tc>
                  <a:txBody>
                    <a:bodyPr/>
                    <a:lstStyle/>
                    <a:p>
                      <a:pPr marL="0" marR="0">
                        <a:spcBef>
                          <a:spcPts val="0"/>
                        </a:spcBef>
                        <a:spcAft>
                          <a:spcPts val="0"/>
                        </a:spcAft>
                      </a:pPr>
                      <a:r>
                        <a:rPr lang="en-US" sz="1600">
                          <a:effectLst/>
                        </a:rPr>
                        <a:t>N = 290,802</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365760" marT="18415" marB="18415" anchor="ctr"/>
                </a:tc>
                <a:extLst>
                  <a:ext uri="{0D108BD9-81ED-4DB2-BD59-A6C34878D82A}">
                    <a16:rowId xmlns:a16="http://schemas.microsoft.com/office/drawing/2014/main" val="710710157"/>
                  </a:ext>
                </a:extLst>
              </a:tr>
              <a:tr h="318155">
                <a:tc gridSpan="5">
                  <a:txBody>
                    <a:bodyPr/>
                    <a:lstStyle/>
                    <a:p>
                      <a:pPr marL="0" marR="0">
                        <a:spcBef>
                          <a:spcPts val="0"/>
                        </a:spcBef>
                        <a:spcAft>
                          <a:spcPts val="0"/>
                        </a:spcAft>
                      </a:pPr>
                      <a:r>
                        <a:rPr lang="en-US" sz="1600" dirty="0">
                          <a:effectLst/>
                        </a:rPr>
                        <a:t>Correlation between LN sales and LN market cap = 0.64.</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73025" marR="73025" marT="18415" marB="1841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7506368"/>
                  </a:ext>
                </a:extLst>
              </a:tr>
            </a:tbl>
          </a:graphicData>
        </a:graphic>
      </p:graphicFrame>
    </p:spTree>
    <p:extLst>
      <p:ext uri="{BB962C8B-B14F-4D97-AF65-F5344CB8AC3E}">
        <p14:creationId xmlns:p14="http://schemas.microsoft.com/office/powerpoint/2010/main" val="3217217585"/>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05BF39-B98F-4420-94E4-5085BA6C4582}"/>
              </a:ext>
            </a:extLst>
          </p:cNvPr>
          <p:cNvSpPr txBox="1"/>
          <p:nvPr/>
        </p:nvSpPr>
        <p:spPr>
          <a:xfrm>
            <a:off x="93615" y="1876"/>
            <a:ext cx="8956770" cy="1059648"/>
          </a:xfrm>
          <a:prstGeom prst="rect">
            <a:avLst/>
          </a:prstGeom>
          <a:noFill/>
        </p:spPr>
        <p:txBody>
          <a:bodyPr wrap="square" lIns="67500" tIns="67500" rIns="67500" bIns="67500" rtlCol="0" anchor="ctr">
            <a:spAutoFit/>
          </a:bodyPr>
          <a:lstStyle/>
          <a:p>
            <a:pPr algn="ctr" defTabSz="685800">
              <a:defRPr/>
            </a:pPr>
            <a:r>
              <a:rPr lang="en-US" sz="3000" b="1" dirty="0">
                <a:solidFill>
                  <a:schemeClr val="bg1"/>
                </a:solidFill>
                <a:latin typeface="Panton Black Caps" panose="00000500000000000000" pitchFamily="50" charset="0"/>
              </a:rPr>
              <a:t>Comparison of OLS and LASSO regression with one measure of size (market cap)</a:t>
            </a:r>
          </a:p>
        </p:txBody>
      </p:sp>
      <p:sp>
        <p:nvSpPr>
          <p:cNvPr id="2" name="Slide Number Placeholder 3">
            <a:extLst>
              <a:ext uri="{FF2B5EF4-FFF2-40B4-BE49-F238E27FC236}">
                <a16:creationId xmlns:a16="http://schemas.microsoft.com/office/drawing/2014/main" id="{78534193-1C97-6EF4-8DCF-C6ADAD169455}"/>
              </a:ext>
            </a:extLst>
          </p:cNvPr>
          <p:cNvSpPr>
            <a:spLocks noGrp="1"/>
          </p:cNvSpPr>
          <p:nvPr>
            <p:ph type="sldNum" sz="quarter" idx="4"/>
          </p:nvPr>
        </p:nvSpPr>
        <p:spPr>
          <a:xfrm>
            <a:off x="507834" y="6401036"/>
            <a:ext cx="330019" cy="315499"/>
          </a:xfrm>
        </p:spPr>
        <p:txBody>
          <a:bodyPr/>
          <a:lstStyle/>
          <a:p>
            <a:fld id="{2607D427-353C-DD47-9C57-CDC06D475577}" type="slidenum">
              <a:rPr lang="en-US" smtClean="0"/>
              <a:pPr/>
              <a:t>4</a:t>
            </a:fld>
            <a:endParaRPr lang="en-US" dirty="0"/>
          </a:p>
        </p:txBody>
      </p:sp>
      <p:sp>
        <p:nvSpPr>
          <p:cNvPr id="3" name="TextBox 2">
            <a:extLst>
              <a:ext uri="{FF2B5EF4-FFF2-40B4-BE49-F238E27FC236}">
                <a16:creationId xmlns:a16="http://schemas.microsoft.com/office/drawing/2014/main" id="{806D2234-A62F-9CDD-2DD9-7C241995DEFF}"/>
              </a:ext>
            </a:extLst>
          </p:cNvPr>
          <p:cNvSpPr txBox="1"/>
          <p:nvPr/>
        </p:nvSpPr>
        <p:spPr>
          <a:xfrm>
            <a:off x="655642" y="941452"/>
            <a:ext cx="7832716" cy="1293748"/>
          </a:xfrm>
          <a:prstGeom prst="rect">
            <a:avLst/>
          </a:prstGeom>
          <a:noFill/>
        </p:spPr>
        <p:txBody>
          <a:bodyPr wrap="square" rtlCol="0" anchor="t">
            <a:normAutofit fontScale="70000" lnSpcReduction="20000"/>
          </a:bodyPr>
          <a:lstStyle/>
          <a:p>
            <a:pPr marL="342900" indent="-342900">
              <a:spcAft>
                <a:spcPts val="200"/>
              </a:spcAft>
              <a:buFont typeface="Wingdings" panose="05000000000000000000" pitchFamily="2" charset="2"/>
              <a:buChar char="§"/>
            </a:pPr>
            <a:r>
              <a:rPr lang="en-US" sz="2000" kern="0" dirty="0">
                <a:solidFill>
                  <a:schemeClr val="bg1"/>
                </a:solidFill>
                <a:latin typeface="Source Sans Pro" panose="020B0503030403020204" pitchFamily="34" charset="0"/>
                <a:ea typeface="Source Sans Pro" panose="020B0503030403020204" pitchFamily="34" charset="0"/>
              </a:rPr>
              <a:t>Suppose we re-run our earlier analysis with just one measure of size (market cap)</a:t>
            </a:r>
          </a:p>
          <a:p>
            <a:pPr marL="342900" indent="-342900">
              <a:spcAft>
                <a:spcPts val="200"/>
              </a:spcAft>
              <a:buFont typeface="Wingdings" panose="05000000000000000000" pitchFamily="2" charset="2"/>
              <a:buChar char="§"/>
            </a:pPr>
            <a:r>
              <a:rPr lang="en-US" sz="2000" kern="0" dirty="0">
                <a:solidFill>
                  <a:schemeClr val="bg1"/>
                </a:solidFill>
                <a:latin typeface="Source Sans Pro" panose="020B0503030403020204" pitchFamily="34" charset="0"/>
                <a:ea typeface="Source Sans Pro" panose="020B0503030403020204" pitchFamily="34" charset="0"/>
              </a:rPr>
              <a:t>LASSO (with alpha = 0.001) identifies only 3 industry indicator variables that explain returns to a degree that offsets the penalty (they are all tech)</a:t>
            </a:r>
          </a:p>
          <a:p>
            <a:pPr marL="342900" indent="-342900">
              <a:spcAft>
                <a:spcPts val="200"/>
              </a:spcAft>
              <a:buFont typeface="Wingdings" panose="05000000000000000000" pitchFamily="2" charset="2"/>
              <a:buChar char="§"/>
            </a:pPr>
            <a:r>
              <a:rPr lang="en-US" sz="2000" kern="0" dirty="0">
                <a:solidFill>
                  <a:schemeClr val="bg1"/>
                </a:solidFill>
                <a:latin typeface="Source Sans Pro" panose="020B0503030403020204" pitchFamily="34" charset="0"/>
                <a:ea typeface="Source Sans Pro" panose="020B0503030403020204" pitchFamily="34" charset="0"/>
              </a:rPr>
              <a:t>OLS has higher explanatory power by retaining all industries?</a:t>
            </a:r>
          </a:p>
          <a:p>
            <a:pPr marL="342900" indent="-342900">
              <a:spcAft>
                <a:spcPts val="200"/>
              </a:spcAft>
              <a:buFont typeface="Wingdings" panose="05000000000000000000" pitchFamily="2" charset="2"/>
              <a:buChar char="§"/>
            </a:pPr>
            <a:r>
              <a:rPr lang="en-US" sz="2000" b="1" kern="0" dirty="0">
                <a:solidFill>
                  <a:schemeClr val="accent6">
                    <a:lumMod val="40000"/>
                    <a:lumOff val="60000"/>
                  </a:schemeClr>
                </a:solidFill>
                <a:latin typeface="Source Sans Pro" panose="020B0503030403020204" pitchFamily="34" charset="0"/>
                <a:ea typeface="Source Sans Pro" panose="020B0503030403020204" pitchFamily="34" charset="0"/>
              </a:rPr>
              <a:t>Discussion: If industry dummies are a control in our analysis, and not a criteria for portfolio selection, should we keep industry dummies in the analysis or discard them?</a:t>
            </a:r>
          </a:p>
        </p:txBody>
      </p:sp>
      <p:graphicFrame>
        <p:nvGraphicFramePr>
          <p:cNvPr id="5" name="Table 4">
            <a:extLst>
              <a:ext uri="{FF2B5EF4-FFF2-40B4-BE49-F238E27FC236}">
                <a16:creationId xmlns:a16="http://schemas.microsoft.com/office/drawing/2014/main" id="{65F96FB7-B805-30CA-42D2-4417DE4D72AF}"/>
              </a:ext>
            </a:extLst>
          </p:cNvPr>
          <p:cNvGraphicFramePr>
            <a:graphicFrameLocks noGrp="1"/>
          </p:cNvGraphicFramePr>
          <p:nvPr>
            <p:extLst>
              <p:ext uri="{D42A27DB-BD31-4B8C-83A1-F6EECF244321}">
                <p14:modId xmlns:p14="http://schemas.microsoft.com/office/powerpoint/2010/main" val="1167746069"/>
              </p:ext>
            </p:extLst>
          </p:nvPr>
        </p:nvGraphicFramePr>
        <p:xfrm>
          <a:off x="655642" y="2355272"/>
          <a:ext cx="7832716" cy="3638018"/>
        </p:xfrm>
        <a:graphic>
          <a:graphicData uri="http://schemas.openxmlformats.org/drawingml/2006/table">
            <a:tbl>
              <a:tblPr firstRow="1" firstCol="1" bandRow="1">
                <a:tableStyleId>{5C22544A-7EE6-4342-B048-85BDC9FD1C3A}</a:tableStyleId>
              </a:tblPr>
              <a:tblGrid>
                <a:gridCol w="2108808">
                  <a:extLst>
                    <a:ext uri="{9D8B030D-6E8A-4147-A177-3AD203B41FA5}">
                      <a16:colId xmlns:a16="http://schemas.microsoft.com/office/drawing/2014/main" val="3725946340"/>
                    </a:ext>
                  </a:extLst>
                </a:gridCol>
                <a:gridCol w="1430977">
                  <a:extLst>
                    <a:ext uri="{9D8B030D-6E8A-4147-A177-3AD203B41FA5}">
                      <a16:colId xmlns:a16="http://schemas.microsoft.com/office/drawing/2014/main" val="3716354212"/>
                    </a:ext>
                  </a:extLst>
                </a:gridCol>
                <a:gridCol w="1430977">
                  <a:extLst>
                    <a:ext uri="{9D8B030D-6E8A-4147-A177-3AD203B41FA5}">
                      <a16:colId xmlns:a16="http://schemas.microsoft.com/office/drawing/2014/main" val="1122256629"/>
                    </a:ext>
                  </a:extLst>
                </a:gridCol>
                <a:gridCol w="1430977">
                  <a:extLst>
                    <a:ext uri="{9D8B030D-6E8A-4147-A177-3AD203B41FA5}">
                      <a16:colId xmlns:a16="http://schemas.microsoft.com/office/drawing/2014/main" val="2245039404"/>
                    </a:ext>
                  </a:extLst>
                </a:gridCol>
                <a:gridCol w="1430977">
                  <a:extLst>
                    <a:ext uri="{9D8B030D-6E8A-4147-A177-3AD203B41FA5}">
                      <a16:colId xmlns:a16="http://schemas.microsoft.com/office/drawing/2014/main" val="671900421"/>
                    </a:ext>
                  </a:extLst>
                </a:gridCol>
              </a:tblGrid>
              <a:tr h="502012">
                <a:tc>
                  <a:txBody>
                    <a:bodyPr/>
                    <a:lstStyle/>
                    <a:p>
                      <a:pPr marL="0" marR="0">
                        <a:spcBef>
                          <a:spcPts val="0"/>
                        </a:spcBef>
                        <a:spcAft>
                          <a:spcPts val="0"/>
                        </a:spcAft>
                      </a:pPr>
                      <a:r>
                        <a:rPr lang="en-US" sz="1400">
                          <a:effectLst/>
                        </a:rPr>
                        <a:t>Model</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OLS without industry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LASSO without industry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OLS with industry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LASSO with industry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tc>
                <a:extLst>
                  <a:ext uri="{0D108BD9-81ED-4DB2-BD59-A6C34878D82A}">
                    <a16:rowId xmlns:a16="http://schemas.microsoft.com/office/drawing/2014/main" val="1750661379"/>
                  </a:ext>
                </a:extLst>
              </a:tr>
              <a:tr h="280717">
                <a:tc>
                  <a:txBody>
                    <a:bodyPr/>
                    <a:lstStyle/>
                    <a:p>
                      <a:pPr marL="0" marR="0">
                        <a:spcBef>
                          <a:spcPts val="0"/>
                        </a:spcBef>
                        <a:spcAft>
                          <a:spcPts val="0"/>
                        </a:spcAft>
                      </a:pPr>
                      <a:r>
                        <a:rPr lang="en-US" sz="1400">
                          <a:effectLst/>
                        </a:rPr>
                        <a:t>Intercept</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0.0044</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0.0044</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187898128"/>
                  </a:ext>
                </a:extLst>
              </a:tr>
              <a:tr h="280717">
                <a:tc>
                  <a:txBody>
                    <a:bodyPr/>
                    <a:lstStyle/>
                    <a:p>
                      <a:pPr marL="0" marR="0">
                        <a:spcBef>
                          <a:spcPts val="0"/>
                        </a:spcBef>
                        <a:spcAft>
                          <a:spcPts val="0"/>
                        </a:spcAft>
                      </a:pPr>
                      <a:r>
                        <a:rPr lang="en-US" sz="1400">
                          <a:effectLst/>
                        </a:rPr>
                        <a:t>LN Market cap</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-0.0062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-0.0052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-0.0063</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-0.0052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917127"/>
                  </a:ext>
                </a:extLst>
              </a:tr>
              <a:tr h="280717">
                <a:tc>
                  <a:txBody>
                    <a:bodyPr/>
                    <a:lstStyle/>
                    <a:p>
                      <a:pPr marL="0" marR="0">
                        <a:spcBef>
                          <a:spcPts val="0"/>
                        </a:spcBef>
                        <a:spcAft>
                          <a:spcPts val="0"/>
                        </a:spcAft>
                      </a:pPr>
                      <a:r>
                        <a:rPr lang="en-US" sz="1400">
                          <a:effectLst/>
                        </a:rPr>
                        <a:t>1300 Electronic Technology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0.0060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0.0000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871006430"/>
                  </a:ext>
                </a:extLst>
              </a:tr>
              <a:tr h="280717">
                <a:tc>
                  <a:txBody>
                    <a:bodyPr/>
                    <a:lstStyle/>
                    <a:p>
                      <a:pPr marL="0" marR="0">
                        <a:spcBef>
                          <a:spcPts val="0"/>
                        </a:spcBef>
                        <a:spcAft>
                          <a:spcPts val="0"/>
                        </a:spcAft>
                      </a:pPr>
                      <a:r>
                        <a:rPr lang="en-US" sz="1400">
                          <a:effectLst/>
                        </a:rPr>
                        <a:t>2300 Health Technology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0.0057</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0.0003</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3475198282"/>
                  </a:ext>
                </a:extLst>
              </a:tr>
              <a:tr h="280717">
                <a:tc>
                  <a:txBody>
                    <a:bodyPr/>
                    <a:lstStyle/>
                    <a:p>
                      <a:pPr marL="0" marR="0">
                        <a:spcBef>
                          <a:spcPts val="0"/>
                        </a:spcBef>
                        <a:spcAft>
                          <a:spcPts val="0"/>
                        </a:spcAft>
                      </a:pPr>
                      <a:r>
                        <a:rPr lang="en-US" sz="1400">
                          <a:effectLst/>
                        </a:rPr>
                        <a:t>3300 Technology Services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0.0056</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0.0001</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300468502"/>
                  </a:ext>
                </a:extLst>
              </a:tr>
              <a:tr h="280717">
                <a:tc>
                  <a:txBody>
                    <a:bodyPr/>
                    <a:lstStyle/>
                    <a:p>
                      <a:pPr marL="0" marR="0">
                        <a:spcBef>
                          <a:spcPts val="0"/>
                        </a:spcBef>
                        <a:spcAft>
                          <a:spcPts val="0"/>
                        </a:spcAft>
                      </a:pPr>
                      <a:r>
                        <a:rPr lang="en-US" sz="1400">
                          <a:effectLst/>
                        </a:rPr>
                        <a:t>Industry indicators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No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No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494244892"/>
                  </a:ext>
                </a:extLst>
              </a:tr>
              <a:tr h="280717">
                <a:tc>
                  <a:txBody>
                    <a:bodyPr/>
                    <a:lstStyle/>
                    <a:p>
                      <a:pPr marL="0" marR="0">
                        <a:spcBef>
                          <a:spcPts val="0"/>
                        </a:spcBef>
                        <a:spcAft>
                          <a:spcPts val="0"/>
                        </a:spcAft>
                      </a:pPr>
                      <a:r>
                        <a:rPr lang="en-US" sz="1400">
                          <a:effectLst/>
                        </a:rPr>
                        <a:t>R-squared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0.0030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0.0030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0.0036</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0.0030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591804716"/>
                  </a:ext>
                </a:extLst>
              </a:tr>
              <a:tr h="280717">
                <a:tc>
                  <a:txBody>
                    <a:bodyPr/>
                    <a:lstStyle/>
                    <a:p>
                      <a:pPr marL="0" marR="0">
                        <a:spcBef>
                          <a:spcPts val="0"/>
                        </a:spcBef>
                        <a:spcAft>
                          <a:spcPts val="0"/>
                        </a:spcAft>
                      </a:pPr>
                      <a:r>
                        <a:rPr lang="en-US" sz="1400">
                          <a:effectLst/>
                        </a:rPr>
                        <a:t>N = 290,802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extLst>
                  <a:ext uri="{0D108BD9-81ED-4DB2-BD59-A6C34878D82A}">
                    <a16:rowId xmlns:a16="http://schemas.microsoft.com/office/drawing/2014/main" val="58833905"/>
                  </a:ext>
                </a:extLst>
              </a:tr>
              <a:tr h="723307">
                <a:tc gridSpan="5">
                  <a:txBody>
                    <a:bodyPr/>
                    <a:lstStyle/>
                    <a:p>
                      <a:pPr marL="0" marR="0">
                        <a:spcBef>
                          <a:spcPts val="0"/>
                        </a:spcBef>
                        <a:spcAft>
                          <a:spcPts val="0"/>
                        </a:spcAft>
                      </a:pPr>
                      <a:r>
                        <a:rPr lang="en-US" sz="1400" dirty="0">
                          <a:effectLst/>
                        </a:rPr>
                        <a:t>The OLS regression with industry indicators included has coefficients on all industries, but the table only shows coefficients for industries with coefficients different from zero in the LASSO regression. All variables have been transformed to z-scores, that is, (variable minus average)/standard deviation. Alpha for the LASSO regression = 0.001.</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4490975"/>
                  </a:ext>
                </a:extLst>
              </a:tr>
            </a:tbl>
          </a:graphicData>
        </a:graphic>
      </p:graphicFrame>
    </p:spTree>
    <p:extLst>
      <p:ext uri="{BB962C8B-B14F-4D97-AF65-F5344CB8AC3E}">
        <p14:creationId xmlns:p14="http://schemas.microsoft.com/office/powerpoint/2010/main" val="252205437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05BF39-B98F-4420-94E4-5085BA6C4582}"/>
              </a:ext>
            </a:extLst>
          </p:cNvPr>
          <p:cNvSpPr txBox="1"/>
          <p:nvPr/>
        </p:nvSpPr>
        <p:spPr>
          <a:xfrm>
            <a:off x="93615" y="1876"/>
            <a:ext cx="8956770" cy="1059648"/>
          </a:xfrm>
          <a:prstGeom prst="rect">
            <a:avLst/>
          </a:prstGeom>
          <a:noFill/>
        </p:spPr>
        <p:txBody>
          <a:bodyPr wrap="square" lIns="67500" tIns="67500" rIns="67500" bIns="67500" rtlCol="0" anchor="ctr">
            <a:spAutoFit/>
          </a:bodyPr>
          <a:lstStyle/>
          <a:p>
            <a:pPr algn="ctr" defTabSz="685800">
              <a:defRPr/>
            </a:pPr>
            <a:r>
              <a:rPr lang="en-US" sz="3000" b="1" dirty="0">
                <a:solidFill>
                  <a:schemeClr val="bg1"/>
                </a:solidFill>
                <a:latin typeface="Panton Black Caps" panose="00000500000000000000" pitchFamily="50" charset="0"/>
              </a:rPr>
              <a:t>OLS regression using LASSO identified variables with one measure of size (market cap)</a:t>
            </a:r>
          </a:p>
        </p:txBody>
      </p:sp>
      <p:sp>
        <p:nvSpPr>
          <p:cNvPr id="2" name="Slide Number Placeholder 3">
            <a:extLst>
              <a:ext uri="{FF2B5EF4-FFF2-40B4-BE49-F238E27FC236}">
                <a16:creationId xmlns:a16="http://schemas.microsoft.com/office/drawing/2014/main" id="{78534193-1C97-6EF4-8DCF-C6ADAD169455}"/>
              </a:ext>
            </a:extLst>
          </p:cNvPr>
          <p:cNvSpPr>
            <a:spLocks noGrp="1"/>
          </p:cNvSpPr>
          <p:nvPr>
            <p:ph type="sldNum" sz="quarter" idx="4"/>
          </p:nvPr>
        </p:nvSpPr>
        <p:spPr>
          <a:xfrm>
            <a:off x="507834" y="6401036"/>
            <a:ext cx="330019" cy="315499"/>
          </a:xfrm>
        </p:spPr>
        <p:txBody>
          <a:bodyPr/>
          <a:lstStyle/>
          <a:p>
            <a:fld id="{2607D427-353C-DD47-9C57-CDC06D475577}" type="slidenum">
              <a:rPr lang="en-US" smtClean="0"/>
              <a:pPr/>
              <a:t>5</a:t>
            </a:fld>
            <a:endParaRPr lang="en-US" dirty="0"/>
          </a:p>
        </p:txBody>
      </p:sp>
      <p:sp>
        <p:nvSpPr>
          <p:cNvPr id="3" name="TextBox 2">
            <a:extLst>
              <a:ext uri="{FF2B5EF4-FFF2-40B4-BE49-F238E27FC236}">
                <a16:creationId xmlns:a16="http://schemas.microsoft.com/office/drawing/2014/main" id="{806D2234-A62F-9CDD-2DD9-7C241995DEFF}"/>
              </a:ext>
            </a:extLst>
          </p:cNvPr>
          <p:cNvSpPr txBox="1"/>
          <p:nvPr/>
        </p:nvSpPr>
        <p:spPr>
          <a:xfrm>
            <a:off x="655642" y="941452"/>
            <a:ext cx="7832716" cy="1293748"/>
          </a:xfrm>
          <a:prstGeom prst="rect">
            <a:avLst/>
          </a:prstGeom>
          <a:noFill/>
        </p:spPr>
        <p:txBody>
          <a:bodyPr wrap="square" rtlCol="0" anchor="t">
            <a:normAutofit fontScale="85000" lnSpcReduction="20000"/>
          </a:bodyPr>
          <a:lstStyle/>
          <a:p>
            <a:pPr marL="342900" indent="-342900">
              <a:spcAft>
                <a:spcPts val="200"/>
              </a:spcAft>
              <a:buFont typeface="Wingdings" panose="05000000000000000000" pitchFamily="2" charset="2"/>
              <a:buChar char="§"/>
            </a:pPr>
            <a:r>
              <a:rPr lang="en-US" sz="2000" kern="0" dirty="0">
                <a:solidFill>
                  <a:schemeClr val="bg1"/>
                </a:solidFill>
                <a:latin typeface="Source Sans Pro" panose="020B0503030403020204" pitchFamily="34" charset="0"/>
                <a:ea typeface="Source Sans Pro" panose="020B0503030403020204" pitchFamily="34" charset="0"/>
              </a:rPr>
              <a:t>What would OLS results be if we used LASSO to identify important variables, and re-ran the OLS regression?</a:t>
            </a:r>
            <a:endParaRPr lang="en-US" sz="2000" b="1" kern="0" dirty="0">
              <a:solidFill>
                <a:schemeClr val="accent6">
                  <a:lumMod val="40000"/>
                  <a:lumOff val="60000"/>
                </a:schemeClr>
              </a:solidFill>
              <a:latin typeface="Source Sans Pro" panose="020B0503030403020204" pitchFamily="34" charset="0"/>
              <a:ea typeface="Source Sans Pro" panose="020B0503030403020204" pitchFamily="34" charset="0"/>
            </a:endParaRPr>
          </a:p>
          <a:p>
            <a:pPr marL="342900" indent="-342900">
              <a:spcAft>
                <a:spcPts val="200"/>
              </a:spcAft>
              <a:buFont typeface="Wingdings" panose="05000000000000000000" pitchFamily="2" charset="2"/>
              <a:buChar char="§"/>
            </a:pPr>
            <a:r>
              <a:rPr lang="en-US" sz="2000" kern="0" dirty="0">
                <a:solidFill>
                  <a:schemeClr val="bg1"/>
                </a:solidFill>
                <a:latin typeface="Source Sans Pro" panose="020B0503030403020204" pitchFamily="34" charset="0"/>
                <a:ea typeface="Source Sans Pro" panose="020B0503030403020204" pitchFamily="34" charset="0"/>
              </a:rPr>
              <a:t>This allows us to run the unscaled regression, which in some cases will be easier to interpret.</a:t>
            </a:r>
          </a:p>
          <a:p>
            <a:pPr marL="342900" indent="-342900">
              <a:spcAft>
                <a:spcPts val="200"/>
              </a:spcAft>
              <a:buFont typeface="Wingdings" panose="05000000000000000000" pitchFamily="2" charset="2"/>
              <a:buChar char="§"/>
            </a:pPr>
            <a:r>
              <a:rPr lang="en-US" sz="2000" b="1" kern="0" dirty="0">
                <a:solidFill>
                  <a:schemeClr val="accent6">
                    <a:lumMod val="40000"/>
                    <a:lumOff val="60000"/>
                  </a:schemeClr>
                </a:solidFill>
                <a:latin typeface="Source Sans Pro" panose="020B0503030403020204" pitchFamily="34" charset="0"/>
                <a:ea typeface="Source Sans Pro" panose="020B0503030403020204" pitchFamily="34" charset="0"/>
              </a:rPr>
              <a:t>Discussion: Interpretation of scaled versus unscaled OLS results.</a:t>
            </a:r>
          </a:p>
        </p:txBody>
      </p:sp>
      <p:graphicFrame>
        <p:nvGraphicFramePr>
          <p:cNvPr id="4" name="Table 3">
            <a:extLst>
              <a:ext uri="{FF2B5EF4-FFF2-40B4-BE49-F238E27FC236}">
                <a16:creationId xmlns:a16="http://schemas.microsoft.com/office/drawing/2014/main" id="{2AADF9BC-0D99-B58B-B4BA-747A799D1BD6}"/>
              </a:ext>
            </a:extLst>
          </p:cNvPr>
          <p:cNvGraphicFramePr>
            <a:graphicFrameLocks noGrp="1"/>
          </p:cNvGraphicFramePr>
          <p:nvPr>
            <p:extLst>
              <p:ext uri="{D42A27DB-BD31-4B8C-83A1-F6EECF244321}">
                <p14:modId xmlns:p14="http://schemas.microsoft.com/office/powerpoint/2010/main" val="3091730250"/>
              </p:ext>
            </p:extLst>
          </p:nvPr>
        </p:nvGraphicFramePr>
        <p:xfrm>
          <a:off x="655642" y="2362791"/>
          <a:ext cx="7998832" cy="3614966"/>
        </p:xfrm>
        <a:graphic>
          <a:graphicData uri="http://schemas.openxmlformats.org/drawingml/2006/table">
            <a:tbl>
              <a:tblPr firstRow="1" firstCol="1" bandRow="1">
                <a:tableStyleId>{5C22544A-7EE6-4342-B048-85BDC9FD1C3A}</a:tableStyleId>
              </a:tblPr>
              <a:tblGrid>
                <a:gridCol w="2743340">
                  <a:extLst>
                    <a:ext uri="{9D8B030D-6E8A-4147-A177-3AD203B41FA5}">
                      <a16:colId xmlns:a16="http://schemas.microsoft.com/office/drawing/2014/main" val="3940475319"/>
                    </a:ext>
                  </a:extLst>
                </a:gridCol>
                <a:gridCol w="1313873">
                  <a:extLst>
                    <a:ext uri="{9D8B030D-6E8A-4147-A177-3AD203B41FA5}">
                      <a16:colId xmlns:a16="http://schemas.microsoft.com/office/drawing/2014/main" val="497193547"/>
                    </a:ext>
                  </a:extLst>
                </a:gridCol>
                <a:gridCol w="1313873">
                  <a:extLst>
                    <a:ext uri="{9D8B030D-6E8A-4147-A177-3AD203B41FA5}">
                      <a16:colId xmlns:a16="http://schemas.microsoft.com/office/drawing/2014/main" val="1854060133"/>
                    </a:ext>
                  </a:extLst>
                </a:gridCol>
                <a:gridCol w="1313873">
                  <a:extLst>
                    <a:ext uri="{9D8B030D-6E8A-4147-A177-3AD203B41FA5}">
                      <a16:colId xmlns:a16="http://schemas.microsoft.com/office/drawing/2014/main" val="628014529"/>
                    </a:ext>
                  </a:extLst>
                </a:gridCol>
                <a:gridCol w="1313873">
                  <a:extLst>
                    <a:ext uri="{9D8B030D-6E8A-4147-A177-3AD203B41FA5}">
                      <a16:colId xmlns:a16="http://schemas.microsoft.com/office/drawing/2014/main" val="2014382466"/>
                    </a:ext>
                  </a:extLst>
                </a:gridCol>
              </a:tblGrid>
              <a:tr h="1131496">
                <a:tc>
                  <a:txBody>
                    <a:bodyPr/>
                    <a:lstStyle/>
                    <a:p>
                      <a:pPr marL="0" marR="0">
                        <a:spcBef>
                          <a:spcPts val="0"/>
                        </a:spcBef>
                        <a:spcAft>
                          <a:spcPts val="0"/>
                        </a:spcAft>
                      </a:pPr>
                      <a:r>
                        <a:rPr lang="en-US" sz="1600" dirty="0">
                          <a:effectLst/>
                        </a:rPr>
                        <a:t>Model</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dirty="0">
                          <a:effectLst/>
                        </a:rPr>
                        <a:t>Scaled OLS with LASSO identified variables</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dirty="0">
                          <a:effectLst/>
                        </a:rPr>
                        <a:t>Un-scaled OLS with LASSO identified variables</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dirty="0">
                          <a:effectLst/>
                        </a:rPr>
                        <a:t>Scaled OLS with LASSO identified variables incl industry</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a:effectLst/>
                        </a:rPr>
                        <a:t>Un-scaled OLS with LASSO identified variables incl industry</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extLst>
                  <a:ext uri="{0D108BD9-81ED-4DB2-BD59-A6C34878D82A}">
                    <a16:rowId xmlns:a16="http://schemas.microsoft.com/office/drawing/2014/main" val="311403169"/>
                  </a:ext>
                </a:extLst>
              </a:tr>
              <a:tr h="294867">
                <a:tc>
                  <a:txBody>
                    <a:bodyPr/>
                    <a:lstStyle/>
                    <a:p>
                      <a:pPr marL="0" marR="0">
                        <a:spcBef>
                          <a:spcPts val="0"/>
                        </a:spcBef>
                        <a:spcAft>
                          <a:spcPts val="0"/>
                        </a:spcAft>
                      </a:pPr>
                      <a:r>
                        <a:rPr lang="en-US" sz="1600">
                          <a:effectLst/>
                        </a:rPr>
                        <a:t>Intercept</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0.0044</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0.0745</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0.0044</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0.0730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141751630"/>
                  </a:ext>
                </a:extLst>
              </a:tr>
              <a:tr h="294867">
                <a:tc>
                  <a:txBody>
                    <a:bodyPr/>
                    <a:lstStyle/>
                    <a:p>
                      <a:pPr marL="0" marR="0">
                        <a:spcBef>
                          <a:spcPts val="0"/>
                        </a:spcBef>
                        <a:spcAft>
                          <a:spcPts val="0"/>
                        </a:spcAft>
                      </a:pPr>
                      <a:r>
                        <a:rPr lang="en-US" sz="1600">
                          <a:effectLst/>
                        </a:rPr>
                        <a:t>LN Market cap</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-0.0062</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-0.0048</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-0.0062</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-0.0048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885631783"/>
                  </a:ext>
                </a:extLst>
              </a:tr>
              <a:tr h="294867">
                <a:tc>
                  <a:txBody>
                    <a:bodyPr/>
                    <a:lstStyle/>
                    <a:p>
                      <a:pPr marL="0" marR="0">
                        <a:spcBef>
                          <a:spcPts val="0"/>
                        </a:spcBef>
                        <a:spcAft>
                          <a:spcPts val="0"/>
                        </a:spcAft>
                      </a:pPr>
                      <a:r>
                        <a:rPr lang="en-US" sz="1600">
                          <a:effectLst/>
                        </a:rPr>
                        <a:t>1300 Electronic Technology</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0.0012</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0.0040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945202680"/>
                  </a:ext>
                </a:extLst>
              </a:tr>
              <a:tr h="294867">
                <a:tc>
                  <a:txBody>
                    <a:bodyPr/>
                    <a:lstStyle/>
                    <a:p>
                      <a:pPr marL="0" marR="0">
                        <a:spcBef>
                          <a:spcPts val="0"/>
                        </a:spcBef>
                        <a:spcAft>
                          <a:spcPts val="0"/>
                        </a:spcAft>
                      </a:pPr>
                      <a:r>
                        <a:rPr lang="en-US" sz="1600">
                          <a:effectLst/>
                        </a:rPr>
                        <a:t>2300 Health Technology</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0.0016</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0.0058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378986279"/>
                  </a:ext>
                </a:extLst>
              </a:tr>
              <a:tr h="294867">
                <a:tc>
                  <a:txBody>
                    <a:bodyPr/>
                    <a:lstStyle/>
                    <a:p>
                      <a:pPr marL="0" marR="0">
                        <a:spcBef>
                          <a:spcPts val="0"/>
                        </a:spcBef>
                        <a:spcAft>
                          <a:spcPts val="0"/>
                        </a:spcAft>
                      </a:pPr>
                      <a:r>
                        <a:rPr lang="en-US" sz="1600">
                          <a:effectLst/>
                        </a:rPr>
                        <a:t>3300 Technology Services</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0.0014</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0.0051</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574493067"/>
                  </a:ext>
                </a:extLst>
              </a:tr>
              <a:tr h="294867">
                <a:tc>
                  <a:txBody>
                    <a:bodyPr/>
                    <a:lstStyle/>
                    <a:p>
                      <a:pPr marL="0" marR="0">
                        <a:spcBef>
                          <a:spcPts val="0"/>
                        </a:spcBef>
                        <a:spcAft>
                          <a:spcPts val="0"/>
                        </a:spcAft>
                      </a:pPr>
                      <a:r>
                        <a:rPr lang="en-US" sz="1600">
                          <a:effectLst/>
                        </a:rPr>
                        <a:t>Industry indicators</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No</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No</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Yes</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Yes</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419952354"/>
                  </a:ext>
                </a:extLst>
              </a:tr>
              <a:tr h="294867">
                <a:tc>
                  <a:txBody>
                    <a:bodyPr/>
                    <a:lstStyle/>
                    <a:p>
                      <a:pPr marL="0" marR="0">
                        <a:spcBef>
                          <a:spcPts val="0"/>
                        </a:spcBef>
                        <a:spcAft>
                          <a:spcPts val="0"/>
                        </a:spcAft>
                      </a:pPr>
                      <a:r>
                        <a:rPr lang="en-US" sz="1600">
                          <a:effectLst/>
                        </a:rPr>
                        <a:t>R-squared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0.0030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0.0030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0.0034</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dirty="0">
                          <a:effectLst/>
                        </a:rPr>
                        <a:t>0.0034</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243296152"/>
                  </a:ext>
                </a:extLst>
              </a:tr>
              <a:tr h="294867">
                <a:tc>
                  <a:txBody>
                    <a:bodyPr/>
                    <a:lstStyle/>
                    <a:p>
                      <a:pPr marL="0" marR="0">
                        <a:spcBef>
                          <a:spcPts val="0"/>
                        </a:spcBef>
                        <a:spcAft>
                          <a:spcPts val="0"/>
                        </a:spcAft>
                      </a:pPr>
                      <a:r>
                        <a:rPr lang="en-US" sz="1600">
                          <a:effectLst/>
                        </a:rPr>
                        <a:t>N = 290,802</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dirty="0">
                          <a:effectLst/>
                        </a:rPr>
                        <a:t> </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extLst>
                  <a:ext uri="{0D108BD9-81ED-4DB2-BD59-A6C34878D82A}">
                    <a16:rowId xmlns:a16="http://schemas.microsoft.com/office/drawing/2014/main" val="1838662830"/>
                  </a:ext>
                </a:extLst>
              </a:tr>
            </a:tbl>
          </a:graphicData>
        </a:graphic>
      </p:graphicFrame>
    </p:spTree>
    <p:extLst>
      <p:ext uri="{BB962C8B-B14F-4D97-AF65-F5344CB8AC3E}">
        <p14:creationId xmlns:p14="http://schemas.microsoft.com/office/powerpoint/2010/main" val="219051822"/>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05BF39-B98F-4420-94E4-5085BA6C4582}"/>
              </a:ext>
            </a:extLst>
          </p:cNvPr>
          <p:cNvSpPr txBox="1"/>
          <p:nvPr/>
        </p:nvSpPr>
        <p:spPr>
          <a:xfrm>
            <a:off x="93615" y="1876"/>
            <a:ext cx="8956770" cy="1059648"/>
          </a:xfrm>
          <a:prstGeom prst="rect">
            <a:avLst/>
          </a:prstGeom>
          <a:noFill/>
        </p:spPr>
        <p:txBody>
          <a:bodyPr wrap="square" lIns="67500" tIns="67500" rIns="67500" bIns="67500" rtlCol="0" anchor="ctr">
            <a:spAutoFit/>
          </a:bodyPr>
          <a:lstStyle/>
          <a:p>
            <a:pPr algn="ctr" defTabSz="685800">
              <a:defRPr/>
            </a:pPr>
            <a:r>
              <a:rPr lang="en-US" sz="3000" b="1" dirty="0">
                <a:solidFill>
                  <a:schemeClr val="bg1"/>
                </a:solidFill>
                <a:latin typeface="Panton Black Caps" panose="00000500000000000000" pitchFamily="50" charset="0"/>
              </a:rPr>
              <a:t>OLS regression without transformation to z-scores using two measures of size (market cap and sales)</a:t>
            </a:r>
          </a:p>
        </p:txBody>
      </p:sp>
      <p:sp>
        <p:nvSpPr>
          <p:cNvPr id="2" name="Slide Number Placeholder 3">
            <a:extLst>
              <a:ext uri="{FF2B5EF4-FFF2-40B4-BE49-F238E27FC236}">
                <a16:creationId xmlns:a16="http://schemas.microsoft.com/office/drawing/2014/main" id="{78534193-1C97-6EF4-8DCF-C6ADAD169455}"/>
              </a:ext>
            </a:extLst>
          </p:cNvPr>
          <p:cNvSpPr>
            <a:spLocks noGrp="1"/>
          </p:cNvSpPr>
          <p:nvPr>
            <p:ph type="sldNum" sz="quarter" idx="4"/>
          </p:nvPr>
        </p:nvSpPr>
        <p:spPr>
          <a:xfrm>
            <a:off x="507834" y="6401036"/>
            <a:ext cx="330019" cy="315499"/>
          </a:xfrm>
        </p:spPr>
        <p:txBody>
          <a:bodyPr/>
          <a:lstStyle/>
          <a:p>
            <a:fld id="{2607D427-353C-DD47-9C57-CDC06D475577}" type="slidenum">
              <a:rPr lang="en-US" smtClean="0"/>
              <a:pPr/>
              <a:t>6</a:t>
            </a:fld>
            <a:endParaRPr lang="en-US" dirty="0"/>
          </a:p>
        </p:txBody>
      </p:sp>
      <p:sp>
        <p:nvSpPr>
          <p:cNvPr id="3" name="TextBox 2">
            <a:extLst>
              <a:ext uri="{FF2B5EF4-FFF2-40B4-BE49-F238E27FC236}">
                <a16:creationId xmlns:a16="http://schemas.microsoft.com/office/drawing/2014/main" id="{806D2234-A62F-9CDD-2DD9-7C241995DEFF}"/>
              </a:ext>
            </a:extLst>
          </p:cNvPr>
          <p:cNvSpPr txBox="1"/>
          <p:nvPr/>
        </p:nvSpPr>
        <p:spPr>
          <a:xfrm>
            <a:off x="720435" y="1061524"/>
            <a:ext cx="7767921" cy="1293748"/>
          </a:xfrm>
          <a:prstGeom prst="rect">
            <a:avLst/>
          </a:prstGeom>
          <a:noFill/>
        </p:spPr>
        <p:txBody>
          <a:bodyPr wrap="square" rtlCol="0" anchor="t">
            <a:normAutofit fontScale="62500" lnSpcReduction="20000"/>
          </a:bodyPr>
          <a:lstStyle/>
          <a:p>
            <a:pPr marL="342900" indent="-342900">
              <a:spcAft>
                <a:spcPts val="200"/>
              </a:spcAft>
              <a:buFont typeface="Wingdings" panose="05000000000000000000" pitchFamily="2" charset="2"/>
              <a:buChar char="§"/>
            </a:pPr>
            <a:r>
              <a:rPr lang="en-US" sz="2000" kern="0" dirty="0">
                <a:solidFill>
                  <a:schemeClr val="bg1"/>
                </a:solidFill>
                <a:latin typeface="Source Sans Pro" panose="020B0503030403020204" pitchFamily="34" charset="0"/>
                <a:ea typeface="Source Sans Pro" panose="020B0503030403020204" pitchFamily="34" charset="0"/>
              </a:rPr>
              <a:t>On average, small firms earn higher returns than large firms, regardless of how size is measured.</a:t>
            </a:r>
          </a:p>
          <a:p>
            <a:pPr marL="342900" indent="-342900">
              <a:spcAft>
                <a:spcPts val="200"/>
              </a:spcAft>
              <a:buFont typeface="Wingdings" panose="05000000000000000000" pitchFamily="2" charset="2"/>
              <a:buChar char="§"/>
            </a:pPr>
            <a:r>
              <a:rPr lang="en-US" sz="2000" kern="0" dirty="0">
                <a:solidFill>
                  <a:schemeClr val="bg1"/>
                </a:solidFill>
                <a:latin typeface="Source Sans Pro" panose="020B0503030403020204" pitchFamily="34" charset="0"/>
                <a:ea typeface="Source Sans Pro" panose="020B0503030403020204" pitchFamily="34" charset="0"/>
              </a:rPr>
              <a:t>But with both measures of size in the regression, low market cap firms earn high returns, and firms with more sales earn high returns.</a:t>
            </a:r>
          </a:p>
          <a:p>
            <a:pPr marL="342900" indent="-342900">
              <a:spcAft>
                <a:spcPts val="200"/>
              </a:spcAft>
              <a:buFont typeface="Wingdings" panose="05000000000000000000" pitchFamily="2" charset="2"/>
              <a:buChar char="§"/>
            </a:pPr>
            <a:r>
              <a:rPr lang="en-US" sz="2000" kern="0" dirty="0">
                <a:solidFill>
                  <a:schemeClr val="accent6">
                    <a:lumMod val="40000"/>
                    <a:lumOff val="60000"/>
                  </a:schemeClr>
                </a:solidFill>
                <a:latin typeface="Source Sans Pro" panose="020B0503030403020204" pitchFamily="34" charset="0"/>
                <a:ea typeface="Source Sans Pro" panose="020B0503030403020204" pitchFamily="34" charset="0"/>
              </a:rPr>
              <a:t>Discussion: Does this mean we should buy firms with a combination of low market cap and high sales? Maybe that is a signal of undervaluation. Or maybe it is just two correlated measurements of small firms (probably riskier) and the opposite signs in the regression is just an outcome of a joint estimation problem.</a:t>
            </a:r>
          </a:p>
        </p:txBody>
      </p:sp>
      <p:graphicFrame>
        <p:nvGraphicFramePr>
          <p:cNvPr id="5" name="Table 4">
            <a:extLst>
              <a:ext uri="{FF2B5EF4-FFF2-40B4-BE49-F238E27FC236}">
                <a16:creationId xmlns:a16="http://schemas.microsoft.com/office/drawing/2014/main" id="{0746C127-F029-4883-EBDA-F707D9796C48}"/>
              </a:ext>
            </a:extLst>
          </p:cNvPr>
          <p:cNvGraphicFramePr>
            <a:graphicFrameLocks noGrp="1"/>
          </p:cNvGraphicFramePr>
          <p:nvPr>
            <p:extLst>
              <p:ext uri="{D42A27DB-BD31-4B8C-83A1-F6EECF244321}">
                <p14:modId xmlns:p14="http://schemas.microsoft.com/office/powerpoint/2010/main" val="3881767416"/>
              </p:ext>
            </p:extLst>
          </p:nvPr>
        </p:nvGraphicFramePr>
        <p:xfrm>
          <a:off x="720436" y="2462148"/>
          <a:ext cx="7767920" cy="3454400"/>
        </p:xfrm>
        <a:graphic>
          <a:graphicData uri="http://schemas.openxmlformats.org/drawingml/2006/table">
            <a:tbl>
              <a:tblPr firstRow="1" firstCol="1" bandRow="1">
                <a:tableStyleId>{5C22544A-7EE6-4342-B048-85BDC9FD1C3A}</a:tableStyleId>
              </a:tblPr>
              <a:tblGrid>
                <a:gridCol w="2091364">
                  <a:extLst>
                    <a:ext uri="{9D8B030D-6E8A-4147-A177-3AD203B41FA5}">
                      <a16:colId xmlns:a16="http://schemas.microsoft.com/office/drawing/2014/main" val="1813937780"/>
                    </a:ext>
                  </a:extLst>
                </a:gridCol>
                <a:gridCol w="1419139">
                  <a:extLst>
                    <a:ext uri="{9D8B030D-6E8A-4147-A177-3AD203B41FA5}">
                      <a16:colId xmlns:a16="http://schemas.microsoft.com/office/drawing/2014/main" val="887013502"/>
                    </a:ext>
                  </a:extLst>
                </a:gridCol>
                <a:gridCol w="1419139">
                  <a:extLst>
                    <a:ext uri="{9D8B030D-6E8A-4147-A177-3AD203B41FA5}">
                      <a16:colId xmlns:a16="http://schemas.microsoft.com/office/drawing/2014/main" val="3142004812"/>
                    </a:ext>
                  </a:extLst>
                </a:gridCol>
                <a:gridCol w="1419139">
                  <a:extLst>
                    <a:ext uri="{9D8B030D-6E8A-4147-A177-3AD203B41FA5}">
                      <a16:colId xmlns:a16="http://schemas.microsoft.com/office/drawing/2014/main" val="2482865177"/>
                    </a:ext>
                  </a:extLst>
                </a:gridCol>
                <a:gridCol w="1419139">
                  <a:extLst>
                    <a:ext uri="{9D8B030D-6E8A-4147-A177-3AD203B41FA5}">
                      <a16:colId xmlns:a16="http://schemas.microsoft.com/office/drawing/2014/main" val="486027716"/>
                    </a:ext>
                  </a:extLst>
                </a:gridCol>
              </a:tblGrid>
              <a:tr h="720152">
                <a:tc>
                  <a:txBody>
                    <a:bodyPr/>
                    <a:lstStyle/>
                    <a:p>
                      <a:pPr marL="0" marR="0">
                        <a:spcBef>
                          <a:spcPts val="0"/>
                        </a:spcBef>
                        <a:spcAft>
                          <a:spcPts val="0"/>
                        </a:spcAft>
                      </a:pPr>
                      <a:r>
                        <a:rPr lang="en-US" sz="1600">
                          <a:effectLst/>
                        </a:rPr>
                        <a:t>Model</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a:effectLst/>
                        </a:rPr>
                        <a:t>OLS without industry</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a:effectLst/>
                        </a:rPr>
                        <a:t>OLS without industry</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a:effectLst/>
                        </a:rPr>
                        <a:t>OLS without industry</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600">
                          <a:effectLst/>
                        </a:rPr>
                        <a:t>OLS with industry</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extLst>
                  <a:ext uri="{0D108BD9-81ED-4DB2-BD59-A6C34878D82A}">
                    <a16:rowId xmlns:a16="http://schemas.microsoft.com/office/drawing/2014/main" val="1921954896"/>
                  </a:ext>
                </a:extLst>
              </a:tr>
              <a:tr h="455708">
                <a:tc>
                  <a:txBody>
                    <a:bodyPr/>
                    <a:lstStyle/>
                    <a:p>
                      <a:pPr marL="0" marR="0">
                        <a:spcBef>
                          <a:spcPts val="0"/>
                        </a:spcBef>
                        <a:spcAft>
                          <a:spcPts val="0"/>
                        </a:spcAft>
                      </a:pPr>
                      <a:r>
                        <a:rPr lang="en-US" sz="1600">
                          <a:effectLst/>
                        </a:rPr>
                        <a:t>Intercept</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0.0745</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0.0353</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0.0730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0.0568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95494726"/>
                  </a:ext>
                </a:extLst>
              </a:tr>
              <a:tr h="455708">
                <a:tc>
                  <a:txBody>
                    <a:bodyPr/>
                    <a:lstStyle/>
                    <a:p>
                      <a:pPr marL="0" marR="0">
                        <a:spcBef>
                          <a:spcPts val="0"/>
                        </a:spcBef>
                        <a:spcAft>
                          <a:spcPts val="0"/>
                        </a:spcAft>
                      </a:pPr>
                      <a:r>
                        <a:rPr lang="en-US" sz="1600">
                          <a:effectLst/>
                        </a:rPr>
                        <a:t>LN Market cap</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-0.0048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-0.0053</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-0.0059</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458118962"/>
                  </a:ext>
                </a:extLst>
              </a:tr>
              <a:tr h="455708">
                <a:tc>
                  <a:txBody>
                    <a:bodyPr/>
                    <a:lstStyle/>
                    <a:p>
                      <a:pPr marL="0" marR="0">
                        <a:spcBef>
                          <a:spcPts val="0"/>
                        </a:spcBef>
                        <a:spcAft>
                          <a:spcPts val="0"/>
                        </a:spcAft>
                      </a:pPr>
                      <a:r>
                        <a:rPr lang="en-US" sz="1600">
                          <a:effectLst/>
                        </a:rPr>
                        <a:t>LN Sales</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-0.0023</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0.0006</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0.0014</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774757403"/>
                  </a:ext>
                </a:extLst>
              </a:tr>
              <a:tr h="455708">
                <a:tc>
                  <a:txBody>
                    <a:bodyPr/>
                    <a:lstStyle/>
                    <a:p>
                      <a:pPr marL="0" marR="0">
                        <a:spcBef>
                          <a:spcPts val="0"/>
                        </a:spcBef>
                        <a:spcAft>
                          <a:spcPts val="0"/>
                        </a:spcAft>
                      </a:pPr>
                      <a:r>
                        <a:rPr lang="en-US" sz="1600">
                          <a:effectLst/>
                        </a:rPr>
                        <a:t>Industry indicators</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No</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No</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No</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Yes</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653027626"/>
                  </a:ext>
                </a:extLst>
              </a:tr>
              <a:tr h="455708">
                <a:tc>
                  <a:txBody>
                    <a:bodyPr/>
                    <a:lstStyle/>
                    <a:p>
                      <a:pPr marL="0" marR="0">
                        <a:spcBef>
                          <a:spcPts val="0"/>
                        </a:spcBef>
                        <a:spcAft>
                          <a:spcPts val="0"/>
                        </a:spcAft>
                      </a:pPr>
                      <a:r>
                        <a:rPr lang="en-US" sz="1600">
                          <a:effectLst/>
                        </a:rPr>
                        <a:t>R-squared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0.0030</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0.0009</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0.0031</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600">
                          <a:effectLst/>
                        </a:rPr>
                        <a:t>0.0038</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669180840"/>
                  </a:ext>
                </a:extLst>
              </a:tr>
              <a:tr h="455708">
                <a:tc>
                  <a:txBody>
                    <a:bodyPr/>
                    <a:lstStyle/>
                    <a:p>
                      <a:pPr marL="0" marR="0">
                        <a:spcBef>
                          <a:spcPts val="0"/>
                        </a:spcBef>
                        <a:spcAft>
                          <a:spcPts val="0"/>
                        </a:spcAft>
                      </a:pPr>
                      <a:r>
                        <a:rPr lang="en-US" sz="1600">
                          <a:effectLst/>
                        </a:rPr>
                        <a:t>N = 290,802</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a:effectLst/>
                        </a:rPr>
                        <a:t> </a:t>
                      </a:r>
                      <a:endParaRPr lang="en-US" sz="16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600" dirty="0">
                          <a:effectLst/>
                        </a:rPr>
                        <a:t> </a:t>
                      </a:r>
                      <a:endParaRPr lang="en-US" sz="16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extLst>
                  <a:ext uri="{0D108BD9-81ED-4DB2-BD59-A6C34878D82A}">
                    <a16:rowId xmlns:a16="http://schemas.microsoft.com/office/drawing/2014/main" val="1787802433"/>
                  </a:ext>
                </a:extLst>
              </a:tr>
            </a:tbl>
          </a:graphicData>
        </a:graphic>
      </p:graphicFrame>
    </p:spTree>
    <p:extLst>
      <p:ext uri="{BB962C8B-B14F-4D97-AF65-F5344CB8AC3E}">
        <p14:creationId xmlns:p14="http://schemas.microsoft.com/office/powerpoint/2010/main" val="102560490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05BF39-B98F-4420-94E4-5085BA6C4582}"/>
              </a:ext>
            </a:extLst>
          </p:cNvPr>
          <p:cNvSpPr txBox="1"/>
          <p:nvPr/>
        </p:nvSpPr>
        <p:spPr>
          <a:xfrm>
            <a:off x="93615" y="63432"/>
            <a:ext cx="8956770" cy="936537"/>
          </a:xfrm>
          <a:prstGeom prst="rect">
            <a:avLst/>
          </a:prstGeom>
          <a:noFill/>
        </p:spPr>
        <p:txBody>
          <a:bodyPr wrap="square" lIns="67500" tIns="67500" rIns="67500" bIns="67500" rtlCol="0" anchor="ctr">
            <a:spAutoFit/>
          </a:bodyPr>
          <a:lstStyle/>
          <a:p>
            <a:pPr algn="ctr" defTabSz="685800">
              <a:defRPr/>
            </a:pPr>
            <a:r>
              <a:rPr lang="en-US" sz="2600" b="1" dirty="0">
                <a:solidFill>
                  <a:schemeClr val="bg1"/>
                </a:solidFill>
                <a:latin typeface="Panton Black Caps" panose="00000500000000000000" pitchFamily="50" charset="0"/>
              </a:rPr>
              <a:t>Comparison of OLS and LASSO regression with two measures of size using two measures of size (market cap and sales)</a:t>
            </a:r>
          </a:p>
        </p:txBody>
      </p:sp>
      <p:sp>
        <p:nvSpPr>
          <p:cNvPr id="2" name="Slide Number Placeholder 3">
            <a:extLst>
              <a:ext uri="{FF2B5EF4-FFF2-40B4-BE49-F238E27FC236}">
                <a16:creationId xmlns:a16="http://schemas.microsoft.com/office/drawing/2014/main" id="{78534193-1C97-6EF4-8DCF-C6ADAD169455}"/>
              </a:ext>
            </a:extLst>
          </p:cNvPr>
          <p:cNvSpPr>
            <a:spLocks noGrp="1"/>
          </p:cNvSpPr>
          <p:nvPr>
            <p:ph type="sldNum" sz="quarter" idx="4"/>
          </p:nvPr>
        </p:nvSpPr>
        <p:spPr>
          <a:xfrm>
            <a:off x="507834" y="6401036"/>
            <a:ext cx="330019" cy="315499"/>
          </a:xfrm>
        </p:spPr>
        <p:txBody>
          <a:bodyPr/>
          <a:lstStyle/>
          <a:p>
            <a:fld id="{2607D427-353C-DD47-9C57-CDC06D475577}" type="slidenum">
              <a:rPr lang="en-US" smtClean="0"/>
              <a:pPr/>
              <a:t>7</a:t>
            </a:fld>
            <a:endParaRPr lang="en-US" dirty="0"/>
          </a:p>
        </p:txBody>
      </p:sp>
      <p:sp>
        <p:nvSpPr>
          <p:cNvPr id="3" name="TextBox 2">
            <a:extLst>
              <a:ext uri="{FF2B5EF4-FFF2-40B4-BE49-F238E27FC236}">
                <a16:creationId xmlns:a16="http://schemas.microsoft.com/office/drawing/2014/main" id="{806D2234-A62F-9CDD-2DD9-7C241995DEFF}"/>
              </a:ext>
            </a:extLst>
          </p:cNvPr>
          <p:cNvSpPr txBox="1"/>
          <p:nvPr/>
        </p:nvSpPr>
        <p:spPr>
          <a:xfrm>
            <a:off x="672843" y="1061523"/>
            <a:ext cx="7926246" cy="1247567"/>
          </a:xfrm>
          <a:prstGeom prst="rect">
            <a:avLst/>
          </a:prstGeom>
          <a:noFill/>
        </p:spPr>
        <p:txBody>
          <a:bodyPr wrap="square" rtlCol="0" anchor="t">
            <a:normAutofit fontScale="77500" lnSpcReduction="20000"/>
          </a:bodyPr>
          <a:lstStyle/>
          <a:p>
            <a:pPr marL="342900" indent="-342900">
              <a:spcAft>
                <a:spcPts val="200"/>
              </a:spcAft>
              <a:buFont typeface="Wingdings" panose="05000000000000000000" pitchFamily="2" charset="2"/>
              <a:buChar char="§"/>
            </a:pPr>
            <a:r>
              <a:rPr lang="en-US" sz="1600" kern="0" dirty="0">
                <a:solidFill>
                  <a:schemeClr val="bg1"/>
                </a:solidFill>
                <a:latin typeface="Source Sans Pro" panose="020B0503030403020204" pitchFamily="34" charset="0"/>
                <a:ea typeface="Source Sans Pro" panose="020B0503030403020204" pitchFamily="34" charset="0"/>
              </a:rPr>
              <a:t>LASSO results set the coefficient on sales to zero.</a:t>
            </a:r>
          </a:p>
          <a:p>
            <a:pPr marL="342900" indent="-342900">
              <a:spcAft>
                <a:spcPts val="200"/>
              </a:spcAft>
              <a:buFont typeface="Wingdings" panose="05000000000000000000" pitchFamily="2" charset="2"/>
              <a:buChar char="§"/>
            </a:pPr>
            <a:r>
              <a:rPr lang="en-US" sz="1600" kern="0" dirty="0">
                <a:solidFill>
                  <a:schemeClr val="bg1"/>
                </a:solidFill>
                <a:latin typeface="Source Sans Pro" panose="020B0503030403020204" pitchFamily="34" charset="0"/>
                <a:ea typeface="Source Sans Pro" panose="020B0503030403020204" pitchFamily="34" charset="0"/>
              </a:rPr>
              <a:t>According to our penalty assumption, we should only focus on market cap as the size measure. The implication is that incorporating the relationship between sales and returns is overfitting. Small firms earned high returns in the sample, but the relatively small increase in precision is outweighed by the risk that our results will not hold out of sample.</a:t>
            </a:r>
          </a:p>
          <a:p>
            <a:pPr marL="342900" indent="-342900">
              <a:spcAft>
                <a:spcPts val="200"/>
              </a:spcAft>
              <a:buFont typeface="Wingdings" panose="05000000000000000000" pitchFamily="2" charset="2"/>
              <a:buChar char="§"/>
            </a:pPr>
            <a:r>
              <a:rPr lang="en-US" sz="1600" b="1" kern="0" dirty="0">
                <a:solidFill>
                  <a:schemeClr val="accent6">
                    <a:lumMod val="40000"/>
                    <a:lumOff val="60000"/>
                  </a:schemeClr>
                </a:solidFill>
                <a:latin typeface="Source Sans Pro" panose="020B0503030403020204" pitchFamily="34" charset="0"/>
                <a:ea typeface="Source Sans Pro" panose="020B0503030403020204" pitchFamily="34" charset="0"/>
              </a:rPr>
              <a:t>Discussion: Is this the correct interpretation, or can there be an argument to retain sales as a measure of size in order to better predict returns? The answer is not obvious.</a:t>
            </a:r>
          </a:p>
        </p:txBody>
      </p:sp>
      <p:graphicFrame>
        <p:nvGraphicFramePr>
          <p:cNvPr id="4" name="Table 3">
            <a:extLst>
              <a:ext uri="{FF2B5EF4-FFF2-40B4-BE49-F238E27FC236}">
                <a16:creationId xmlns:a16="http://schemas.microsoft.com/office/drawing/2014/main" id="{B9CC97E8-26EF-154D-36FE-1A5A049C7786}"/>
              </a:ext>
            </a:extLst>
          </p:cNvPr>
          <p:cNvGraphicFramePr>
            <a:graphicFrameLocks noGrp="1"/>
          </p:cNvGraphicFramePr>
          <p:nvPr>
            <p:extLst>
              <p:ext uri="{D42A27DB-BD31-4B8C-83A1-F6EECF244321}">
                <p14:modId xmlns:p14="http://schemas.microsoft.com/office/powerpoint/2010/main" val="2309438592"/>
              </p:ext>
            </p:extLst>
          </p:nvPr>
        </p:nvGraphicFramePr>
        <p:xfrm>
          <a:off x="672843" y="2498079"/>
          <a:ext cx="7926246" cy="3419530"/>
        </p:xfrm>
        <a:graphic>
          <a:graphicData uri="http://schemas.openxmlformats.org/drawingml/2006/table">
            <a:tbl>
              <a:tblPr firstRow="1" firstCol="1" bandRow="1">
                <a:tableStyleId>{5C22544A-7EE6-4342-B048-85BDC9FD1C3A}</a:tableStyleId>
              </a:tblPr>
              <a:tblGrid>
                <a:gridCol w="2496474">
                  <a:extLst>
                    <a:ext uri="{9D8B030D-6E8A-4147-A177-3AD203B41FA5}">
                      <a16:colId xmlns:a16="http://schemas.microsoft.com/office/drawing/2014/main" val="1028071989"/>
                    </a:ext>
                  </a:extLst>
                </a:gridCol>
                <a:gridCol w="1357443">
                  <a:extLst>
                    <a:ext uri="{9D8B030D-6E8A-4147-A177-3AD203B41FA5}">
                      <a16:colId xmlns:a16="http://schemas.microsoft.com/office/drawing/2014/main" val="3284146588"/>
                    </a:ext>
                  </a:extLst>
                </a:gridCol>
                <a:gridCol w="1357443">
                  <a:extLst>
                    <a:ext uri="{9D8B030D-6E8A-4147-A177-3AD203B41FA5}">
                      <a16:colId xmlns:a16="http://schemas.microsoft.com/office/drawing/2014/main" val="2894447291"/>
                    </a:ext>
                  </a:extLst>
                </a:gridCol>
                <a:gridCol w="1357443">
                  <a:extLst>
                    <a:ext uri="{9D8B030D-6E8A-4147-A177-3AD203B41FA5}">
                      <a16:colId xmlns:a16="http://schemas.microsoft.com/office/drawing/2014/main" val="3072562154"/>
                    </a:ext>
                  </a:extLst>
                </a:gridCol>
                <a:gridCol w="1357443">
                  <a:extLst>
                    <a:ext uri="{9D8B030D-6E8A-4147-A177-3AD203B41FA5}">
                      <a16:colId xmlns:a16="http://schemas.microsoft.com/office/drawing/2014/main" val="1656396189"/>
                    </a:ext>
                  </a:extLst>
                </a:gridCol>
              </a:tblGrid>
              <a:tr h="332331">
                <a:tc>
                  <a:txBody>
                    <a:bodyPr/>
                    <a:lstStyle/>
                    <a:p>
                      <a:pPr marL="0" marR="0">
                        <a:spcBef>
                          <a:spcPts val="0"/>
                        </a:spcBef>
                        <a:spcAft>
                          <a:spcPts val="0"/>
                        </a:spcAft>
                      </a:pPr>
                      <a:r>
                        <a:rPr lang="en-US" sz="1400" dirty="0">
                          <a:effectLst/>
                        </a:rPr>
                        <a:t>Model</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dirty="0">
                          <a:effectLst/>
                        </a:rPr>
                        <a:t>OLS without industry</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dirty="0">
                          <a:effectLst/>
                        </a:rPr>
                        <a:t>LASSO without industry</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OLS with all industries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LASSO with industry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tc>
                <a:extLst>
                  <a:ext uri="{0D108BD9-81ED-4DB2-BD59-A6C34878D82A}">
                    <a16:rowId xmlns:a16="http://schemas.microsoft.com/office/drawing/2014/main" val="3021047811"/>
                  </a:ext>
                </a:extLst>
              </a:tr>
              <a:tr h="253230">
                <a:tc>
                  <a:txBody>
                    <a:bodyPr/>
                    <a:lstStyle/>
                    <a:p>
                      <a:pPr marL="0" marR="0">
                        <a:spcBef>
                          <a:spcPts val="0"/>
                        </a:spcBef>
                        <a:spcAft>
                          <a:spcPts val="0"/>
                        </a:spcAft>
                      </a:pPr>
                      <a:r>
                        <a:rPr lang="en-US" sz="1400">
                          <a:effectLst/>
                        </a:rPr>
                        <a:t>Intercept</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0.0044</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Zero</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0.0044</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388696413"/>
                  </a:ext>
                </a:extLst>
              </a:tr>
              <a:tr h="253230">
                <a:tc>
                  <a:txBody>
                    <a:bodyPr/>
                    <a:lstStyle/>
                    <a:p>
                      <a:pPr marL="0" marR="0">
                        <a:spcBef>
                          <a:spcPts val="0"/>
                        </a:spcBef>
                        <a:spcAft>
                          <a:spcPts val="0"/>
                        </a:spcAft>
                      </a:pPr>
                      <a:r>
                        <a:rPr lang="en-US" sz="1400">
                          <a:effectLst/>
                        </a:rPr>
                        <a:t>LN Market cap</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-0.0068</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-0.0052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-0.0076</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-0.0052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3348759415"/>
                  </a:ext>
                </a:extLst>
              </a:tr>
              <a:tr h="253230">
                <a:tc>
                  <a:txBody>
                    <a:bodyPr/>
                    <a:lstStyle/>
                    <a:p>
                      <a:pPr marL="0" marR="0">
                        <a:spcBef>
                          <a:spcPts val="0"/>
                        </a:spcBef>
                        <a:spcAft>
                          <a:spcPts val="0"/>
                        </a:spcAft>
                      </a:pPr>
                      <a:r>
                        <a:rPr lang="en-US" sz="1400">
                          <a:effectLst/>
                        </a:rPr>
                        <a:t>LN Sales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0.0008</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Zero</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0.0020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302438839"/>
                  </a:ext>
                </a:extLst>
              </a:tr>
              <a:tr h="253230">
                <a:tc>
                  <a:txBody>
                    <a:bodyPr/>
                    <a:lstStyle/>
                    <a:p>
                      <a:pPr marL="0" marR="0">
                        <a:spcBef>
                          <a:spcPts val="0"/>
                        </a:spcBef>
                        <a:spcAft>
                          <a:spcPts val="0"/>
                        </a:spcAft>
                      </a:pPr>
                      <a:r>
                        <a:rPr lang="en-US" sz="1400">
                          <a:effectLst/>
                        </a:rPr>
                        <a:t>1300 Electronic Technology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0.0055</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0.0000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1285190652"/>
                  </a:ext>
                </a:extLst>
              </a:tr>
              <a:tr h="253230">
                <a:tc>
                  <a:txBody>
                    <a:bodyPr/>
                    <a:lstStyle/>
                    <a:p>
                      <a:pPr marL="0" marR="0">
                        <a:spcBef>
                          <a:spcPts val="0"/>
                        </a:spcBef>
                        <a:spcAft>
                          <a:spcPts val="0"/>
                        </a:spcAft>
                      </a:pPr>
                      <a:r>
                        <a:rPr lang="en-US" sz="1400">
                          <a:effectLst/>
                        </a:rPr>
                        <a:t>2300 Health Technology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0.0056</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0.0003</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2095378299"/>
                  </a:ext>
                </a:extLst>
              </a:tr>
              <a:tr h="253230">
                <a:tc>
                  <a:txBody>
                    <a:bodyPr/>
                    <a:lstStyle/>
                    <a:p>
                      <a:pPr marL="0" marR="0">
                        <a:spcBef>
                          <a:spcPts val="0"/>
                        </a:spcBef>
                        <a:spcAft>
                          <a:spcPts val="0"/>
                        </a:spcAft>
                      </a:pPr>
                      <a:r>
                        <a:rPr lang="en-US" sz="1400">
                          <a:effectLst/>
                        </a:rPr>
                        <a:t>3300 Technology Services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0.0052</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0.0001</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3881477671"/>
                  </a:ext>
                </a:extLst>
              </a:tr>
              <a:tr h="253230">
                <a:tc>
                  <a:txBody>
                    <a:bodyPr/>
                    <a:lstStyle/>
                    <a:p>
                      <a:pPr marL="0" marR="0">
                        <a:spcBef>
                          <a:spcPts val="0"/>
                        </a:spcBef>
                        <a:spcAft>
                          <a:spcPts val="0"/>
                        </a:spcAft>
                      </a:pPr>
                      <a:r>
                        <a:rPr lang="en-US" sz="1400">
                          <a:effectLst/>
                        </a:rPr>
                        <a:t>Industry indicators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No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No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Yes</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409003249"/>
                  </a:ext>
                </a:extLst>
              </a:tr>
              <a:tr h="253230">
                <a:tc>
                  <a:txBody>
                    <a:bodyPr/>
                    <a:lstStyle/>
                    <a:p>
                      <a:pPr marL="0" marR="0">
                        <a:spcBef>
                          <a:spcPts val="0"/>
                        </a:spcBef>
                        <a:spcAft>
                          <a:spcPts val="0"/>
                        </a:spcAft>
                      </a:pPr>
                      <a:r>
                        <a:rPr lang="en-US" sz="1400">
                          <a:effectLst/>
                        </a:rPr>
                        <a:t>R-squared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0.0031</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0.0030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a:effectLst/>
                        </a:rPr>
                        <a:t>0.0038</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tc>
                  <a:txBody>
                    <a:bodyPr/>
                    <a:lstStyle/>
                    <a:p>
                      <a:pPr marL="0" marR="0" algn="r">
                        <a:spcBef>
                          <a:spcPts val="0"/>
                        </a:spcBef>
                        <a:spcAft>
                          <a:spcPts val="0"/>
                        </a:spcAft>
                      </a:pPr>
                      <a:r>
                        <a:rPr lang="en-US" sz="1400" dirty="0">
                          <a:effectLst/>
                        </a:rPr>
                        <a:t>0.0030</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74320" marT="18415" marB="18415" anchor="ctr"/>
                </a:tc>
                <a:extLst>
                  <a:ext uri="{0D108BD9-81ED-4DB2-BD59-A6C34878D82A}">
                    <a16:rowId xmlns:a16="http://schemas.microsoft.com/office/drawing/2014/main" val="511405396"/>
                  </a:ext>
                </a:extLst>
              </a:tr>
              <a:tr h="253230">
                <a:tc>
                  <a:txBody>
                    <a:bodyPr/>
                    <a:lstStyle/>
                    <a:p>
                      <a:pPr marL="0" marR="0">
                        <a:spcBef>
                          <a:spcPts val="0"/>
                        </a:spcBef>
                        <a:spcAft>
                          <a:spcPts val="0"/>
                        </a:spcAft>
                      </a:pPr>
                      <a:r>
                        <a:rPr lang="en-US" sz="1400">
                          <a:effectLst/>
                        </a:rPr>
                        <a:t>N = 290,802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dirty="0">
                          <a:effectLst/>
                        </a:rPr>
                        <a:t> </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extLst>
                  <a:ext uri="{0D108BD9-81ED-4DB2-BD59-A6C34878D82A}">
                    <a16:rowId xmlns:a16="http://schemas.microsoft.com/office/drawing/2014/main" val="4109429302"/>
                  </a:ext>
                </a:extLst>
              </a:tr>
              <a:tr h="652484">
                <a:tc gridSpan="5">
                  <a:txBody>
                    <a:bodyPr/>
                    <a:lstStyle/>
                    <a:p>
                      <a:pPr marL="0" marR="0">
                        <a:spcBef>
                          <a:spcPts val="0"/>
                        </a:spcBef>
                        <a:spcAft>
                          <a:spcPts val="0"/>
                        </a:spcAft>
                      </a:pPr>
                      <a:r>
                        <a:rPr lang="en-US" sz="1400" dirty="0">
                          <a:effectLst/>
                        </a:rPr>
                        <a:t>The OLS regression with industry indicators included has coefficients on all industries, but the table only shows coefficients for industries with coefficients different from zero in the LASSO regression. All variables have been transformed to z-scores, that is, (variable minus average)/standard deviation.</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9945195"/>
                  </a:ext>
                </a:extLst>
              </a:tr>
            </a:tbl>
          </a:graphicData>
        </a:graphic>
      </p:graphicFrame>
    </p:spTree>
    <p:extLst>
      <p:ext uri="{BB962C8B-B14F-4D97-AF65-F5344CB8AC3E}">
        <p14:creationId xmlns:p14="http://schemas.microsoft.com/office/powerpoint/2010/main" val="24895353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05BF39-B98F-4420-94E4-5085BA6C4582}"/>
              </a:ext>
            </a:extLst>
          </p:cNvPr>
          <p:cNvSpPr txBox="1"/>
          <p:nvPr/>
        </p:nvSpPr>
        <p:spPr>
          <a:xfrm>
            <a:off x="415635" y="63432"/>
            <a:ext cx="8266547" cy="936537"/>
          </a:xfrm>
          <a:prstGeom prst="rect">
            <a:avLst/>
          </a:prstGeom>
          <a:noFill/>
        </p:spPr>
        <p:txBody>
          <a:bodyPr wrap="square" lIns="67500" tIns="67500" rIns="67500" bIns="67500" rtlCol="0" anchor="ctr">
            <a:spAutoFit/>
          </a:bodyPr>
          <a:lstStyle/>
          <a:p>
            <a:pPr algn="ctr" defTabSz="685800">
              <a:defRPr/>
            </a:pPr>
            <a:r>
              <a:rPr lang="en-US" sz="2600" b="1" dirty="0">
                <a:solidFill>
                  <a:schemeClr val="bg1"/>
                </a:solidFill>
                <a:latin typeface="Panton Black Caps" panose="00000500000000000000" pitchFamily="50" charset="0"/>
              </a:rPr>
              <a:t>Comparison of LASSO results at different penalty parameters</a:t>
            </a:r>
          </a:p>
        </p:txBody>
      </p:sp>
      <p:sp>
        <p:nvSpPr>
          <p:cNvPr id="2" name="Slide Number Placeholder 3">
            <a:extLst>
              <a:ext uri="{FF2B5EF4-FFF2-40B4-BE49-F238E27FC236}">
                <a16:creationId xmlns:a16="http://schemas.microsoft.com/office/drawing/2014/main" id="{78534193-1C97-6EF4-8DCF-C6ADAD169455}"/>
              </a:ext>
            </a:extLst>
          </p:cNvPr>
          <p:cNvSpPr>
            <a:spLocks noGrp="1"/>
          </p:cNvSpPr>
          <p:nvPr>
            <p:ph type="sldNum" sz="quarter" idx="4"/>
          </p:nvPr>
        </p:nvSpPr>
        <p:spPr>
          <a:xfrm>
            <a:off x="507834" y="6401036"/>
            <a:ext cx="330019" cy="315499"/>
          </a:xfrm>
        </p:spPr>
        <p:txBody>
          <a:bodyPr/>
          <a:lstStyle/>
          <a:p>
            <a:fld id="{2607D427-353C-DD47-9C57-CDC06D475577}" type="slidenum">
              <a:rPr lang="en-US" smtClean="0"/>
              <a:pPr/>
              <a:t>8</a:t>
            </a:fld>
            <a:endParaRPr lang="en-US" dirty="0"/>
          </a:p>
        </p:txBody>
      </p:sp>
      <p:sp>
        <p:nvSpPr>
          <p:cNvPr id="3" name="TextBox 2">
            <a:extLst>
              <a:ext uri="{FF2B5EF4-FFF2-40B4-BE49-F238E27FC236}">
                <a16:creationId xmlns:a16="http://schemas.microsoft.com/office/drawing/2014/main" id="{806D2234-A62F-9CDD-2DD9-7C241995DEFF}"/>
              </a:ext>
            </a:extLst>
          </p:cNvPr>
          <p:cNvSpPr txBox="1"/>
          <p:nvPr/>
        </p:nvSpPr>
        <p:spPr>
          <a:xfrm>
            <a:off x="746751" y="1061523"/>
            <a:ext cx="7852337" cy="2235859"/>
          </a:xfrm>
          <a:prstGeom prst="rect">
            <a:avLst/>
          </a:prstGeom>
          <a:noFill/>
        </p:spPr>
        <p:txBody>
          <a:bodyPr wrap="square" rtlCol="0" anchor="t">
            <a:normAutofit fontScale="92500" lnSpcReduction="10000"/>
          </a:bodyPr>
          <a:lstStyle/>
          <a:p>
            <a:pPr marL="342900" indent="-342900">
              <a:spcAft>
                <a:spcPts val="200"/>
              </a:spcAft>
              <a:buFont typeface="Wingdings" panose="05000000000000000000" pitchFamily="2" charset="2"/>
              <a:buChar char="§"/>
            </a:pPr>
            <a:r>
              <a:rPr lang="en-US" sz="1600" kern="0" dirty="0">
                <a:solidFill>
                  <a:schemeClr val="bg1"/>
                </a:solidFill>
                <a:latin typeface="Source Sans Pro" panose="020B0503030403020204" pitchFamily="34" charset="0"/>
                <a:ea typeface="Source Sans Pro" panose="020B0503030403020204" pitchFamily="34" charset="0"/>
              </a:rPr>
              <a:t>As the alpha assumption increases:</a:t>
            </a:r>
          </a:p>
          <a:p>
            <a:pPr marL="800100" lvl="1" indent="-342900">
              <a:spcAft>
                <a:spcPts val="200"/>
              </a:spcAft>
              <a:buFont typeface="Wingdings" panose="05000000000000000000" pitchFamily="2" charset="2"/>
              <a:buChar char="§"/>
            </a:pPr>
            <a:r>
              <a:rPr lang="en-US" sz="1600" kern="0" dirty="0">
                <a:solidFill>
                  <a:schemeClr val="bg1"/>
                </a:solidFill>
                <a:latin typeface="Source Sans Pro" panose="020B0503030403020204" pitchFamily="34" charset="0"/>
                <a:ea typeface="Source Sans Pro" panose="020B0503030403020204" pitchFamily="34" charset="0"/>
              </a:rPr>
              <a:t>The number of coefficients set to zero increases; and</a:t>
            </a:r>
          </a:p>
          <a:p>
            <a:pPr marL="800100" lvl="1" indent="-342900">
              <a:spcAft>
                <a:spcPts val="200"/>
              </a:spcAft>
              <a:buFont typeface="Wingdings" panose="05000000000000000000" pitchFamily="2" charset="2"/>
              <a:buChar char="§"/>
            </a:pPr>
            <a:r>
              <a:rPr lang="en-US" sz="1600" kern="0" dirty="0">
                <a:solidFill>
                  <a:schemeClr val="bg1"/>
                </a:solidFill>
                <a:latin typeface="Source Sans Pro" panose="020B0503030403020204" pitchFamily="34" charset="0"/>
                <a:ea typeface="Source Sans Pro" panose="020B0503030403020204" pitchFamily="34" charset="0"/>
              </a:rPr>
              <a:t>Explanatory power decreases</a:t>
            </a:r>
          </a:p>
          <a:p>
            <a:pPr marL="342900" indent="-342900">
              <a:spcAft>
                <a:spcPts val="200"/>
              </a:spcAft>
              <a:buFont typeface="Wingdings" panose="05000000000000000000" pitchFamily="2" charset="2"/>
              <a:buChar char="§"/>
            </a:pPr>
            <a:r>
              <a:rPr lang="en-US" sz="1600" kern="0" dirty="0">
                <a:solidFill>
                  <a:schemeClr val="bg1"/>
                </a:solidFill>
                <a:latin typeface="Source Sans Pro" panose="020B0503030403020204" pitchFamily="34" charset="0"/>
                <a:ea typeface="Source Sans Pro" panose="020B0503030403020204" pitchFamily="34" charset="0"/>
              </a:rPr>
              <a:t>Determining an appropriate value for alpha is not obvious. Even though alpha can be automatically generated by a computer program, the “best” selection will still be a result of some criteria that trades off the risk of generating a result that does not hold out of sample, with the risk that important information is thrown out by focusing on a small set of variables.</a:t>
            </a:r>
          </a:p>
          <a:p>
            <a:pPr marL="342900" indent="-342900">
              <a:spcAft>
                <a:spcPts val="200"/>
              </a:spcAft>
              <a:buFont typeface="Wingdings" panose="05000000000000000000" pitchFamily="2" charset="2"/>
              <a:buChar char="§"/>
            </a:pPr>
            <a:r>
              <a:rPr lang="en-US" sz="1600" kern="0" dirty="0">
                <a:solidFill>
                  <a:schemeClr val="accent6">
                    <a:lumMod val="40000"/>
                    <a:lumOff val="60000"/>
                  </a:schemeClr>
                </a:solidFill>
                <a:latin typeface="Source Sans Pro" panose="020B0503030403020204" pitchFamily="34" charset="0"/>
                <a:ea typeface="Source Sans Pro" panose="020B0503030403020204" pitchFamily="34" charset="0"/>
              </a:rPr>
              <a:t>Whether a variable is a control, or a variable of interest, is a relevant consideration.</a:t>
            </a:r>
          </a:p>
        </p:txBody>
      </p:sp>
      <p:graphicFrame>
        <p:nvGraphicFramePr>
          <p:cNvPr id="5" name="Table 4">
            <a:extLst>
              <a:ext uri="{FF2B5EF4-FFF2-40B4-BE49-F238E27FC236}">
                <a16:creationId xmlns:a16="http://schemas.microsoft.com/office/drawing/2014/main" id="{CF22EDBE-AB41-8088-2628-09C70AC7AE28}"/>
              </a:ext>
            </a:extLst>
          </p:cNvPr>
          <p:cNvGraphicFramePr>
            <a:graphicFrameLocks noGrp="1"/>
          </p:cNvGraphicFramePr>
          <p:nvPr>
            <p:custDataLst>
              <p:tags r:id="rId1"/>
            </p:custDataLst>
            <p:extLst>
              <p:ext uri="{D42A27DB-BD31-4B8C-83A1-F6EECF244321}">
                <p14:modId xmlns:p14="http://schemas.microsoft.com/office/powerpoint/2010/main" val="2057170696"/>
              </p:ext>
            </p:extLst>
          </p:nvPr>
        </p:nvGraphicFramePr>
        <p:xfrm>
          <a:off x="746752" y="3425392"/>
          <a:ext cx="7778428" cy="2501900"/>
        </p:xfrm>
        <a:graphic>
          <a:graphicData uri="http://schemas.openxmlformats.org/drawingml/2006/table">
            <a:tbl>
              <a:tblPr firstRow="1" firstCol="1" bandRow="1">
                <a:tableStyleId>{5C22544A-7EE6-4342-B048-85BDC9FD1C3A}</a:tableStyleId>
              </a:tblPr>
              <a:tblGrid>
                <a:gridCol w="2218016">
                  <a:extLst>
                    <a:ext uri="{9D8B030D-6E8A-4147-A177-3AD203B41FA5}">
                      <a16:colId xmlns:a16="http://schemas.microsoft.com/office/drawing/2014/main" val="2528072162"/>
                    </a:ext>
                  </a:extLst>
                </a:gridCol>
                <a:gridCol w="1111916">
                  <a:extLst>
                    <a:ext uri="{9D8B030D-6E8A-4147-A177-3AD203B41FA5}">
                      <a16:colId xmlns:a16="http://schemas.microsoft.com/office/drawing/2014/main" val="1683421959"/>
                    </a:ext>
                  </a:extLst>
                </a:gridCol>
                <a:gridCol w="1111916">
                  <a:extLst>
                    <a:ext uri="{9D8B030D-6E8A-4147-A177-3AD203B41FA5}">
                      <a16:colId xmlns:a16="http://schemas.microsoft.com/office/drawing/2014/main" val="2235829932"/>
                    </a:ext>
                  </a:extLst>
                </a:gridCol>
                <a:gridCol w="1111916">
                  <a:extLst>
                    <a:ext uri="{9D8B030D-6E8A-4147-A177-3AD203B41FA5}">
                      <a16:colId xmlns:a16="http://schemas.microsoft.com/office/drawing/2014/main" val="3741176524"/>
                    </a:ext>
                  </a:extLst>
                </a:gridCol>
                <a:gridCol w="1111916">
                  <a:extLst>
                    <a:ext uri="{9D8B030D-6E8A-4147-A177-3AD203B41FA5}">
                      <a16:colId xmlns:a16="http://schemas.microsoft.com/office/drawing/2014/main" val="3244866766"/>
                    </a:ext>
                  </a:extLst>
                </a:gridCol>
                <a:gridCol w="1112748">
                  <a:extLst>
                    <a:ext uri="{9D8B030D-6E8A-4147-A177-3AD203B41FA5}">
                      <a16:colId xmlns:a16="http://schemas.microsoft.com/office/drawing/2014/main" val="2196649462"/>
                    </a:ext>
                  </a:extLst>
                </a:gridCol>
              </a:tblGrid>
              <a:tr h="164465">
                <a:tc>
                  <a:txBody>
                    <a:bodyPr/>
                    <a:lstStyle/>
                    <a:p>
                      <a:pPr marL="0" marR="0">
                        <a:spcBef>
                          <a:spcPts val="0"/>
                        </a:spcBef>
                        <a:spcAft>
                          <a:spcPts val="0"/>
                        </a:spcAft>
                      </a:pPr>
                      <a:r>
                        <a:rPr lang="en-US" sz="1400">
                          <a:effectLst/>
                        </a:rPr>
                        <a:t>Alpha</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dirty="0">
                          <a:effectLst/>
                        </a:rPr>
                        <a:t>0.0010</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0.0011</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0.0012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0.0013</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ctr">
                        <a:spcBef>
                          <a:spcPts val="0"/>
                        </a:spcBef>
                        <a:spcAft>
                          <a:spcPts val="0"/>
                        </a:spcAft>
                      </a:pPr>
                      <a:r>
                        <a:rPr lang="en-US" sz="1400">
                          <a:effectLst/>
                        </a:rPr>
                        <a:t>0.0014</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5037090"/>
                  </a:ext>
                </a:extLst>
              </a:tr>
              <a:tr h="164465">
                <a:tc>
                  <a:txBody>
                    <a:bodyPr/>
                    <a:lstStyle/>
                    <a:p>
                      <a:pPr marL="0" marR="0">
                        <a:spcBef>
                          <a:spcPts val="0"/>
                        </a:spcBef>
                        <a:spcAft>
                          <a:spcPts val="0"/>
                        </a:spcAft>
                      </a:pPr>
                      <a:r>
                        <a:rPr lang="en-US" sz="1400">
                          <a:effectLst/>
                        </a:rPr>
                        <a:t>Intercept</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tc>
                <a:extLst>
                  <a:ext uri="{0D108BD9-81ED-4DB2-BD59-A6C34878D82A}">
                    <a16:rowId xmlns:a16="http://schemas.microsoft.com/office/drawing/2014/main" val="1655783142"/>
                  </a:ext>
                </a:extLst>
              </a:tr>
              <a:tr h="164465">
                <a:tc>
                  <a:txBody>
                    <a:bodyPr/>
                    <a:lstStyle/>
                    <a:p>
                      <a:pPr marL="0" marR="0">
                        <a:spcBef>
                          <a:spcPts val="0"/>
                        </a:spcBef>
                        <a:spcAft>
                          <a:spcPts val="0"/>
                        </a:spcAft>
                      </a:pPr>
                      <a:r>
                        <a:rPr lang="en-US" sz="1400">
                          <a:effectLst/>
                        </a:rPr>
                        <a:t>LN Market cap</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-0.0052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-0.0051</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-0.0050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-0.0049</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-0.0048</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nchor="ctr"/>
                </a:tc>
                <a:extLst>
                  <a:ext uri="{0D108BD9-81ED-4DB2-BD59-A6C34878D82A}">
                    <a16:rowId xmlns:a16="http://schemas.microsoft.com/office/drawing/2014/main" val="4138693454"/>
                  </a:ext>
                </a:extLst>
              </a:tr>
              <a:tr h="164465">
                <a:tc>
                  <a:txBody>
                    <a:bodyPr/>
                    <a:lstStyle/>
                    <a:p>
                      <a:pPr marL="0" marR="0">
                        <a:spcBef>
                          <a:spcPts val="0"/>
                        </a:spcBef>
                        <a:spcAft>
                          <a:spcPts val="0"/>
                        </a:spcAft>
                      </a:pPr>
                      <a:r>
                        <a:rPr lang="en-US" sz="1400">
                          <a:effectLst/>
                        </a:rPr>
                        <a:t>LN Sales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tc>
                <a:extLst>
                  <a:ext uri="{0D108BD9-81ED-4DB2-BD59-A6C34878D82A}">
                    <a16:rowId xmlns:a16="http://schemas.microsoft.com/office/drawing/2014/main" val="3562828065"/>
                  </a:ext>
                </a:extLst>
              </a:tr>
              <a:tr h="164465">
                <a:tc>
                  <a:txBody>
                    <a:bodyPr/>
                    <a:lstStyle/>
                    <a:p>
                      <a:pPr marL="0" marR="0">
                        <a:spcBef>
                          <a:spcPts val="0"/>
                        </a:spcBef>
                        <a:spcAft>
                          <a:spcPts val="0"/>
                        </a:spcAft>
                      </a:pPr>
                      <a:r>
                        <a:rPr lang="en-US" sz="1400">
                          <a:effectLst/>
                        </a:rPr>
                        <a:t>1300 Electronic Technology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0.0000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tc>
                <a:extLst>
                  <a:ext uri="{0D108BD9-81ED-4DB2-BD59-A6C34878D82A}">
                    <a16:rowId xmlns:a16="http://schemas.microsoft.com/office/drawing/2014/main" val="111189261"/>
                  </a:ext>
                </a:extLst>
              </a:tr>
              <a:tr h="164465">
                <a:tc>
                  <a:txBody>
                    <a:bodyPr/>
                    <a:lstStyle/>
                    <a:p>
                      <a:pPr marL="0" marR="0">
                        <a:spcBef>
                          <a:spcPts val="0"/>
                        </a:spcBef>
                        <a:spcAft>
                          <a:spcPts val="0"/>
                        </a:spcAft>
                      </a:pPr>
                      <a:r>
                        <a:rPr lang="en-US" sz="1400">
                          <a:effectLst/>
                        </a:rPr>
                        <a:t>2300 Health Technology</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0.0003</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0.0002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0.0001</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0.0000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nchor="ctr"/>
                </a:tc>
                <a:extLst>
                  <a:ext uri="{0D108BD9-81ED-4DB2-BD59-A6C34878D82A}">
                    <a16:rowId xmlns:a16="http://schemas.microsoft.com/office/drawing/2014/main" val="828141701"/>
                  </a:ext>
                </a:extLst>
              </a:tr>
              <a:tr h="164465">
                <a:tc>
                  <a:txBody>
                    <a:bodyPr/>
                    <a:lstStyle/>
                    <a:p>
                      <a:pPr marL="0" marR="0">
                        <a:spcBef>
                          <a:spcPts val="0"/>
                        </a:spcBef>
                        <a:spcAft>
                          <a:spcPts val="0"/>
                        </a:spcAft>
                      </a:pPr>
                      <a:r>
                        <a:rPr lang="en-US" sz="1400">
                          <a:effectLst/>
                        </a:rPr>
                        <a:t>3300 Technology Services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0.0001</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0.0000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tc>
                <a:tc>
                  <a:txBody>
                    <a:bodyPr/>
                    <a:lstStyle/>
                    <a:p>
                      <a:pPr marL="0" marR="0" algn="r">
                        <a:spcBef>
                          <a:spcPts val="0"/>
                        </a:spcBef>
                        <a:spcAft>
                          <a:spcPts val="0"/>
                        </a:spcAft>
                      </a:pPr>
                      <a:r>
                        <a:rPr lang="en-US" sz="1400">
                          <a:effectLst/>
                        </a:rPr>
                        <a:t>Zero</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tc>
                <a:extLst>
                  <a:ext uri="{0D108BD9-81ED-4DB2-BD59-A6C34878D82A}">
                    <a16:rowId xmlns:a16="http://schemas.microsoft.com/office/drawing/2014/main" val="1508648154"/>
                  </a:ext>
                </a:extLst>
              </a:tr>
              <a:tr h="164465">
                <a:tc>
                  <a:txBody>
                    <a:bodyPr/>
                    <a:lstStyle/>
                    <a:p>
                      <a:pPr marL="0" marR="0">
                        <a:spcBef>
                          <a:spcPts val="0"/>
                        </a:spcBef>
                        <a:spcAft>
                          <a:spcPts val="0"/>
                        </a:spcAft>
                      </a:pPr>
                      <a:r>
                        <a:rPr lang="en-US" sz="1400">
                          <a:effectLst/>
                        </a:rPr>
                        <a:t>Industry indicators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Yes</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nchor="ctr"/>
                </a:tc>
                <a:extLst>
                  <a:ext uri="{0D108BD9-81ED-4DB2-BD59-A6C34878D82A}">
                    <a16:rowId xmlns:a16="http://schemas.microsoft.com/office/drawing/2014/main" val="135785799"/>
                  </a:ext>
                </a:extLst>
              </a:tr>
              <a:tr h="164465">
                <a:tc>
                  <a:txBody>
                    <a:bodyPr/>
                    <a:lstStyle/>
                    <a:p>
                      <a:pPr marL="0" marR="0">
                        <a:spcBef>
                          <a:spcPts val="0"/>
                        </a:spcBef>
                        <a:spcAft>
                          <a:spcPts val="0"/>
                        </a:spcAft>
                      </a:pPr>
                      <a:r>
                        <a:rPr lang="en-US" sz="1400">
                          <a:effectLst/>
                        </a:rPr>
                        <a:t>R-squared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0.0030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0.0030</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0.0029</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0.0029</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0.0029</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nchor="ctr"/>
                </a:tc>
                <a:extLst>
                  <a:ext uri="{0D108BD9-81ED-4DB2-BD59-A6C34878D82A}">
                    <a16:rowId xmlns:a16="http://schemas.microsoft.com/office/drawing/2014/main" val="286384803"/>
                  </a:ext>
                </a:extLst>
              </a:tr>
              <a:tr h="164465">
                <a:tc>
                  <a:txBody>
                    <a:bodyPr/>
                    <a:lstStyle/>
                    <a:p>
                      <a:pPr marL="0" marR="0">
                        <a:spcBef>
                          <a:spcPts val="0"/>
                        </a:spcBef>
                        <a:spcAft>
                          <a:spcPts val="0"/>
                        </a:spcAft>
                      </a:pPr>
                      <a:r>
                        <a:rPr lang="en-US" sz="1400">
                          <a:effectLst/>
                        </a:rPr>
                        <a:t>N = 290,802</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18415"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a:effectLst/>
                        </a:rPr>
                        <a:t> </a:t>
                      </a:r>
                      <a:endParaRPr lang="en-US" sz="14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18415" marR="228600" marT="18415" marB="18415" anchor="ctr"/>
                </a:tc>
                <a:tc>
                  <a:txBody>
                    <a:bodyPr/>
                    <a:lstStyle/>
                    <a:p>
                      <a:pPr marL="0" marR="0" algn="r">
                        <a:spcBef>
                          <a:spcPts val="0"/>
                        </a:spcBef>
                        <a:spcAft>
                          <a:spcPts val="0"/>
                        </a:spcAft>
                      </a:pPr>
                      <a:r>
                        <a:rPr lang="en-US" sz="1400" dirty="0">
                          <a:effectLst/>
                        </a:rPr>
                        <a:t> </a:t>
                      </a:r>
                      <a:endParaRPr lang="en-US" sz="1400" dirty="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8580" marR="228600" marT="0" marB="0" anchor="ctr"/>
                </a:tc>
                <a:extLst>
                  <a:ext uri="{0D108BD9-81ED-4DB2-BD59-A6C34878D82A}">
                    <a16:rowId xmlns:a16="http://schemas.microsoft.com/office/drawing/2014/main" val="1471850658"/>
                  </a:ext>
                </a:extLst>
              </a:tr>
            </a:tbl>
          </a:graphicData>
        </a:graphic>
      </p:graphicFrame>
    </p:spTree>
    <p:extLst>
      <p:ext uri="{BB962C8B-B14F-4D97-AF65-F5344CB8AC3E}">
        <p14:creationId xmlns:p14="http://schemas.microsoft.com/office/powerpoint/2010/main" val="124201513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FSPANMODE" val="span"/>
</p:tagLst>
</file>

<file path=ppt/theme/theme1.xml><?xml version="1.0" encoding="utf-8"?>
<a:theme xmlns:a="http://schemas.openxmlformats.org/drawingml/2006/main" name="1_Ross Theme">
  <a:themeElements>
    <a:clrScheme name="Custom 1">
      <a:dk1>
        <a:srgbClr val="464646"/>
      </a:dk1>
      <a:lt1>
        <a:srgbClr val="FFFFFF"/>
      </a:lt1>
      <a:dk2>
        <a:srgbClr val="505050"/>
      </a:dk2>
      <a:lt2>
        <a:srgbClr val="EEECE1"/>
      </a:lt2>
      <a:accent1>
        <a:srgbClr val="002856"/>
      </a:accent1>
      <a:accent2>
        <a:srgbClr val="FFCB05"/>
      </a:accent2>
      <a:accent3>
        <a:srgbClr val="2FB6E3"/>
      </a:accent3>
      <a:accent4>
        <a:srgbClr val="0D57AA"/>
      </a:accent4>
      <a:accent5>
        <a:srgbClr val="DE642D"/>
      </a:accent5>
      <a:accent6>
        <a:srgbClr val="ECBC09"/>
      </a:accent6>
      <a:hlink>
        <a:srgbClr val="142F56"/>
      </a:hlink>
      <a:folHlink>
        <a:srgbClr val="3232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13405</TotalTime>
  <Words>1459</Words>
  <Application>Microsoft Office PowerPoint</Application>
  <PresentationFormat>On-screen Show (4:3)</PresentationFormat>
  <Paragraphs>338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Georgia</vt:lpstr>
      <vt:lpstr>News Gothic MT</vt:lpstr>
      <vt:lpstr>Panton Black Caps</vt:lpstr>
      <vt:lpstr>Source Sans Pro</vt:lpstr>
      <vt:lpstr>Wingdings</vt:lpstr>
      <vt:lpstr>1_Ross Theme</vt:lpstr>
      <vt:lpstr>LASSO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Ross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School of Business</dc:creator>
  <cp:lastModifiedBy>Hall, Jason</cp:lastModifiedBy>
  <cp:revision>57</cp:revision>
  <dcterms:created xsi:type="dcterms:W3CDTF">2015-08-13T20:38:19Z</dcterms:created>
  <dcterms:modified xsi:type="dcterms:W3CDTF">2023-02-01T08:14:14Z</dcterms:modified>
</cp:coreProperties>
</file>