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7" r:id="rId3"/>
    <p:sldId id="258" r:id="rId4"/>
    <p:sldId id="266" r:id="rId5"/>
    <p:sldId id="259" r:id="rId6"/>
    <p:sldId id="260" r:id="rId7"/>
    <p:sldId id="261" r:id="rId8"/>
    <p:sldId id="262" r:id="rId9"/>
    <p:sldId id="264" r:id="rId10"/>
    <p:sldId id="263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7" d="100"/>
          <a:sy n="197" d="100"/>
        </p:scale>
        <p:origin x="666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3e626ac9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3e626ac9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3e626ac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3e626ac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87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3e626ac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3e626ac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With a config a user can set network  hyperparameters, parameters for training, select a dataset and if desired give a vector to generate images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Implemented networks: cDCGAN, dataset: celebA, metrics: FID, LPIPS, BRISQUE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3e626ac9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3e626ac9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670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3e626ac9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3e626ac9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3e626ac9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3e626ac9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3e626ac9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3e626ac9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3e626ac9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3e626ac9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3e626ac9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3e626ac9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157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972455"/>
            <a:ext cx="8520600" cy="16553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00" dirty="0">
                <a:latin typeface="Avenir Next LT Pro Light" panose="020B0304020202020204" pitchFamily="34" charset="0"/>
              </a:rPr>
              <a:t>Highly Descriptive Vector-to-Face Generation to Synthesize Authentic Faces (Photofits for Criminology Purposes) via a GAN</a:t>
            </a:r>
            <a:endParaRPr sz="3200" dirty="0">
              <a:latin typeface="Avenir Next LT Pro Light" panose="020B030402020202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071191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Avenir Next LT Pro Light" panose="020B0304020202020204" pitchFamily="34" charset="0"/>
              </a:rPr>
              <a:t>By Max Erler and Daniel Schubert</a:t>
            </a:r>
            <a:endParaRPr sz="2000" dirty="0">
              <a:solidFill>
                <a:schemeClr val="dk1"/>
              </a:solidFill>
              <a:latin typeface="Avenir Next LT Pro Light" panose="020B0304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Avenir Next LT Pro Light" panose="020B0304020202020204" pitchFamily="34" charset="0"/>
              </a:rPr>
              <a:t>Tutor: </a:t>
            </a:r>
            <a:r>
              <a:rPr lang="en-GB" sz="2000" dirty="0" err="1">
                <a:solidFill>
                  <a:schemeClr val="dk1"/>
                </a:solidFill>
                <a:latin typeface="Avenir Next LT Pro Light" panose="020B0304020202020204" pitchFamily="34" charset="0"/>
              </a:rPr>
              <a:t>Pingchuan</a:t>
            </a:r>
            <a:r>
              <a:rPr lang="en-GB" sz="2000" dirty="0">
                <a:solidFill>
                  <a:schemeClr val="dk1"/>
                </a:solidFill>
                <a:latin typeface="Avenir Next LT Pro Light" panose="020B0304020202020204" pitchFamily="34" charset="0"/>
              </a:rPr>
              <a:t> Ma</a:t>
            </a:r>
            <a:endParaRPr sz="2000" dirty="0">
              <a:solidFill>
                <a:schemeClr val="dk1"/>
              </a:solidFill>
              <a:latin typeface="Avenir Next LT Pro Light" panose="020B0304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Avenir Next LT Pro Light" panose="020B0304020202020204" pitchFamily="34" charset="0"/>
              </a:rPr>
              <a:t>At the Chair of Prof. </a:t>
            </a:r>
            <a:r>
              <a:rPr lang="en-GB" sz="2000" dirty="0" err="1">
                <a:solidFill>
                  <a:schemeClr val="dk1"/>
                </a:solidFill>
                <a:latin typeface="Avenir Next LT Pro Light" panose="020B0304020202020204" pitchFamily="34" charset="0"/>
              </a:rPr>
              <a:t>Dr.</a:t>
            </a:r>
            <a:r>
              <a:rPr lang="en-GB" sz="2000" dirty="0">
                <a:solidFill>
                  <a:schemeClr val="dk1"/>
                </a:solidFill>
                <a:latin typeface="Avenir Next LT Pro Light" panose="020B0304020202020204" pitchFamily="34" charset="0"/>
              </a:rPr>
              <a:t> </a:t>
            </a:r>
            <a:r>
              <a:rPr lang="en-GB" sz="2000" dirty="0" err="1">
                <a:solidFill>
                  <a:schemeClr val="dk1"/>
                </a:solidFill>
                <a:latin typeface="Avenir Next LT Pro Light" panose="020B0304020202020204" pitchFamily="34" charset="0"/>
              </a:rPr>
              <a:t>Ommer</a:t>
            </a:r>
            <a:endParaRPr sz="2000" dirty="0">
              <a:solidFill>
                <a:schemeClr val="dk1"/>
              </a:solidFill>
              <a:latin typeface="Avenir Next LT Pro Light" panose="020B03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 Next LT Pro Light" panose="020B0304020202020204" pitchFamily="34" charset="0"/>
              </a:rPr>
              <a:t>Future Work</a:t>
            </a:r>
            <a:endParaRPr>
              <a:latin typeface="Avenir Next LT Pro Light" panose="020B0304020202020204" pitchFamily="34" charset="0"/>
            </a:endParaRPr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latin typeface="Avenir Next LT Pro Light" panose="020B0304020202020204" pitchFamily="34" charset="0"/>
              </a:rPr>
              <a:t>Train on other datasets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latin typeface="Avenir Next LT Pro Light" panose="020B0304020202020204" pitchFamily="34" charset="0"/>
              </a:rPr>
              <a:t>Finish re-implementation of </a:t>
            </a:r>
            <a:r>
              <a:rPr lang="en-GB" dirty="0" err="1">
                <a:latin typeface="Avenir Next LT Pro Light" panose="020B0304020202020204" pitchFamily="34" charset="0"/>
              </a:rPr>
              <a:t>TediGAN</a:t>
            </a:r>
            <a:endParaRPr dirty="0">
              <a:latin typeface="Avenir Next LT Pro Light" panose="020B0304020202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latin typeface="Avenir Next LT Pro Light" panose="020B0304020202020204" pitchFamily="34" charset="0"/>
              </a:rPr>
              <a:t>Change image size from 64x64 to original size</a:t>
            </a:r>
            <a:endParaRPr dirty="0">
              <a:latin typeface="Avenir Next LT Pro Light" panose="020B0304020202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latin typeface="Avenir Next LT Pro Light" panose="020B0304020202020204" pitchFamily="34" charset="0"/>
              </a:rPr>
              <a:t>Develop new specialized dataset for criminology purposes</a:t>
            </a:r>
            <a:endParaRPr dirty="0">
              <a:latin typeface="Avenir Next LT Pro Light" panose="020B030402020202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>
                <a:latin typeface="Avenir Next LT Pro Light" panose="020B0304020202020204" pitchFamily="34" charset="0"/>
              </a:rPr>
              <a:t>More attributes (at least 200)</a:t>
            </a:r>
            <a:endParaRPr dirty="0">
              <a:latin typeface="Avenir Next LT Pro Light" panose="020B030402020202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>
                <a:latin typeface="Avenir Next LT Pro Light" panose="020B0304020202020204" pitchFamily="34" charset="0"/>
              </a:rPr>
              <a:t>Exclude bad images</a:t>
            </a:r>
            <a:endParaRPr dirty="0">
              <a:latin typeface="Avenir Next LT Pro Light" panose="020B030402020202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>
                <a:latin typeface="Avenir Next LT Pro Light" panose="020B0304020202020204" pitchFamily="34" charset="0"/>
              </a:rPr>
              <a:t>Only passport images</a:t>
            </a:r>
            <a:endParaRPr dirty="0">
              <a:latin typeface="Avenir Next LT Pro Light" panose="020B03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C98F0-9680-2FC3-382F-D170840A4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latin typeface="Avenir Next LT Pro Light" panose="020B0304020202020204" pitchFamily="34" charset="0"/>
              </a:rPr>
              <a:t>Thank</a:t>
            </a:r>
            <a:r>
              <a:rPr lang="de-DE" dirty="0">
                <a:latin typeface="Avenir Next LT Pro Light" panose="020B0304020202020204" pitchFamily="34" charset="0"/>
              </a:rPr>
              <a:t> </a:t>
            </a:r>
            <a:r>
              <a:rPr lang="de-DE" dirty="0" err="1">
                <a:latin typeface="Avenir Next LT Pro Light" panose="020B0304020202020204" pitchFamily="34" charset="0"/>
              </a:rPr>
              <a:t>you</a:t>
            </a:r>
            <a:r>
              <a:rPr lang="de-DE" dirty="0">
                <a:latin typeface="Avenir Next LT Pro Light" panose="020B0304020202020204" pitchFamily="34" charset="0"/>
              </a:rPr>
              <a:t>!</a:t>
            </a:r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6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 Next LT Pro Light" panose="020B0304020202020204" pitchFamily="34" charset="0"/>
              </a:rPr>
              <a:t>Goals</a:t>
            </a:r>
            <a:endParaRPr>
              <a:latin typeface="Avenir Next LT Pro Light" panose="020B0304020202020204" pitchFamily="34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latin typeface="Avenir Next LT Pro Light" panose="020B0304020202020204" pitchFamily="34" charset="0"/>
              </a:rPr>
              <a:t>Generate Faces via an attribute vector</a:t>
            </a:r>
            <a:endParaRPr dirty="0">
              <a:latin typeface="Avenir Next LT Pro Light" panose="020B0304020202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latin typeface="Avenir Next LT Pro Light" panose="020B0304020202020204" pitchFamily="34" charset="0"/>
              </a:rPr>
              <a:t>Design and create framework</a:t>
            </a:r>
            <a:endParaRPr dirty="0">
              <a:latin typeface="Avenir Next LT Pro Light" panose="020B0304020202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latin typeface="Avenir Next LT Pro Light" panose="020B0304020202020204" pitchFamily="34" charset="0"/>
              </a:rPr>
              <a:t>Implement and train </a:t>
            </a:r>
            <a:r>
              <a:rPr lang="en-GB" dirty="0" err="1">
                <a:latin typeface="Avenir Next LT Pro Light" panose="020B0304020202020204" pitchFamily="34" charset="0"/>
              </a:rPr>
              <a:t>cDCGAN</a:t>
            </a:r>
            <a:endParaRPr dirty="0">
              <a:latin typeface="Avenir Next LT Pro Light" panose="020B0304020202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latin typeface="Avenir Next LT Pro Light" panose="020B0304020202020204" pitchFamily="34" charset="0"/>
              </a:rPr>
              <a:t>Implement and train </a:t>
            </a:r>
            <a:r>
              <a:rPr lang="en-GB" dirty="0" err="1">
                <a:latin typeface="Avenir Next LT Pro Light" panose="020B0304020202020204" pitchFamily="34" charset="0"/>
              </a:rPr>
              <a:t>TediGAN</a:t>
            </a:r>
            <a:endParaRPr dirty="0">
              <a:latin typeface="Avenir Next LT Pro Light" panose="020B0304020202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latin typeface="Avenir Next LT Pro Light" panose="020B0304020202020204" pitchFamily="34" charset="0"/>
              </a:rPr>
              <a:t>Photofit-level (criminology)</a:t>
            </a:r>
            <a:endParaRPr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9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Avenir Next LT Pro Light" panose="020B0304020202020204" pitchFamily="34" charset="0"/>
              </a:rPr>
              <a:t>Framework</a:t>
            </a:r>
            <a:endParaRPr dirty="0">
              <a:latin typeface="Avenir Next LT Pro Light" panose="020B0304020202020204" pitchFamily="34" charset="0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latin typeface="Avenir Next LT Pro Light" panose="020B0304020202020204" pitchFamily="34" charset="0"/>
              </a:rPr>
              <a:t>Be highly configurable </a:t>
            </a:r>
            <a:endParaRPr dirty="0">
              <a:latin typeface="Avenir Next LT Pro Light" panose="020B0304020202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latin typeface="Avenir Next LT Pro Light" panose="020B0304020202020204" pitchFamily="34" charset="0"/>
              </a:rPr>
              <a:t>Allow multiple datasets</a:t>
            </a:r>
            <a:endParaRPr dirty="0">
              <a:latin typeface="Avenir Next LT Pro Light" panose="020B0304020202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latin typeface="Avenir Next LT Pro Light" panose="020B0304020202020204" pitchFamily="34" charset="0"/>
              </a:rPr>
              <a:t>Allow multiple networks</a:t>
            </a:r>
            <a:endParaRPr dirty="0">
              <a:latin typeface="Avenir Next LT Pro Light" panose="020B0304020202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latin typeface="Avenir Next LT Pro Light" panose="020B0304020202020204" pitchFamily="34" charset="0"/>
              </a:rPr>
              <a:t>Allow multiple metrics</a:t>
            </a:r>
            <a:endParaRPr dirty="0">
              <a:latin typeface="Avenir Next LT Pro Light" panose="020B0304020202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latin typeface="Avenir Next LT Pro Light" panose="020B0304020202020204" pitchFamily="34" charset="0"/>
              </a:rPr>
              <a:t>Should allow training, evaluation and use of network</a:t>
            </a:r>
            <a:endParaRPr dirty="0">
              <a:latin typeface="Avenir Next LT Pro Light" panose="020B0304020202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latin typeface="Avenir Next LT Pro Light" panose="020B0304020202020204" pitchFamily="34" charset="0"/>
              </a:rPr>
              <a:t>Be extendable</a:t>
            </a:r>
            <a:endParaRPr dirty="0">
              <a:latin typeface="Avenir Next LT Pro Light" panose="020B03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6;p15">
            <a:extLst>
              <a:ext uri="{FF2B5EF4-FFF2-40B4-BE49-F238E27FC236}">
                <a16:creationId xmlns:a16="http://schemas.microsoft.com/office/drawing/2014/main" id="{BCF9A186-9B8B-DD1D-56E0-A997B4CCA944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>
                <a:latin typeface="Avenir Next LT Pro Light" panose="020B0304020202020204" pitchFamily="34" charset="0"/>
              </a:rPr>
              <a:t>Configuration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FA7ADBB-2248-F6F0-1E48-964CD73F1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598" y="145143"/>
            <a:ext cx="5372148" cy="485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2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 Next LT Pro Light" panose="020B0304020202020204" pitchFamily="34" charset="0"/>
              </a:rPr>
              <a:t>Experiments</a:t>
            </a:r>
            <a:endParaRPr>
              <a:latin typeface="Avenir Next LT Pro Light" panose="020B0304020202020204" pitchFamily="34" charset="0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latin typeface="Avenir Next LT Pro Light" panose="020B0304020202020204" pitchFamily="34" charset="0"/>
              </a:rPr>
              <a:t>4 different dropouts</a:t>
            </a:r>
            <a:endParaRPr dirty="0">
              <a:latin typeface="Avenir Next LT Pro Light" panose="020B030402020202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>
                <a:latin typeface="Avenir Next LT Pro Light" panose="020B0304020202020204" pitchFamily="34" charset="0"/>
              </a:rPr>
              <a:t>0%</a:t>
            </a:r>
            <a:endParaRPr dirty="0">
              <a:latin typeface="Avenir Next LT Pro Light" panose="020B030402020202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>
                <a:latin typeface="Avenir Next LT Pro Light" panose="020B0304020202020204" pitchFamily="34" charset="0"/>
              </a:rPr>
              <a:t>20%</a:t>
            </a:r>
            <a:endParaRPr dirty="0">
              <a:latin typeface="Avenir Next LT Pro Light" panose="020B030402020202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>
                <a:latin typeface="Avenir Next LT Pro Light" panose="020B0304020202020204" pitchFamily="34" charset="0"/>
              </a:rPr>
              <a:t>30%</a:t>
            </a:r>
            <a:endParaRPr dirty="0">
              <a:latin typeface="Avenir Next LT Pro Light" panose="020B030402020202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>
                <a:latin typeface="Avenir Next LT Pro Light" panose="020B0304020202020204" pitchFamily="34" charset="0"/>
              </a:rPr>
              <a:t>50%</a:t>
            </a:r>
            <a:endParaRPr dirty="0">
              <a:latin typeface="Avenir Next LT Pro Light" panose="020B0304020202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latin typeface="Avenir Next LT Pro Light" panose="020B0304020202020204" pitchFamily="34" charset="0"/>
              </a:rPr>
              <a:t>2 layer types </a:t>
            </a:r>
            <a:endParaRPr dirty="0">
              <a:latin typeface="Avenir Next LT Pro Light" panose="020B030402020202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>
                <a:latin typeface="Avenir Next LT Pro Light" panose="020B0304020202020204" pitchFamily="34" charset="0"/>
              </a:rPr>
              <a:t>With ‘standard’ convolutional layers</a:t>
            </a:r>
            <a:endParaRPr dirty="0">
              <a:latin typeface="Avenir Next LT Pro Light" panose="020B030402020202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>
                <a:latin typeface="Avenir Next LT Pro Light" panose="020B0304020202020204" pitchFamily="34" charset="0"/>
              </a:rPr>
              <a:t>With spectral convolutional layers</a:t>
            </a:r>
            <a:endParaRPr dirty="0">
              <a:latin typeface="Avenir Next LT Pro Light" panose="020B0304020202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>
                <a:latin typeface="Avenir Next LT Pro Light" panose="020B0304020202020204" pitchFamily="34" charset="0"/>
              </a:rPr>
              <a:t>celebA</a:t>
            </a:r>
            <a:r>
              <a:rPr lang="en-GB" dirty="0">
                <a:latin typeface="Avenir Next LT Pro Light" panose="020B0304020202020204" pitchFamily="34" charset="0"/>
              </a:rPr>
              <a:t> Dataset with 25% and 100% of the size</a:t>
            </a:r>
            <a:endParaRPr dirty="0">
              <a:latin typeface="Avenir Next LT Pro Light" panose="020B0304020202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latin typeface="Avenir Next LT Pro Light" panose="020B0304020202020204" pitchFamily="34" charset="0"/>
              </a:rPr>
              <a:t>Resulting in 10 runs for at least 100 epochs</a:t>
            </a:r>
            <a:endParaRPr dirty="0">
              <a:latin typeface="Avenir Next LT Pro Light" panose="020B03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 Next LT Pro Light" panose="020B0304020202020204" pitchFamily="34" charset="0"/>
              </a:rPr>
              <a:t>Why celebA?</a:t>
            </a:r>
            <a:endParaRPr>
              <a:latin typeface="Avenir Next LT Pro Light" panose="020B0304020202020204" pitchFamily="34" charset="0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 Next LT Pro Light" panose="020B03040202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Avenir Next LT Pro Light" panose="020B03040202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Avenir Next LT Pro Light" panose="020B03040202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Avenir Next LT Pro Light" panose="020B03040202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Avenir Next LT Pro Light" panose="020B03040202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en-GB" dirty="0">
                <a:latin typeface="Avenir Next LT Pro Light" panose="020B0304020202020204" pitchFamily="34" charset="0"/>
                <a:sym typeface="Wingdings" panose="05000000000000000000" pitchFamily="2" charset="2"/>
              </a:rPr>
            </a:br>
            <a:r>
              <a:rPr lang="en-GB" dirty="0">
                <a:latin typeface="Avenir Next LT Pro Light" panose="020B0304020202020204" pitchFamily="34" charset="0"/>
                <a:sym typeface="Wingdings" panose="05000000000000000000" pitchFamily="2" charset="2"/>
              </a:rPr>
              <a:t> </a:t>
            </a:r>
            <a:r>
              <a:rPr lang="en-GB" dirty="0">
                <a:latin typeface="Avenir Next LT Pro Light" panose="020B0304020202020204" pitchFamily="34" charset="0"/>
              </a:rPr>
              <a:t>Trade-off between number of images and number of attributes</a:t>
            </a:r>
            <a:endParaRPr dirty="0">
              <a:latin typeface="Avenir Next LT Pro Light" panose="020B0304020202020204" pitchFamily="34" charset="0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76" y="1570350"/>
            <a:ext cx="8123848" cy="20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Avenir Next LT Pro Light" panose="020B0304020202020204" pitchFamily="34" charset="0"/>
              </a:rPr>
              <a:t>Evaluation of Experiments</a:t>
            </a:r>
            <a:endParaRPr dirty="0">
              <a:latin typeface="Avenir Next LT Pro Light" panose="020B0304020202020204" pitchFamily="34" charset="0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9" y="948275"/>
            <a:ext cx="4788423" cy="399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9718" y="23105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7850" y="23105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24518" y="1618857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92543" y="1618857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83050" y="3974232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51075" y="3974232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60568" y="1618857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63666" y="2305444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819100" y="3974232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5882218" y="1177636"/>
            <a:ext cx="248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Avenir Next LT Pro Light" panose="020B0304020202020204" pitchFamily="34" charset="0"/>
              </a:rPr>
              <a:t>Highest perceived realness</a:t>
            </a:r>
            <a:endParaRPr dirty="0">
              <a:latin typeface="Avenir Next LT Pro Light" panose="020B0304020202020204" pitchFamily="34" charset="0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5882218" y="3539250"/>
            <a:ext cx="248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Avenir Next LT Pro Light" panose="020B0304020202020204" pitchFamily="34" charset="0"/>
              </a:rPr>
              <a:t>Lowest perceived realness</a:t>
            </a:r>
            <a:endParaRPr dirty="0">
              <a:latin typeface="Avenir Next LT Pro Light" panose="020B03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Avenir Next LT Pro Light" panose="020B0304020202020204" pitchFamily="34" charset="0"/>
              </a:rPr>
              <a:t>Results – general</a:t>
            </a:r>
            <a:endParaRPr dirty="0">
              <a:latin typeface="Avenir Next LT Pro Light" panose="020B0304020202020204" pitchFamily="34" charset="0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648" y="2719018"/>
            <a:ext cx="1944168" cy="1439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1108" y="1345522"/>
            <a:ext cx="612161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1106" y="2805942"/>
            <a:ext cx="612161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1105" y="3545065"/>
            <a:ext cx="612161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71107" y="2084645"/>
            <a:ext cx="612161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29125" y="2069027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29125" y="354506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29125" y="13266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733297" y="2827072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96CDED1-F415-DEB2-012E-50507946D0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8266" y="1205583"/>
            <a:ext cx="1944168" cy="145812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620F184-96B5-135A-1C68-1C237B566EF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4392" y="2798459"/>
            <a:ext cx="1937464" cy="145812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7F56C14-E54B-02A8-220D-E0D903731B4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47648" y="1238422"/>
            <a:ext cx="1944167" cy="1458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Avenir Next LT Pro Light" panose="020B0304020202020204" pitchFamily="34" charset="0"/>
              </a:rPr>
              <a:t>Example Generation</a:t>
            </a:r>
            <a:endParaRPr dirty="0">
              <a:latin typeface="Avenir Next LT Pro Light" panose="020B0304020202020204" pitchFamily="34" charset="0"/>
            </a:endParaRPr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285067" y="1152475"/>
            <a:ext cx="5547232" cy="3690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u="sng" dirty="0">
                <a:latin typeface="Avenir Next LT Pro Light" panose="020B0304020202020204" pitchFamily="34" charset="0"/>
              </a:rPr>
              <a:t>Daniel</a:t>
            </a:r>
            <a:br>
              <a:rPr lang="en-US" dirty="0">
                <a:latin typeface="Avenir Next LT Pro Light" panose="020B0304020202020204" pitchFamily="34" charset="0"/>
              </a:rPr>
            </a:br>
            <a:r>
              <a:rPr lang="de-DE" sz="1900" dirty="0" err="1">
                <a:latin typeface="Avenir Next LT Pro Light" panose="020B0304020202020204" pitchFamily="34" charset="0"/>
              </a:rPr>
              <a:t>Arched_Eyebrows</a:t>
            </a:r>
            <a:r>
              <a:rPr lang="de-DE" sz="1900" dirty="0">
                <a:latin typeface="Avenir Next LT Pro Light" panose="020B0304020202020204" pitchFamily="34" charset="0"/>
              </a:rPr>
              <a:t>, </a:t>
            </a:r>
            <a:r>
              <a:rPr lang="de-DE" sz="1900" b="1" dirty="0" err="1">
                <a:latin typeface="Avenir Next LT Pro Light" panose="020B0304020202020204" pitchFamily="34" charset="0"/>
              </a:rPr>
              <a:t>Attractive</a:t>
            </a:r>
            <a:r>
              <a:rPr lang="de-DE" sz="1900" dirty="0">
                <a:latin typeface="Avenir Next LT Pro Light" panose="020B0304020202020204" pitchFamily="34" charset="0"/>
              </a:rPr>
              <a:t>, </a:t>
            </a:r>
            <a:r>
              <a:rPr lang="de-DE" sz="1900" b="1" dirty="0" err="1">
                <a:latin typeface="Avenir Next LT Pro Light" panose="020B0304020202020204" pitchFamily="34" charset="0"/>
              </a:rPr>
              <a:t>Bags_Under_Eyes</a:t>
            </a:r>
            <a:r>
              <a:rPr lang="de-DE" sz="1900" dirty="0">
                <a:latin typeface="Avenir Next LT Pro Light" panose="020B0304020202020204" pitchFamily="34" charset="0"/>
              </a:rPr>
              <a:t>, </a:t>
            </a:r>
            <a:r>
              <a:rPr lang="de-DE" sz="1900" dirty="0" err="1">
                <a:latin typeface="Avenir Next LT Pro Light" panose="020B0304020202020204" pitchFamily="34" charset="0"/>
              </a:rPr>
              <a:t>Big_Nose</a:t>
            </a:r>
            <a:r>
              <a:rPr lang="de-DE" sz="1900" dirty="0">
                <a:latin typeface="Avenir Next LT Pro Light" panose="020B0304020202020204" pitchFamily="34" charset="0"/>
              </a:rPr>
              <a:t>, </a:t>
            </a:r>
            <a:r>
              <a:rPr lang="de-DE" sz="1900" dirty="0" err="1">
                <a:latin typeface="Avenir Next LT Pro Light" panose="020B0304020202020204" pitchFamily="34" charset="0"/>
              </a:rPr>
              <a:t>Brown_Hair</a:t>
            </a:r>
            <a:r>
              <a:rPr lang="de-DE" sz="1900" dirty="0">
                <a:latin typeface="Avenir Next LT Pro Light" panose="020B0304020202020204" pitchFamily="34" charset="0"/>
              </a:rPr>
              <a:t>, </a:t>
            </a:r>
            <a:r>
              <a:rPr lang="de-DE" sz="1900" b="1" dirty="0">
                <a:latin typeface="Avenir Next LT Pro Light" panose="020B0304020202020204" pitchFamily="34" charset="0"/>
              </a:rPr>
              <a:t>Male</a:t>
            </a:r>
            <a:r>
              <a:rPr lang="de-DE" sz="1900" dirty="0">
                <a:latin typeface="Avenir Next LT Pro Light" panose="020B0304020202020204" pitchFamily="34" charset="0"/>
              </a:rPr>
              <a:t>, </a:t>
            </a:r>
            <a:r>
              <a:rPr lang="de-DE" sz="1900" b="1" dirty="0" err="1">
                <a:latin typeface="Avenir Next LT Pro Light" panose="020B0304020202020204" pitchFamily="34" charset="0"/>
              </a:rPr>
              <a:t>Mouth_Slightly_Open</a:t>
            </a:r>
            <a:r>
              <a:rPr lang="de-DE" sz="1900" dirty="0">
                <a:latin typeface="Avenir Next LT Pro Light" panose="020B0304020202020204" pitchFamily="34" charset="0"/>
              </a:rPr>
              <a:t>, </a:t>
            </a:r>
            <a:r>
              <a:rPr lang="de-DE" sz="1900" b="1" dirty="0" err="1">
                <a:latin typeface="Avenir Next LT Pro Light" panose="020B0304020202020204" pitchFamily="34" charset="0"/>
              </a:rPr>
              <a:t>No_Beard</a:t>
            </a:r>
            <a:r>
              <a:rPr lang="de-DE" sz="1900" dirty="0">
                <a:latin typeface="Avenir Next LT Pro Light" panose="020B0304020202020204" pitchFamily="34" charset="0"/>
              </a:rPr>
              <a:t>, </a:t>
            </a:r>
            <a:r>
              <a:rPr lang="de-DE" sz="1900" b="1" dirty="0" err="1">
                <a:latin typeface="Avenir Next LT Pro Light" panose="020B0304020202020204" pitchFamily="34" charset="0"/>
              </a:rPr>
              <a:t>Pale_Skin</a:t>
            </a:r>
            <a:r>
              <a:rPr lang="de-DE" sz="1900" dirty="0">
                <a:latin typeface="Avenir Next LT Pro Light" panose="020B0304020202020204" pitchFamily="34" charset="0"/>
              </a:rPr>
              <a:t>, </a:t>
            </a:r>
            <a:r>
              <a:rPr lang="de-DE" sz="1900" b="1" dirty="0">
                <a:latin typeface="Avenir Next LT Pro Light" panose="020B0304020202020204" pitchFamily="34" charset="0"/>
              </a:rPr>
              <a:t>Smiling</a:t>
            </a:r>
            <a:r>
              <a:rPr lang="de-DE" sz="1900" dirty="0">
                <a:latin typeface="Avenir Next LT Pro Light" panose="020B0304020202020204" pitchFamily="34" charset="0"/>
              </a:rPr>
              <a:t>, </a:t>
            </a:r>
            <a:r>
              <a:rPr lang="de-DE" sz="1900" b="1" dirty="0">
                <a:latin typeface="Avenir Next LT Pro Light" panose="020B0304020202020204" pitchFamily="34" charset="0"/>
              </a:rPr>
              <a:t>Young</a:t>
            </a:r>
            <a:endParaRPr lang="en-US" sz="1900" b="1" dirty="0">
              <a:latin typeface="Avenir Next LT Pro Light" panose="020B0304020202020204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en-US" dirty="0">
              <a:latin typeface="Avenir Next LT Pro Light" panose="020B0304020202020204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u="sng" dirty="0">
                <a:latin typeface="Avenir Next LT Pro Light" panose="020B0304020202020204" pitchFamily="34" charset="0"/>
              </a:rPr>
              <a:t>Max</a:t>
            </a:r>
            <a:br>
              <a:rPr lang="en-US" dirty="0">
                <a:latin typeface="Avenir Next LT Pro Light" panose="020B0304020202020204" pitchFamily="34" charset="0"/>
              </a:rPr>
            </a:br>
            <a:r>
              <a:rPr lang="de-DE" sz="1900" b="1" dirty="0" err="1">
                <a:latin typeface="Avenir Next LT Pro Light" panose="020B0304020202020204" pitchFamily="34" charset="0"/>
              </a:rPr>
              <a:t>Attractive</a:t>
            </a:r>
            <a:r>
              <a:rPr lang="de-DE" sz="1900" dirty="0">
                <a:latin typeface="Avenir Next LT Pro Light" panose="020B0304020202020204" pitchFamily="34" charset="0"/>
              </a:rPr>
              <a:t>, </a:t>
            </a:r>
            <a:r>
              <a:rPr lang="de-DE" sz="1900" b="1" dirty="0" err="1">
                <a:latin typeface="Avenir Next LT Pro Light" panose="020B0304020202020204" pitchFamily="34" charset="0"/>
              </a:rPr>
              <a:t>Bags_Under_Eyes</a:t>
            </a:r>
            <a:r>
              <a:rPr lang="de-DE" sz="1900" dirty="0">
                <a:latin typeface="Avenir Next LT Pro Light" panose="020B0304020202020204" pitchFamily="34" charset="0"/>
              </a:rPr>
              <a:t>, </a:t>
            </a:r>
            <a:r>
              <a:rPr lang="de-DE" sz="1900" dirty="0" err="1">
                <a:latin typeface="Avenir Next LT Pro Light" panose="020B0304020202020204" pitchFamily="34" charset="0"/>
              </a:rPr>
              <a:t>Blond_Hair</a:t>
            </a:r>
            <a:r>
              <a:rPr lang="de-DE" sz="1900" dirty="0">
                <a:latin typeface="Avenir Next LT Pro Light" panose="020B0304020202020204" pitchFamily="34" charset="0"/>
              </a:rPr>
              <a:t>, </a:t>
            </a:r>
            <a:r>
              <a:rPr lang="de-DE" sz="1900" dirty="0" err="1">
                <a:latin typeface="Avenir Next LT Pro Light" panose="020B0304020202020204" pitchFamily="34" charset="0"/>
              </a:rPr>
              <a:t>Eyeglasses</a:t>
            </a:r>
            <a:r>
              <a:rPr lang="de-DE" sz="1900" dirty="0">
                <a:latin typeface="Avenir Next LT Pro Light" panose="020B0304020202020204" pitchFamily="34" charset="0"/>
              </a:rPr>
              <a:t>, </a:t>
            </a:r>
            <a:r>
              <a:rPr lang="de-DE" sz="1900" dirty="0" err="1">
                <a:latin typeface="Avenir Next LT Pro Light" panose="020B0304020202020204" pitchFamily="34" charset="0"/>
              </a:rPr>
              <a:t>High_Cheekbones</a:t>
            </a:r>
            <a:r>
              <a:rPr lang="de-DE" sz="1900" dirty="0">
                <a:latin typeface="Avenir Next LT Pro Light" panose="020B0304020202020204" pitchFamily="34" charset="0"/>
              </a:rPr>
              <a:t>, </a:t>
            </a:r>
            <a:r>
              <a:rPr lang="de-DE" sz="1900" b="1" dirty="0">
                <a:latin typeface="Avenir Next LT Pro Light" panose="020B0304020202020204" pitchFamily="34" charset="0"/>
              </a:rPr>
              <a:t>Male</a:t>
            </a:r>
            <a:r>
              <a:rPr lang="de-DE" sz="1900" dirty="0">
                <a:latin typeface="Avenir Next LT Pro Light" panose="020B0304020202020204" pitchFamily="34" charset="0"/>
              </a:rPr>
              <a:t>, </a:t>
            </a:r>
            <a:r>
              <a:rPr lang="de-DE" sz="1900" b="1" dirty="0" err="1">
                <a:latin typeface="Avenir Next LT Pro Light" panose="020B0304020202020204" pitchFamily="34" charset="0"/>
              </a:rPr>
              <a:t>Mouth_Slightly_Open</a:t>
            </a:r>
            <a:r>
              <a:rPr lang="de-DE" sz="1900" dirty="0">
                <a:latin typeface="Avenir Next LT Pro Light" panose="020B0304020202020204" pitchFamily="34" charset="0"/>
              </a:rPr>
              <a:t>, </a:t>
            </a:r>
            <a:r>
              <a:rPr lang="de-DE" sz="1900" b="1" dirty="0" err="1">
                <a:latin typeface="Avenir Next LT Pro Light" panose="020B0304020202020204" pitchFamily="34" charset="0"/>
              </a:rPr>
              <a:t>No_Beard</a:t>
            </a:r>
            <a:r>
              <a:rPr lang="de-DE" sz="1900" dirty="0">
                <a:latin typeface="Avenir Next LT Pro Light" panose="020B0304020202020204" pitchFamily="34" charset="0"/>
              </a:rPr>
              <a:t>, </a:t>
            </a:r>
            <a:r>
              <a:rPr lang="de-DE" sz="1900" b="1" dirty="0" err="1">
                <a:latin typeface="Avenir Next LT Pro Light" panose="020B0304020202020204" pitchFamily="34" charset="0"/>
              </a:rPr>
              <a:t>Pale_Skin</a:t>
            </a:r>
            <a:r>
              <a:rPr lang="de-DE" sz="1900" dirty="0">
                <a:latin typeface="Avenir Next LT Pro Light" panose="020B0304020202020204" pitchFamily="34" charset="0"/>
              </a:rPr>
              <a:t>, </a:t>
            </a:r>
            <a:r>
              <a:rPr lang="de-DE" sz="1900" b="1" dirty="0">
                <a:latin typeface="Avenir Next LT Pro Light" panose="020B0304020202020204" pitchFamily="34" charset="0"/>
              </a:rPr>
              <a:t>Smiling</a:t>
            </a:r>
            <a:r>
              <a:rPr lang="de-DE" sz="1900" dirty="0">
                <a:latin typeface="Avenir Next LT Pro Light" panose="020B0304020202020204" pitchFamily="34" charset="0"/>
              </a:rPr>
              <a:t>, </a:t>
            </a:r>
            <a:r>
              <a:rPr lang="de-DE" sz="1900" b="1" dirty="0">
                <a:latin typeface="Avenir Next LT Pro Light" panose="020B0304020202020204" pitchFamily="34" charset="0"/>
              </a:rPr>
              <a:t>Young</a:t>
            </a:r>
            <a:endParaRPr lang="en-US" b="1" dirty="0">
              <a:latin typeface="Avenir Next LT Pro Light" panose="020B03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3EBDDC1-BD4A-FEB6-2FBF-49B7E9D12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423" y="3200723"/>
            <a:ext cx="1440721" cy="144072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C24CA97-0DDE-6185-FE76-437B21ACA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422" y="1152475"/>
            <a:ext cx="1440722" cy="144072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4E35C70-343F-9FA6-AD98-A998A49F1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1" y="3200722"/>
            <a:ext cx="1440721" cy="1440721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325012E1-B28E-78F7-1A1C-B3716329A118}"/>
              </a:ext>
            </a:extLst>
          </p:cNvPr>
          <p:cNvSpPr/>
          <p:nvPr/>
        </p:nvSpPr>
        <p:spPr>
          <a:xfrm>
            <a:off x="311700" y="1163198"/>
            <a:ext cx="1440721" cy="1419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Passport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Daniel (</a:t>
            </a:r>
            <a:r>
              <a:rPr lang="de-DE" sz="800" dirty="0" err="1"/>
              <a:t>removed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</a:t>
            </a:r>
            <a:r>
              <a:rPr lang="de-DE" sz="800" dirty="0" err="1"/>
              <a:t>privacy</a:t>
            </a:r>
            <a:r>
              <a:rPr lang="de-DE" sz="800" dirty="0"/>
              <a:t> </a:t>
            </a:r>
            <a:r>
              <a:rPr lang="de-DE" sz="800" dirty="0" err="1"/>
              <a:t>reasons</a:t>
            </a:r>
            <a:r>
              <a:rPr lang="de-DE" sz="800" dirty="0"/>
              <a:t>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515215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Bildschirmpräsentation (16:9)</PresentationFormat>
  <Paragraphs>56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Avenir Next LT Pro Light</vt:lpstr>
      <vt:lpstr>Simple Light</vt:lpstr>
      <vt:lpstr>Highly Descriptive Vector-to-Face Generation to Synthesize Authentic Faces (Photofits for Criminology Purposes) via a GAN</vt:lpstr>
      <vt:lpstr>Goals</vt:lpstr>
      <vt:lpstr>Framework</vt:lpstr>
      <vt:lpstr>PowerPoint-Präsentation</vt:lpstr>
      <vt:lpstr>Experiments</vt:lpstr>
      <vt:lpstr>Why celebA?</vt:lpstr>
      <vt:lpstr>Evaluation of Experiments</vt:lpstr>
      <vt:lpstr>Results – general</vt:lpstr>
      <vt:lpstr>Example Generation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Highly Descriptive Vector-to-Face Generation to Synthesize Authentic Faces (Photofits for Criminology Purposes) via a GAN</dc:title>
  <cp:lastModifiedBy>erlermax@web.de</cp:lastModifiedBy>
  <cp:revision>40</cp:revision>
  <dcterms:modified xsi:type="dcterms:W3CDTF">2022-08-12T11:28:00Z</dcterms:modified>
</cp:coreProperties>
</file>