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CalcuDoku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Trabajo Práctico Especial 1 - Grupo 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Problema a resolver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Calcudoku</a:t>
            </a:r>
          </a:p>
          <a:p>
            <a:r>
              <a:t/>
            </a:r>
          </a:p>
        </p:txBody>
      </p:sp>
      <p:sp>
        <p:nvSpPr>
          <p:cNvPr id="41" name="Shape 41"/>
          <p:cNvSpPr/>
          <p:nvPr/>
        </p:nvSpPr>
        <p:spPr>
          <a:xfrm>
            <a:off y="1960150" x="2571806"/>
            <a:ext cy="4111703" cx="38810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Definición del problema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Representación</a:t>
            </a:r>
          </a:p>
          <a:p>
            <a:pPr rtl="0" lvl="0">
              <a:buNone/>
            </a:pPr>
            <a:r>
              <a:rPr lang="en"/>
              <a:t>Tablero (Board)</a:t>
            </a:r>
          </a:p>
          <a:p>
            <a:pPr rtl="0" lvl="0">
              <a:buNone/>
            </a:pPr>
            <a:r>
              <a:rPr lang="en"/>
              <a:t>Celdas (Cell)</a:t>
            </a:r>
          </a:p>
          <a:p>
            <a:pPr rtl="0" lvl="0">
              <a:buNone/>
            </a:pPr>
            <a:r>
              <a:rPr lang="en"/>
              <a:t>Bloques (Group)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Definición formal del problema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Estado inicial:</a:t>
            </a:r>
            <a:r>
              <a:rPr lang="en"/>
              <a:t> Tablero vacio.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Condición de solución: </a:t>
            </a:r>
            <a:r>
              <a:rPr lang="en"/>
              <a:t>Tablero lleno. Satisfaciendo las operaciones de cada grupo.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Conjunto de acciones: </a:t>
            </a:r>
            <a:r>
              <a:rPr lang="en"/>
              <a:t>Insertar un número en alguna celda vacía.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Función de costo: </a:t>
            </a:r>
            <a:r>
              <a:rPr lang="en"/>
              <a:t>g(n) = Altura(n)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Reglas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Insertar un número n, en las primeras M celdas vacías. donde 0 &lt; n &lt; cant. filas.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Una regla se considera que no aplica, si el número a insertar ya se encuentra en la misma fila, columna o no satisface condición del grupo al que pertenece.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Heurísticas	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Las heurísticas propuestas se basan en la satisfacción de alguna de las restricciones para ganar el juego y en la cantidad de celdas restantes por completar.</a:t>
            </a:r>
            <a:r>
              <a:rPr lang="en"/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rgbClr val="666666"/>
                </a:solidFill>
              </a:rPr>
              <a:t>Heurística 1: “Bloques restantes”</a:t>
            </a:r>
          </a:p>
          <a:p>
            <a:pPr algn="ctr"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en">
                <a:solidFill>
                  <a:srgbClr val="666666"/>
                </a:solidFill>
              </a:rPr>
              <a:t>	</a:t>
            </a:r>
            <a:r>
              <a:rPr b="1" sz="1200" lang="en" i="1">
                <a:solidFill>
                  <a:srgbClr val="000000"/>
                </a:solidFill>
              </a:rPr>
              <a:t>h1(n)</a:t>
            </a:r>
            <a:r>
              <a:rPr b="1" sz="1200" lang="en">
                <a:solidFill>
                  <a:srgbClr val="000000"/>
                </a:solidFill>
              </a:rPr>
              <a:t> </a:t>
            </a:r>
            <a:r>
              <a:rPr sz="1200" lang="en">
                <a:solidFill>
                  <a:srgbClr val="000000"/>
                </a:solidFill>
              </a:rPr>
              <a:t>= CantidadDeCeldasRestantes x (BloquesRestantes/BloquesTotales)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rgbClr val="666666"/>
                </a:solidFill>
              </a:rPr>
              <a:t>Heurística 2: “Filas y columnas restantes”</a:t>
            </a:r>
          </a:p>
          <a:p>
            <a:pPr algn="ctr" rtl="0" lvl="0">
              <a:buNone/>
            </a:pPr>
            <a:r>
              <a:rPr b="1" sz="1200" lang="en" i="1">
                <a:solidFill>
                  <a:srgbClr val="000000"/>
                </a:solidFill>
              </a:rPr>
              <a:t>h2(n)</a:t>
            </a:r>
            <a:r>
              <a:rPr sz="1200" lang="en">
                <a:solidFill>
                  <a:srgbClr val="000000"/>
                </a:solidFill>
              </a:rPr>
              <a:t> = CantidadDeCeldasRestantes x ( FilasColumnasRestantes / FilasColumnasTotales )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>
                <a:solidFill>
                  <a:srgbClr val="666666"/>
                </a:solidFill>
              </a:rPr>
              <a:t>Heurística 3: “Bloques, filas y columnas restantes” </a:t>
            </a:r>
          </a:p>
          <a:p>
            <a:pPr rtl="0" lvl="0">
              <a:buNone/>
            </a:pPr>
            <a:r>
              <a:rPr sz="1200" lang="en">
                <a:solidFill>
                  <a:srgbClr val="000000"/>
                </a:solidFill>
              </a:rPr>
              <a:t> </a:t>
            </a:r>
          </a:p>
          <a:p>
            <a:pPr algn="ctr" rt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en" i="1">
                <a:solidFill>
                  <a:srgbClr val="000000"/>
                </a:solidFill>
              </a:rPr>
              <a:t>h3(n)</a:t>
            </a:r>
            <a:r>
              <a:rPr b="1" sz="1200" lang="en">
                <a:solidFill>
                  <a:srgbClr val="000000"/>
                </a:solidFill>
              </a:rPr>
              <a:t> </a:t>
            </a:r>
            <a:r>
              <a:rPr sz="1200" lang="en">
                <a:solidFill>
                  <a:srgbClr val="000000"/>
                </a:solidFill>
              </a:rPr>
              <a:t>= max{ </a:t>
            </a:r>
            <a:r>
              <a:rPr b="1" sz="1200" lang="en" i="1">
                <a:solidFill>
                  <a:srgbClr val="000000"/>
                </a:solidFill>
              </a:rPr>
              <a:t>h1(n)</a:t>
            </a:r>
            <a:r>
              <a:rPr sz="1200" lang="en">
                <a:solidFill>
                  <a:srgbClr val="000000"/>
                </a:solidFill>
              </a:rPr>
              <a:t>,</a:t>
            </a:r>
            <a:r>
              <a:rPr b="1" sz="1200" lang="en">
                <a:solidFill>
                  <a:srgbClr val="000000"/>
                </a:solidFill>
              </a:rPr>
              <a:t> </a:t>
            </a:r>
            <a:r>
              <a:rPr b="1" sz="1200" lang="en" i="1">
                <a:solidFill>
                  <a:srgbClr val="000000"/>
                </a:solidFill>
              </a:rPr>
              <a:t>h2(n)</a:t>
            </a:r>
            <a:r>
              <a:rPr sz="1200" lang="en">
                <a:solidFill>
                  <a:srgbClr val="000000"/>
                </a:solidFill>
              </a:rPr>
              <a:t> 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Resultados</a:t>
            </a:r>
          </a:p>
        </p:txBody>
      </p:sp>
      <p:sp>
        <p:nvSpPr>
          <p:cNvPr id="71" name="Shape 71"/>
          <p:cNvSpPr/>
          <p:nvPr/>
        </p:nvSpPr>
        <p:spPr>
          <a:xfrm>
            <a:off y="2141900" x="1850589"/>
            <a:ext cy="3213043" cx="54428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/>
        </p:nvSpPr>
        <p:spPr>
          <a:xfrm>
            <a:off y="5557850" x="21126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QuadOp3X3 (5)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