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embeddedFontLst>
    <p:embeddedFont>
      <p:font typeface="Anton"/>
      <p:regular r:id="rId79"/>
    </p:embeddedFont>
    <p:embeddedFont>
      <p:font typeface="Lato"/>
      <p:regular r:id="rId80"/>
      <p:bold r:id="rId81"/>
      <p:italic r:id="rId82"/>
      <p:boldItalic r:id="rId83"/>
    </p:embeddedFont>
    <p:embeddedFont>
      <p:font typeface="Helvetica Neue"/>
      <p:regular r:id="rId84"/>
      <p:bold r:id="rId85"/>
      <p:italic r:id="rId86"/>
      <p:boldItalic r:id="rId87"/>
    </p:embeddedFont>
    <p:embeddedFont>
      <p:font typeface="Helvetica Neue Light"/>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421BD8-9BD3-4BCD-8667-A133591902C5}">
  <a:tblStyle styleId="{79421BD8-9BD3-4BCD-8667-A133591902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HelveticaNeue-regular.fntdata"/><Relationship Id="rId83" Type="http://schemas.openxmlformats.org/officeDocument/2006/relationships/font" Target="fonts/Lato-boldItalic.fntdata"/><Relationship Id="rId42" Type="http://schemas.openxmlformats.org/officeDocument/2006/relationships/slide" Target="slides/slide37.xml"/><Relationship Id="rId86" Type="http://schemas.openxmlformats.org/officeDocument/2006/relationships/font" Target="fonts/HelveticaNeue-italic.fntdata"/><Relationship Id="rId41" Type="http://schemas.openxmlformats.org/officeDocument/2006/relationships/slide" Target="slides/slide36.xml"/><Relationship Id="rId85" Type="http://schemas.openxmlformats.org/officeDocument/2006/relationships/font" Target="fonts/HelveticaNeue-bold.fntdata"/><Relationship Id="rId44" Type="http://schemas.openxmlformats.org/officeDocument/2006/relationships/slide" Target="slides/slide39.xml"/><Relationship Id="rId88" Type="http://schemas.openxmlformats.org/officeDocument/2006/relationships/font" Target="fonts/HelveticaNeueLight-regular.fntdata"/><Relationship Id="rId43" Type="http://schemas.openxmlformats.org/officeDocument/2006/relationships/slide" Target="slides/slide38.xml"/><Relationship Id="rId87" Type="http://schemas.openxmlformats.org/officeDocument/2006/relationships/font" Target="fonts/HelveticaNeue-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HelveticaNeueLight-bold.fntdata"/><Relationship Id="rId80" Type="http://schemas.openxmlformats.org/officeDocument/2006/relationships/font" Target="fonts/Lato-regular.fntdata"/><Relationship Id="rId82" Type="http://schemas.openxmlformats.org/officeDocument/2006/relationships/font" Target="fonts/Lato-italic.fntdata"/><Relationship Id="rId81"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Anton-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HelveticaNeueLight-boldItalic.fntdata"/><Relationship Id="rId90" Type="http://schemas.openxmlformats.org/officeDocument/2006/relationships/font" Target="fonts/HelveticaNeueLight-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2a513c7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2a513c7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175dcd22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175dcd22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2a513c7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2a513c7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2a513c7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2a513c7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Quitar fs del ejemplo, se ve en la clase 6</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a513c74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a513c74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Cambiar ejemplo!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158f389a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158f389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2f2632c5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2f2632c5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c92495b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c92495b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158f389a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158f389a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2f2632c5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2f2632c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5854e7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5854e7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2f2632c5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2f2632c5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25d65cbc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25d65cbc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c92495d3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ac92495d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c92495d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c92495d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415ea5d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415ea5d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415ea5d13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415ea5d13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415ea5d13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415ea5d13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415ea5d13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415ea5d13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415ea5d13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415ea5d13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415ea5d13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415ea5d13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415ea5d13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415ea5d13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415ea5d13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415ea5d13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Quitar referencia a import! Aun no hablamos de módulos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415ea5d13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415ea5d13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415ea5d13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415ea5d13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415ea5d13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415ea5d13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415ea5d13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415ea5d13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415ea5d13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415ea5d13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415ea5d13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415ea5d13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415ea5d13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415ea5d13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415ea5d13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415ea5d13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45854e76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45854e76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415ea5d13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e415ea5d13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415ea5d13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415ea5d13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415ea5d13_2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415ea5d13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415ea5d13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415ea5d13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158f389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158f389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415ea5d13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415ea5d13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415ea5d13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415ea5d13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415ea5d13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415ea5d13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415ea5d13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415ea5d13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415ea5d13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415ea5d13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2a513c74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2a513c7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Retomar en clase 4</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415ea5d13_2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415ea5d13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415ea5d13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415ea5d13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415ea5d13_2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e415ea5d13_2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415ea5d13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e415ea5d13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(CONSIDERAR CAMBIARLO PARA QUE SEA IGUAL AL PRIMER EJEMPLO, PERO CON CALLBACKS NOMAS)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e415ea5d13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e415ea5d13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17b0597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17b0597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e415ea5d13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e415ea5d13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415ea5d13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415ea5d13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415ea5d13_2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415ea5d13_2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e415ea5d13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e415ea5d13_2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2a513c7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2a513c7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415ea5d13_2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e415ea5d13_2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415ea5d13_2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e415ea5d13_2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e415ea5d13_2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e415ea5d13_2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415ea5d13_2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e415ea5d13_2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415ea5d13_2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e415ea5d13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415ea5d13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e415ea5d13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e415ea5d13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e415ea5d13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415ea5d13_2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415ea5d13_2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f1c8819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f1c8819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f1c88198a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f1c88198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2a513c74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2a513c74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e415ea5d13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e415ea5d13_2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e415ea5d13_2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e415ea5d13_2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e415ea5d13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e415ea5d13_2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2a513c74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2a513c74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2a513c7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2a513c7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60.png"/><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28.jpg"/><Relationship Id="rId5"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3.png"/><Relationship Id="rId6"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png"/><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png"/><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png"/><Relationship Id="rId4"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png"/><Relationship Id="rId4" Type="http://schemas.openxmlformats.org/officeDocument/2006/relationships/image" Target="../media/image3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png"/><Relationship Id="rId4" Type="http://schemas.openxmlformats.org/officeDocument/2006/relationships/image" Target="../media/image3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png"/><Relationship Id="rId4" Type="http://schemas.openxmlformats.org/officeDocument/2006/relationships/image" Target="../media/image4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png"/><Relationship Id="rId4" Type="http://schemas.openxmlformats.org/officeDocument/2006/relationships/image" Target="../media/image5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0.png"/><Relationship Id="rId4" Type="http://schemas.openxmlformats.org/officeDocument/2006/relationships/image" Target="../media/image5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0.png"/><Relationship Id="rId4"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5.png"/><Relationship Id="rId4" Type="http://schemas.openxmlformats.org/officeDocument/2006/relationships/image" Target="../media/image5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5.png"/><Relationship Id="rId4" Type="http://schemas.openxmlformats.org/officeDocument/2006/relationships/image" Target="../media/image5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958400" y="1727025"/>
            <a:ext cx="5227200" cy="142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Manejo de Archivos </a:t>
            </a:r>
            <a:r>
              <a:rPr i="1" lang="en-GB" sz="3600">
                <a:solidFill>
                  <a:srgbClr val="121212"/>
                </a:solidFill>
                <a:latin typeface="Anton"/>
                <a:ea typeface="Anton"/>
                <a:cs typeface="Anton"/>
                <a:sym typeface="Anton"/>
              </a:rPr>
              <a:t>en Javascript</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4.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bloqueantes</a:t>
            </a:r>
            <a:endParaRPr i="1" sz="3600">
              <a:latin typeface="Anton"/>
              <a:ea typeface="Anton"/>
              <a:cs typeface="Anton"/>
              <a:sym typeface="Anton"/>
            </a:endParaRPr>
          </a:p>
        </p:txBody>
      </p:sp>
      <p:pic>
        <p:nvPicPr>
          <p:cNvPr id="140" name="Google Shape;140;p2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1" name="Google Shape;141;p2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42" name="Google Shape;142;p22"/>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En la mayoría de los casos, precisamos que el programa ejecute todas sus operaciones en forma secuencial, y sólo comenzar una instrucción luego de haber terminado la anterior.</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las operaciones que obligan al programa a esperar a que se finalicen antes de pasar a ejecutar la siguiente instrucción se las conoce como </a:t>
            </a:r>
            <a:r>
              <a:rPr b="1" lang="en-GB" sz="1800">
                <a:solidFill>
                  <a:schemeClr val="dk1"/>
                </a:solidFill>
                <a:latin typeface="Helvetica Neue"/>
                <a:ea typeface="Helvetica Neue"/>
                <a:cs typeface="Helvetica Neue"/>
                <a:sym typeface="Helvetica Neue"/>
              </a:rPr>
              <a:t>bloqueantes</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Este tipo de operaciones permiten que el programa se comporte de la manera más intuitiva.</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Permiten la ejecución de una sola operación en simultáneo.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este tipo de ejecución se la conoce como </a:t>
            </a:r>
            <a:r>
              <a:rPr b="1" lang="en-GB" sz="1800">
                <a:solidFill>
                  <a:schemeClr val="dk1"/>
                </a:solidFill>
                <a:latin typeface="Helvetica Neue"/>
                <a:ea typeface="Helvetica Neue"/>
                <a:cs typeface="Helvetica Neue"/>
                <a:sym typeface="Helvetica Neue"/>
              </a:rPr>
              <a:t>sincrónica</a:t>
            </a:r>
            <a:r>
              <a:rPr lang="en-GB" sz="1800">
                <a:solidFill>
                  <a:schemeClr val="dk1"/>
                </a:solidFill>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no-bloqueantes</a:t>
            </a:r>
            <a:endParaRPr i="1" sz="3600">
              <a:latin typeface="Anton"/>
              <a:ea typeface="Anton"/>
              <a:cs typeface="Anton"/>
              <a:sym typeface="Anton"/>
            </a:endParaRPr>
          </a:p>
        </p:txBody>
      </p:sp>
      <p:pic>
        <p:nvPicPr>
          <p:cNvPr id="148" name="Google Shape;148;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9" name="Google Shape;149;p2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50" name="Google Shape;150;p23"/>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esperar a que una operación termine para iniciar la siguiente podría causar grandes demoras en la ejecución del programa.</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eso que Javascript ofrece una segunda opción: las operaciones </a:t>
            </a:r>
            <a:r>
              <a:rPr b="1" lang="en-GB" sz="1800">
                <a:latin typeface="Helvetica Neue"/>
                <a:ea typeface="Helvetica Neue"/>
                <a:cs typeface="Helvetica Neue"/>
                <a:sym typeface="Helvetica Neue"/>
              </a:rPr>
              <a:t>no bloqueantes</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Este tipo de operaciones permiten que, una vez iniciadas, el programa pueda continuar con la siguiente instrucción, sin esperar a que finalice la anterior.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Permite la ejecución de varias operaciones en paralelo, sucediendo al mismo tiempo.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A este tipo de ejecución se la conoce como </a:t>
            </a:r>
            <a:r>
              <a:rPr b="1" lang="en-GB" sz="1800">
                <a:latin typeface="Helvetica Neue"/>
                <a:ea typeface="Helvetica Neue"/>
                <a:cs typeface="Helvetica Neue"/>
                <a:sym typeface="Helvetica Neue"/>
              </a:rPr>
              <a:t>asincrónica</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4" name="Shape 154"/>
        <p:cNvGrpSpPr/>
        <p:nvPr/>
      </p:nvGrpSpPr>
      <p:grpSpPr>
        <a:xfrm>
          <a:off x="0" y="0"/>
          <a:ext cx="0" cy="0"/>
          <a:chOff x="0" y="0"/>
          <a:chExt cx="0" cy="0"/>
        </a:xfrm>
      </p:grpSpPr>
      <p:sp>
        <p:nvSpPr>
          <p:cNvPr id="155" name="Google Shape;155;p24"/>
          <p:cNvSpPr txBox="1"/>
          <p:nvPr/>
        </p:nvSpPr>
        <p:spPr>
          <a:xfrm>
            <a:off x="1181763" y="1313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Concepto Ejecución Asincrónica</a:t>
            </a:r>
            <a:endParaRPr i="1" sz="4000">
              <a:latin typeface="Anton"/>
              <a:ea typeface="Anton"/>
              <a:cs typeface="Anton"/>
              <a:sym typeface="Anton"/>
            </a:endParaRPr>
          </a:p>
        </p:txBody>
      </p:sp>
      <p:sp>
        <p:nvSpPr>
          <p:cNvPr id="156" name="Google Shape;156;p24"/>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Para poder usar funciones que realicen operaciones no bloqueantes debemos </a:t>
            </a:r>
            <a:r>
              <a:rPr b="1" lang="en-GB" sz="1800">
                <a:latin typeface="Helvetica Neue"/>
                <a:ea typeface="Helvetica Neue"/>
                <a:cs typeface="Helvetica Neue"/>
                <a:sym typeface="Helvetica Neue"/>
              </a:rPr>
              <a:t>aprender a usarlas adecuadamente</a:t>
            </a:r>
            <a:r>
              <a:rPr lang="en-GB" sz="1800">
                <a:latin typeface="Helvetica Neue Light"/>
                <a:ea typeface="Helvetica Neue Light"/>
                <a:cs typeface="Helvetica Neue Light"/>
                <a:sym typeface="Helvetica Neue Light"/>
              </a:rPr>
              <a:t>, sin generar efectos adversos en forma accidental.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el código que se ejecuta en forma sincrónica, establecer el orden de ejecución consiste en decidir qué instrucción escribir primero.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se trata de </a:t>
            </a:r>
            <a:r>
              <a:rPr b="1" lang="en-GB" sz="1800">
                <a:latin typeface="Helvetica Neue"/>
                <a:ea typeface="Helvetica Neue"/>
                <a:cs typeface="Helvetica Neue"/>
                <a:sym typeface="Helvetica Neue"/>
              </a:rPr>
              <a:t>ejecución asincrónica</a:t>
            </a:r>
            <a:r>
              <a:rPr lang="en-GB" sz="1800">
                <a:latin typeface="Helvetica Neue Light"/>
                <a:ea typeface="Helvetica Neue Light"/>
                <a:cs typeface="Helvetica Neue Light"/>
                <a:sym typeface="Helvetica Neue Light"/>
              </a:rPr>
              <a:t>, sólo sabemos en qué orden comenzarán su ejecución las instrucciones, pero </a:t>
            </a:r>
            <a:r>
              <a:rPr b="1" lang="en-GB" sz="1800">
                <a:latin typeface="Helvetica Neue"/>
                <a:ea typeface="Helvetica Neue"/>
                <a:cs typeface="Helvetica Neue"/>
                <a:sym typeface="Helvetica Neue"/>
              </a:rPr>
              <a:t>no sabemos en qué momento ni en qué orden terminarán de ejecutarse</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pic>
        <p:nvPicPr>
          <p:cNvPr id="157" name="Google Shape;157;p2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nvSpPr>
        <p:spPr>
          <a:xfrm>
            <a:off x="4936525" y="926400"/>
            <a:ext cx="4056600" cy="38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el ejemplo no se bloquea la </a:t>
            </a:r>
            <a:r>
              <a:rPr b="1" lang="en-GB" sz="1700">
                <a:solidFill>
                  <a:schemeClr val="dk1"/>
                </a:solidFill>
                <a:highlight>
                  <a:schemeClr val="lt1"/>
                </a:highlight>
                <a:latin typeface="Helvetica Neue"/>
                <a:ea typeface="Helvetica Neue"/>
                <a:cs typeface="Helvetica Neue"/>
                <a:sym typeface="Helvetica Neue"/>
              </a:rPr>
              <a:t>ejecución normal del programa </a:t>
            </a:r>
            <a:r>
              <a:rPr lang="en-GB" sz="1700">
                <a:solidFill>
                  <a:schemeClr val="dk1"/>
                </a:solidFill>
                <a:highlight>
                  <a:schemeClr val="lt1"/>
                </a:highlight>
                <a:latin typeface="Helvetica Neue Light"/>
                <a:ea typeface="Helvetica Neue Light"/>
                <a:cs typeface="Helvetica Neue Light"/>
                <a:sym typeface="Helvetica Neue Light"/>
              </a:rPr>
              <a:t>y se </a:t>
            </a:r>
            <a:r>
              <a:rPr b="1" lang="en-GB" sz="1700">
                <a:solidFill>
                  <a:schemeClr val="dk1"/>
                </a:solidFill>
                <a:highlight>
                  <a:schemeClr val="lt1"/>
                </a:highlight>
                <a:latin typeface="Helvetica Neue"/>
                <a:ea typeface="Helvetica Neue"/>
                <a:cs typeface="Helvetica Neue"/>
                <a:sym typeface="Helvetica Neue"/>
              </a:rPr>
              <a:t>permite </a:t>
            </a:r>
            <a:r>
              <a:rPr lang="en-GB" sz="1700">
                <a:solidFill>
                  <a:schemeClr val="dk1"/>
                </a:solidFill>
                <a:highlight>
                  <a:schemeClr val="lt1"/>
                </a:highlight>
                <a:latin typeface="Helvetica Neue Light"/>
                <a:ea typeface="Helvetica Neue Light"/>
                <a:cs typeface="Helvetica Neue Light"/>
                <a:sym typeface="Helvetica Neue Light"/>
              </a:rPr>
              <a:t>que este </a:t>
            </a:r>
            <a:r>
              <a:rPr b="1" lang="en-GB" sz="1700">
                <a:solidFill>
                  <a:schemeClr val="dk1"/>
                </a:solidFill>
                <a:highlight>
                  <a:schemeClr val="lt1"/>
                </a:highlight>
                <a:latin typeface="Helvetica Neue"/>
                <a:ea typeface="Helvetica Neue"/>
                <a:cs typeface="Helvetica Neue"/>
                <a:sym typeface="Helvetica Neue"/>
              </a:rPr>
              <a:t>se siga ejecutando</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La ejecución de la operación de escritura “comienza” e inmediatamente cede el control a la siguiente instrucción, que escribe por pantalla el mensaje de finalización.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Cuando la operación de escritura termina, ejecuta el callback que informará por pantalla que la escritura se realizó con éxito.</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163" name="Google Shape;163;p25"/>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a:t>
            </a:r>
            <a:endParaRPr i="1" sz="2600">
              <a:latin typeface="Anton"/>
              <a:ea typeface="Anton"/>
              <a:cs typeface="Anton"/>
              <a:sym typeface="Anton"/>
            </a:endParaRPr>
          </a:p>
        </p:txBody>
      </p:sp>
      <p:pic>
        <p:nvPicPr>
          <p:cNvPr id="164" name="Google Shape;164;p2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5" name="Google Shape;165;p25"/>
          <p:cNvSpPr txBox="1"/>
          <p:nvPr/>
        </p:nvSpPr>
        <p:spPr>
          <a:xfrm>
            <a:off x="463075" y="907600"/>
            <a:ext cx="4264200" cy="4128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require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'./escrArch.js'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el creador de esta funcion la definió</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como no bloqueante. recibe un callback que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ejecutará al finalizar la escritura.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mostrará por pantalla: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inicio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fin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terminé de escribir el archivo</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nvSpPr>
        <p:spPr>
          <a:xfrm>
            <a:off x="852575" y="3470200"/>
            <a:ext cx="6918000" cy="1107300"/>
          </a:xfrm>
          <a:prstGeom prst="rect">
            <a:avLst/>
          </a:prstGeom>
          <a:solidFill>
            <a:srgbClr val="3CEFA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Esto funciona porque lo (único) que podemos controlar en este tipo de operaciones es que el callback siempre se ejecuta luego de finalizar todas las demás instrucciones involucradas en ese llamado.</a:t>
            </a:r>
            <a:endParaRPr sz="1800">
              <a:solidFill>
                <a:schemeClr val="dk1"/>
              </a:solidFill>
              <a:latin typeface="Helvetica Neue Light"/>
              <a:ea typeface="Helvetica Neue Light"/>
              <a:cs typeface="Helvetica Neue Light"/>
              <a:sym typeface="Helvetica Neue Light"/>
            </a:endParaRPr>
          </a:p>
        </p:txBody>
      </p:sp>
      <p:sp>
        <p:nvSpPr>
          <p:cNvPr id="171" name="Google Shape;171;p26"/>
          <p:cNvSpPr txBox="1"/>
          <p:nvPr/>
        </p:nvSpPr>
        <p:spPr>
          <a:xfrm>
            <a:off x="533400" y="288475"/>
            <a:ext cx="7214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 : Aclaración</a:t>
            </a:r>
            <a:endParaRPr i="1" sz="2600">
              <a:latin typeface="Anton"/>
              <a:ea typeface="Anton"/>
              <a:cs typeface="Anton"/>
              <a:sym typeface="Anton"/>
            </a:endParaRPr>
          </a:p>
        </p:txBody>
      </p:sp>
      <p:pic>
        <p:nvPicPr>
          <p:cNvPr id="172" name="Google Shape;172;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3" name="Google Shape;173;p26"/>
          <p:cNvSpPr txBox="1"/>
          <p:nvPr/>
        </p:nvSpPr>
        <p:spPr>
          <a:xfrm>
            <a:off x="777750" y="1103650"/>
            <a:ext cx="7976700" cy="12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Si queremos que el mensaje de ‘finalizado’ </a:t>
            </a:r>
            <a:r>
              <a:rPr b="1" lang="en-GB" sz="1900">
                <a:solidFill>
                  <a:schemeClr val="dk1"/>
                </a:solidFill>
                <a:highlight>
                  <a:schemeClr val="lt1"/>
                </a:highlight>
                <a:latin typeface="Helvetica Neue"/>
                <a:ea typeface="Helvetica Neue"/>
                <a:cs typeface="Helvetica Neue"/>
                <a:sym typeface="Helvetica Neue"/>
              </a:rPr>
              <a:t>salga después</a:t>
            </a:r>
            <a:r>
              <a:rPr lang="en-GB" sz="1900">
                <a:solidFill>
                  <a:schemeClr val="dk1"/>
                </a:solidFill>
                <a:highlight>
                  <a:schemeClr val="lt1"/>
                </a:highlight>
                <a:latin typeface="Helvetica Neue Light"/>
                <a:ea typeface="Helvetica Neue Light"/>
                <a:cs typeface="Helvetica Neue Light"/>
                <a:sym typeface="Helvetica Neue Light"/>
              </a:rPr>
              <a:t> de haber grabado el archivo, </a:t>
            </a:r>
            <a:r>
              <a:rPr b="1" lang="en-GB" sz="1900">
                <a:solidFill>
                  <a:schemeClr val="dk1"/>
                </a:solidFill>
                <a:highlight>
                  <a:schemeClr val="lt1"/>
                </a:highlight>
                <a:latin typeface="Helvetica Neue"/>
                <a:ea typeface="Helvetica Neue"/>
                <a:cs typeface="Helvetica Neue"/>
                <a:sym typeface="Helvetica Neue"/>
              </a:rPr>
              <a:t>anidaremos las instrucciones dentro del callback </a:t>
            </a:r>
            <a:r>
              <a:rPr lang="en-GB" sz="1900">
                <a:solidFill>
                  <a:schemeClr val="dk1"/>
                </a:solidFill>
                <a:highlight>
                  <a:schemeClr val="lt1"/>
                </a:highlight>
                <a:latin typeface="Helvetica Neue Light"/>
                <a:ea typeface="Helvetica Neue Light"/>
                <a:cs typeface="Helvetica Neue Light"/>
                <a:sym typeface="Helvetica Neue Light"/>
              </a:rPr>
              <a:t>de la siguiente manera:</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174" name="Google Shape;174;p26"/>
          <p:cNvSpPr txBox="1"/>
          <p:nvPr/>
        </p:nvSpPr>
        <p:spPr>
          <a:xfrm>
            <a:off x="844075" y="2279200"/>
            <a:ext cx="4264200" cy="1004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  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7"/>
          <p:cNvSpPr txBox="1"/>
          <p:nvPr/>
        </p:nvSpPr>
        <p:spPr>
          <a:xfrm>
            <a:off x="1025250" y="18331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Timers</a:t>
            </a:r>
            <a:endParaRPr i="1" sz="3600">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83" name="Shape 183"/>
        <p:cNvGrpSpPr/>
        <p:nvPr/>
      </p:nvGrpSpPr>
      <p:grpSpPr>
        <a:xfrm>
          <a:off x="0" y="0"/>
          <a:ext cx="0" cy="0"/>
          <a:chOff x="0" y="0"/>
          <a:chExt cx="0" cy="0"/>
        </a:xfrm>
      </p:grpSpPr>
      <p:sp>
        <p:nvSpPr>
          <p:cNvPr id="184" name="Google Shape;184;p2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setTimeout</a:t>
            </a:r>
            <a:endParaRPr i="1" sz="3600">
              <a:solidFill>
                <a:srgbClr val="121212"/>
              </a:solidFill>
              <a:latin typeface="Anton"/>
              <a:ea typeface="Anton"/>
              <a:cs typeface="Anton"/>
              <a:sym typeface="Anton"/>
            </a:endParaRPr>
          </a:p>
        </p:txBody>
      </p:sp>
      <p:pic>
        <p:nvPicPr>
          <p:cNvPr id="185" name="Google Shape;185;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9" name="Shape 189"/>
        <p:cNvGrpSpPr/>
        <p:nvPr/>
      </p:nvGrpSpPr>
      <p:grpSpPr>
        <a:xfrm>
          <a:off x="0" y="0"/>
          <a:ext cx="0" cy="0"/>
          <a:chOff x="0" y="0"/>
          <a:chExt cx="0" cy="0"/>
        </a:xfrm>
      </p:grpSpPr>
      <p:sp>
        <p:nvSpPr>
          <p:cNvPr id="190" name="Google Shape;190;p29"/>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setTimeout </a:t>
            </a:r>
            <a:endParaRPr i="1" sz="4000">
              <a:latin typeface="Anton"/>
              <a:ea typeface="Anton"/>
              <a:cs typeface="Anton"/>
              <a:sym typeface="Anton"/>
            </a:endParaRPr>
          </a:p>
        </p:txBody>
      </p:sp>
      <p:sp>
        <p:nvSpPr>
          <p:cNvPr id="191" name="Google Shape;191;p29"/>
          <p:cNvSpPr txBox="1"/>
          <p:nvPr/>
        </p:nvSpPr>
        <p:spPr>
          <a:xfrm>
            <a:off x="539800" y="1262375"/>
            <a:ext cx="8002200" cy="161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setTimeout(function, milliseconds, param1, param2, ...)</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una función nativa, no hace falta importarla.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recibe un callback, y lo ejecuta después de un número específico de milisegundos.</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Trabaja sobre un modelo asincrónico no bloqueante.</a:t>
            </a:r>
            <a:endParaRPr sz="1800">
              <a:latin typeface="Helvetica Neue Light"/>
              <a:ea typeface="Helvetica Neue Light"/>
              <a:cs typeface="Helvetica Neue Light"/>
              <a:sym typeface="Helvetica Neue Light"/>
            </a:endParaRPr>
          </a:p>
        </p:txBody>
      </p:sp>
      <p:pic>
        <p:nvPicPr>
          <p:cNvPr id="192" name="Google Shape;19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3" name="Google Shape;193;p29"/>
          <p:cNvPicPr preferRelativeResize="0"/>
          <p:nvPr/>
        </p:nvPicPr>
        <p:blipFill>
          <a:blip r:embed="rId4">
            <a:alphaModFix/>
          </a:blip>
          <a:stretch>
            <a:fillRect/>
          </a:stretch>
        </p:blipFill>
        <p:spPr>
          <a:xfrm>
            <a:off x="615476" y="207522"/>
            <a:ext cx="832125" cy="85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97" name="Shape 197"/>
        <p:cNvGrpSpPr/>
        <p:nvPr/>
      </p:nvGrpSpPr>
      <p:grpSpPr>
        <a:xfrm>
          <a:off x="0" y="0"/>
          <a:ext cx="0" cy="0"/>
          <a:chOff x="0" y="0"/>
          <a:chExt cx="0" cy="0"/>
        </a:xfrm>
      </p:grpSpPr>
      <p:sp>
        <p:nvSpPr>
          <p:cNvPr id="198" name="Google Shape;198;p30"/>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setInterval</a:t>
            </a:r>
            <a:endParaRPr i="1" sz="3600">
              <a:solidFill>
                <a:srgbClr val="121212"/>
              </a:solidFill>
              <a:latin typeface="Anton"/>
              <a:ea typeface="Anton"/>
              <a:cs typeface="Anton"/>
              <a:sym typeface="Anton"/>
            </a:endParaRPr>
          </a:p>
        </p:txBody>
      </p:sp>
      <p:pic>
        <p:nvPicPr>
          <p:cNvPr id="199" name="Google Shape;199;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3" name="Shape 203"/>
        <p:cNvGrpSpPr/>
        <p:nvPr/>
      </p:nvGrpSpPr>
      <p:grpSpPr>
        <a:xfrm>
          <a:off x="0" y="0"/>
          <a:ext cx="0" cy="0"/>
          <a:chOff x="0" y="0"/>
          <a:chExt cx="0" cy="0"/>
        </a:xfrm>
      </p:grpSpPr>
      <p:sp>
        <p:nvSpPr>
          <p:cNvPr id="204" name="Google Shape;204;p31"/>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setInterval</a:t>
            </a:r>
            <a:endParaRPr i="1" sz="4000">
              <a:latin typeface="Anton"/>
              <a:ea typeface="Anton"/>
              <a:cs typeface="Anton"/>
              <a:sym typeface="Anton"/>
            </a:endParaRPr>
          </a:p>
        </p:txBody>
      </p:sp>
      <p:sp>
        <p:nvSpPr>
          <p:cNvPr id="205" name="Google Shape;205;p31"/>
          <p:cNvSpPr txBox="1"/>
          <p:nvPr/>
        </p:nvSpPr>
        <p:spPr>
          <a:xfrm>
            <a:off x="539800" y="1222075"/>
            <a:ext cx="8002200" cy="387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setInterval(cb, milliseconds, param1, param2, ...): Object</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Es una función nativa, no hace falta importarla.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setInterval()</a:t>
            </a:r>
            <a:r>
              <a:rPr lang="en-GB" sz="1800">
                <a:latin typeface="Helvetica Neue Light"/>
                <a:ea typeface="Helvetica Neue Light"/>
                <a:cs typeface="Helvetica Neue Light"/>
                <a:sym typeface="Helvetica Neue Light"/>
              </a:rPr>
              <a:t> también recibe un callback, pero a diferencia de </a:t>
            </a:r>
            <a:r>
              <a:rPr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lo ejecuta una y otra vez cada vez que se cumple la cantidad de milisegundos indicada.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Trabaja sobre un modelo asincrónico no bloqueante.</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método </a:t>
            </a:r>
            <a:r>
              <a:rPr i="1"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continuará llamando al callback hasta que se llame a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 o se cierre la ventana.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objeto devuelto por </a:t>
            </a:r>
            <a:r>
              <a:rPr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se usa como argumento para llamar a la función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206" name="Google Shape;206;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7" name="Google Shape;207;p31"/>
          <p:cNvPicPr preferRelativeResize="0"/>
          <p:nvPr/>
        </p:nvPicPr>
        <p:blipFill>
          <a:blip r:embed="rId4">
            <a:alphaModFix/>
          </a:blip>
          <a:stretch>
            <a:fillRect/>
          </a:stretch>
        </p:blipFill>
        <p:spPr>
          <a:xfrm>
            <a:off x="7156000" y="198458"/>
            <a:ext cx="1685399" cy="854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129650" y="1040750"/>
            <a:ext cx="4624800" cy="28740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Utilizar la forma sincrónica y asincrónica para interactuar con los archivos.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Ver ejemplos prácticos, ventajas y desventajas de cada uno de los modos de programación.</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Como se utiliza callback en programación asincrónica.</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el módulo</a:t>
            </a:r>
            <a:r>
              <a:rPr lang="en-GB" sz="1800">
                <a:solidFill>
                  <a:schemeClr val="dk1"/>
                </a:solidFill>
                <a:latin typeface="Helvetica Neue Light"/>
                <a:ea typeface="Helvetica Neue Light"/>
                <a:cs typeface="Helvetica Neue Light"/>
                <a:sym typeface="Helvetica Neue Light"/>
              </a:rPr>
              <a:t> que usa Node.js para acceder al sistem</a:t>
            </a:r>
            <a:r>
              <a:rPr lang="en-GB" sz="1800">
                <a:solidFill>
                  <a:schemeClr val="dk1"/>
                </a:solidFill>
                <a:latin typeface="Helvetica Neue Light"/>
                <a:ea typeface="Helvetica Neue Light"/>
                <a:cs typeface="Helvetica Neue Light"/>
                <a:sym typeface="Helvetica Neue Light"/>
              </a:rPr>
              <a:t>a de archivos.</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32"/>
          <p:cNvSpPr txBox="1"/>
          <p:nvPr/>
        </p:nvSpPr>
        <p:spPr>
          <a:xfrm>
            <a:off x="2187450" y="2262575"/>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¡Vamos al código!</a:t>
            </a:r>
            <a:endParaRPr i="1" sz="3600">
              <a:solidFill>
                <a:srgbClr val="E0FF00"/>
              </a:solidFill>
              <a:latin typeface="Anton"/>
              <a:ea typeface="Anton"/>
              <a:cs typeface="Anton"/>
              <a:sym typeface="Anton"/>
            </a:endParaRPr>
          </a:p>
        </p:txBody>
      </p:sp>
      <p:pic>
        <p:nvPicPr>
          <p:cNvPr id="213" name="Google Shape;213;p32"/>
          <p:cNvPicPr preferRelativeResize="0"/>
          <p:nvPr/>
        </p:nvPicPr>
        <p:blipFill rotWithShape="1">
          <a:blip r:embed="rId4">
            <a:alphaModFix/>
          </a:blip>
          <a:srcRect b="0" l="0" r="0" t="0"/>
          <a:stretch/>
        </p:blipFill>
        <p:spPr>
          <a:xfrm>
            <a:off x="3978738" y="857150"/>
            <a:ext cx="1186525" cy="118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7" name="Shape 217"/>
        <p:cNvGrpSpPr/>
        <p:nvPr/>
      </p:nvGrpSpPr>
      <p:grpSpPr>
        <a:xfrm>
          <a:off x="0" y="0"/>
          <a:ext cx="0" cy="0"/>
          <a:chOff x="0" y="0"/>
          <a:chExt cx="0" cy="0"/>
        </a:xfrm>
      </p:grpSpPr>
      <p:pic>
        <p:nvPicPr>
          <p:cNvPr id="218" name="Google Shape;218;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9" name="Google Shape;219;p33"/>
          <p:cNvSpPr txBox="1"/>
          <p:nvPr/>
        </p:nvSpPr>
        <p:spPr>
          <a:xfrm>
            <a:off x="1410100" y="639850"/>
            <a:ext cx="7646400" cy="70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600">
                <a:latin typeface="Helvetica Neue Light"/>
                <a:ea typeface="Helvetica Neue Light"/>
                <a:cs typeface="Helvetica Neue Light"/>
                <a:sym typeface="Helvetica Neue Light"/>
              </a:rPr>
              <a:t>Determinaremos en los siguientes fragmentos de código el orden de salida de los mensajes a la consola y explicaremos el por que en cada caso</a:t>
            </a:r>
            <a:endParaRPr sz="16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a:latin typeface="Helvetica Neue Light"/>
              <a:ea typeface="Helvetica Neue Light"/>
              <a:cs typeface="Helvetica Neue Light"/>
              <a:sym typeface="Helvetica Neue Light"/>
            </a:endParaRPr>
          </a:p>
        </p:txBody>
      </p:sp>
      <p:pic>
        <p:nvPicPr>
          <p:cNvPr id="220" name="Google Shape;220;p33"/>
          <p:cNvPicPr preferRelativeResize="0"/>
          <p:nvPr/>
        </p:nvPicPr>
        <p:blipFill>
          <a:blip r:embed="rId4">
            <a:alphaModFix/>
          </a:blip>
          <a:stretch>
            <a:fillRect/>
          </a:stretch>
        </p:blipFill>
        <p:spPr>
          <a:xfrm>
            <a:off x="0" y="0"/>
            <a:ext cx="1342950" cy="1239977"/>
          </a:xfrm>
          <a:prstGeom prst="rect">
            <a:avLst/>
          </a:prstGeom>
          <a:noFill/>
          <a:ln>
            <a:noFill/>
          </a:ln>
        </p:spPr>
      </p:pic>
      <p:pic>
        <p:nvPicPr>
          <p:cNvPr id="221" name="Google Shape;221;p33"/>
          <p:cNvPicPr preferRelativeResize="0"/>
          <p:nvPr/>
        </p:nvPicPr>
        <p:blipFill rotWithShape="1">
          <a:blip r:embed="rId5">
            <a:alphaModFix/>
          </a:blip>
          <a:srcRect b="0" l="0" r="0" t="0"/>
          <a:stretch/>
        </p:blipFill>
        <p:spPr>
          <a:xfrm>
            <a:off x="7509825" y="-7"/>
            <a:ext cx="1634174" cy="639850"/>
          </a:xfrm>
          <a:prstGeom prst="rect">
            <a:avLst/>
          </a:prstGeom>
          <a:noFill/>
          <a:ln>
            <a:noFill/>
          </a:ln>
        </p:spPr>
      </p:pic>
      <p:sp>
        <p:nvSpPr>
          <p:cNvPr id="222" name="Google Shape;222;p33"/>
          <p:cNvSpPr txBox="1"/>
          <p:nvPr/>
        </p:nvSpPr>
        <p:spPr>
          <a:xfrm>
            <a:off x="112500" y="1343050"/>
            <a:ext cx="4422900" cy="3746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delay</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ret</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&lt;</a:t>
            </a:r>
            <a:r>
              <a:rPr lang="en-GB" sz="1050">
                <a:solidFill>
                  <a:srgbClr val="9CDCFE"/>
                </a:solidFill>
                <a:highlight>
                  <a:srgbClr val="1E1E1E"/>
                </a:highlight>
                <a:latin typeface="Courier New"/>
                <a:ea typeface="Courier New"/>
                <a:cs typeface="Courier New"/>
                <a:sym typeface="Courier New"/>
              </a:rPr>
              <a:t>ret*3e6</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'haciendo tarea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delay</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'otras tareas ...'</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223" name="Google Shape;223;p33"/>
          <p:cNvSpPr txBox="1"/>
          <p:nvPr/>
        </p:nvSpPr>
        <p:spPr>
          <a:xfrm>
            <a:off x="4608613" y="1344338"/>
            <a:ext cx="4422900" cy="3746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cb</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'haciendo tarea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setTimeout</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cb</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'otras tareas ...'</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Asincronismo y callbacks</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Realizar un programa no bloqueante utilizando timers y callbacks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20-25 minutos</a:t>
            </a:r>
            <a:endParaRPr i="1">
              <a:latin typeface="Helvetica Neue Light"/>
              <a:ea typeface="Helvetica Neue Light"/>
              <a:cs typeface="Helvetica Neue Light"/>
              <a:sym typeface="Helvetica Neue Light"/>
            </a:endParaRPr>
          </a:p>
        </p:txBody>
      </p:sp>
      <p:pic>
        <p:nvPicPr>
          <p:cNvPr id="229" name="Google Shape;22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0" name="Google Shape;230;p3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Asincronismo y callbacks</a:t>
            </a:r>
            <a:endParaRPr i="1" sz="2600">
              <a:latin typeface="Anton"/>
              <a:ea typeface="Anton"/>
              <a:cs typeface="Anton"/>
              <a:sym typeface="Anton"/>
            </a:endParaRPr>
          </a:p>
        </p:txBody>
      </p:sp>
      <p:sp>
        <p:nvSpPr>
          <p:cNvPr id="236" name="Google Shape;236;p35"/>
          <p:cNvSpPr txBox="1"/>
          <p:nvPr/>
        </p:nvSpPr>
        <p:spPr>
          <a:xfrm>
            <a:off x="367600" y="1071925"/>
            <a:ext cx="8300700" cy="3587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Desarrollar una función ‘mostrarLetras’ que reciba un string como parámetro y permita mostrar una vez por segundo cada uno de sus caracteres.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Al finalizar, debe invocar a la siguiente función que se le pasa también  como parámetro: </a:t>
            </a:r>
            <a:r>
              <a:rPr lang="en-GB" sz="1500">
                <a:solidFill>
                  <a:srgbClr val="569CD6"/>
                </a:solidFill>
                <a:highlight>
                  <a:srgbClr val="1E1E1E"/>
                </a:highlight>
                <a:latin typeface="Courier New"/>
                <a:ea typeface="Courier New"/>
                <a:cs typeface="Courier New"/>
                <a:sym typeface="Courier New"/>
              </a:rPr>
              <a:t>const</a:t>
            </a:r>
            <a:r>
              <a:rPr lang="en-GB" sz="1500">
                <a:solidFill>
                  <a:srgbClr val="D4D4D4"/>
                </a:solidFill>
                <a:highlight>
                  <a:srgbClr val="1E1E1E"/>
                </a:highlight>
                <a:latin typeface="Courier New"/>
                <a:ea typeface="Courier New"/>
                <a:cs typeface="Courier New"/>
                <a:sym typeface="Courier New"/>
              </a:rPr>
              <a:t> </a:t>
            </a:r>
            <a:r>
              <a:rPr lang="en-GB" sz="1500">
                <a:solidFill>
                  <a:srgbClr val="DCDCAA"/>
                </a:solidFill>
                <a:highlight>
                  <a:srgbClr val="1E1E1E"/>
                </a:highlight>
                <a:latin typeface="Courier New"/>
                <a:ea typeface="Courier New"/>
                <a:cs typeface="Courier New"/>
                <a:sym typeface="Courier New"/>
              </a:rPr>
              <a:t>fin</a:t>
            </a:r>
            <a:r>
              <a:rPr lang="en-GB" sz="1500">
                <a:solidFill>
                  <a:srgbClr val="D4D4D4"/>
                </a:solidFill>
                <a:highlight>
                  <a:srgbClr val="1E1E1E"/>
                </a:highlight>
                <a:latin typeface="Courier New"/>
                <a:ea typeface="Courier New"/>
                <a:cs typeface="Courier New"/>
                <a:sym typeface="Courier New"/>
              </a:rPr>
              <a:t> = () </a:t>
            </a:r>
            <a:r>
              <a:rPr lang="en-GB" sz="1500">
                <a:solidFill>
                  <a:srgbClr val="569CD6"/>
                </a:solidFill>
                <a:highlight>
                  <a:srgbClr val="1E1E1E"/>
                </a:highlight>
                <a:latin typeface="Courier New"/>
                <a:ea typeface="Courier New"/>
                <a:cs typeface="Courier New"/>
                <a:sym typeface="Courier New"/>
              </a:rPr>
              <a:t>=&gt;</a:t>
            </a:r>
            <a:r>
              <a:rPr lang="en-GB" sz="1500">
                <a:solidFill>
                  <a:srgbClr val="D4D4D4"/>
                </a:solidFill>
                <a:highlight>
                  <a:srgbClr val="1E1E1E"/>
                </a:highlight>
                <a:latin typeface="Courier New"/>
                <a:ea typeface="Courier New"/>
                <a:cs typeface="Courier New"/>
                <a:sym typeface="Courier New"/>
              </a:rPr>
              <a:t> </a:t>
            </a:r>
            <a:r>
              <a:rPr lang="en-GB" sz="1500">
                <a:solidFill>
                  <a:srgbClr val="9CDCFE"/>
                </a:solidFill>
                <a:highlight>
                  <a:srgbClr val="1E1E1E"/>
                </a:highlight>
                <a:latin typeface="Courier New"/>
                <a:ea typeface="Courier New"/>
                <a:cs typeface="Courier New"/>
                <a:sym typeface="Courier New"/>
              </a:rPr>
              <a:t>console</a:t>
            </a:r>
            <a:r>
              <a:rPr lang="en-GB" sz="1500">
                <a:solidFill>
                  <a:srgbClr val="D4D4D4"/>
                </a:solidFill>
                <a:highlight>
                  <a:srgbClr val="1E1E1E"/>
                </a:highlight>
                <a:latin typeface="Courier New"/>
                <a:ea typeface="Courier New"/>
                <a:cs typeface="Courier New"/>
                <a:sym typeface="Courier New"/>
              </a:rPr>
              <a:t>.</a:t>
            </a:r>
            <a:r>
              <a:rPr lang="en-GB" sz="1500">
                <a:solidFill>
                  <a:srgbClr val="DCDCAA"/>
                </a:solidFill>
                <a:highlight>
                  <a:srgbClr val="1E1E1E"/>
                </a:highlight>
                <a:latin typeface="Courier New"/>
                <a:ea typeface="Courier New"/>
                <a:cs typeface="Courier New"/>
                <a:sym typeface="Courier New"/>
              </a:rPr>
              <a:t>log</a:t>
            </a:r>
            <a:r>
              <a:rPr lang="en-GB" sz="1500">
                <a:solidFill>
                  <a:srgbClr val="D4D4D4"/>
                </a:solidFill>
                <a:highlight>
                  <a:srgbClr val="1E1E1E"/>
                </a:highlight>
                <a:latin typeface="Courier New"/>
                <a:ea typeface="Courier New"/>
                <a:cs typeface="Courier New"/>
                <a:sym typeface="Courier New"/>
              </a:rPr>
              <a:t>(</a:t>
            </a:r>
            <a:r>
              <a:rPr lang="en-GB" sz="1500">
                <a:solidFill>
                  <a:srgbClr val="CE9178"/>
                </a:solidFill>
                <a:highlight>
                  <a:srgbClr val="1E1E1E"/>
                </a:highlight>
                <a:latin typeface="Courier New"/>
                <a:ea typeface="Courier New"/>
                <a:cs typeface="Courier New"/>
                <a:sym typeface="Courier New"/>
              </a:rPr>
              <a:t>'terminé'</a:t>
            </a:r>
            <a:r>
              <a:rPr lang="en-GB" sz="1500">
                <a:solidFill>
                  <a:srgbClr val="D4D4D4"/>
                </a:solidFill>
                <a:highlight>
                  <a:srgbClr val="1E1E1E"/>
                </a:highlight>
                <a:latin typeface="Courier New"/>
                <a:ea typeface="Courier New"/>
                <a:cs typeface="Courier New"/>
                <a:sym typeface="Courier New"/>
              </a:rPr>
              <a:t>)</a:t>
            </a:r>
            <a:endParaRPr i="1" sz="15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Realizar tres llamadas a </a:t>
            </a:r>
            <a:r>
              <a:rPr lang="en-GB" sz="2000">
                <a:solidFill>
                  <a:schemeClr val="dk1"/>
                </a:solidFill>
                <a:highlight>
                  <a:schemeClr val="lt1"/>
                </a:highlight>
                <a:latin typeface="Helvetica Neue Light"/>
                <a:ea typeface="Helvetica Neue Light"/>
                <a:cs typeface="Helvetica Neue Light"/>
                <a:sym typeface="Helvetica Neue Light"/>
              </a:rPr>
              <a:t>‘mostrarLetras’ con el mensaje ‘¡Hola!’ y demoras de 0, 250 y 500 mS </a:t>
            </a:r>
            <a:r>
              <a:rPr lang="en-GB" sz="2000">
                <a:solidFill>
                  <a:schemeClr val="dk1"/>
                </a:solidFill>
                <a:highlight>
                  <a:schemeClr val="lt1"/>
                </a:highlight>
                <a:latin typeface="Helvetica Neue Light"/>
                <a:ea typeface="Helvetica Neue Light"/>
                <a:cs typeface="Helvetica Neue Light"/>
                <a:sym typeface="Helvetica Neue Light"/>
              </a:rPr>
              <a:t>verificando que los mensajes de salida se intercalen.</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37" name="Google Shape;237;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8" name="Google Shape;238;p35"/>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¡20/30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37"/>
          <p:cNvSpPr txBox="1"/>
          <p:nvPr/>
        </p:nvSpPr>
        <p:spPr>
          <a:xfrm>
            <a:off x="1852500" y="41562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Archivos</a:t>
            </a:r>
            <a:endParaRPr i="1" sz="3600">
              <a:solidFill>
                <a:srgbClr val="E0FF00"/>
              </a:solidFill>
              <a:latin typeface="Anton"/>
              <a:ea typeface="Anton"/>
              <a:cs typeface="Anton"/>
              <a:sym typeface="Anton"/>
            </a:endParaRPr>
          </a:p>
        </p:txBody>
      </p:sp>
      <p:pic>
        <p:nvPicPr>
          <p:cNvPr id="249" name="Google Shape;249;p37"/>
          <p:cNvPicPr preferRelativeResize="0"/>
          <p:nvPr/>
        </p:nvPicPr>
        <p:blipFill>
          <a:blip r:embed="rId4">
            <a:alphaModFix/>
          </a:blip>
          <a:stretch>
            <a:fillRect/>
          </a:stretch>
        </p:blipFill>
        <p:spPr>
          <a:xfrm>
            <a:off x="2445463" y="1282375"/>
            <a:ext cx="4253075" cy="2934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nvSpPr>
        <p:spPr>
          <a:xfrm>
            <a:off x="852150" y="1566313"/>
            <a:ext cx="7439700" cy="3017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En todo sistema, es posible que nos topemos con la necesidad de que algunos </a:t>
            </a:r>
            <a:r>
              <a:rPr b="1" lang="en-GB" sz="2000">
                <a:solidFill>
                  <a:schemeClr val="dk1"/>
                </a:solidFill>
                <a:highlight>
                  <a:schemeClr val="lt1"/>
                </a:highlight>
                <a:latin typeface="Helvetica Neue"/>
                <a:ea typeface="Helvetica Neue"/>
                <a:cs typeface="Helvetica Neue"/>
                <a:sym typeface="Helvetica Neue"/>
              </a:rPr>
              <a:t>datos persistan más allá de la ejecución del programa</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Una de las opciones con las que contamos es el uso de archivos.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Según el caso, existen ventajas y desventajas en utilizar el sistema de archivos como medio de almacenamiento de información.</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55" name="Google Shape;255;p38"/>
          <p:cNvSpPr txBox="1"/>
          <p:nvPr/>
        </p:nvSpPr>
        <p:spPr>
          <a:xfrm>
            <a:off x="852150" y="511825"/>
            <a:ext cx="3448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a:t>
            </a:r>
            <a:endParaRPr i="1" sz="3600">
              <a:latin typeface="Anton"/>
              <a:ea typeface="Anton"/>
              <a:cs typeface="Anton"/>
              <a:sym typeface="Anton"/>
            </a:endParaRPr>
          </a:p>
        </p:txBody>
      </p:sp>
      <p:pic>
        <p:nvPicPr>
          <p:cNvPr id="256" name="Google Shape;256;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7" name="Google Shape;257;p38"/>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58" name="Google Shape;258;p38"/>
          <p:cNvPicPr preferRelativeResize="0"/>
          <p:nvPr/>
        </p:nvPicPr>
        <p:blipFill>
          <a:blip r:embed="rId5">
            <a:alphaModFix/>
          </a:blip>
          <a:stretch>
            <a:fillRect/>
          </a:stretch>
        </p:blipFill>
        <p:spPr>
          <a:xfrm>
            <a:off x="4414709" y="312625"/>
            <a:ext cx="2766466" cy="1048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nvSpPr>
        <p:spPr>
          <a:xfrm>
            <a:off x="581125" y="1582700"/>
            <a:ext cx="7926900" cy="2728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fáciles de usar.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No requieren el uso de programas externos para su creación, lectura o edición.</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ocasiones, pueden ser abiertos y editados desde programas de edición de texto simples como un </a:t>
            </a:r>
            <a:r>
              <a:rPr lang="en-GB" sz="2000">
                <a:solidFill>
                  <a:schemeClr val="dk1"/>
                </a:solidFill>
                <a:highlight>
                  <a:srgbClr val="FFFFFF"/>
                </a:highlight>
                <a:latin typeface="Helvetica Neue Light"/>
                <a:ea typeface="Helvetica Neue Light"/>
                <a:cs typeface="Helvetica Neue Light"/>
                <a:sym typeface="Helvetica Neue Light"/>
              </a:rPr>
              <a:t>bloc</a:t>
            </a:r>
            <a:r>
              <a:rPr lang="en-GB" sz="2000">
                <a:solidFill>
                  <a:schemeClr val="dk1"/>
                </a:solidFill>
                <a:highlight>
                  <a:srgbClr val="FFFFFF"/>
                </a:highlight>
                <a:latin typeface="Helvetica Neue Light"/>
                <a:ea typeface="Helvetica Neue Light"/>
                <a:cs typeface="Helvetica Neue Light"/>
                <a:sym typeface="Helvetica Neue Light"/>
              </a:rPr>
              <a:t> de notas (¡siempre que se trate de texto!).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fáciles de compartir o enviar a otros usuarios/programas.</a:t>
            </a:r>
            <a:endParaRPr sz="2000">
              <a:latin typeface="Helvetica Neue Light"/>
              <a:ea typeface="Helvetica Neue Light"/>
              <a:cs typeface="Helvetica Neue Light"/>
              <a:sym typeface="Helvetica Neue Light"/>
            </a:endParaRPr>
          </a:p>
        </p:txBody>
      </p:sp>
      <p:sp>
        <p:nvSpPr>
          <p:cNvPr id="264" name="Google Shape;264;p39"/>
          <p:cNvSpPr txBox="1"/>
          <p:nvPr/>
        </p:nvSpPr>
        <p:spPr>
          <a:xfrm>
            <a:off x="1464125" y="470050"/>
            <a:ext cx="59943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Ventajas del uso de archivos</a:t>
            </a:r>
            <a:endParaRPr i="1" sz="3600">
              <a:latin typeface="Anton"/>
              <a:ea typeface="Anton"/>
              <a:cs typeface="Anton"/>
              <a:sym typeface="Anton"/>
            </a:endParaRPr>
          </a:p>
        </p:txBody>
      </p:sp>
      <p:pic>
        <p:nvPicPr>
          <p:cNvPr id="265" name="Google Shape;265;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6" name="Google Shape;266;p39"/>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67" name="Google Shape;267;p39"/>
          <p:cNvPicPr preferRelativeResize="0"/>
          <p:nvPr/>
        </p:nvPicPr>
        <p:blipFill>
          <a:blip r:embed="rId5">
            <a:alphaModFix/>
          </a:blip>
          <a:stretch>
            <a:fillRect/>
          </a:stretch>
        </p:blipFill>
        <p:spPr>
          <a:xfrm>
            <a:off x="104575" y="91425"/>
            <a:ext cx="1256912" cy="118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nvSpPr>
        <p:spPr>
          <a:xfrm>
            <a:off x="584250" y="1371138"/>
            <a:ext cx="7975500" cy="3153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Consultas sobre algún dato puntual entre todos los datos almacenados (y no podamos guardar todo el lote de datos en memoria).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Ediciones de datos puntuales (que no requieren sobreescribir el archivo por completo)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Lecturas que combinen datos obtenidos de varios archivos (nuevamente, suponiendo que no podemos guardar todos los datos en memoria).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t>
            </a:r>
            <a:r>
              <a:rPr lang="en-GB" sz="2000">
                <a:solidFill>
                  <a:schemeClr val="dk1"/>
                </a:solidFill>
                <a:highlight>
                  <a:srgbClr val="FFFFFF"/>
                </a:highlight>
                <a:latin typeface="Helvetica Neue Light"/>
                <a:ea typeface="Helvetica Neue Light"/>
                <a:cs typeface="Helvetica Neue Light"/>
                <a:sym typeface="Helvetica Neue Light"/>
              </a:rPr>
              <a:t>robablemente sea mejor considerar el uso de un motor de base de datos.</a:t>
            </a:r>
            <a:endParaRPr sz="2000">
              <a:latin typeface="Helvetica Neue Light"/>
              <a:ea typeface="Helvetica Neue Light"/>
              <a:cs typeface="Helvetica Neue Light"/>
              <a:sym typeface="Helvetica Neue Light"/>
            </a:endParaRPr>
          </a:p>
        </p:txBody>
      </p:sp>
      <p:sp>
        <p:nvSpPr>
          <p:cNvPr id="273" name="Google Shape;273;p40"/>
          <p:cNvSpPr txBox="1"/>
          <p:nvPr/>
        </p:nvSpPr>
        <p:spPr>
          <a:xfrm>
            <a:off x="1149925" y="470050"/>
            <a:ext cx="64179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Desv</a:t>
            </a:r>
            <a:r>
              <a:rPr i="1" lang="en-GB" sz="3600">
                <a:latin typeface="Anton"/>
                <a:ea typeface="Anton"/>
                <a:cs typeface="Anton"/>
                <a:sym typeface="Anton"/>
              </a:rPr>
              <a:t>entajas del uso de archivos</a:t>
            </a:r>
            <a:endParaRPr i="1" sz="3600">
              <a:latin typeface="Anton"/>
              <a:ea typeface="Anton"/>
              <a:cs typeface="Anton"/>
              <a:sym typeface="Anton"/>
            </a:endParaRPr>
          </a:p>
        </p:txBody>
      </p:sp>
      <p:pic>
        <p:nvPicPr>
          <p:cNvPr id="274" name="Google Shape;274;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5" name="Google Shape;275;p40"/>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76" name="Google Shape;276;p40"/>
          <p:cNvPicPr preferRelativeResize="0"/>
          <p:nvPr/>
        </p:nvPicPr>
        <p:blipFill>
          <a:blip r:embed="rId5">
            <a:alphaModFix/>
          </a:blip>
          <a:stretch>
            <a:fillRect/>
          </a:stretch>
        </p:blipFill>
        <p:spPr>
          <a:xfrm>
            <a:off x="76200" y="76200"/>
            <a:ext cx="1256900" cy="1177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41"/>
          <p:cNvSpPr txBox="1"/>
          <p:nvPr/>
        </p:nvSpPr>
        <p:spPr>
          <a:xfrm>
            <a:off x="1247700" y="365325"/>
            <a:ext cx="6648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Manejo de Archivos en NodeJS</a:t>
            </a:r>
            <a:endParaRPr i="1" sz="3600">
              <a:solidFill>
                <a:srgbClr val="E0FF00"/>
              </a:solidFill>
              <a:latin typeface="Anton"/>
              <a:ea typeface="Anton"/>
              <a:cs typeface="Anton"/>
              <a:sym typeface="Anton"/>
            </a:endParaRPr>
          </a:p>
        </p:txBody>
      </p:sp>
      <p:pic>
        <p:nvPicPr>
          <p:cNvPr id="282" name="Google Shape;282;p41"/>
          <p:cNvPicPr preferRelativeResize="0"/>
          <p:nvPr/>
        </p:nvPicPr>
        <p:blipFill>
          <a:blip r:embed="rId4">
            <a:alphaModFix/>
          </a:blip>
          <a:stretch>
            <a:fillRect/>
          </a:stretch>
        </p:blipFill>
        <p:spPr>
          <a:xfrm>
            <a:off x="1997725" y="1598825"/>
            <a:ext cx="4159201" cy="2559500"/>
          </a:xfrm>
          <a:prstGeom prst="rect">
            <a:avLst/>
          </a:prstGeom>
          <a:noFill/>
          <a:ln>
            <a:noFill/>
          </a:ln>
        </p:spPr>
      </p:pic>
      <p:pic>
        <p:nvPicPr>
          <p:cNvPr id="283" name="Google Shape;283;p41"/>
          <p:cNvPicPr preferRelativeResize="0"/>
          <p:nvPr/>
        </p:nvPicPr>
        <p:blipFill>
          <a:blip r:embed="rId5">
            <a:alphaModFix/>
          </a:blip>
          <a:stretch>
            <a:fillRect/>
          </a:stretch>
        </p:blipFill>
        <p:spPr>
          <a:xfrm>
            <a:off x="6765025" y="2005488"/>
            <a:ext cx="1469524" cy="1469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1" name="Google Shape;71;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 name="Google Shape;72;p15"/>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 name="Google Shape;73;p15"/>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5" name="Google Shape;75;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a:t>
            </a:r>
            <a:endParaRPr>
              <a:latin typeface="Helvetica Neue"/>
              <a:ea typeface="Helvetica Neue"/>
              <a:cs typeface="Helvetica Neue"/>
              <a:sym typeface="Helvetica Neue"/>
            </a:endParaRPr>
          </a:p>
        </p:txBody>
      </p:sp>
      <p:sp>
        <p:nvSpPr>
          <p:cNvPr id="77" name="Google Shape;77;p15"/>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Programación sincrónica y asincrónica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solidFill>
                <a:schemeClr val="dk1"/>
              </a:solidFill>
              <a:highlight>
                <a:srgbClr val="FFFFFF"/>
              </a:highlight>
            </a:endParaRPr>
          </a:p>
        </p:txBody>
      </p:sp>
      <p:pic>
        <p:nvPicPr>
          <p:cNvPr id="78" name="Google Shape;78;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9" name="Google Shape;79;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81" name="Google Shape;81;p15"/>
          <p:cNvSpPr txBox="1"/>
          <p:nvPr/>
        </p:nvSpPr>
        <p:spPr>
          <a:xfrm>
            <a:off x="616187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latin typeface="Helvetica Neue"/>
                <a:ea typeface="Helvetica Neue"/>
                <a:cs typeface="Helvetica Neue"/>
                <a:sym typeface="Helvetica Neue"/>
              </a:rPr>
              <a:t>Administradores de Paquetes - NPM</a:t>
            </a:r>
            <a:endParaRPr b="1" sz="12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2" name="Google Shape;82;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3" name="Google Shape;83;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4" name="Google Shape;84;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5" name="Google Shape;85;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6" name="Google Shape;86;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5</a:t>
            </a:r>
            <a:endParaRPr>
              <a:latin typeface="Helvetica Neue"/>
              <a:ea typeface="Helvetica Neue"/>
              <a:cs typeface="Helvetica Neue"/>
              <a:sym typeface="Helvetica Neue"/>
            </a:endParaRPr>
          </a:p>
        </p:txBody>
      </p:sp>
      <p:sp>
        <p:nvSpPr>
          <p:cNvPr id="88" name="Google Shape;88;p15"/>
          <p:cNvSpPr txBox="1"/>
          <p:nvPr/>
        </p:nvSpPr>
        <p:spPr>
          <a:xfrm>
            <a:off x="3769738"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200">
                <a:highlight>
                  <a:srgbClr val="FFFFFF"/>
                </a:highlight>
                <a:latin typeface="Helvetica Neue"/>
                <a:ea typeface="Helvetica Neue"/>
                <a:cs typeface="Helvetica Neue"/>
                <a:sym typeface="Helvetica Neue"/>
              </a:rPr>
              <a:t>Manejo de Archivos en Javascript</a:t>
            </a:r>
            <a:endParaRPr b="1" sz="1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p:txBody>
      </p:sp>
      <p:cxnSp>
        <p:nvCxnSpPr>
          <p:cNvPr id="89" name="Google Shape;89;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2" name="Google Shape;92;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3" name="Google Shape;93;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4" name="Google Shape;94;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87" name="Shape 287"/>
        <p:cNvGrpSpPr/>
        <p:nvPr/>
      </p:nvGrpSpPr>
      <p:grpSpPr>
        <a:xfrm>
          <a:off x="0" y="0"/>
          <a:ext cx="0" cy="0"/>
          <a:chOff x="0" y="0"/>
          <a:chExt cx="0" cy="0"/>
        </a:xfrm>
      </p:grpSpPr>
      <p:sp>
        <p:nvSpPr>
          <p:cNvPr id="288" name="Google Shape;288;p42"/>
          <p:cNvSpPr txBox="1"/>
          <p:nvPr/>
        </p:nvSpPr>
        <p:spPr>
          <a:xfrm>
            <a:off x="375375" y="1295300"/>
            <a:ext cx="8379000" cy="33372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b="1" lang="en-GB" sz="2000">
                <a:latin typeface="Helvetica Neue"/>
                <a:ea typeface="Helvetica Neue"/>
                <a:cs typeface="Helvetica Neue"/>
                <a:sym typeface="Helvetica Neue"/>
              </a:rPr>
              <a:t>fs</a:t>
            </a:r>
            <a:r>
              <a:rPr lang="en-GB" sz="2000">
                <a:latin typeface="Helvetica Neue Light"/>
                <a:ea typeface="Helvetica Neue Light"/>
                <a:cs typeface="Helvetica Neue Light"/>
                <a:sym typeface="Helvetica Neue Light"/>
              </a:rPr>
              <a:t> es la abreviatura en </a:t>
            </a:r>
            <a:r>
              <a:rPr lang="en-GB" sz="2000">
                <a:latin typeface="Helvetica Neue Light"/>
                <a:ea typeface="Helvetica Neue Light"/>
                <a:cs typeface="Helvetica Neue Light"/>
                <a:sym typeface="Helvetica Neue Light"/>
              </a:rPr>
              <a:t>inglés</a:t>
            </a:r>
            <a:r>
              <a:rPr lang="en-GB" sz="2000">
                <a:latin typeface="Helvetica Neue Light"/>
                <a:ea typeface="Helvetica Neue Light"/>
                <a:cs typeface="Helvetica Neue Light"/>
                <a:sym typeface="Helvetica Neue Light"/>
              </a:rPr>
              <a:t> para file system o sistema de archivos y es, </a:t>
            </a:r>
            <a:r>
              <a:rPr lang="en-GB" sz="2000">
                <a:latin typeface="Helvetica Neue Light"/>
                <a:ea typeface="Helvetica Neue Light"/>
                <a:cs typeface="Helvetica Neue Light"/>
                <a:sym typeface="Helvetica Neue Light"/>
              </a:rPr>
              <a:t>además</a:t>
            </a:r>
            <a:r>
              <a:rPr lang="en-GB" sz="2000">
                <a:latin typeface="Helvetica Neue Light"/>
                <a:ea typeface="Helvetica Neue Light"/>
                <a:cs typeface="Helvetica Neue Light"/>
                <a:sym typeface="Helvetica Neue Light"/>
              </a:rPr>
              <a:t>, uno de los módulos más básicos y útiles de Node.js.</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En Node.js es posible manipular archivos a través de fs (crear, leer, modificar, etc.).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La mayoría de las funciones que contiene este módulo pueden usarse tanto de manera sincrónica como asincrónica.</a:t>
            </a:r>
            <a:endParaRPr sz="2000">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2000">
                <a:solidFill>
                  <a:schemeClr val="dk1"/>
                </a:solidFill>
                <a:latin typeface="Helvetica Neue"/>
                <a:ea typeface="Helvetica Neue"/>
                <a:cs typeface="Helvetica Neue"/>
                <a:sym typeface="Helvetica Neue"/>
              </a:rPr>
              <a:t>Aclaración</a:t>
            </a:r>
            <a:r>
              <a:rPr lang="en-GB" sz="2000">
                <a:solidFill>
                  <a:schemeClr val="dk1"/>
                </a:solidFill>
                <a:latin typeface="Helvetica Neue Light"/>
                <a:ea typeface="Helvetica Neue Light"/>
                <a:cs typeface="Helvetica Neue Light"/>
                <a:sym typeface="Helvetica Neue Light"/>
              </a:rPr>
              <a:t>: Hay que tener en cuenta que esto sólo aplica a Node.js, desde el navegador no es posible manipular archivos dado que sería muy inseguro.</a:t>
            </a:r>
            <a:endParaRPr sz="2000">
              <a:latin typeface="Helvetica Neue Light"/>
              <a:ea typeface="Helvetica Neue Light"/>
              <a:cs typeface="Helvetica Neue Light"/>
              <a:sym typeface="Helvetica Neue Light"/>
            </a:endParaRPr>
          </a:p>
        </p:txBody>
      </p:sp>
      <p:sp>
        <p:nvSpPr>
          <p:cNvPr id="289" name="Google Shape;289;p42"/>
          <p:cNvSpPr txBox="1"/>
          <p:nvPr/>
        </p:nvSpPr>
        <p:spPr>
          <a:xfrm>
            <a:off x="1181775" y="320700"/>
            <a:ext cx="6947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Módulo nativo file system: fs</a:t>
            </a:r>
            <a:endParaRPr i="1" sz="4000">
              <a:latin typeface="Anton"/>
              <a:ea typeface="Anton"/>
              <a:cs typeface="Anton"/>
              <a:sym typeface="Anton"/>
            </a:endParaRPr>
          </a:p>
        </p:txBody>
      </p:sp>
      <p:pic>
        <p:nvPicPr>
          <p:cNvPr id="290" name="Google Shape;290;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nvSpPr>
        <p:spPr>
          <a:xfrm>
            <a:off x="852150" y="1430300"/>
            <a:ext cx="70410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Para poder usar este módulo solo debemos </a:t>
            </a:r>
            <a:r>
              <a:rPr b="1" lang="en-GB" sz="2000">
                <a:solidFill>
                  <a:schemeClr val="dk1"/>
                </a:solidFill>
                <a:highlight>
                  <a:schemeClr val="lt1"/>
                </a:highlight>
                <a:latin typeface="Helvetica Neue"/>
                <a:ea typeface="Helvetica Neue"/>
                <a:cs typeface="Helvetica Neue"/>
                <a:sym typeface="Helvetica Neue"/>
              </a:rPr>
              <a:t>importarlo</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con la función </a:t>
            </a:r>
            <a:r>
              <a:rPr i="1" lang="en-GB" sz="2000">
                <a:solidFill>
                  <a:schemeClr val="dk1"/>
                </a:solidFill>
                <a:highlight>
                  <a:schemeClr val="lt1"/>
                </a:highlight>
                <a:latin typeface="Helvetica Neue Light"/>
                <a:ea typeface="Helvetica Neue Light"/>
                <a:cs typeface="Helvetica Neue Light"/>
                <a:sym typeface="Helvetica Neue Light"/>
              </a:rPr>
              <a:t>require</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al comienzo de nuestro archivo fuente:</a:t>
            </a:r>
            <a:endParaRPr b="1" i="1" sz="20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96" name="Google Shape;296;p43"/>
          <p:cNvSpPr txBox="1"/>
          <p:nvPr/>
        </p:nvSpPr>
        <p:spPr>
          <a:xfrm>
            <a:off x="852150" y="511825"/>
            <a:ext cx="65019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Uso de fs en nuestro código</a:t>
            </a:r>
            <a:endParaRPr i="1" sz="3600">
              <a:latin typeface="Anton"/>
              <a:ea typeface="Anton"/>
              <a:cs typeface="Anton"/>
              <a:sym typeface="Anton"/>
            </a:endParaRPr>
          </a:p>
        </p:txBody>
      </p:sp>
      <p:pic>
        <p:nvPicPr>
          <p:cNvPr id="297" name="Google Shape;297;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8" name="Google Shape;298;p4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99" name="Google Shape;299;p43"/>
          <p:cNvSpPr txBox="1"/>
          <p:nvPr/>
        </p:nvSpPr>
        <p:spPr>
          <a:xfrm>
            <a:off x="2658000" y="3074275"/>
            <a:ext cx="3828000" cy="776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69CD6"/>
                </a:solidFill>
                <a:highlight>
                  <a:srgbClr val="1E1E1E"/>
                </a:highlight>
                <a:latin typeface="Courier New"/>
                <a:ea typeface="Courier New"/>
                <a:cs typeface="Courier New"/>
                <a:sym typeface="Courier New"/>
              </a:rPr>
              <a:t>const</a:t>
            </a:r>
            <a:r>
              <a:rPr lang="en-GB" sz="1800">
                <a:solidFill>
                  <a:srgbClr val="D4D4D4"/>
                </a:solidFill>
                <a:highlight>
                  <a:srgbClr val="1E1E1E"/>
                </a:highlight>
                <a:latin typeface="Courier New"/>
                <a:ea typeface="Courier New"/>
                <a:cs typeface="Courier New"/>
                <a:sym typeface="Courier New"/>
              </a:rPr>
              <a:t> </a:t>
            </a:r>
            <a:r>
              <a:rPr lang="en-GB" sz="1800">
                <a:solidFill>
                  <a:srgbClr val="4EC9B0"/>
                </a:solidFill>
                <a:highlight>
                  <a:srgbClr val="1E1E1E"/>
                </a:highlight>
                <a:latin typeface="Courier New"/>
                <a:ea typeface="Courier New"/>
                <a:cs typeface="Courier New"/>
                <a:sym typeface="Courier New"/>
              </a:rPr>
              <a:t>fs</a:t>
            </a:r>
            <a:r>
              <a:rPr lang="en-GB" sz="1800">
                <a:solidFill>
                  <a:srgbClr val="D4D4D4"/>
                </a:solidFill>
                <a:highlight>
                  <a:srgbClr val="1E1E1E"/>
                </a:highlight>
                <a:latin typeface="Courier New"/>
                <a:ea typeface="Courier New"/>
                <a:cs typeface="Courier New"/>
                <a:sym typeface="Courier New"/>
              </a:rPr>
              <a:t> = </a:t>
            </a:r>
            <a:r>
              <a:rPr lang="en-GB" sz="1800">
                <a:solidFill>
                  <a:srgbClr val="DCDCAA"/>
                </a:solidFill>
                <a:highlight>
                  <a:srgbClr val="1E1E1E"/>
                </a:highlight>
                <a:latin typeface="Courier New"/>
                <a:ea typeface="Courier New"/>
                <a:cs typeface="Courier New"/>
                <a:sym typeface="Courier New"/>
              </a:rPr>
              <a:t>require</a:t>
            </a:r>
            <a:r>
              <a:rPr lang="en-GB" sz="1800">
                <a:solidFill>
                  <a:srgbClr val="D4D4D4"/>
                </a:solidFill>
                <a:highlight>
                  <a:srgbClr val="1E1E1E"/>
                </a:highlight>
                <a:latin typeface="Courier New"/>
                <a:ea typeface="Courier New"/>
                <a:cs typeface="Courier New"/>
                <a:sym typeface="Courier New"/>
              </a:rPr>
              <a:t>(</a:t>
            </a:r>
            <a:r>
              <a:rPr lang="en-GB" sz="1800">
                <a:solidFill>
                  <a:srgbClr val="CE9178"/>
                </a:solidFill>
                <a:highlight>
                  <a:srgbClr val="1E1E1E"/>
                </a:highlight>
                <a:latin typeface="Courier New"/>
                <a:ea typeface="Courier New"/>
                <a:cs typeface="Courier New"/>
                <a:sym typeface="Courier New"/>
              </a:rPr>
              <a:t>'fs'</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03" name="Shape 303"/>
        <p:cNvGrpSpPr/>
        <p:nvPr/>
      </p:nvGrpSpPr>
      <p:grpSpPr>
        <a:xfrm>
          <a:off x="0" y="0"/>
          <a:ext cx="0" cy="0"/>
          <a:chOff x="0" y="0"/>
          <a:chExt cx="0" cy="0"/>
        </a:xfrm>
      </p:grpSpPr>
      <p:sp>
        <p:nvSpPr>
          <p:cNvPr id="304" name="Google Shape;304;p44"/>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sincrónico</a:t>
            </a:r>
            <a:endParaRPr i="1" sz="3600">
              <a:solidFill>
                <a:srgbClr val="121212"/>
              </a:solidFill>
              <a:latin typeface="Anton"/>
              <a:ea typeface="Anton"/>
              <a:cs typeface="Anton"/>
              <a:sym typeface="Anton"/>
            </a:endParaRPr>
          </a:p>
        </p:txBody>
      </p:sp>
      <p:pic>
        <p:nvPicPr>
          <p:cNvPr id="305" name="Google Shape;305;p4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nvSpPr>
        <p:spPr>
          <a:xfrm>
            <a:off x="871575" y="1235650"/>
            <a:ext cx="75486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Las funciones sincrónicas terminan con “Sync”</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a:t>
            </a:r>
            <a:r>
              <a:rPr b="1" lang="en-GB" sz="2000">
                <a:solidFill>
                  <a:schemeClr val="dk1"/>
                </a:solidFill>
                <a:highlight>
                  <a:srgbClr val="FFFFFF"/>
                </a:highlight>
                <a:latin typeface="Helvetica Neue"/>
                <a:ea typeface="Helvetica Neue"/>
                <a:cs typeface="Helvetica Neue"/>
                <a:sym typeface="Helvetica Neue"/>
              </a:rPr>
              <a:t>operaciones bloqueantes</a:t>
            </a:r>
            <a:r>
              <a:rPr lang="en-GB" sz="2000">
                <a:solidFill>
                  <a:schemeClr val="dk1"/>
                </a:solidFill>
                <a:highlight>
                  <a:srgbClr val="FFFFFF"/>
                </a:highlight>
                <a:latin typeface="Helvetica Neue Light"/>
                <a:ea typeface="Helvetica Neue Light"/>
                <a:cs typeface="Helvetica Neue Light"/>
                <a:sym typeface="Helvetica Neue Light"/>
              </a:rPr>
              <a:t> que </a:t>
            </a:r>
            <a:r>
              <a:rPr b="1" lang="en-GB" sz="2000">
                <a:solidFill>
                  <a:schemeClr val="dk1"/>
                </a:solidFill>
                <a:highlight>
                  <a:srgbClr val="FFFFFF"/>
                </a:highlight>
                <a:latin typeface="Helvetica Neue"/>
                <a:ea typeface="Helvetica Neue"/>
                <a:cs typeface="Helvetica Neue"/>
                <a:sym typeface="Helvetica Neue"/>
              </a:rPr>
              <a:t>devuelven </a:t>
            </a: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resultado</a:t>
            </a:r>
            <a:endParaRPr b="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Podemos listar algunas de ellas: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readFileSync</a:t>
            </a:r>
            <a:r>
              <a:rPr lang="en-GB" sz="2000">
                <a:solidFill>
                  <a:schemeClr val="dk1"/>
                </a:solidFill>
                <a:highlight>
                  <a:srgbClr val="FFFFFF"/>
                </a:highlight>
                <a:latin typeface="Helvetica Neue Light"/>
                <a:ea typeface="Helvetica Neue Light"/>
                <a:cs typeface="Helvetica Neue Light"/>
                <a:sym typeface="Helvetica Neue Light"/>
              </a:rPr>
              <a:t>: lectura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writeFileSync</a:t>
            </a:r>
            <a:r>
              <a:rPr lang="en-GB" sz="2000">
                <a:solidFill>
                  <a:schemeClr val="dk1"/>
                </a:solidFill>
                <a:highlight>
                  <a:schemeClr val="lt1"/>
                </a:highlight>
                <a:latin typeface="Helvetica Neue Light"/>
                <a:ea typeface="Helvetica Neue Light"/>
                <a:cs typeface="Helvetica Neue Light"/>
                <a:sym typeface="Helvetica Neue Light"/>
              </a:rPr>
              <a:t>: escritura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appendFileSync</a:t>
            </a:r>
            <a:r>
              <a:rPr lang="en-GB" sz="2000">
                <a:solidFill>
                  <a:schemeClr val="dk1"/>
                </a:solidFill>
                <a:highlight>
                  <a:srgbClr val="FFFFFF"/>
                </a:highlight>
                <a:latin typeface="Helvetica Neue Light"/>
                <a:ea typeface="Helvetica Neue Light"/>
                <a:cs typeface="Helvetica Neue Light"/>
                <a:sym typeface="Helvetica Neue Light"/>
              </a:rPr>
              <a:t>:</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actualización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unlinkSync</a:t>
            </a:r>
            <a:r>
              <a:rPr lang="en-GB" sz="2000">
                <a:solidFill>
                  <a:schemeClr val="dk1"/>
                </a:solidFill>
                <a:highlight>
                  <a:schemeClr val="lt1"/>
                </a:highlight>
                <a:latin typeface="Helvetica Neue Light"/>
                <a:ea typeface="Helvetica Neue Light"/>
                <a:cs typeface="Helvetica Neue Light"/>
                <a:sym typeface="Helvetica Neue Light"/>
              </a:rPr>
              <a:t>: borrado de un archivo en forma 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chemeClr val="lt1"/>
                </a:highlight>
                <a:latin typeface="Helvetica Neue"/>
                <a:ea typeface="Helvetica Neue"/>
                <a:cs typeface="Helvetica Neue"/>
                <a:sym typeface="Helvetica Neue"/>
              </a:rPr>
              <a:t>mkdirSync: </a:t>
            </a:r>
            <a:r>
              <a:rPr lang="en-GB" sz="2000">
                <a:solidFill>
                  <a:schemeClr val="dk1"/>
                </a:solidFill>
                <a:highlight>
                  <a:schemeClr val="lt1"/>
                </a:highlight>
                <a:latin typeface="Helvetica Neue Light"/>
                <a:ea typeface="Helvetica Neue Light"/>
                <a:cs typeface="Helvetica Neue Light"/>
                <a:sym typeface="Helvetica Neue Light"/>
              </a:rPr>
              <a:t>creación de una carpeta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11" name="Google Shape;311;p45"/>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Sincrónicas</a:t>
            </a:r>
            <a:endParaRPr i="1" sz="3600">
              <a:latin typeface="Anton"/>
              <a:ea typeface="Anton"/>
              <a:cs typeface="Anton"/>
              <a:sym typeface="Anton"/>
            </a:endParaRPr>
          </a:p>
        </p:txBody>
      </p:sp>
      <p:pic>
        <p:nvPicPr>
          <p:cNvPr id="312" name="Google Shape;312;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3" name="Google Shape;313;p45"/>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nvSpPr>
        <p:spPr>
          <a:xfrm>
            <a:off x="765725" y="470050"/>
            <a:ext cx="6692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319" name="Google Shape;319;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0" name="Google Shape;320;p46"/>
          <p:cNvSpPr txBox="1"/>
          <p:nvPr/>
        </p:nvSpPr>
        <p:spPr>
          <a:xfrm>
            <a:off x="523750" y="1235650"/>
            <a:ext cx="81210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readFileSync(path, encoding)</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primer parámetro</a:t>
            </a:r>
            <a:r>
              <a:rPr lang="en-GB" sz="2000">
                <a:solidFill>
                  <a:schemeClr val="dk1"/>
                </a:solidFill>
                <a:highlight>
                  <a:srgbClr val="FFFFFF"/>
                </a:highlight>
                <a:latin typeface="Helvetica Neue Light"/>
                <a:ea typeface="Helvetica Neue Light"/>
                <a:cs typeface="Helvetica Neue Light"/>
                <a:sym typeface="Helvetica Neue Light"/>
              </a:rPr>
              <a:t> es un </a:t>
            </a:r>
            <a:r>
              <a:rPr b="1" lang="en-GB" sz="2000">
                <a:solidFill>
                  <a:schemeClr val="dk1"/>
                </a:solidFill>
                <a:highlight>
                  <a:srgbClr val="FFFFFF"/>
                </a:highlight>
                <a:latin typeface="Helvetica Neue"/>
                <a:ea typeface="Helvetica Neue"/>
                <a:cs typeface="Helvetica Neue"/>
                <a:sym typeface="Helvetica Neue"/>
              </a:rPr>
              <a:t>string</a:t>
            </a:r>
            <a:r>
              <a:rPr lang="en-GB" sz="2000">
                <a:solidFill>
                  <a:schemeClr val="dk1"/>
                </a:solidFill>
                <a:highlight>
                  <a:srgbClr val="FFFFFF"/>
                </a:highlight>
                <a:latin typeface="Helvetica Neue Light"/>
                <a:ea typeface="Helvetica Neue Light"/>
                <a:cs typeface="Helvetica Neue Light"/>
                <a:sym typeface="Helvetica Neue Light"/>
              </a:rPr>
              <a:t> con la </a:t>
            </a:r>
            <a:r>
              <a:rPr b="1" lang="en-GB" sz="2000">
                <a:solidFill>
                  <a:schemeClr val="dk1"/>
                </a:solidFill>
                <a:highlight>
                  <a:srgbClr val="FFFFFF"/>
                </a:highlight>
                <a:latin typeface="Helvetica Neue"/>
                <a:ea typeface="Helvetica Neue"/>
                <a:cs typeface="Helvetica Neue"/>
                <a:sym typeface="Helvetica Neue"/>
              </a:rPr>
              <a:t>ruta </a:t>
            </a:r>
            <a:r>
              <a:rPr lang="en-GB" sz="2000">
                <a:solidFill>
                  <a:schemeClr val="dk1"/>
                </a:solidFill>
                <a:highlight>
                  <a:srgbClr val="FFFFFF"/>
                </a:highlight>
                <a:latin typeface="Helvetica Neue Light"/>
                <a:ea typeface="Helvetica Neue Light"/>
                <a:cs typeface="Helvetica Neue Light"/>
                <a:sym typeface="Helvetica Neue Light"/>
              </a:rPr>
              <a:t>del </a:t>
            </a:r>
            <a:r>
              <a:rPr b="1" lang="en-GB" sz="2000">
                <a:solidFill>
                  <a:schemeClr val="dk1"/>
                </a:solidFill>
                <a:highlight>
                  <a:srgbClr val="FFFFFF"/>
                </a:highlight>
                <a:latin typeface="Helvetica Neue"/>
                <a:ea typeface="Helvetica Neue"/>
                <a:cs typeface="Helvetica Neue"/>
                <a:sym typeface="Helvetica Neue"/>
              </a:rPr>
              <a:t>archivo </a:t>
            </a:r>
            <a:r>
              <a:rPr lang="en-GB" sz="2000">
                <a:solidFill>
                  <a:schemeClr val="dk1"/>
                </a:solidFill>
                <a:highlight>
                  <a:srgbClr val="FFFFFF"/>
                </a:highlight>
                <a:latin typeface="Helvetica Neue Light"/>
                <a:ea typeface="Helvetica Neue Light"/>
                <a:cs typeface="Helvetica Neue Light"/>
                <a:sym typeface="Helvetica Neue Light"/>
              </a:rPr>
              <a:t>que queremos </a:t>
            </a:r>
            <a:r>
              <a:rPr b="1" lang="en-GB" sz="2000">
                <a:solidFill>
                  <a:schemeClr val="dk1"/>
                </a:solidFill>
                <a:highlight>
                  <a:srgbClr val="FFFFFF"/>
                </a:highlight>
                <a:latin typeface="Helvetica Neue"/>
                <a:ea typeface="Helvetica Neue"/>
                <a:cs typeface="Helvetica Neue"/>
                <a:sym typeface="Helvetica Neue"/>
              </a:rPr>
              <a:t>leer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segundo parámetro </a:t>
            </a:r>
            <a:r>
              <a:rPr lang="en-GB" sz="2000">
                <a:solidFill>
                  <a:schemeClr val="dk1"/>
                </a:solidFill>
                <a:highlight>
                  <a:srgbClr val="FFFFFF"/>
                </a:highlight>
                <a:latin typeface="Helvetica Neue Light"/>
                <a:ea typeface="Helvetica Neue Light"/>
                <a:cs typeface="Helvetica Neue Light"/>
                <a:sym typeface="Helvetica Neue Light"/>
              </a:rPr>
              <a:t>indica el </a:t>
            </a:r>
            <a:r>
              <a:rPr b="1" lang="en-GB" sz="2000">
                <a:solidFill>
                  <a:schemeClr val="dk1"/>
                </a:solidFill>
                <a:highlight>
                  <a:srgbClr val="FFFFFF"/>
                </a:highlight>
                <a:latin typeface="Helvetica Neue"/>
                <a:ea typeface="Helvetica Neue"/>
                <a:cs typeface="Helvetica Neue"/>
                <a:sym typeface="Helvetica Neue"/>
              </a:rPr>
              <a:t>formato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codificación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caracteres </a:t>
            </a:r>
            <a:r>
              <a:rPr lang="en-GB" sz="2000">
                <a:solidFill>
                  <a:schemeClr val="dk1"/>
                </a:solidFill>
                <a:highlight>
                  <a:srgbClr val="FFFFFF"/>
                </a:highlight>
                <a:latin typeface="Helvetica Neue Light"/>
                <a:ea typeface="Helvetica Neue Light"/>
                <a:cs typeface="Helvetica Neue Light"/>
                <a:sym typeface="Helvetica Neue Light"/>
              </a:rPr>
              <a:t>con que fue escrito el dato que estamos leyendo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formato que utilizaremos con más frecuencia será </a:t>
            </a:r>
            <a:r>
              <a:rPr b="1" lang="en-GB" sz="2000">
                <a:solidFill>
                  <a:schemeClr val="dk1"/>
                </a:solidFill>
                <a:highlight>
                  <a:srgbClr val="FFFFFF"/>
                </a:highlight>
                <a:latin typeface="Helvetica Neue"/>
                <a:ea typeface="Helvetica Neue"/>
                <a:cs typeface="Helvetica Neue"/>
                <a:sym typeface="Helvetica Neue"/>
              </a:rPr>
              <a:t>'utf-8' </a:t>
            </a:r>
            <a:r>
              <a:rPr lang="en-GB" sz="2000">
                <a:solidFill>
                  <a:schemeClr val="dk1"/>
                </a:solidFill>
                <a:highlight>
                  <a:srgbClr val="FFFFFF"/>
                </a:highlight>
                <a:latin typeface="Helvetica Neue Light"/>
                <a:ea typeface="Helvetica Neue Light"/>
                <a:cs typeface="Helvetica Neue Light"/>
                <a:sym typeface="Helvetica Neue Light"/>
              </a:rPr>
              <a:t>(inglés: 8-bit Unicode Transformation Format, español: Formato de Codificación de caracteres Unicode).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21" name="Google Shape;321;p46"/>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322" name="Google Shape;322;p46"/>
          <p:cNvPicPr preferRelativeResize="0"/>
          <p:nvPr/>
        </p:nvPicPr>
        <p:blipFill>
          <a:blip r:embed="rId5">
            <a:alphaModFix/>
          </a:blip>
          <a:stretch>
            <a:fillRect/>
          </a:stretch>
        </p:blipFill>
        <p:spPr>
          <a:xfrm>
            <a:off x="949050" y="1742101"/>
            <a:ext cx="5736575" cy="561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26" name="Shape 326"/>
        <p:cNvGrpSpPr/>
        <p:nvPr/>
      </p:nvGrpSpPr>
      <p:grpSpPr>
        <a:xfrm>
          <a:off x="0" y="0"/>
          <a:ext cx="0" cy="0"/>
          <a:chOff x="0" y="0"/>
          <a:chExt cx="0" cy="0"/>
        </a:xfrm>
      </p:grpSpPr>
      <p:sp>
        <p:nvSpPr>
          <p:cNvPr id="327" name="Google Shape;327;p47"/>
          <p:cNvSpPr txBox="1"/>
          <p:nvPr/>
        </p:nvSpPr>
        <p:spPr>
          <a:xfrm>
            <a:off x="483450" y="1497325"/>
            <a:ext cx="7787400" cy="2974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la ruta comienza con un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se trata de una </a:t>
            </a:r>
            <a:r>
              <a:rPr i="1" lang="en-GB" sz="2000">
                <a:latin typeface="Helvetica Neue Light"/>
                <a:ea typeface="Helvetica Neue Light"/>
                <a:cs typeface="Helvetica Neue Light"/>
                <a:sym typeface="Helvetica Neue Light"/>
              </a:rPr>
              <a:t>ruta relativa</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Supongamos que el programa se está ejecutando en la carpeta </a:t>
            </a:r>
            <a:r>
              <a:rPr b="1" lang="en-GB" sz="2000">
                <a:latin typeface="Helvetica Neue"/>
                <a:ea typeface="Helvetica Neue"/>
                <a:cs typeface="Helvetica Neue"/>
                <a:sym typeface="Helvetica Neue"/>
              </a:rPr>
              <a:t>'/user/documents/workspace/proyecto/'</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llamamos a alguna función con la ruta: </a:t>
            </a:r>
            <a:r>
              <a:rPr b="1" lang="en-GB" sz="2000">
                <a:latin typeface="Helvetica Neue"/>
                <a:ea typeface="Helvetica Neue"/>
                <a:cs typeface="Helvetica Neue"/>
                <a:sym typeface="Helvetica Neue"/>
              </a:rPr>
              <a:t>'./mi-archivo.txt'</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'mi-archivo.txt'</a:t>
            </a:r>
            <a:r>
              <a:rPr lang="en-GB" sz="2000">
                <a:latin typeface="Helvetica Neue Light"/>
                <a:ea typeface="Helvetica Neue Light"/>
                <a:cs typeface="Helvetica Neue Light"/>
                <a:sym typeface="Helvetica Neue Light"/>
              </a:rPr>
              <a:t>, estaremos en realidad leyendo la ruta: </a:t>
            </a:r>
            <a:r>
              <a:rPr b="1" lang="en-GB" sz="2000">
                <a:latin typeface="Helvetica Neue"/>
                <a:ea typeface="Helvetica Neue"/>
                <a:cs typeface="Helvetica Neue"/>
                <a:sym typeface="Helvetica Neue"/>
              </a:rPr>
              <a:t>'/user/documents/workspace/proyecto/mi-archivo.txt'</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la ruta, en cambio, comienza con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estaremos leyendo exactamente esa ruta.</a:t>
            </a:r>
            <a:endParaRPr b="1" sz="2000">
              <a:latin typeface="Helvetica Neue"/>
              <a:ea typeface="Helvetica Neue"/>
              <a:cs typeface="Helvetica Neue"/>
              <a:sym typeface="Helvetica Neue"/>
            </a:endParaRPr>
          </a:p>
        </p:txBody>
      </p:sp>
      <p:sp>
        <p:nvSpPr>
          <p:cNvPr id="328" name="Google Shape;328;p47"/>
          <p:cNvSpPr txBox="1"/>
          <p:nvPr/>
        </p:nvSpPr>
        <p:spPr>
          <a:xfrm>
            <a:off x="1181775" y="320700"/>
            <a:ext cx="6947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Acerca de las rutas...</a:t>
            </a:r>
            <a:endParaRPr i="1" sz="4000">
              <a:latin typeface="Anton"/>
              <a:ea typeface="Anton"/>
              <a:cs typeface="Anton"/>
              <a:sym typeface="Anton"/>
            </a:endParaRPr>
          </a:p>
        </p:txBody>
      </p:sp>
      <p:pic>
        <p:nvPicPr>
          <p:cNvPr id="329" name="Google Shape;329;p4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nvSpPr>
        <p:spPr>
          <a:xfrm>
            <a:off x="386350" y="454225"/>
            <a:ext cx="7300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Sobree</a:t>
            </a:r>
            <a:r>
              <a:rPr i="1" lang="en-GB" sz="3600">
                <a:latin typeface="Anton"/>
                <a:ea typeface="Anton"/>
                <a:cs typeface="Anton"/>
                <a:sym typeface="Anton"/>
              </a:rPr>
              <a:t>scribir</a:t>
            </a:r>
            <a:r>
              <a:rPr i="1" lang="en-GB" sz="3600">
                <a:latin typeface="Anton"/>
                <a:ea typeface="Anton"/>
                <a:cs typeface="Anton"/>
                <a:sym typeface="Anton"/>
              </a:rPr>
              <a:t> un archivo</a:t>
            </a:r>
            <a:endParaRPr i="1" sz="3600">
              <a:latin typeface="Anton"/>
              <a:ea typeface="Anton"/>
              <a:cs typeface="Anton"/>
              <a:sym typeface="Anton"/>
            </a:endParaRPr>
          </a:p>
        </p:txBody>
      </p:sp>
      <p:pic>
        <p:nvPicPr>
          <p:cNvPr id="335" name="Google Shape;335;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6" name="Google Shape;336;p48"/>
          <p:cNvSpPr txBox="1"/>
          <p:nvPr/>
        </p:nvSpPr>
        <p:spPr>
          <a:xfrm>
            <a:off x="871575" y="1235650"/>
            <a:ext cx="78303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writeFileSync(ruta, datos)  //sobreescribe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primer parámetro</a:t>
            </a:r>
            <a:r>
              <a:rPr lang="en-GB" sz="1800">
                <a:solidFill>
                  <a:schemeClr val="dk1"/>
                </a:solidFill>
                <a:highlight>
                  <a:srgbClr val="FFFFFF"/>
                </a:highlight>
                <a:latin typeface="Helvetica Neue Light"/>
                <a:ea typeface="Helvetica Neue Light"/>
                <a:cs typeface="Helvetica Neue Light"/>
                <a:sym typeface="Helvetica Neue Light"/>
              </a:rPr>
              <a:t> es un </a:t>
            </a:r>
            <a:r>
              <a:rPr b="1" lang="en-GB" sz="1800">
                <a:solidFill>
                  <a:schemeClr val="dk1"/>
                </a:solidFill>
                <a:highlight>
                  <a:srgbClr val="FFFFFF"/>
                </a:highlight>
                <a:latin typeface="Helvetica Neue"/>
                <a:ea typeface="Helvetica Neue"/>
                <a:cs typeface="Helvetica Neue"/>
                <a:sym typeface="Helvetica Neue"/>
              </a:rPr>
              <a:t>string </a:t>
            </a:r>
            <a:r>
              <a:rPr lang="en-GB" sz="1800">
                <a:solidFill>
                  <a:schemeClr val="dk1"/>
                </a:solidFill>
                <a:highlight>
                  <a:srgbClr val="FFFFFF"/>
                </a:highlight>
                <a:latin typeface="Helvetica Neue Light"/>
                <a:ea typeface="Helvetica Neue Light"/>
                <a:cs typeface="Helvetica Neue Light"/>
                <a:sym typeface="Helvetica Neue Light"/>
              </a:rPr>
              <a:t>con la </a:t>
            </a:r>
            <a:r>
              <a:rPr b="1" lang="en-GB" sz="1800">
                <a:solidFill>
                  <a:schemeClr val="dk1"/>
                </a:solidFill>
                <a:highlight>
                  <a:srgbClr val="FFFFFF"/>
                </a:highlight>
                <a:latin typeface="Helvetica Neue"/>
                <a:ea typeface="Helvetica Neue"/>
                <a:cs typeface="Helvetica Neue"/>
                <a:sym typeface="Helvetica Neue"/>
              </a:rPr>
              <a:t>ruta </a:t>
            </a:r>
            <a:r>
              <a:rPr lang="en-GB" sz="1800">
                <a:solidFill>
                  <a:schemeClr val="dk1"/>
                </a:solidFill>
                <a:highlight>
                  <a:srgbClr val="FFFFFF"/>
                </a:highlight>
                <a:latin typeface="Helvetica Neue Light"/>
                <a:ea typeface="Helvetica Neue Light"/>
                <a:cs typeface="Helvetica Neue Light"/>
                <a:sym typeface="Helvetica Neue Light"/>
              </a:rPr>
              <a:t>del </a:t>
            </a:r>
            <a:r>
              <a:rPr b="1" lang="en-GB" sz="1800">
                <a:solidFill>
                  <a:schemeClr val="dk1"/>
                </a:solidFill>
                <a:highlight>
                  <a:srgbClr val="FFFFFF"/>
                </a:highlight>
                <a:latin typeface="Helvetica Neue"/>
                <a:ea typeface="Helvetica Neue"/>
                <a:cs typeface="Helvetica Neue"/>
                <a:sym typeface="Helvetica Neue"/>
              </a:rPr>
              <a:t>archivo </a:t>
            </a:r>
            <a:r>
              <a:rPr lang="en-GB" sz="1800">
                <a:solidFill>
                  <a:schemeClr val="dk1"/>
                </a:solidFill>
                <a:highlight>
                  <a:srgbClr val="FFFFFF"/>
                </a:highlight>
                <a:latin typeface="Helvetica Neue Light"/>
                <a:ea typeface="Helvetica Neue Light"/>
                <a:cs typeface="Helvetica Neue Light"/>
                <a:sym typeface="Helvetica Neue Light"/>
              </a:rPr>
              <a:t>en el que queremos </a:t>
            </a:r>
            <a:r>
              <a:rPr b="1" lang="en-GB" sz="1800">
                <a:solidFill>
                  <a:schemeClr val="dk1"/>
                </a:solidFill>
                <a:highlight>
                  <a:srgbClr val="FFFFFF"/>
                </a:highlight>
                <a:latin typeface="Helvetica Neue"/>
                <a:ea typeface="Helvetica Neue"/>
                <a:cs typeface="Helvetica Neue"/>
                <a:sym typeface="Helvetica Neue"/>
              </a:rPr>
              <a:t>escribir </a:t>
            </a:r>
            <a:endParaRPr b="1" sz="1800">
              <a:solidFill>
                <a:schemeClr val="dk1"/>
              </a:solidFill>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segundo parámetro </a:t>
            </a:r>
            <a:r>
              <a:rPr lang="en-GB" sz="1800">
                <a:solidFill>
                  <a:schemeClr val="dk1"/>
                </a:solidFill>
                <a:highlight>
                  <a:srgbClr val="FFFFFF"/>
                </a:highlight>
                <a:latin typeface="Helvetica Neue Light"/>
                <a:ea typeface="Helvetica Neue Light"/>
                <a:cs typeface="Helvetica Neue Light"/>
                <a:sym typeface="Helvetica Neue Light"/>
              </a:rPr>
              <a:t>indica </a:t>
            </a:r>
            <a:r>
              <a:rPr b="1" lang="en-GB" sz="1800">
                <a:solidFill>
                  <a:schemeClr val="dk1"/>
                </a:solidFill>
                <a:highlight>
                  <a:srgbClr val="FFFFFF"/>
                </a:highlight>
                <a:latin typeface="Helvetica Neue"/>
                <a:ea typeface="Helvetica Neue"/>
                <a:cs typeface="Helvetica Neue"/>
                <a:sym typeface="Helvetica Neue"/>
              </a:rPr>
              <a:t>lo que queremos escribir</a:t>
            </a:r>
            <a:r>
              <a:rPr lang="en-GB" sz="1800">
                <a:solidFill>
                  <a:schemeClr val="dk1"/>
                </a:solidFill>
                <a:highlight>
                  <a:srgbClr val="FFFFFF"/>
                </a:highlight>
                <a:latin typeface="Helvetica Neue Light"/>
                <a:ea typeface="Helvetica Neue Light"/>
                <a:cs typeface="Helvetica Neue Light"/>
                <a:sym typeface="Helvetica Neue Light"/>
              </a:rPr>
              <a:t>. </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La función admite un </a:t>
            </a:r>
            <a:r>
              <a:rPr b="1" lang="en-GB" sz="1800">
                <a:solidFill>
                  <a:schemeClr val="dk1"/>
                </a:solidFill>
                <a:highlight>
                  <a:srgbClr val="FFFFFF"/>
                </a:highlight>
                <a:latin typeface="Helvetica Neue"/>
                <a:ea typeface="Helvetica Neue"/>
                <a:cs typeface="Helvetica Neue"/>
                <a:sym typeface="Helvetica Neue"/>
              </a:rPr>
              <a:t>tercer parámetro opcional </a:t>
            </a:r>
            <a:r>
              <a:rPr lang="en-GB" sz="1800">
                <a:solidFill>
                  <a:schemeClr val="dk1"/>
                </a:solidFill>
                <a:highlight>
                  <a:srgbClr val="FFFFFF"/>
                </a:highlight>
                <a:latin typeface="Helvetica Neue Light"/>
                <a:ea typeface="Helvetica Neue Light"/>
                <a:cs typeface="Helvetica Neue Light"/>
                <a:sym typeface="Helvetica Neue Light"/>
              </a:rPr>
              <a:t>para </a:t>
            </a:r>
            <a:r>
              <a:rPr b="1" lang="en-GB" sz="1800">
                <a:solidFill>
                  <a:schemeClr val="dk1"/>
                </a:solidFill>
                <a:highlight>
                  <a:srgbClr val="FFFFFF"/>
                </a:highlight>
                <a:latin typeface="Helvetica Neue"/>
                <a:ea typeface="Helvetica Neue"/>
                <a:cs typeface="Helvetica Neue"/>
                <a:sym typeface="Helvetica Neue"/>
              </a:rPr>
              <a:t>indicar </a:t>
            </a: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formato </a:t>
            </a:r>
            <a:r>
              <a:rPr lang="en-GB" sz="1800">
                <a:solidFill>
                  <a:schemeClr val="dk1"/>
                </a:solidFill>
                <a:highlight>
                  <a:srgbClr val="FFFFFF"/>
                </a:highlight>
                <a:latin typeface="Helvetica Neue Light"/>
                <a:ea typeface="Helvetica Neue Light"/>
                <a:cs typeface="Helvetica Neue Light"/>
                <a:sym typeface="Helvetica Neue Light"/>
              </a:rPr>
              <a:t>de codificación de caracteres con que queremos escribir el texto: por defecto </a:t>
            </a:r>
            <a:r>
              <a:rPr i="1" lang="en-GB" sz="1800">
                <a:solidFill>
                  <a:schemeClr val="dk1"/>
                </a:solidFill>
                <a:highlight>
                  <a:schemeClr val="lt1"/>
                </a:highlight>
                <a:latin typeface="Helvetica Neue Light"/>
                <a:ea typeface="Helvetica Neue Light"/>
                <a:cs typeface="Helvetica Neue Light"/>
                <a:sym typeface="Helvetica Neue Light"/>
              </a:rPr>
              <a:t>'utf-8'.</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provista fuera </a:t>
            </a:r>
            <a:r>
              <a:rPr b="1" lang="en-GB" sz="1800">
                <a:solidFill>
                  <a:schemeClr val="dk1"/>
                </a:solidFill>
                <a:highlight>
                  <a:schemeClr val="lt1"/>
                </a:highlight>
                <a:latin typeface="Helvetica Neue"/>
                <a:ea typeface="Helvetica Neue"/>
                <a:cs typeface="Helvetica Neue"/>
                <a:sym typeface="Helvetica Neue"/>
              </a:rPr>
              <a:t>válida</a:t>
            </a:r>
            <a:r>
              <a:rPr lang="en-GB" sz="1800">
                <a:solidFill>
                  <a:schemeClr val="dk1"/>
                </a:solidFill>
                <a:highlight>
                  <a:schemeClr val="lt1"/>
                </a:highlight>
                <a:latin typeface="Helvetica Neue Light"/>
                <a:ea typeface="Helvetica Neue Light"/>
                <a:cs typeface="Helvetica Neue Light"/>
                <a:sym typeface="Helvetica Neue Light"/>
              </a:rPr>
              <a:t>, pero el nombre de </a:t>
            </a:r>
            <a:r>
              <a:rPr b="1" lang="en-GB" sz="1800">
                <a:solidFill>
                  <a:schemeClr val="dk1"/>
                </a:solidFill>
                <a:highlight>
                  <a:schemeClr val="lt1"/>
                </a:highlight>
                <a:latin typeface="Helvetica Neue"/>
                <a:ea typeface="Helvetica Neue"/>
                <a:cs typeface="Helvetica Neue"/>
                <a:sym typeface="Helvetica Neue"/>
              </a:rPr>
              <a:t>archivo no existiera</a:t>
            </a:r>
            <a:r>
              <a:rPr lang="en-GB" sz="1800">
                <a:solidFill>
                  <a:schemeClr val="dk1"/>
                </a:solidFill>
                <a:highlight>
                  <a:schemeClr val="lt1"/>
                </a:highlight>
                <a:latin typeface="Helvetica Neue Light"/>
                <a:ea typeface="Helvetica Neue Light"/>
                <a:cs typeface="Helvetica Neue Light"/>
                <a:sym typeface="Helvetica Neue Light"/>
              </a:rPr>
              <a:t>, la función creará un </a:t>
            </a:r>
            <a:r>
              <a:rPr b="1" lang="en-GB" sz="1800">
                <a:solidFill>
                  <a:schemeClr val="dk1"/>
                </a:solidFill>
                <a:highlight>
                  <a:schemeClr val="lt1"/>
                </a:highlight>
                <a:latin typeface="Helvetica Neue"/>
                <a:ea typeface="Helvetica Neue"/>
                <a:cs typeface="Helvetica Neue"/>
                <a:sym typeface="Helvetica Neue"/>
              </a:rPr>
              <a:t>nuevo archivo </a:t>
            </a:r>
            <a:r>
              <a:rPr lang="en-GB" sz="1800">
                <a:solidFill>
                  <a:schemeClr val="dk1"/>
                </a:solidFill>
                <a:highlight>
                  <a:schemeClr val="lt1"/>
                </a:highlight>
                <a:latin typeface="Helvetica Neue Light"/>
                <a:ea typeface="Helvetica Neue Light"/>
                <a:cs typeface="Helvetica Neue Light"/>
                <a:sym typeface="Helvetica Neue Light"/>
              </a:rPr>
              <a:t>con el nombre provisto.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37" name="Google Shape;337;p48"/>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338" name="Google Shape;338;p48"/>
          <p:cNvPicPr preferRelativeResize="0"/>
          <p:nvPr/>
        </p:nvPicPr>
        <p:blipFill>
          <a:blip r:embed="rId5">
            <a:alphaModFix/>
          </a:blip>
          <a:stretch>
            <a:fillRect/>
          </a:stretch>
        </p:blipFill>
        <p:spPr>
          <a:xfrm>
            <a:off x="967200" y="1752676"/>
            <a:ext cx="6913800" cy="46511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9"/>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Agregar contenidos a un archivo</a:t>
            </a:r>
            <a:endParaRPr i="1" sz="3600">
              <a:latin typeface="Anton"/>
              <a:ea typeface="Anton"/>
              <a:cs typeface="Anton"/>
              <a:sym typeface="Anton"/>
            </a:endParaRPr>
          </a:p>
        </p:txBody>
      </p:sp>
      <p:pic>
        <p:nvPicPr>
          <p:cNvPr id="344" name="Google Shape;344;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5" name="Google Shape;345;p4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46" name="Google Shape;346;p49"/>
          <p:cNvSpPr txBox="1"/>
          <p:nvPr/>
        </p:nvSpPr>
        <p:spPr>
          <a:xfrm>
            <a:off x="860150" y="1209925"/>
            <a:ext cx="7830300" cy="370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fs.appendFileSync</a:t>
            </a:r>
            <a:r>
              <a:rPr i="1" lang="en-GB" sz="2000">
                <a:solidFill>
                  <a:schemeClr val="dk1"/>
                </a:solidFill>
                <a:highlight>
                  <a:schemeClr val="lt1"/>
                </a:highlight>
                <a:latin typeface="Helvetica Neue Light"/>
                <a:ea typeface="Helvetica Neue Light"/>
                <a:cs typeface="Helvetica Neue Light"/>
                <a:sym typeface="Helvetica Neue Light"/>
              </a:rPr>
              <a:t>(ruta, datos)  //agregar contenido a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primer parámetro</a:t>
            </a:r>
            <a:r>
              <a:rPr lang="en-GB" sz="1800">
                <a:solidFill>
                  <a:schemeClr val="dk1"/>
                </a:solidFill>
                <a:highlight>
                  <a:schemeClr val="lt1"/>
                </a:highlight>
                <a:latin typeface="Helvetica Neue Light"/>
                <a:ea typeface="Helvetica Neue Light"/>
                <a:cs typeface="Helvetica Neue Light"/>
                <a:sym typeface="Helvetica Neue Light"/>
              </a:rPr>
              <a:t> es un </a:t>
            </a:r>
            <a:r>
              <a:rPr b="1" lang="en-GB" sz="1800">
                <a:solidFill>
                  <a:schemeClr val="dk1"/>
                </a:solidFill>
                <a:highlight>
                  <a:schemeClr val="lt1"/>
                </a:highlight>
                <a:latin typeface="Helvetica Neue"/>
                <a:ea typeface="Helvetica Neue"/>
                <a:cs typeface="Helvetica Neue"/>
                <a:sym typeface="Helvetica Neue"/>
              </a:rPr>
              <a:t>string </a:t>
            </a:r>
            <a:r>
              <a:rPr lang="en-GB" sz="1800">
                <a:solidFill>
                  <a:schemeClr val="dk1"/>
                </a:solidFill>
                <a:highlight>
                  <a:schemeClr val="lt1"/>
                </a:highlight>
                <a:latin typeface="Helvetica Neue Light"/>
                <a:ea typeface="Helvetica Neue Light"/>
                <a:cs typeface="Helvetica Neue Light"/>
                <a:sym typeface="Helvetica Neue Light"/>
              </a:rPr>
              <a:t>con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del </a:t>
            </a:r>
            <a:r>
              <a:rPr b="1" lang="en-GB" sz="1800">
                <a:solidFill>
                  <a:schemeClr val="dk1"/>
                </a:solidFill>
                <a:highlight>
                  <a:schemeClr val="lt1"/>
                </a:highlight>
                <a:latin typeface="Helvetica Neue"/>
                <a:ea typeface="Helvetica Neue"/>
                <a:cs typeface="Helvetica Neue"/>
                <a:sym typeface="Helvetica Neue"/>
              </a:rPr>
              <a:t>archivo </a:t>
            </a:r>
            <a:r>
              <a:rPr lang="en-GB" sz="1800">
                <a:solidFill>
                  <a:schemeClr val="dk1"/>
                </a:solidFill>
                <a:highlight>
                  <a:schemeClr val="lt1"/>
                </a:highlight>
                <a:latin typeface="Helvetica Neue Light"/>
                <a:ea typeface="Helvetica Neue Light"/>
                <a:cs typeface="Helvetica Neue Light"/>
                <a:sym typeface="Helvetica Neue Light"/>
              </a:rPr>
              <a:t>al que le queremos </a:t>
            </a:r>
            <a:r>
              <a:rPr b="1" lang="en-GB" sz="1800">
                <a:solidFill>
                  <a:schemeClr val="dk1"/>
                </a:solidFill>
                <a:highlight>
                  <a:schemeClr val="lt1"/>
                </a:highlight>
                <a:latin typeface="Helvetica Neue"/>
                <a:ea typeface="Helvetica Neue"/>
                <a:cs typeface="Helvetica Neue"/>
                <a:sym typeface="Helvetica Neue"/>
              </a:rPr>
              <a:t>agregar contenidos</a:t>
            </a:r>
            <a:endParaRPr b="1"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segundo parámetro </a:t>
            </a:r>
            <a:r>
              <a:rPr lang="en-GB" sz="1800">
                <a:solidFill>
                  <a:schemeClr val="dk1"/>
                </a:solidFill>
                <a:highlight>
                  <a:schemeClr val="lt1"/>
                </a:highlight>
                <a:latin typeface="Helvetica Neue Light"/>
                <a:ea typeface="Helvetica Neue Light"/>
                <a:cs typeface="Helvetica Neue Light"/>
                <a:sym typeface="Helvetica Neue Light"/>
              </a:rPr>
              <a:t>indica </a:t>
            </a:r>
            <a:r>
              <a:rPr b="1" lang="en-GB" sz="1800">
                <a:solidFill>
                  <a:schemeClr val="dk1"/>
                </a:solidFill>
                <a:highlight>
                  <a:schemeClr val="lt1"/>
                </a:highlight>
                <a:latin typeface="Helvetica Neue"/>
                <a:ea typeface="Helvetica Neue"/>
                <a:cs typeface="Helvetica Neue"/>
                <a:sym typeface="Helvetica Neue"/>
              </a:rPr>
              <a:t>lo que queremos agregar</a:t>
            </a:r>
            <a:r>
              <a:rPr lang="en-GB"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 función admite un </a:t>
            </a:r>
            <a:r>
              <a:rPr b="1" lang="en-GB" sz="1800">
                <a:solidFill>
                  <a:schemeClr val="dk1"/>
                </a:solidFill>
                <a:highlight>
                  <a:schemeClr val="lt1"/>
                </a:highlight>
                <a:latin typeface="Helvetica Neue"/>
                <a:ea typeface="Helvetica Neue"/>
                <a:cs typeface="Helvetica Neue"/>
                <a:sym typeface="Helvetica Neue"/>
              </a:rPr>
              <a:t>tercer parámetro opcional </a:t>
            </a:r>
            <a:r>
              <a:rPr lang="en-GB" sz="1800">
                <a:solidFill>
                  <a:schemeClr val="dk1"/>
                </a:solidFill>
                <a:highlight>
                  <a:schemeClr val="lt1"/>
                </a:highlight>
                <a:latin typeface="Helvetica Neue Light"/>
                <a:ea typeface="Helvetica Neue Light"/>
                <a:cs typeface="Helvetica Neue Light"/>
                <a:sym typeface="Helvetica Neue Light"/>
              </a:rPr>
              <a:t>para </a:t>
            </a:r>
            <a:r>
              <a:rPr b="1" lang="en-GB" sz="1800">
                <a:solidFill>
                  <a:schemeClr val="dk1"/>
                </a:solidFill>
                <a:highlight>
                  <a:schemeClr val="lt1"/>
                </a:highlight>
                <a:latin typeface="Helvetica Neue"/>
                <a:ea typeface="Helvetica Neue"/>
                <a:cs typeface="Helvetica Neue"/>
                <a:sym typeface="Helvetica Neue"/>
              </a:rPr>
              <a:t>indicar </a:t>
            </a: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formato </a:t>
            </a:r>
            <a:r>
              <a:rPr lang="en-GB" sz="1800">
                <a:solidFill>
                  <a:schemeClr val="dk1"/>
                </a:solidFill>
                <a:highlight>
                  <a:schemeClr val="lt1"/>
                </a:highlight>
                <a:latin typeface="Helvetica Neue Light"/>
                <a:ea typeface="Helvetica Neue Light"/>
                <a:cs typeface="Helvetica Neue Light"/>
                <a:sym typeface="Helvetica Neue Light"/>
              </a:rPr>
              <a:t>de codificación de caracteres con que queremos escribir el texto: por defecto </a:t>
            </a:r>
            <a:r>
              <a:rPr i="1" lang="en-GB" sz="1800">
                <a:solidFill>
                  <a:schemeClr val="dk1"/>
                </a:solidFill>
                <a:highlight>
                  <a:schemeClr val="lt1"/>
                </a:highlight>
                <a:latin typeface="Helvetica Neue Light"/>
                <a:ea typeface="Helvetica Neue Light"/>
                <a:cs typeface="Helvetica Neue Light"/>
                <a:sym typeface="Helvetica Neue Light"/>
              </a:rPr>
              <a:t>'utf-8'.</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provista fuera </a:t>
            </a:r>
            <a:r>
              <a:rPr b="1" lang="en-GB" sz="1800">
                <a:solidFill>
                  <a:schemeClr val="dk1"/>
                </a:solidFill>
                <a:highlight>
                  <a:schemeClr val="lt1"/>
                </a:highlight>
                <a:latin typeface="Helvetica Neue"/>
                <a:ea typeface="Helvetica Neue"/>
                <a:cs typeface="Helvetica Neue"/>
                <a:sym typeface="Helvetica Neue"/>
              </a:rPr>
              <a:t>válida</a:t>
            </a:r>
            <a:r>
              <a:rPr lang="en-GB" sz="1800">
                <a:solidFill>
                  <a:schemeClr val="dk1"/>
                </a:solidFill>
                <a:highlight>
                  <a:schemeClr val="lt1"/>
                </a:highlight>
                <a:latin typeface="Helvetica Neue Light"/>
                <a:ea typeface="Helvetica Neue Light"/>
                <a:cs typeface="Helvetica Neue Light"/>
                <a:sym typeface="Helvetica Neue Light"/>
              </a:rPr>
              <a:t>, pero el nombre de </a:t>
            </a:r>
            <a:r>
              <a:rPr b="1" lang="en-GB" sz="1800">
                <a:solidFill>
                  <a:schemeClr val="dk1"/>
                </a:solidFill>
                <a:highlight>
                  <a:schemeClr val="lt1"/>
                </a:highlight>
                <a:latin typeface="Helvetica Neue"/>
                <a:ea typeface="Helvetica Neue"/>
                <a:cs typeface="Helvetica Neue"/>
                <a:sym typeface="Helvetica Neue"/>
              </a:rPr>
              <a:t>archivo no existiera</a:t>
            </a:r>
            <a:r>
              <a:rPr lang="en-GB" sz="1800">
                <a:solidFill>
                  <a:schemeClr val="dk1"/>
                </a:solidFill>
                <a:highlight>
                  <a:schemeClr val="lt1"/>
                </a:highlight>
                <a:latin typeface="Helvetica Neue Light"/>
                <a:ea typeface="Helvetica Neue Light"/>
                <a:cs typeface="Helvetica Neue Light"/>
                <a:sym typeface="Helvetica Neue Light"/>
              </a:rPr>
              <a:t>, la función creará un </a:t>
            </a:r>
            <a:r>
              <a:rPr b="1" lang="en-GB" sz="1800">
                <a:solidFill>
                  <a:schemeClr val="dk1"/>
                </a:solidFill>
                <a:highlight>
                  <a:schemeClr val="lt1"/>
                </a:highlight>
                <a:latin typeface="Helvetica Neue"/>
                <a:ea typeface="Helvetica Neue"/>
                <a:cs typeface="Helvetica Neue"/>
                <a:sym typeface="Helvetica Neue"/>
              </a:rPr>
              <a:t>nuevo archivo </a:t>
            </a:r>
            <a:r>
              <a:rPr lang="en-GB" sz="1800">
                <a:solidFill>
                  <a:schemeClr val="dk1"/>
                </a:solidFill>
                <a:highlight>
                  <a:schemeClr val="lt1"/>
                </a:highlight>
                <a:latin typeface="Helvetica Neue Light"/>
                <a:ea typeface="Helvetica Neue Light"/>
                <a:cs typeface="Helvetica Neue Light"/>
                <a:sym typeface="Helvetica Neue Light"/>
              </a:rPr>
              <a:t>con el nombre provisto</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347" name="Google Shape;347;p49"/>
          <p:cNvPicPr preferRelativeResize="0"/>
          <p:nvPr/>
        </p:nvPicPr>
        <p:blipFill>
          <a:blip r:embed="rId5">
            <a:alphaModFix/>
          </a:blip>
          <a:stretch>
            <a:fillRect/>
          </a:stretch>
        </p:blipFill>
        <p:spPr>
          <a:xfrm>
            <a:off x="989700" y="1725900"/>
            <a:ext cx="7700749" cy="45300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0"/>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Borrar </a:t>
            </a:r>
            <a:r>
              <a:rPr i="1" lang="en-GB" sz="3600">
                <a:latin typeface="Anton"/>
                <a:ea typeface="Anton"/>
                <a:cs typeface="Anton"/>
                <a:sym typeface="Anton"/>
              </a:rPr>
              <a:t>un archivo</a:t>
            </a:r>
            <a:endParaRPr i="1" sz="3600">
              <a:latin typeface="Anton"/>
              <a:ea typeface="Anton"/>
              <a:cs typeface="Anton"/>
              <a:sym typeface="Anton"/>
            </a:endParaRPr>
          </a:p>
        </p:txBody>
      </p:sp>
      <p:pic>
        <p:nvPicPr>
          <p:cNvPr id="353" name="Google Shape;353;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4" name="Google Shape;354;p5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55" name="Google Shape;355;p50"/>
          <p:cNvSpPr txBox="1"/>
          <p:nvPr/>
        </p:nvSpPr>
        <p:spPr>
          <a:xfrm>
            <a:off x="860150" y="1209925"/>
            <a:ext cx="6598200" cy="205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fs.unlinkSync</a:t>
            </a:r>
            <a:r>
              <a:rPr i="1" lang="en-GB" sz="2000">
                <a:solidFill>
                  <a:schemeClr val="dk1"/>
                </a:solidFill>
                <a:highlight>
                  <a:schemeClr val="lt1"/>
                </a:highlight>
                <a:latin typeface="Helvetica Neue Light"/>
                <a:ea typeface="Helvetica Neue Light"/>
                <a:cs typeface="Helvetica Neue Light"/>
                <a:sym typeface="Helvetica Neue Light"/>
              </a:rPr>
              <a:t>(ruta)</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único parámetro</a:t>
            </a:r>
            <a:r>
              <a:rPr lang="en-GB" sz="1800">
                <a:solidFill>
                  <a:schemeClr val="dk1"/>
                </a:solidFill>
                <a:highlight>
                  <a:srgbClr val="FFFFFF"/>
                </a:highlight>
                <a:latin typeface="Helvetica Neue Light"/>
                <a:ea typeface="Helvetica Neue Light"/>
                <a:cs typeface="Helvetica Neue Light"/>
                <a:sym typeface="Helvetica Neue Light"/>
              </a:rPr>
              <a:t> es un </a:t>
            </a:r>
            <a:r>
              <a:rPr b="1" lang="en-GB" sz="1800">
                <a:solidFill>
                  <a:schemeClr val="dk1"/>
                </a:solidFill>
                <a:highlight>
                  <a:srgbClr val="FFFFFF"/>
                </a:highlight>
                <a:latin typeface="Helvetica Neue"/>
                <a:ea typeface="Helvetica Neue"/>
                <a:cs typeface="Helvetica Neue"/>
                <a:sym typeface="Helvetica Neue"/>
              </a:rPr>
              <a:t>string </a:t>
            </a:r>
            <a:r>
              <a:rPr lang="en-GB" sz="1800">
                <a:solidFill>
                  <a:schemeClr val="dk1"/>
                </a:solidFill>
                <a:highlight>
                  <a:srgbClr val="FFFFFF"/>
                </a:highlight>
                <a:latin typeface="Helvetica Neue Light"/>
                <a:ea typeface="Helvetica Neue Light"/>
                <a:cs typeface="Helvetica Neue Light"/>
                <a:sym typeface="Helvetica Neue Light"/>
              </a:rPr>
              <a:t>con la </a:t>
            </a:r>
            <a:r>
              <a:rPr b="1" lang="en-GB" sz="1800">
                <a:solidFill>
                  <a:schemeClr val="dk1"/>
                </a:solidFill>
                <a:highlight>
                  <a:srgbClr val="FFFFFF"/>
                </a:highlight>
                <a:latin typeface="Helvetica Neue"/>
                <a:ea typeface="Helvetica Neue"/>
                <a:cs typeface="Helvetica Neue"/>
                <a:sym typeface="Helvetica Neue"/>
              </a:rPr>
              <a:t>ruta </a:t>
            </a:r>
            <a:r>
              <a:rPr lang="en-GB" sz="1800">
                <a:solidFill>
                  <a:schemeClr val="dk1"/>
                </a:solidFill>
                <a:highlight>
                  <a:srgbClr val="FFFFFF"/>
                </a:highlight>
                <a:latin typeface="Helvetica Neue Light"/>
                <a:ea typeface="Helvetica Neue Light"/>
                <a:cs typeface="Helvetica Neue Light"/>
                <a:sym typeface="Helvetica Neue Light"/>
              </a:rPr>
              <a:t>del </a:t>
            </a:r>
            <a:r>
              <a:rPr b="1" lang="en-GB" sz="1800">
                <a:solidFill>
                  <a:schemeClr val="dk1"/>
                </a:solidFill>
                <a:highlight>
                  <a:srgbClr val="FFFFFF"/>
                </a:highlight>
                <a:latin typeface="Helvetica Neue"/>
                <a:ea typeface="Helvetica Neue"/>
                <a:cs typeface="Helvetica Neue"/>
                <a:sym typeface="Helvetica Neue"/>
              </a:rPr>
              <a:t>archivo </a:t>
            </a:r>
            <a:r>
              <a:rPr lang="en-GB" sz="1800">
                <a:solidFill>
                  <a:schemeClr val="dk1"/>
                </a:solidFill>
                <a:highlight>
                  <a:srgbClr val="FFFFFF"/>
                </a:highlight>
                <a:latin typeface="Helvetica Neue Light"/>
                <a:ea typeface="Helvetica Neue Light"/>
                <a:cs typeface="Helvetica Neue Light"/>
                <a:sym typeface="Helvetica Neue Light"/>
              </a:rPr>
              <a:t>que queremos </a:t>
            </a:r>
            <a:r>
              <a:rPr lang="en-GB" sz="1800">
                <a:solidFill>
                  <a:schemeClr val="dk1"/>
                </a:solidFill>
                <a:highlight>
                  <a:srgbClr val="FFFFFF"/>
                </a:highlight>
                <a:latin typeface="Helvetica Neue Light"/>
                <a:ea typeface="Helvetica Neue Light"/>
                <a:cs typeface="Helvetica Neue Light"/>
                <a:sym typeface="Helvetica Neue Light"/>
              </a:rPr>
              <a:t>borrar</a:t>
            </a:r>
            <a:r>
              <a:rPr lang="en-GB" sz="1800">
                <a:solidFill>
                  <a:schemeClr val="dk1"/>
                </a:solidFill>
                <a:highlight>
                  <a:srgbClr val="FFFFFF"/>
                </a:highlight>
                <a:latin typeface="Helvetica Neue Light"/>
                <a:ea typeface="Helvetica Neue Light"/>
                <a:cs typeface="Helvetica Neue Light"/>
                <a:sym typeface="Helvetica Neue Light"/>
              </a:rPr>
              <a:t>.</a:t>
            </a:r>
            <a:endParaRPr i="1" sz="1800">
              <a:solidFill>
                <a:schemeClr val="dk1"/>
              </a:solidFill>
              <a:highlight>
                <a:srgbClr val="FFFFFF"/>
              </a:highlight>
              <a:latin typeface="Helvetica Neue Light"/>
              <a:ea typeface="Helvetica Neue Light"/>
              <a:cs typeface="Helvetica Neue Light"/>
              <a:sym typeface="Helvetica Neue Light"/>
            </a:endParaRPr>
          </a:p>
        </p:txBody>
      </p:sp>
      <p:pic>
        <p:nvPicPr>
          <p:cNvPr id="356" name="Google Shape;356;p50"/>
          <p:cNvPicPr preferRelativeResize="0"/>
          <p:nvPr/>
        </p:nvPicPr>
        <p:blipFill>
          <a:blip r:embed="rId5">
            <a:alphaModFix/>
          </a:blip>
          <a:stretch>
            <a:fillRect/>
          </a:stretch>
        </p:blipFill>
        <p:spPr>
          <a:xfrm>
            <a:off x="2615975" y="3183225"/>
            <a:ext cx="3751300" cy="1714875"/>
          </a:xfrm>
          <a:prstGeom prst="rect">
            <a:avLst/>
          </a:prstGeom>
          <a:noFill/>
          <a:ln>
            <a:noFill/>
          </a:ln>
        </p:spPr>
      </p:pic>
      <p:pic>
        <p:nvPicPr>
          <p:cNvPr id="357" name="Google Shape;357;p50"/>
          <p:cNvPicPr preferRelativeResize="0"/>
          <p:nvPr/>
        </p:nvPicPr>
        <p:blipFill>
          <a:blip r:embed="rId6">
            <a:alphaModFix/>
          </a:blip>
          <a:stretch>
            <a:fillRect/>
          </a:stretch>
        </p:blipFill>
        <p:spPr>
          <a:xfrm>
            <a:off x="995275" y="1702875"/>
            <a:ext cx="7161925" cy="482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61" name="Shape 361"/>
        <p:cNvGrpSpPr/>
        <p:nvPr/>
      </p:nvGrpSpPr>
      <p:grpSpPr>
        <a:xfrm>
          <a:off x="0" y="0"/>
          <a:ext cx="0" cy="0"/>
          <a:chOff x="0" y="0"/>
          <a:chExt cx="0" cy="0"/>
        </a:xfrm>
      </p:grpSpPr>
      <p:sp>
        <p:nvSpPr>
          <p:cNvPr id="362" name="Google Shape;362;p51"/>
          <p:cNvSpPr txBox="1"/>
          <p:nvPr/>
        </p:nvSpPr>
        <p:spPr>
          <a:xfrm>
            <a:off x="1064100" y="3324850"/>
            <a:ext cx="7080300" cy="1274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Ante una situación de error, las excepciones se lanzan inmediatamente y se pueden manejar usando </a:t>
            </a:r>
            <a:r>
              <a:rPr b="1" lang="en-GB" sz="2000">
                <a:latin typeface="Helvetica Neue"/>
                <a:ea typeface="Helvetica Neue"/>
                <a:cs typeface="Helvetica Neue"/>
                <a:sym typeface="Helvetica Neue"/>
              </a:rPr>
              <a:t>try… catch</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Esta forma de capturar errores se puede utilizar en todas las funciones sincrónicas de acceso al sistema de archivos.</a:t>
            </a:r>
            <a:endParaRPr sz="2000">
              <a:latin typeface="Helvetica Neue Light"/>
              <a:ea typeface="Helvetica Neue Light"/>
              <a:cs typeface="Helvetica Neue Light"/>
              <a:sym typeface="Helvetica Neue Light"/>
            </a:endParaRPr>
          </a:p>
        </p:txBody>
      </p:sp>
      <p:sp>
        <p:nvSpPr>
          <p:cNvPr id="363" name="Google Shape;363;p51"/>
          <p:cNvSpPr txBox="1"/>
          <p:nvPr/>
        </p:nvSpPr>
        <p:spPr>
          <a:xfrm>
            <a:off x="987900" y="320700"/>
            <a:ext cx="7182600" cy="76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Manejo de errores</a:t>
            </a:r>
            <a:endParaRPr i="1" sz="4000">
              <a:latin typeface="Anton"/>
              <a:ea typeface="Anton"/>
              <a:cs typeface="Anton"/>
              <a:sym typeface="Anton"/>
            </a:endParaRPr>
          </a:p>
        </p:txBody>
      </p:sp>
      <p:pic>
        <p:nvPicPr>
          <p:cNvPr id="364" name="Google Shape;364;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5" name="Google Shape;365;p51"/>
          <p:cNvSpPr txBox="1"/>
          <p:nvPr/>
        </p:nvSpPr>
        <p:spPr>
          <a:xfrm>
            <a:off x="982350" y="1333775"/>
            <a:ext cx="7243800" cy="1520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350">
                <a:solidFill>
                  <a:srgbClr val="C586C0"/>
                </a:solidFill>
                <a:highlight>
                  <a:srgbClr val="1E1E1E"/>
                </a:highlight>
                <a:latin typeface="Courier New"/>
                <a:ea typeface="Courier New"/>
                <a:cs typeface="Courier New"/>
                <a:sym typeface="Courier New"/>
              </a:rPr>
              <a:t>try</a:t>
            </a:r>
            <a:r>
              <a:rPr lang="en-GB" sz="1350">
                <a:solidFill>
                  <a:srgbClr val="D4D4D4"/>
                </a:solidFill>
                <a:highlight>
                  <a:srgbClr val="1E1E1E"/>
                </a:highlight>
                <a:latin typeface="Courier New"/>
                <a:ea typeface="Courier New"/>
                <a:cs typeface="Courier New"/>
                <a:sym typeface="Courier New"/>
              </a:rPr>
              <a:t> {</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569CD6"/>
                </a:solidFill>
                <a:highlight>
                  <a:srgbClr val="1E1E1E"/>
                </a:highlight>
                <a:latin typeface="Courier New"/>
                <a:ea typeface="Courier New"/>
                <a:cs typeface="Courier New"/>
                <a:sym typeface="Courier New"/>
              </a:rPr>
              <a:t>const</a:t>
            </a:r>
            <a:r>
              <a:rPr lang="en-GB" sz="1350">
                <a:solidFill>
                  <a:srgbClr val="D4D4D4"/>
                </a:solidFill>
                <a:highlight>
                  <a:srgbClr val="1E1E1E"/>
                </a:highlight>
                <a:latin typeface="Courier New"/>
                <a:ea typeface="Courier New"/>
                <a:cs typeface="Courier New"/>
                <a:sym typeface="Courier New"/>
              </a:rPr>
              <a:t> </a:t>
            </a:r>
            <a:r>
              <a:rPr lang="en-GB" sz="1350">
                <a:solidFill>
                  <a:srgbClr val="4FC1FF"/>
                </a:solidFill>
                <a:highlight>
                  <a:srgbClr val="1E1E1E"/>
                </a:highlight>
                <a:latin typeface="Courier New"/>
                <a:ea typeface="Courier New"/>
                <a:cs typeface="Courier New"/>
                <a:sym typeface="Courier New"/>
              </a:rPr>
              <a:t>data</a:t>
            </a:r>
            <a:r>
              <a:rPr lang="en-GB" sz="1350">
                <a:solidFill>
                  <a:srgbClr val="D4D4D4"/>
                </a:solidFill>
                <a:highlight>
                  <a:srgbClr val="1E1E1E"/>
                </a:highlight>
                <a:latin typeface="Courier New"/>
                <a:ea typeface="Courier New"/>
                <a:cs typeface="Courier New"/>
                <a:sym typeface="Courier New"/>
              </a:rPr>
              <a:t> = </a:t>
            </a:r>
            <a:r>
              <a:rPr lang="en-GB" sz="1350">
                <a:solidFill>
                  <a:srgbClr val="9CDCFE"/>
                </a:solidFill>
                <a:highlight>
                  <a:srgbClr val="1E1E1E"/>
                </a:highlight>
                <a:latin typeface="Courier New"/>
                <a:ea typeface="Courier New"/>
                <a:cs typeface="Courier New"/>
                <a:sym typeface="Courier New"/>
              </a:rPr>
              <a:t>fs</a:t>
            </a:r>
            <a:r>
              <a:rPr lang="en-GB" sz="1350">
                <a:solidFill>
                  <a:srgbClr val="D4D4D4"/>
                </a:solidFill>
                <a:highlight>
                  <a:srgbClr val="1E1E1E"/>
                </a:highlight>
                <a:latin typeface="Courier New"/>
                <a:ea typeface="Courier New"/>
                <a:cs typeface="Courier New"/>
                <a:sym typeface="Courier New"/>
              </a:rPr>
              <a:t>.</a:t>
            </a:r>
            <a:r>
              <a:rPr lang="en-GB" sz="1350">
                <a:solidFill>
                  <a:srgbClr val="DCDCAA"/>
                </a:solidFill>
                <a:highlight>
                  <a:srgbClr val="1E1E1E"/>
                </a:highlight>
                <a:latin typeface="Courier New"/>
                <a:ea typeface="Courier New"/>
                <a:cs typeface="Courier New"/>
                <a:sym typeface="Courier New"/>
              </a:rPr>
              <a:t>readFileSync</a:t>
            </a:r>
            <a:r>
              <a:rPr lang="en-GB" sz="1350">
                <a:solidFill>
                  <a:srgbClr val="D4D4D4"/>
                </a:solidFill>
                <a:highlight>
                  <a:srgbClr val="1E1E1E"/>
                </a:highlight>
                <a:latin typeface="Courier New"/>
                <a:ea typeface="Courier New"/>
                <a:cs typeface="Courier New"/>
                <a:sym typeface="Courier New"/>
              </a:rPr>
              <a:t>(</a:t>
            </a:r>
            <a:r>
              <a:rPr lang="en-GB" sz="1350">
                <a:solidFill>
                  <a:srgbClr val="CE9178"/>
                </a:solidFill>
                <a:highlight>
                  <a:srgbClr val="1E1E1E"/>
                </a:highlight>
                <a:latin typeface="Courier New"/>
                <a:ea typeface="Courier New"/>
                <a:cs typeface="Courier New"/>
                <a:sym typeface="Courier New"/>
              </a:rPr>
              <a:t>'/ruta/que/no/existe'</a:t>
            </a:r>
            <a:r>
              <a:rPr lang="en-GB"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C586C0"/>
                </a:solidFill>
                <a:highlight>
                  <a:srgbClr val="1E1E1E"/>
                </a:highlight>
                <a:latin typeface="Courier New"/>
                <a:ea typeface="Courier New"/>
                <a:cs typeface="Courier New"/>
                <a:sym typeface="Courier New"/>
              </a:rPr>
              <a:t>catch</a:t>
            </a:r>
            <a:r>
              <a:rPr lang="en-GB" sz="1350">
                <a:solidFill>
                  <a:srgbClr val="D4D4D4"/>
                </a:solidFill>
                <a:highlight>
                  <a:srgbClr val="1E1E1E"/>
                </a:highlight>
                <a:latin typeface="Courier New"/>
                <a:ea typeface="Courier New"/>
                <a:cs typeface="Courier New"/>
                <a:sym typeface="Courier New"/>
              </a:rPr>
              <a:t> (</a:t>
            </a:r>
            <a:r>
              <a:rPr lang="en-GB" sz="1350">
                <a:solidFill>
                  <a:srgbClr val="9CDCFE"/>
                </a:solidFill>
                <a:highlight>
                  <a:srgbClr val="1E1E1E"/>
                </a:highlight>
                <a:latin typeface="Courier New"/>
                <a:ea typeface="Courier New"/>
                <a:cs typeface="Courier New"/>
                <a:sym typeface="Courier New"/>
              </a:rPr>
              <a:t>err</a:t>
            </a:r>
            <a:r>
              <a:rPr lang="en-GB" sz="1350">
                <a:solidFill>
                  <a:srgbClr val="D4D4D4"/>
                </a:solidFill>
                <a:highlight>
                  <a:srgbClr val="1E1E1E"/>
                </a:highlight>
                <a:latin typeface="Courier New"/>
                <a:ea typeface="Courier New"/>
                <a:cs typeface="Courier New"/>
                <a:sym typeface="Courier New"/>
              </a:rPr>
              <a:t>) {</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9CDCFE"/>
                </a:solidFill>
                <a:highlight>
                  <a:srgbClr val="1E1E1E"/>
                </a:highlight>
                <a:latin typeface="Courier New"/>
                <a:ea typeface="Courier New"/>
                <a:cs typeface="Courier New"/>
                <a:sym typeface="Courier New"/>
              </a:rPr>
              <a:t>console</a:t>
            </a:r>
            <a:r>
              <a:rPr lang="en-GB" sz="1350">
                <a:solidFill>
                  <a:srgbClr val="D4D4D4"/>
                </a:solidFill>
                <a:highlight>
                  <a:srgbClr val="1E1E1E"/>
                </a:highlight>
                <a:latin typeface="Courier New"/>
                <a:ea typeface="Courier New"/>
                <a:cs typeface="Courier New"/>
                <a:sym typeface="Courier New"/>
              </a:rPr>
              <a:t>.</a:t>
            </a:r>
            <a:r>
              <a:rPr lang="en-GB" sz="1350">
                <a:solidFill>
                  <a:srgbClr val="DCDCAA"/>
                </a:solidFill>
                <a:highlight>
                  <a:srgbClr val="1E1E1E"/>
                </a:highlight>
                <a:latin typeface="Courier New"/>
                <a:ea typeface="Courier New"/>
                <a:cs typeface="Courier New"/>
                <a:sym typeface="Courier New"/>
              </a:rPr>
              <a:t>log</a:t>
            </a:r>
            <a:r>
              <a:rPr lang="en-GB" sz="1350">
                <a:solidFill>
                  <a:srgbClr val="D4D4D4"/>
                </a:solidFill>
                <a:highlight>
                  <a:srgbClr val="1E1E1E"/>
                </a:highlight>
                <a:latin typeface="Courier New"/>
                <a:ea typeface="Courier New"/>
                <a:cs typeface="Courier New"/>
                <a:sym typeface="Courier New"/>
              </a:rPr>
              <a:t>(</a:t>
            </a:r>
            <a:r>
              <a:rPr lang="en-GB" sz="1350">
                <a:solidFill>
                  <a:srgbClr val="9CDCFE"/>
                </a:solidFill>
                <a:highlight>
                  <a:srgbClr val="1E1E1E"/>
                </a:highlight>
                <a:latin typeface="Courier New"/>
                <a:ea typeface="Courier New"/>
                <a:cs typeface="Courier New"/>
                <a:sym typeface="Courier New"/>
              </a:rPr>
              <a:t>err</a:t>
            </a:r>
            <a:r>
              <a:rPr lang="en-GB"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50">
                <a:solidFill>
                  <a:srgbClr val="D4D4D4"/>
                </a:solidFill>
                <a:highlight>
                  <a:srgbClr val="1E1E1E"/>
                </a:highlight>
                <a:latin typeface="Courier New"/>
                <a:ea typeface="Courier New"/>
                <a:cs typeface="Courier New"/>
                <a:sym typeface="Courier New"/>
              </a:rPr>
              <a: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16"/>
          <p:cNvSpPr txBox="1"/>
          <p:nvPr/>
        </p:nvSpPr>
        <p:spPr>
          <a:xfrm>
            <a:off x="1398000" y="20991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0" name="Google Shape;100;p1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Fecha y hora</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Vamos a practicar lo aprendido hasta ahora</a:t>
            </a:r>
            <a:endParaRPr i="1" sz="1600">
              <a:latin typeface="Helvetica Neue Light"/>
              <a:ea typeface="Helvetica Neue Light"/>
              <a:cs typeface="Helvetica Neue Light"/>
              <a:sym typeface="Helvetica Neue Light"/>
            </a:endParaRPr>
          </a:p>
        </p:txBody>
      </p:sp>
      <p:pic>
        <p:nvPicPr>
          <p:cNvPr id="371" name="Google Shape;371;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2" name="Google Shape;372;p5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3"/>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Realizar un programa que: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A) Guarde en un archivo llamado </a:t>
            </a:r>
            <a:r>
              <a:rPr i="1" lang="en-GB" sz="1800">
                <a:solidFill>
                  <a:schemeClr val="dk1"/>
                </a:solidFill>
                <a:highlight>
                  <a:schemeClr val="lt1"/>
                </a:highlight>
                <a:latin typeface="Helvetica Neue Light"/>
                <a:ea typeface="Helvetica Neue Light"/>
                <a:cs typeface="Helvetica Neue Light"/>
                <a:sym typeface="Helvetica Neue Light"/>
              </a:rPr>
              <a:t>fyh.txt</a:t>
            </a:r>
            <a:r>
              <a:rPr lang="en-GB" sz="1800">
                <a:solidFill>
                  <a:schemeClr val="dk1"/>
                </a:solidFill>
                <a:highlight>
                  <a:schemeClr val="lt1"/>
                </a:highlight>
                <a:latin typeface="Helvetica Neue Light"/>
                <a:ea typeface="Helvetica Neue Light"/>
                <a:cs typeface="Helvetica Neue Light"/>
                <a:sym typeface="Helvetica Neue Light"/>
              </a:rPr>
              <a:t> la fecha y hora actual.</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B) Lea nuestro propio archivo de programa y lo muestre por consola.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C) Incluya el manejo de errores con try catch (progresando las excepciones con throw new Error).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800">
                <a:solidFill>
                  <a:schemeClr val="dk1"/>
                </a:solidFill>
                <a:highlight>
                  <a:schemeClr val="lt1"/>
                </a:highlight>
                <a:latin typeface="Helvetica Neue"/>
                <a:ea typeface="Helvetica Neue"/>
                <a:cs typeface="Helvetica Neue"/>
                <a:sym typeface="Helvetica Neue"/>
              </a:rPr>
              <a:t>Aclaración</a:t>
            </a:r>
            <a:r>
              <a:rPr lang="en-GB" sz="1800">
                <a:solidFill>
                  <a:schemeClr val="dk1"/>
                </a:solidFill>
                <a:highlight>
                  <a:schemeClr val="lt1"/>
                </a:highlight>
                <a:latin typeface="Helvetica Neue Light"/>
                <a:ea typeface="Helvetica Neue Light"/>
                <a:cs typeface="Helvetica Neue Light"/>
                <a:sym typeface="Helvetica Neue Light"/>
              </a:rPr>
              <a:t>: utilizar las funciones sincrónicas de lectura y escritura de archivos del módulo fs de node.js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a:solidFill>
                  <a:schemeClr val="dk1"/>
                </a:solidFill>
                <a:highlight>
                  <a:schemeClr val="lt1"/>
                </a:highlight>
                <a:latin typeface="Helvetica Neue Light"/>
                <a:ea typeface="Helvetica Neue Light"/>
                <a:cs typeface="Helvetica Neue Light"/>
                <a:sym typeface="Helvetica Neue Light"/>
              </a:rPr>
              <a:t>Tiempo: 5/10 minutos</a:t>
            </a:r>
            <a:endParaRPr i="1">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78" name="Google Shape;378;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9" name="Google Shape;379;p53"/>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83" name="Shape 383"/>
        <p:cNvGrpSpPr/>
        <p:nvPr/>
      </p:nvGrpSpPr>
      <p:grpSpPr>
        <a:xfrm>
          <a:off x="0" y="0"/>
          <a:ext cx="0" cy="0"/>
          <a:chOff x="0" y="0"/>
          <a:chExt cx="0" cy="0"/>
        </a:xfrm>
      </p:grpSpPr>
      <p:sp>
        <p:nvSpPr>
          <p:cNvPr id="384" name="Google Shape;384;p54"/>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asincrónico vía</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Callbacks</a:t>
            </a:r>
            <a:endParaRPr i="1" sz="3600">
              <a:solidFill>
                <a:srgbClr val="121212"/>
              </a:solidFill>
              <a:latin typeface="Anton"/>
              <a:ea typeface="Anton"/>
              <a:cs typeface="Anton"/>
              <a:sym typeface="Anton"/>
            </a:endParaRPr>
          </a:p>
        </p:txBody>
      </p:sp>
      <p:pic>
        <p:nvPicPr>
          <p:cNvPr id="385" name="Google Shape;385;p5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5"/>
          <p:cNvSpPr txBox="1"/>
          <p:nvPr/>
        </p:nvSpPr>
        <p:spPr>
          <a:xfrm>
            <a:off x="222500" y="1277900"/>
            <a:ext cx="8679600" cy="3610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Las</a:t>
            </a:r>
            <a:r>
              <a:rPr lang="en-GB" sz="2000">
                <a:solidFill>
                  <a:schemeClr val="dk1"/>
                </a:solidFill>
                <a:highlight>
                  <a:srgbClr val="FFFFFF"/>
                </a:highlight>
                <a:latin typeface="Helvetica Neue Light"/>
                <a:ea typeface="Helvetica Neue Light"/>
                <a:cs typeface="Helvetica Neue Light"/>
                <a:sym typeface="Helvetica Neue Light"/>
              </a:rPr>
              <a:t> funciones asincrónicas tiene el </a:t>
            </a:r>
            <a:r>
              <a:rPr b="1" lang="en-GB" sz="2000">
                <a:solidFill>
                  <a:schemeClr val="dk1"/>
                </a:solidFill>
                <a:highlight>
                  <a:srgbClr val="FFFFFF"/>
                </a:highlight>
                <a:latin typeface="Helvetica Neue"/>
                <a:ea typeface="Helvetica Neue"/>
                <a:cs typeface="Helvetica Neue"/>
                <a:sym typeface="Helvetica Neue"/>
              </a:rPr>
              <a:t>mismo nombre</a:t>
            </a:r>
            <a:r>
              <a:rPr lang="en-GB" sz="2000">
                <a:solidFill>
                  <a:schemeClr val="dk1"/>
                </a:solidFill>
                <a:highlight>
                  <a:srgbClr val="FFFFFF"/>
                </a:highlight>
                <a:latin typeface="Helvetica Neue Light"/>
                <a:ea typeface="Helvetica Neue Light"/>
                <a:cs typeface="Helvetica Neue Light"/>
                <a:sym typeface="Helvetica Neue Light"/>
              </a:rPr>
              <a:t> que sus versiones sincrónicas, pero </a:t>
            </a:r>
            <a:r>
              <a:rPr b="1" lang="en-GB" sz="2000">
                <a:solidFill>
                  <a:schemeClr val="dk1"/>
                </a:solidFill>
                <a:highlight>
                  <a:srgbClr val="FFFFFF"/>
                </a:highlight>
                <a:latin typeface="Helvetica Neue"/>
                <a:ea typeface="Helvetica Neue"/>
                <a:cs typeface="Helvetica Neue"/>
                <a:sym typeface="Helvetica Neue"/>
              </a:rPr>
              <a:t>sin </a:t>
            </a:r>
            <a:r>
              <a:rPr lang="en-GB" sz="2000">
                <a:solidFill>
                  <a:schemeClr val="dk1"/>
                </a:solidFill>
                <a:highlight>
                  <a:srgbClr val="FFFFFF"/>
                </a:highlight>
                <a:latin typeface="Helvetica Neue Light"/>
                <a:ea typeface="Helvetica Neue Light"/>
                <a:cs typeface="Helvetica Neue Light"/>
                <a:sym typeface="Helvetica Neue Light"/>
              </a:rPr>
              <a:t>la palabra </a:t>
            </a:r>
            <a:r>
              <a:rPr b="1" lang="en-GB" sz="2000">
                <a:solidFill>
                  <a:schemeClr val="dk1"/>
                </a:solidFill>
                <a:highlight>
                  <a:srgbClr val="FFFFFF"/>
                </a:highlight>
                <a:latin typeface="Helvetica Neue"/>
                <a:ea typeface="Helvetica Neue"/>
                <a:cs typeface="Helvetica Neue"/>
                <a:sym typeface="Helvetica Neue"/>
              </a:rPr>
              <a:t>“Sync”</a:t>
            </a:r>
            <a:r>
              <a:rPr lang="en-GB" sz="2000">
                <a:solidFill>
                  <a:schemeClr val="dk1"/>
                </a:solidFill>
                <a:highlight>
                  <a:srgbClr val="FFFFFF"/>
                </a:highlight>
                <a:latin typeface="Helvetica Neue Light"/>
                <a:ea typeface="Helvetica Neue Light"/>
                <a:cs typeface="Helvetica Neue Light"/>
                <a:sym typeface="Helvetica Neue Light"/>
              </a:rPr>
              <a:t> al final</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Son operaciones </a:t>
            </a:r>
            <a:r>
              <a:rPr b="1" lang="en-GB" sz="2000">
                <a:solidFill>
                  <a:schemeClr val="dk1"/>
                </a:solidFill>
                <a:highlight>
                  <a:schemeClr val="lt1"/>
                </a:highlight>
                <a:latin typeface="Helvetica Neue"/>
                <a:ea typeface="Helvetica Neue"/>
                <a:cs typeface="Helvetica Neue"/>
                <a:sym typeface="Helvetica Neue"/>
              </a:rPr>
              <a:t>no bloqueantes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Reciben </a:t>
            </a: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nuevo </a:t>
            </a:r>
            <a:r>
              <a:rPr lang="en-GB" sz="2000">
                <a:solidFill>
                  <a:schemeClr val="dk1"/>
                </a:solidFill>
                <a:highlight>
                  <a:srgbClr val="FFFFFF"/>
                </a:highlight>
                <a:latin typeface="Helvetica Neue Light"/>
                <a:ea typeface="Helvetica Neue Light"/>
                <a:cs typeface="Helvetica Neue Light"/>
                <a:sym typeface="Helvetica Neue Light"/>
              </a:rPr>
              <a:t>último </a:t>
            </a:r>
            <a:r>
              <a:rPr b="1" lang="en-GB" sz="2000">
                <a:solidFill>
                  <a:schemeClr val="dk1"/>
                </a:solidFill>
                <a:highlight>
                  <a:srgbClr val="FFFFFF"/>
                </a:highlight>
                <a:latin typeface="Helvetica Neue"/>
                <a:ea typeface="Helvetica Neue"/>
                <a:cs typeface="Helvetica Neue"/>
                <a:sym typeface="Helvetica Neue"/>
              </a:rPr>
              <a:t>parámetro</a:t>
            </a:r>
            <a:r>
              <a:rPr lang="en-GB" sz="2000">
                <a:solidFill>
                  <a:schemeClr val="dk1"/>
                </a:solidFill>
                <a:highlight>
                  <a:srgbClr val="FFFFFF"/>
                </a:highlight>
                <a:latin typeface="Helvetica Neue Light"/>
                <a:ea typeface="Helvetica Neue Light"/>
                <a:cs typeface="Helvetica Neue Light"/>
                <a:sym typeface="Helvetica Neue Light"/>
              </a:rPr>
              <a:t>: un </a:t>
            </a:r>
            <a:r>
              <a:rPr b="1" lang="en-GB" sz="2000">
                <a:solidFill>
                  <a:schemeClr val="dk1"/>
                </a:solidFill>
                <a:highlight>
                  <a:srgbClr val="FFFFFF"/>
                </a:highlight>
                <a:latin typeface="Helvetica Neue"/>
                <a:ea typeface="Helvetica Neue"/>
                <a:cs typeface="Helvetica Neue"/>
                <a:sym typeface="Helvetica Neue"/>
              </a:rPr>
              <a:t>callback</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Los callbacks pueden recibir un primer parámetro destinado al error (si lo hubiere) para saber cómo manejarlo y un segundo parámetro, en caso de que la función en cuestión devuelva algún resultado, para indicar qué hacer con el mismo.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Para </a:t>
            </a:r>
            <a:r>
              <a:rPr b="1" lang="en-GB" sz="2000">
                <a:solidFill>
                  <a:schemeClr val="dk1"/>
                </a:solidFill>
                <a:highlight>
                  <a:srgbClr val="FFFFFF"/>
                </a:highlight>
                <a:latin typeface="Helvetica Neue"/>
                <a:ea typeface="Helvetica Neue"/>
                <a:cs typeface="Helvetica Neue"/>
                <a:sym typeface="Helvetica Neue"/>
              </a:rPr>
              <a:t>manejar los errores </a:t>
            </a:r>
            <a:r>
              <a:rPr lang="en-GB" sz="2000">
                <a:solidFill>
                  <a:schemeClr val="dk1"/>
                </a:solidFill>
                <a:highlight>
                  <a:srgbClr val="FFFFFF"/>
                </a:highlight>
                <a:latin typeface="Helvetica Neue Light"/>
                <a:ea typeface="Helvetica Neue Light"/>
                <a:cs typeface="Helvetica Neue Light"/>
                <a:sym typeface="Helvetica Neue Light"/>
              </a:rPr>
              <a:t>que pueden surgir de su ejecución, </a:t>
            </a:r>
            <a:r>
              <a:rPr b="1" lang="en-GB" sz="2000">
                <a:solidFill>
                  <a:schemeClr val="dk1"/>
                </a:solidFill>
                <a:highlight>
                  <a:srgbClr val="FFFFFF"/>
                </a:highlight>
                <a:latin typeface="Helvetica Neue"/>
                <a:ea typeface="Helvetica Neue"/>
                <a:cs typeface="Helvetica Neue"/>
                <a:sym typeface="Helvetica Neue"/>
              </a:rPr>
              <a:t>no será necesario </a:t>
            </a:r>
            <a:r>
              <a:rPr lang="en-GB" sz="2000">
                <a:solidFill>
                  <a:schemeClr val="dk1"/>
                </a:solidFill>
                <a:highlight>
                  <a:srgbClr val="FFFFFF"/>
                </a:highlight>
                <a:latin typeface="Helvetica Neue Light"/>
                <a:ea typeface="Helvetica Neue Light"/>
                <a:cs typeface="Helvetica Neue Light"/>
                <a:sym typeface="Helvetica Neue Light"/>
              </a:rPr>
              <a:t>ejecutarlas utilizando </a:t>
            </a:r>
            <a:r>
              <a:rPr b="1" lang="en-GB" sz="2000">
                <a:solidFill>
                  <a:schemeClr val="dk1"/>
                </a:solidFill>
                <a:highlight>
                  <a:srgbClr val="FFFFFF"/>
                </a:highlight>
                <a:latin typeface="Helvetica Neue"/>
                <a:ea typeface="Helvetica Neue"/>
                <a:cs typeface="Helvetica Neue"/>
                <a:sym typeface="Helvetica Neue"/>
              </a:rPr>
              <a:t>try / catch</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91" name="Google Shape;391;p55"/>
          <p:cNvSpPr txBox="1"/>
          <p:nvPr/>
        </p:nvSpPr>
        <p:spPr>
          <a:xfrm>
            <a:off x="938250" y="470050"/>
            <a:ext cx="6275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 fs con Callbacks</a:t>
            </a:r>
            <a:endParaRPr i="1" sz="3600">
              <a:latin typeface="Anton"/>
              <a:ea typeface="Anton"/>
              <a:cs typeface="Anton"/>
              <a:sym typeface="Anton"/>
            </a:endParaRPr>
          </a:p>
        </p:txBody>
      </p:sp>
      <p:pic>
        <p:nvPicPr>
          <p:cNvPr id="392" name="Google Shape;392;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3" name="Google Shape;393;p55"/>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nvSpPr>
        <p:spPr>
          <a:xfrm>
            <a:off x="968400" y="1540450"/>
            <a:ext cx="7545900" cy="36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Podemos listar algunas de ellas: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readFile</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lectura de un archivo en forma asincrónica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writeFile</a:t>
            </a:r>
            <a:r>
              <a:rPr lang="en-GB" sz="2000">
                <a:solidFill>
                  <a:schemeClr val="dk1"/>
                </a:solidFill>
                <a:highlight>
                  <a:schemeClr val="lt1"/>
                </a:highlight>
                <a:latin typeface="Helvetica Neue Light"/>
                <a:ea typeface="Helvetica Neue Light"/>
                <a:cs typeface="Helvetica Neue Light"/>
                <a:sym typeface="Helvetica Neue Light"/>
              </a:rPr>
              <a:t>: escritura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appendFile</a:t>
            </a:r>
            <a:r>
              <a:rPr lang="en-GB" sz="2000">
                <a:solidFill>
                  <a:schemeClr val="dk1"/>
                </a:solidFill>
                <a:highlight>
                  <a:schemeClr val="lt1"/>
                </a:highlight>
                <a:latin typeface="Helvetica Neue Light"/>
                <a:ea typeface="Helvetica Neue Light"/>
                <a:cs typeface="Helvetica Neue Light"/>
                <a:sym typeface="Helvetica Neue Light"/>
              </a:rPr>
              <a:t>: actualización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unlink</a:t>
            </a:r>
            <a:r>
              <a:rPr lang="en-GB" sz="2000">
                <a:solidFill>
                  <a:schemeClr val="dk1"/>
                </a:solidFill>
                <a:highlight>
                  <a:schemeClr val="lt1"/>
                </a:highlight>
                <a:latin typeface="Helvetica Neue Light"/>
                <a:ea typeface="Helvetica Neue Light"/>
                <a:cs typeface="Helvetica Neue Light"/>
                <a:sym typeface="Helvetica Neue Light"/>
              </a:rPr>
              <a:t>: borrado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chemeClr val="lt1"/>
                </a:highlight>
                <a:latin typeface="Helvetica Neue"/>
                <a:ea typeface="Helvetica Neue"/>
                <a:cs typeface="Helvetica Neue"/>
                <a:sym typeface="Helvetica Neue"/>
              </a:rPr>
              <a:t>mkdir: </a:t>
            </a:r>
            <a:r>
              <a:rPr lang="en-GB" sz="2000">
                <a:solidFill>
                  <a:schemeClr val="dk1"/>
                </a:solidFill>
                <a:highlight>
                  <a:schemeClr val="lt1"/>
                </a:highlight>
                <a:latin typeface="Helvetica Neue Light"/>
                <a:ea typeface="Helvetica Neue Light"/>
                <a:cs typeface="Helvetica Neue Light"/>
                <a:sym typeface="Helvetica Neue Light"/>
              </a:rPr>
              <a:t>creación de una carpeta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99" name="Google Shape;399;p56"/>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Asincrónicas</a:t>
            </a:r>
            <a:endParaRPr i="1" sz="3600">
              <a:latin typeface="Anton"/>
              <a:ea typeface="Anton"/>
              <a:cs typeface="Anton"/>
              <a:sym typeface="Anton"/>
            </a:endParaRPr>
          </a:p>
        </p:txBody>
      </p:sp>
      <p:pic>
        <p:nvPicPr>
          <p:cNvPr id="400" name="Google Shape;400;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1" name="Google Shape;401;p56"/>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7"/>
          <p:cNvSpPr txBox="1"/>
          <p:nvPr/>
        </p:nvSpPr>
        <p:spPr>
          <a:xfrm>
            <a:off x="765725" y="470050"/>
            <a:ext cx="6692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407" name="Google Shape;407;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8" name="Google Shape;408;p57"/>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09" name="Google Shape;409;p57"/>
          <p:cNvSpPr txBox="1"/>
          <p:nvPr/>
        </p:nvSpPr>
        <p:spPr>
          <a:xfrm>
            <a:off x="871575" y="1235650"/>
            <a:ext cx="73842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fs.readFile(ruta, encoding,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Recibe los </a:t>
            </a:r>
            <a:r>
              <a:rPr b="1" lang="en-GB" sz="2000">
                <a:solidFill>
                  <a:schemeClr val="dk1"/>
                </a:solidFill>
                <a:highlight>
                  <a:srgbClr val="FFFFFF"/>
                </a:highlight>
                <a:latin typeface="Helvetica Neue"/>
                <a:ea typeface="Helvetica Neue"/>
                <a:cs typeface="Helvetica Neue"/>
                <a:sym typeface="Helvetica Neue"/>
              </a:rPr>
              <a:t>mismos parámetros </a:t>
            </a:r>
            <a:r>
              <a:rPr lang="en-GB" sz="2000">
                <a:solidFill>
                  <a:schemeClr val="dk1"/>
                </a:solidFill>
                <a:highlight>
                  <a:srgbClr val="FFFFFF"/>
                </a:highlight>
                <a:latin typeface="Helvetica Neue Light"/>
                <a:ea typeface="Helvetica Neue Light"/>
                <a:cs typeface="Helvetica Neue Light"/>
                <a:sym typeface="Helvetica Neue Light"/>
              </a:rPr>
              <a:t>que su versión sincrónica, </a:t>
            </a:r>
            <a:r>
              <a:rPr b="1" lang="en-GB" sz="2000">
                <a:solidFill>
                  <a:schemeClr val="dk1"/>
                </a:solidFill>
                <a:highlight>
                  <a:srgbClr val="FFFFFF"/>
                </a:highlight>
                <a:latin typeface="Helvetica Neue"/>
                <a:ea typeface="Helvetica Neue"/>
                <a:cs typeface="Helvetica Neue"/>
                <a:sym typeface="Helvetica Neue"/>
              </a:rPr>
              <a:t>más </a:t>
            </a: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función </a:t>
            </a:r>
            <a:r>
              <a:rPr lang="en-GB" sz="2000">
                <a:solidFill>
                  <a:schemeClr val="dk1"/>
                </a:solidFill>
                <a:highlight>
                  <a:srgbClr val="FFFFFF"/>
                </a:highlight>
                <a:latin typeface="Helvetica Neue Light"/>
                <a:ea typeface="Helvetica Neue Light"/>
                <a:cs typeface="Helvetica Neue Light"/>
                <a:sym typeface="Helvetica Neue Light"/>
              </a:rPr>
              <a:t>se encarga </a:t>
            </a:r>
            <a:r>
              <a:rPr b="1" lang="en-GB" sz="2000">
                <a:solidFill>
                  <a:schemeClr val="dk1"/>
                </a:solidFill>
                <a:highlight>
                  <a:srgbClr val="FFFFFF"/>
                </a:highlight>
                <a:latin typeface="Helvetica Neue"/>
                <a:ea typeface="Helvetica Neue"/>
                <a:cs typeface="Helvetica Neue"/>
                <a:sym typeface="Helvetica Neue"/>
              </a:rPr>
              <a:t>internamente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abrir y cerrar </a:t>
            </a: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archivo </a:t>
            </a:r>
            <a:r>
              <a:rPr lang="en-GB" sz="2000">
                <a:solidFill>
                  <a:schemeClr val="dk1"/>
                </a:solidFill>
                <a:highlight>
                  <a:srgbClr val="FFFFFF"/>
                </a:highlight>
                <a:latin typeface="Helvetica Neue Light"/>
                <a:ea typeface="Helvetica Neue Light"/>
                <a:cs typeface="Helvetica Neue Light"/>
                <a:sym typeface="Helvetica Neue Light"/>
              </a:rPr>
              <a:t>una vez finalizado su uso.</a:t>
            </a:r>
            <a:endParaRPr sz="2000">
              <a:latin typeface="Helvetica Neue Light"/>
              <a:ea typeface="Helvetica Neue Light"/>
              <a:cs typeface="Helvetica Neue Light"/>
              <a:sym typeface="Helvetica Neue Light"/>
            </a:endParaRPr>
          </a:p>
        </p:txBody>
      </p:sp>
      <p:pic>
        <p:nvPicPr>
          <p:cNvPr id="410" name="Google Shape;410;p57"/>
          <p:cNvPicPr preferRelativeResize="0"/>
          <p:nvPr/>
        </p:nvPicPr>
        <p:blipFill>
          <a:blip r:embed="rId5">
            <a:alphaModFix/>
          </a:blip>
          <a:stretch>
            <a:fillRect/>
          </a:stretch>
        </p:blipFill>
        <p:spPr>
          <a:xfrm>
            <a:off x="956450" y="1701725"/>
            <a:ext cx="6502050" cy="20291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8"/>
          <p:cNvSpPr txBox="1"/>
          <p:nvPr/>
        </p:nvSpPr>
        <p:spPr>
          <a:xfrm>
            <a:off x="386350" y="454225"/>
            <a:ext cx="7300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Sobreescribir un archivo</a:t>
            </a:r>
            <a:endParaRPr i="1" sz="3600">
              <a:latin typeface="Anton"/>
              <a:ea typeface="Anton"/>
              <a:cs typeface="Anton"/>
              <a:sym typeface="Anton"/>
            </a:endParaRPr>
          </a:p>
        </p:txBody>
      </p:sp>
      <p:pic>
        <p:nvPicPr>
          <p:cNvPr id="416" name="Google Shape;416;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7" name="Google Shape;417;p58"/>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18" name="Google Shape;418;p58"/>
          <p:cNvSpPr txBox="1"/>
          <p:nvPr/>
        </p:nvSpPr>
        <p:spPr>
          <a:xfrm>
            <a:off x="871575" y="1235650"/>
            <a:ext cx="78303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fs.writeFile(ruta, datos, callback)</a:t>
            </a:r>
            <a:r>
              <a:rPr i="1" lang="en-GB" sz="2000">
                <a:solidFill>
                  <a:schemeClr val="dk1"/>
                </a:solidFill>
                <a:highlight>
                  <a:schemeClr val="lt1"/>
                </a:highlight>
                <a:latin typeface="Helvetica Neue Light"/>
                <a:ea typeface="Helvetica Neue Light"/>
                <a:cs typeface="Helvetica Neue Light"/>
                <a:sym typeface="Helvetica Neue Light"/>
              </a:rPr>
              <a:t>  //sobreescribe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chemeClr val="lt1"/>
              </a:highlight>
              <a:latin typeface="Helvetica Neue Light"/>
              <a:ea typeface="Helvetica Neue Light"/>
              <a:cs typeface="Helvetica Neue Light"/>
              <a:sym typeface="Helvetica Neue Light"/>
            </a:endParaRPr>
          </a:p>
        </p:txBody>
      </p:sp>
      <p:pic>
        <p:nvPicPr>
          <p:cNvPr id="419" name="Google Shape;419;p58"/>
          <p:cNvPicPr preferRelativeResize="0"/>
          <p:nvPr/>
        </p:nvPicPr>
        <p:blipFill>
          <a:blip r:embed="rId5">
            <a:alphaModFix/>
          </a:blip>
          <a:stretch>
            <a:fillRect/>
          </a:stretch>
        </p:blipFill>
        <p:spPr>
          <a:xfrm>
            <a:off x="993275" y="1674151"/>
            <a:ext cx="6574649" cy="1654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a:t>
            </a:r>
            <a:r>
              <a:rPr i="1" lang="en-GB" sz="3600">
                <a:latin typeface="Anton"/>
                <a:ea typeface="Anton"/>
                <a:cs typeface="Anton"/>
                <a:sym typeface="Anton"/>
              </a:rPr>
              <a:t>gregar contenidos a un archivo</a:t>
            </a:r>
            <a:endParaRPr i="1" sz="3600">
              <a:latin typeface="Anton"/>
              <a:ea typeface="Anton"/>
              <a:cs typeface="Anton"/>
              <a:sym typeface="Anton"/>
            </a:endParaRPr>
          </a:p>
        </p:txBody>
      </p:sp>
      <p:pic>
        <p:nvPicPr>
          <p:cNvPr id="425" name="Google Shape;425;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6" name="Google Shape;426;p5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27" name="Google Shape;427;p59"/>
          <p:cNvSpPr txBox="1"/>
          <p:nvPr/>
        </p:nvSpPr>
        <p:spPr>
          <a:xfrm>
            <a:off x="860150" y="1209925"/>
            <a:ext cx="7830300" cy="370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appendFile(ruta, datos</a:t>
            </a:r>
            <a:r>
              <a:rPr i="1" lang="en-GB" sz="2000">
                <a:solidFill>
                  <a:schemeClr val="dk1"/>
                </a:solidFill>
                <a:highlight>
                  <a:schemeClr val="lt1"/>
                </a:highlight>
                <a:latin typeface="Helvetica Neue Light"/>
                <a:ea typeface="Helvetica Neue Light"/>
                <a:cs typeface="Helvetica Neue Light"/>
                <a:sym typeface="Helvetica Neue Light"/>
              </a:rPr>
              <a:t>, callback</a:t>
            </a:r>
            <a:r>
              <a:rPr i="1" lang="en-GB" sz="2000">
                <a:solidFill>
                  <a:schemeClr val="dk1"/>
                </a:solidFill>
                <a:highlight>
                  <a:schemeClr val="lt1"/>
                </a:highlight>
                <a:latin typeface="Helvetica Neue Light"/>
                <a:ea typeface="Helvetica Neue Light"/>
                <a:cs typeface="Helvetica Neue Light"/>
                <a:sym typeface="Helvetica Neue Light"/>
              </a:rPr>
              <a:t>)  //agregar contenido a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428" name="Google Shape;428;p59"/>
          <p:cNvPicPr preferRelativeResize="0"/>
          <p:nvPr/>
        </p:nvPicPr>
        <p:blipFill>
          <a:blip r:embed="rId5">
            <a:alphaModFix/>
          </a:blip>
          <a:stretch>
            <a:fillRect/>
          </a:stretch>
        </p:blipFill>
        <p:spPr>
          <a:xfrm>
            <a:off x="981125" y="1690001"/>
            <a:ext cx="6586801" cy="16577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0"/>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Borrar un archivo</a:t>
            </a:r>
            <a:endParaRPr i="1" sz="3600">
              <a:latin typeface="Anton"/>
              <a:ea typeface="Anton"/>
              <a:cs typeface="Anton"/>
              <a:sym typeface="Anton"/>
            </a:endParaRPr>
          </a:p>
        </p:txBody>
      </p:sp>
      <p:pic>
        <p:nvPicPr>
          <p:cNvPr id="434" name="Google Shape;434;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5" name="Google Shape;435;p6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36" name="Google Shape;436;p60"/>
          <p:cNvSpPr txBox="1"/>
          <p:nvPr/>
        </p:nvSpPr>
        <p:spPr>
          <a:xfrm>
            <a:off x="919700" y="1143625"/>
            <a:ext cx="71217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unlink(ruta</a:t>
            </a:r>
            <a:r>
              <a:rPr i="1" lang="en-GB" sz="2000">
                <a:solidFill>
                  <a:schemeClr val="dk1"/>
                </a:solidFill>
                <a:highlight>
                  <a:schemeClr val="lt1"/>
                </a:highlight>
                <a:latin typeface="Helvetica Neue Light"/>
                <a:ea typeface="Helvetica Neue Light"/>
                <a:cs typeface="Helvetica Neue Light"/>
                <a:sym typeface="Helvetica Neue Light"/>
              </a:rPr>
              <a:t>, callback</a:t>
            </a:r>
            <a:r>
              <a:rPr i="1" lang="en-GB" sz="2000">
                <a:solidFill>
                  <a:schemeClr val="dk1"/>
                </a:solidFill>
                <a:highlight>
                  <a:schemeClr val="lt1"/>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rgbClr val="FFFFFF"/>
              </a:highlight>
              <a:latin typeface="Helvetica Neue Light"/>
              <a:ea typeface="Helvetica Neue Light"/>
              <a:cs typeface="Helvetica Neue Light"/>
              <a:sym typeface="Helvetica Neue Light"/>
            </a:endParaRPr>
          </a:p>
        </p:txBody>
      </p:sp>
      <p:pic>
        <p:nvPicPr>
          <p:cNvPr id="437" name="Google Shape;437;p60"/>
          <p:cNvPicPr preferRelativeResize="0"/>
          <p:nvPr/>
        </p:nvPicPr>
        <p:blipFill>
          <a:blip r:embed="rId5">
            <a:alphaModFix/>
          </a:blip>
          <a:stretch>
            <a:fillRect/>
          </a:stretch>
        </p:blipFill>
        <p:spPr>
          <a:xfrm>
            <a:off x="1060000" y="1583550"/>
            <a:ext cx="6474551" cy="162951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41" name="Shape 441"/>
        <p:cNvGrpSpPr/>
        <p:nvPr/>
      </p:nvGrpSpPr>
      <p:grpSpPr>
        <a:xfrm>
          <a:off x="0" y="0"/>
          <a:ext cx="0" cy="0"/>
          <a:chOff x="0" y="0"/>
          <a:chExt cx="0" cy="0"/>
        </a:xfrm>
      </p:grpSpPr>
      <p:sp>
        <p:nvSpPr>
          <p:cNvPr id="442" name="Google Shape;442;p61"/>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Otras funciones útiles</a:t>
            </a:r>
            <a:endParaRPr i="1" sz="3600">
              <a:solidFill>
                <a:srgbClr val="121212"/>
              </a:solidFill>
              <a:latin typeface="Anton"/>
              <a:ea typeface="Anton"/>
              <a:cs typeface="Anton"/>
              <a:sym typeface="Anton"/>
            </a:endParaRPr>
          </a:p>
        </p:txBody>
      </p:sp>
      <p:pic>
        <p:nvPicPr>
          <p:cNvPr id="443" name="Google Shape;443;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7"/>
          <p:cNvSpPr txBox="1"/>
          <p:nvPr/>
        </p:nvSpPr>
        <p:spPr>
          <a:xfrm>
            <a:off x="1025250" y="4615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a:t>
            </a:r>
            <a:r>
              <a:rPr i="1" lang="en-GB" sz="3600">
                <a:solidFill>
                  <a:srgbClr val="E0FF00"/>
                </a:solidFill>
                <a:latin typeface="Anton"/>
                <a:ea typeface="Anton"/>
                <a:cs typeface="Anton"/>
                <a:sym typeface="Anton"/>
              </a:rPr>
              <a:t>incronismo vs Asincronismo</a:t>
            </a:r>
            <a:endParaRPr i="1" sz="3600">
              <a:solidFill>
                <a:srgbClr val="E0FF00"/>
              </a:solidFill>
              <a:latin typeface="Anton"/>
              <a:ea typeface="Anton"/>
              <a:cs typeface="Anton"/>
              <a:sym typeface="Anton"/>
            </a:endParaRPr>
          </a:p>
        </p:txBody>
      </p:sp>
      <p:pic>
        <p:nvPicPr>
          <p:cNvPr id="106" name="Google Shape;106;p17"/>
          <p:cNvPicPr preferRelativeResize="0"/>
          <p:nvPr/>
        </p:nvPicPr>
        <p:blipFill>
          <a:blip r:embed="rId4">
            <a:alphaModFix/>
          </a:blip>
          <a:stretch>
            <a:fillRect/>
          </a:stretch>
        </p:blipFill>
        <p:spPr>
          <a:xfrm>
            <a:off x="2486225" y="1245075"/>
            <a:ext cx="4195938" cy="307135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2"/>
          <p:cNvSpPr txBox="1"/>
          <p:nvPr/>
        </p:nvSpPr>
        <p:spPr>
          <a:xfrm>
            <a:off x="871575" y="3018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Crear una carpeta</a:t>
            </a:r>
            <a:endParaRPr i="1" sz="3600">
              <a:latin typeface="Anton"/>
              <a:ea typeface="Anton"/>
              <a:cs typeface="Anton"/>
              <a:sym typeface="Anton"/>
            </a:endParaRPr>
          </a:p>
        </p:txBody>
      </p:sp>
      <p:pic>
        <p:nvPicPr>
          <p:cNvPr id="449" name="Google Shape;449;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0" name="Google Shape;450;p62"/>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451" name="Google Shape;451;p62"/>
          <p:cNvSpPr txBox="1"/>
          <p:nvPr/>
        </p:nvSpPr>
        <p:spPr>
          <a:xfrm>
            <a:off x="936350" y="981325"/>
            <a:ext cx="65982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fs.mkdir(ruta,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a:t>
            </a:r>
            <a:r>
              <a:rPr lang="en-GB" sz="2000">
                <a:solidFill>
                  <a:schemeClr val="dk1"/>
                </a:solidFill>
                <a:highlight>
                  <a:schemeClr val="lt1"/>
                </a:highlight>
                <a:latin typeface="Helvetica Neue Light"/>
                <a:ea typeface="Helvetica Neue Light"/>
                <a:cs typeface="Helvetica Neue Light"/>
                <a:sym typeface="Helvetica Neue Light"/>
              </a:rPr>
              <a:t> 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Esta función también se encuentra en su versión sincrónica (mkdirSync).</a:t>
            </a:r>
            <a:endParaRPr b="1" i="1" sz="2000">
              <a:solidFill>
                <a:schemeClr val="dk1"/>
              </a:solidFill>
              <a:highlight>
                <a:schemeClr val="lt1"/>
              </a:highlight>
              <a:latin typeface="Helvetica Neue"/>
              <a:ea typeface="Helvetica Neue"/>
              <a:cs typeface="Helvetica Neue"/>
              <a:sym typeface="Helvetica Neue"/>
            </a:endParaRPr>
          </a:p>
        </p:txBody>
      </p:sp>
      <p:pic>
        <p:nvPicPr>
          <p:cNvPr id="452" name="Google Shape;452;p62"/>
          <p:cNvPicPr preferRelativeResize="0"/>
          <p:nvPr/>
        </p:nvPicPr>
        <p:blipFill>
          <a:blip r:embed="rId5">
            <a:alphaModFix/>
          </a:blip>
          <a:stretch>
            <a:fillRect/>
          </a:stretch>
        </p:blipFill>
        <p:spPr>
          <a:xfrm>
            <a:off x="1088700" y="1410650"/>
            <a:ext cx="6071976" cy="17034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3"/>
          <p:cNvSpPr txBox="1"/>
          <p:nvPr/>
        </p:nvSpPr>
        <p:spPr>
          <a:xfrm>
            <a:off x="871575" y="3018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el contenido de una carpeta</a:t>
            </a:r>
            <a:endParaRPr i="1" sz="3600">
              <a:latin typeface="Anton"/>
              <a:ea typeface="Anton"/>
              <a:cs typeface="Anton"/>
              <a:sym typeface="Anton"/>
            </a:endParaRPr>
          </a:p>
        </p:txBody>
      </p:sp>
      <p:pic>
        <p:nvPicPr>
          <p:cNvPr id="458" name="Google Shape;458;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9" name="Google Shape;459;p63"/>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460" name="Google Shape;460;p63"/>
          <p:cNvSpPr txBox="1"/>
          <p:nvPr/>
        </p:nvSpPr>
        <p:spPr>
          <a:xfrm>
            <a:off x="936350" y="981325"/>
            <a:ext cx="65982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fs.readdir(ruta,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Esta función también se encuentra en su versión sincrónica (readdirSync).</a:t>
            </a:r>
            <a:endParaRPr b="1" i="1" sz="2000">
              <a:solidFill>
                <a:schemeClr val="dk1"/>
              </a:solidFill>
              <a:highlight>
                <a:schemeClr val="lt1"/>
              </a:highlight>
              <a:latin typeface="Helvetica Neue"/>
              <a:ea typeface="Helvetica Neue"/>
              <a:cs typeface="Helvetica Neue"/>
              <a:sym typeface="Helvetica Neue"/>
            </a:endParaRPr>
          </a:p>
        </p:txBody>
      </p:sp>
      <p:pic>
        <p:nvPicPr>
          <p:cNvPr id="461" name="Google Shape;461;p63"/>
          <p:cNvPicPr preferRelativeResize="0"/>
          <p:nvPr/>
        </p:nvPicPr>
        <p:blipFill>
          <a:blip r:embed="rId5">
            <a:alphaModFix/>
          </a:blip>
          <a:stretch>
            <a:fillRect/>
          </a:stretch>
        </p:blipFill>
        <p:spPr>
          <a:xfrm>
            <a:off x="1047100" y="1435150"/>
            <a:ext cx="5998351" cy="16799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Lectura y escritura de archivos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Práctica del modo asincrónico</a:t>
            </a:r>
            <a:br>
              <a:rPr lang="en-GB" sz="2000">
                <a:latin typeface="Helvetica Neue Light"/>
                <a:ea typeface="Helvetica Neue Light"/>
                <a:cs typeface="Helvetica Neue Light"/>
                <a:sym typeface="Helvetica Neue Light"/>
              </a:rPr>
            </a:br>
            <a:r>
              <a:rPr i="1" lang="en-GB">
                <a:solidFill>
                  <a:schemeClr val="dk1"/>
                </a:solidFill>
                <a:highlight>
                  <a:schemeClr val="lt1"/>
                </a:highlight>
                <a:latin typeface="Helvetica Neue Light"/>
                <a:ea typeface="Helvetica Neue Light"/>
                <a:cs typeface="Helvetica Neue Light"/>
                <a:sym typeface="Helvetica Neue Light"/>
              </a:rPr>
              <a:t>Tiempo: 10/15 minutos</a:t>
            </a:r>
            <a:endParaRPr i="1" sz="1600">
              <a:latin typeface="Helvetica Neue Light"/>
              <a:ea typeface="Helvetica Neue Light"/>
              <a:cs typeface="Helvetica Neue Light"/>
              <a:sym typeface="Helvetica Neue Light"/>
            </a:endParaRPr>
          </a:p>
        </p:txBody>
      </p:sp>
      <p:pic>
        <p:nvPicPr>
          <p:cNvPr id="467" name="Google Shape;467;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68" name="Google Shape;468;p6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5"/>
          <p:cNvSpPr txBox="1"/>
          <p:nvPr/>
        </p:nvSpPr>
        <p:spPr>
          <a:xfrm>
            <a:off x="442500" y="6786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Escribir un programa ejecutable bajo node.js que realice las siguientes acciones: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a:t>
            </a:r>
            <a:r>
              <a:rPr lang="en-GB" sz="1700">
                <a:solidFill>
                  <a:schemeClr val="dk1"/>
                </a:solidFill>
                <a:highlight>
                  <a:schemeClr val="lt1"/>
                </a:highlight>
                <a:latin typeface="Helvetica Neue Light"/>
                <a:ea typeface="Helvetica Neue Light"/>
                <a:cs typeface="Helvetica Neue Light"/>
                <a:sym typeface="Helvetica Neue Light"/>
              </a:rPr>
              <a:t> Abra una terminal en el directorio del archivo y ejecute la instrucción: </a:t>
            </a:r>
            <a:r>
              <a:rPr i="1" lang="en-GB" sz="1700">
                <a:solidFill>
                  <a:schemeClr val="dk1"/>
                </a:solidFill>
                <a:highlight>
                  <a:schemeClr val="lt1"/>
                </a:highlight>
                <a:latin typeface="Consolas"/>
                <a:ea typeface="Consolas"/>
                <a:cs typeface="Consolas"/>
                <a:sym typeface="Consolas"/>
              </a:rPr>
              <a:t>npm init -y</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Esto creará un archivo especial (lo veremos más adelante) de nombre </a:t>
            </a:r>
            <a:r>
              <a:rPr i="1" lang="en-GB" sz="1700">
                <a:solidFill>
                  <a:schemeClr val="dk1"/>
                </a:solidFill>
                <a:highlight>
                  <a:schemeClr val="lt1"/>
                </a:highlight>
                <a:latin typeface="Helvetica Neue Light"/>
                <a:ea typeface="Helvetica Neue Light"/>
                <a:cs typeface="Helvetica Neue Light"/>
                <a:sym typeface="Helvetica Neue Light"/>
              </a:rPr>
              <a:t>package.json</a:t>
            </a:r>
            <a:endParaRPr i="1"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B)</a:t>
            </a:r>
            <a:r>
              <a:rPr lang="en-GB" sz="1700">
                <a:solidFill>
                  <a:schemeClr val="dk1"/>
                </a:solidFill>
                <a:highlight>
                  <a:schemeClr val="lt1"/>
                </a:highlight>
                <a:latin typeface="Helvetica Neue Light"/>
                <a:ea typeface="Helvetica Neue Light"/>
                <a:cs typeface="Helvetica Neue Light"/>
                <a:sym typeface="Helvetica Neue Light"/>
              </a:rPr>
              <a:t> Lea el archivo </a:t>
            </a:r>
            <a:r>
              <a:rPr i="1" lang="en-GB" sz="1700">
                <a:solidFill>
                  <a:schemeClr val="dk1"/>
                </a:solidFill>
                <a:highlight>
                  <a:schemeClr val="lt1"/>
                </a:highlight>
                <a:latin typeface="Helvetica Neue Light"/>
                <a:ea typeface="Helvetica Neue Light"/>
                <a:cs typeface="Helvetica Neue Light"/>
                <a:sym typeface="Helvetica Neue Light"/>
              </a:rPr>
              <a:t>package.json</a:t>
            </a:r>
            <a:r>
              <a:rPr lang="en-GB" sz="1700">
                <a:solidFill>
                  <a:schemeClr val="dk1"/>
                </a:solidFill>
                <a:highlight>
                  <a:schemeClr val="lt1"/>
                </a:highlight>
                <a:latin typeface="Helvetica Neue Light"/>
                <a:ea typeface="Helvetica Neue Light"/>
                <a:cs typeface="Helvetica Neue Light"/>
                <a:sym typeface="Helvetica Neue Light"/>
              </a:rPr>
              <a:t> y declare un objeto con el siguiente formato y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C</a:t>
            </a:r>
            <a:r>
              <a:rPr b="1" lang="en-GB" sz="1700">
                <a:solidFill>
                  <a:schemeClr val="dk1"/>
                </a:solidFill>
                <a:highlight>
                  <a:schemeClr val="lt1"/>
                </a:highlight>
                <a:latin typeface="Helvetica Neue"/>
                <a:ea typeface="Helvetica Neue"/>
                <a:cs typeface="Helvetica Neue"/>
                <a:sym typeface="Helvetica Neue"/>
              </a:rPr>
              <a:t>)</a:t>
            </a:r>
            <a:r>
              <a:rPr lang="en-GB" sz="1700">
                <a:solidFill>
                  <a:schemeClr val="dk1"/>
                </a:solidFill>
                <a:highlight>
                  <a:schemeClr val="lt1"/>
                </a:highlight>
                <a:latin typeface="Helvetica Neue Light"/>
                <a:ea typeface="Helvetica Neue Light"/>
                <a:cs typeface="Helvetica Neue Light"/>
                <a:sym typeface="Helvetica Neue Light"/>
              </a:rPr>
              <a:t> Muestre por consola el objeto info luego de leer el archivo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D)</a:t>
            </a:r>
            <a:r>
              <a:rPr lang="en-GB" sz="1700">
                <a:solidFill>
                  <a:schemeClr val="dk1"/>
                </a:solidFill>
                <a:highlight>
                  <a:schemeClr val="lt1"/>
                </a:highlight>
                <a:latin typeface="Helvetica Neue Light"/>
                <a:ea typeface="Helvetica Neue Light"/>
                <a:cs typeface="Helvetica Neue Light"/>
                <a:sym typeface="Helvetica Neue Light"/>
              </a:rPr>
              <a:t> Guardar el objeto info en un archivo llamado info.txt dentro de la misma carpeta de package.json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E)</a:t>
            </a:r>
            <a:r>
              <a:rPr lang="en-GB" sz="1700">
                <a:solidFill>
                  <a:schemeClr val="dk1"/>
                </a:solidFill>
                <a:highlight>
                  <a:schemeClr val="lt1"/>
                </a:highlight>
                <a:latin typeface="Helvetica Neue Light"/>
                <a:ea typeface="Helvetica Neue Light"/>
                <a:cs typeface="Helvetica Neue Light"/>
                <a:sym typeface="Helvetica Neue Light"/>
              </a:rPr>
              <a:t> Incluir el manejo de errores (con throw new Error)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i="1"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74" name="Google Shape;474;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5" name="Google Shape;475;p65"/>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476" name="Google Shape;476;p65"/>
          <p:cNvSpPr txBox="1"/>
          <p:nvPr/>
        </p:nvSpPr>
        <p:spPr>
          <a:xfrm>
            <a:off x="1753800" y="2253748"/>
            <a:ext cx="5603700" cy="12246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info</a:t>
            </a:r>
            <a:r>
              <a:rPr lang="en-GB"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contenidoStr: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leído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formato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contenidoObj:</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leído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formato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objeto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size: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tamaño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bytes</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6"/>
          <p:cNvSpPr txBox="1"/>
          <p:nvPr/>
        </p:nvSpPr>
        <p:spPr>
          <a:xfrm>
            <a:off x="442500" y="6786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Aclaraciones:</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Utilizar la lectura y escritura de archivos en modo asincrónico con callbacks.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Consigna B): Para deserializar un string con contenido JSON utilizar JSON.parse (convierte string en object).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Consigna C): Para serializar un objeto (convertirlo a string) y guardarlo en un archivo utilizar JSON.stringify.</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Ayuda: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Para el Punto 3 considerar usar JSON.stringify(info, null, 2) para preservar el formato de representación del objeto en el archivo (2 representa en este caso la cantidad de espacios de indentación usadas al representar el objeto como string).</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82" name="Google Shape;482;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3" name="Google Shape;483;p6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7" name="Shape 487"/>
        <p:cNvGrpSpPr/>
        <p:nvPr/>
      </p:nvGrpSpPr>
      <p:grpSpPr>
        <a:xfrm>
          <a:off x="0" y="0"/>
          <a:ext cx="0" cy="0"/>
          <a:chOff x="0" y="0"/>
          <a:chExt cx="0" cy="0"/>
        </a:xfrm>
      </p:grpSpPr>
      <p:sp>
        <p:nvSpPr>
          <p:cNvPr id="488" name="Google Shape;488;p67"/>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92" name="Shape 492"/>
        <p:cNvGrpSpPr/>
        <p:nvPr/>
      </p:nvGrpSpPr>
      <p:grpSpPr>
        <a:xfrm>
          <a:off x="0" y="0"/>
          <a:ext cx="0" cy="0"/>
          <a:chOff x="0" y="0"/>
          <a:chExt cx="0" cy="0"/>
        </a:xfrm>
      </p:grpSpPr>
      <p:sp>
        <p:nvSpPr>
          <p:cNvPr id="493" name="Google Shape;493;p68"/>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asincrónico vía</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Promesas</a:t>
            </a:r>
            <a:endParaRPr i="1" sz="3600">
              <a:solidFill>
                <a:srgbClr val="121212"/>
              </a:solidFill>
              <a:latin typeface="Anton"/>
              <a:ea typeface="Anton"/>
              <a:cs typeface="Anton"/>
              <a:sym typeface="Anton"/>
            </a:endParaRPr>
          </a:p>
        </p:txBody>
      </p:sp>
      <p:pic>
        <p:nvPicPr>
          <p:cNvPr id="494" name="Google Shape;494;p6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9"/>
          <p:cNvSpPr txBox="1"/>
          <p:nvPr/>
        </p:nvSpPr>
        <p:spPr>
          <a:xfrm>
            <a:off x="222500" y="1277900"/>
            <a:ext cx="8679600" cy="3975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a:t>
            </a:r>
            <a:r>
              <a:rPr lang="en-GB" sz="2000">
                <a:solidFill>
                  <a:schemeClr val="dk1"/>
                </a:solidFill>
                <a:highlight>
                  <a:schemeClr val="lt1"/>
                </a:highlight>
                <a:latin typeface="Helvetica Neue Light"/>
                <a:ea typeface="Helvetica Neue Light"/>
                <a:cs typeface="Helvetica Neue Light"/>
                <a:sym typeface="Helvetica Neue Light"/>
              </a:rPr>
              <a:t>l módulo </a:t>
            </a:r>
            <a:r>
              <a:rPr b="1" lang="en-GB" sz="2000">
                <a:solidFill>
                  <a:schemeClr val="dk1"/>
                </a:solidFill>
                <a:highlight>
                  <a:srgbClr val="FFFFFF"/>
                </a:highlight>
                <a:latin typeface="Helvetica Neue"/>
                <a:ea typeface="Helvetica Neue"/>
                <a:cs typeface="Helvetica Neue"/>
                <a:sym typeface="Helvetica Neue"/>
              </a:rPr>
              <a:t>fs</a:t>
            </a:r>
            <a:r>
              <a:rPr lang="en-GB" sz="2000">
                <a:solidFill>
                  <a:schemeClr val="dk1"/>
                </a:solidFill>
                <a:highlight>
                  <a:srgbClr val="FFFFFF"/>
                </a:highlight>
                <a:latin typeface="Helvetica Neue Light"/>
                <a:ea typeface="Helvetica Neue Light"/>
                <a:cs typeface="Helvetica Neue Light"/>
                <a:sym typeface="Helvetica Neue Light"/>
              </a:rPr>
              <a:t> nos permite operar tanto de forma </a:t>
            </a:r>
            <a:r>
              <a:rPr b="1" lang="en-GB" sz="2000">
                <a:solidFill>
                  <a:schemeClr val="dk1"/>
                </a:solidFill>
                <a:highlight>
                  <a:srgbClr val="FFFFFF"/>
                </a:highlight>
                <a:latin typeface="Helvetica Neue"/>
                <a:ea typeface="Helvetica Neue"/>
                <a:cs typeface="Helvetica Neue"/>
                <a:sym typeface="Helvetica Neue"/>
              </a:rPr>
              <a:t>sincrónica</a:t>
            </a:r>
            <a:r>
              <a:rPr lang="en-GB" sz="2000">
                <a:solidFill>
                  <a:schemeClr val="dk1"/>
                </a:solidFill>
                <a:highlight>
                  <a:srgbClr val="FFFFFF"/>
                </a:highlight>
                <a:latin typeface="Helvetica Neue Light"/>
                <a:ea typeface="Helvetica Neue Light"/>
                <a:cs typeface="Helvetica Neue Light"/>
                <a:sym typeface="Helvetica Neue Light"/>
              </a:rPr>
              <a:t> como </a:t>
            </a:r>
            <a:r>
              <a:rPr b="1" lang="en-GB" sz="2000">
                <a:solidFill>
                  <a:schemeClr val="dk1"/>
                </a:solidFill>
                <a:highlight>
                  <a:srgbClr val="FFFFFF"/>
                </a:highlight>
                <a:latin typeface="Helvetica Neue"/>
                <a:ea typeface="Helvetica Neue"/>
                <a:cs typeface="Helvetica Neue"/>
                <a:sym typeface="Helvetica Neue"/>
              </a:rPr>
              <a:t>asincrónica</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fs</a:t>
            </a:r>
            <a:r>
              <a:rPr lang="en-GB" sz="2000">
                <a:solidFill>
                  <a:schemeClr val="dk1"/>
                </a:solidFill>
                <a:highlight>
                  <a:srgbClr val="FFFFFF"/>
                </a:highlight>
                <a:latin typeface="Helvetica Neue Light"/>
                <a:ea typeface="Helvetica Neue Light"/>
                <a:cs typeface="Helvetica Neue Light"/>
                <a:sym typeface="Helvetica Neue Light"/>
              </a:rPr>
              <a:t> inicialmente ofrecía funciones que reciben un callback para manejar el asincronismo.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una </a:t>
            </a:r>
            <a:r>
              <a:rPr b="1" lang="en-GB" sz="2000">
                <a:solidFill>
                  <a:schemeClr val="dk1"/>
                </a:solidFill>
                <a:highlight>
                  <a:srgbClr val="FFFFFF"/>
                </a:highlight>
                <a:latin typeface="Helvetica Neue"/>
                <a:ea typeface="Helvetica Neue"/>
                <a:cs typeface="Helvetica Neue"/>
                <a:sym typeface="Helvetica Neue"/>
              </a:rPr>
              <a:t>actualización </a:t>
            </a:r>
            <a:r>
              <a:rPr lang="en-GB" sz="2000">
                <a:solidFill>
                  <a:schemeClr val="dk1"/>
                </a:solidFill>
                <a:highlight>
                  <a:srgbClr val="FFFFFF"/>
                </a:highlight>
                <a:latin typeface="Helvetica Neue Light"/>
                <a:ea typeface="Helvetica Neue Light"/>
                <a:cs typeface="Helvetica Neue Light"/>
                <a:sym typeface="Helvetica Neue Light"/>
              </a:rPr>
              <a:t>de este módulo se agregaron</a:t>
            </a:r>
            <a:r>
              <a:rPr lang="en-GB" sz="2000">
                <a:solidFill>
                  <a:schemeClr val="dk1"/>
                </a:solidFill>
                <a:highlight>
                  <a:srgbClr val="FFFFFF"/>
                </a:highlight>
                <a:latin typeface="Helvetica Neue Light"/>
                <a:ea typeface="Helvetica Neue Light"/>
                <a:cs typeface="Helvetica Neue Light"/>
                <a:sym typeface="Helvetica Neue Light"/>
              </a:rPr>
              <a:t> versiones de </a:t>
            </a:r>
            <a:r>
              <a:rPr b="1" lang="en-GB" sz="2000">
                <a:solidFill>
                  <a:schemeClr val="dk1"/>
                </a:solidFill>
                <a:highlight>
                  <a:srgbClr val="FFFFFF"/>
                </a:highlight>
                <a:latin typeface="Helvetica Neue"/>
                <a:ea typeface="Helvetica Neue"/>
                <a:cs typeface="Helvetica Neue"/>
                <a:sym typeface="Helvetica Neue"/>
              </a:rPr>
              <a:t>funciones asincrónicas </a:t>
            </a:r>
            <a:r>
              <a:rPr lang="en-GB" sz="2000">
                <a:solidFill>
                  <a:schemeClr val="dk1"/>
                </a:solidFill>
                <a:highlight>
                  <a:srgbClr val="FFFFFF"/>
                </a:highlight>
                <a:latin typeface="Helvetica Neue Light"/>
                <a:ea typeface="Helvetica Neue Light"/>
                <a:cs typeface="Helvetica Neue Light"/>
                <a:sym typeface="Helvetica Neue Light"/>
              </a:rPr>
              <a:t>que en lugar de recibir callbacks, </a:t>
            </a:r>
            <a:r>
              <a:rPr b="1" lang="en-GB" sz="2000">
                <a:solidFill>
                  <a:schemeClr val="dk1"/>
                </a:solidFill>
                <a:highlight>
                  <a:srgbClr val="FFFFFF"/>
                </a:highlight>
                <a:latin typeface="Helvetica Neue"/>
                <a:ea typeface="Helvetica Neue"/>
                <a:cs typeface="Helvetica Neue"/>
                <a:sym typeface="Helvetica Neue"/>
              </a:rPr>
              <a:t>operan mediante promesas </a:t>
            </a:r>
            <a:r>
              <a:rPr lang="en-GB" sz="2000">
                <a:solidFill>
                  <a:schemeClr val="dk1"/>
                </a:solidFill>
                <a:highlight>
                  <a:srgbClr val="FFFFFF"/>
                </a:highlight>
                <a:latin typeface="Helvetica Neue Light"/>
                <a:ea typeface="Helvetica Neue Light"/>
                <a:cs typeface="Helvetica Neue Light"/>
                <a:sym typeface="Helvetica Neue Light"/>
              </a:rPr>
              <a:t>con then/catch</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t>
            </a:r>
            <a:r>
              <a:rPr lang="en-GB" sz="2000">
                <a:solidFill>
                  <a:schemeClr val="dk1"/>
                </a:solidFill>
                <a:highlight>
                  <a:srgbClr val="FFFFFF"/>
                </a:highlight>
                <a:latin typeface="Helvetica Neue Light"/>
                <a:ea typeface="Helvetica Neue Light"/>
                <a:cs typeface="Helvetica Neue Light"/>
                <a:sym typeface="Helvetica Neue Light"/>
              </a:rPr>
              <a:t>osteriormente se incluyó una </a:t>
            </a:r>
            <a:r>
              <a:rPr b="1" lang="en-GB" sz="2000">
                <a:solidFill>
                  <a:schemeClr val="dk1"/>
                </a:solidFill>
                <a:highlight>
                  <a:srgbClr val="FFFFFF"/>
                </a:highlight>
                <a:latin typeface="Helvetica Neue"/>
                <a:ea typeface="Helvetica Neue"/>
                <a:cs typeface="Helvetica Neue"/>
                <a:sym typeface="Helvetica Neue"/>
              </a:rPr>
              <a:t>sintaxis simplificada </a:t>
            </a:r>
            <a:r>
              <a:rPr lang="en-GB" sz="2000">
                <a:solidFill>
                  <a:schemeClr val="dk1"/>
                </a:solidFill>
                <a:highlight>
                  <a:srgbClr val="FFFFFF"/>
                </a:highlight>
                <a:latin typeface="Helvetica Neue Light"/>
                <a:ea typeface="Helvetica Neue Light"/>
                <a:cs typeface="Helvetica Neue Light"/>
                <a:sym typeface="Helvetica Neue Light"/>
              </a:rPr>
              <a:t>utilizando las nuevas palabras reservadas </a:t>
            </a:r>
            <a:r>
              <a:rPr b="1" lang="en-GB" sz="2000">
                <a:solidFill>
                  <a:schemeClr val="dk1"/>
                </a:solidFill>
                <a:highlight>
                  <a:srgbClr val="FFFFFF"/>
                </a:highlight>
                <a:latin typeface="Helvetica Neue"/>
                <a:ea typeface="Helvetica Neue"/>
                <a:cs typeface="Helvetica Neue"/>
                <a:sym typeface="Helvetica Neue"/>
              </a:rPr>
              <a:t>“async” y “await”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500" name="Google Shape;500;p69"/>
          <p:cNvSpPr txBox="1"/>
          <p:nvPr/>
        </p:nvSpPr>
        <p:spPr>
          <a:xfrm>
            <a:off x="1132350" y="470050"/>
            <a:ext cx="60924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 fs con Promesas</a:t>
            </a:r>
            <a:endParaRPr i="1" sz="3600">
              <a:latin typeface="Anton"/>
              <a:ea typeface="Anton"/>
              <a:cs typeface="Anton"/>
              <a:sym typeface="Anton"/>
            </a:endParaRPr>
          </a:p>
        </p:txBody>
      </p:sp>
      <p:pic>
        <p:nvPicPr>
          <p:cNvPr id="501" name="Google Shape;501;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2" name="Google Shape;502;p69"/>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0"/>
          <p:cNvSpPr txBox="1"/>
          <p:nvPr/>
        </p:nvSpPr>
        <p:spPr>
          <a:xfrm>
            <a:off x="245975" y="288175"/>
            <a:ext cx="30732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508" name="Google Shape;508;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9" name="Google Shape;509;p70"/>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10" name="Google Shape;510;p70"/>
          <p:cNvSpPr txBox="1"/>
          <p:nvPr/>
        </p:nvSpPr>
        <p:spPr>
          <a:xfrm>
            <a:off x="3281625" y="388900"/>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fs.promises.readFile(ruta, encoding)</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11" name="Google Shape;511;p70"/>
          <p:cNvPicPr preferRelativeResize="0"/>
          <p:nvPr/>
        </p:nvPicPr>
        <p:blipFill>
          <a:blip r:embed="rId5">
            <a:alphaModFix/>
          </a:blip>
          <a:stretch>
            <a:fillRect/>
          </a:stretch>
        </p:blipFill>
        <p:spPr>
          <a:xfrm>
            <a:off x="319175" y="1009350"/>
            <a:ext cx="6018513" cy="3899525"/>
          </a:xfrm>
          <a:prstGeom prst="rect">
            <a:avLst/>
          </a:prstGeom>
          <a:noFill/>
          <a:ln>
            <a:noFill/>
          </a:ln>
        </p:spPr>
      </p:pic>
      <p:sp>
        <p:nvSpPr>
          <p:cNvPr id="512" name="Google Shape;512;p70"/>
          <p:cNvSpPr txBox="1"/>
          <p:nvPr/>
        </p:nvSpPr>
        <p:spPr>
          <a:xfrm>
            <a:off x="6479275" y="1293375"/>
            <a:ext cx="2394300" cy="317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16" name="Shape 516"/>
        <p:cNvGrpSpPr/>
        <p:nvPr/>
      </p:nvGrpSpPr>
      <p:grpSpPr>
        <a:xfrm>
          <a:off x="0" y="0"/>
          <a:ext cx="0" cy="0"/>
          <a:chOff x="0" y="0"/>
          <a:chExt cx="0" cy="0"/>
        </a:xfrm>
      </p:grpSpPr>
      <p:sp>
        <p:nvSpPr>
          <p:cNvPr id="517" name="Google Shape;517;p71"/>
          <p:cNvSpPr txBox="1"/>
          <p:nvPr/>
        </p:nvSpPr>
        <p:spPr>
          <a:xfrm>
            <a:off x="355950" y="874125"/>
            <a:ext cx="8398500" cy="4116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el caso de querer hacer algo con la variable </a:t>
            </a:r>
            <a:r>
              <a:rPr b="1" lang="en-GB" sz="1800">
                <a:latin typeface="Helvetica Neue"/>
                <a:ea typeface="Helvetica Neue"/>
                <a:cs typeface="Helvetica Neue"/>
                <a:sym typeface="Helvetica Neue"/>
              </a:rPr>
              <a:t>fuera</a:t>
            </a:r>
            <a:r>
              <a:rPr lang="en-GB" sz="1800">
                <a:latin typeface="Helvetica Neue Light"/>
                <a:ea typeface="Helvetica Neue Light"/>
                <a:cs typeface="Helvetica Neue Light"/>
                <a:sym typeface="Helvetica Neue Light"/>
              </a:rPr>
              <a:t> del </a:t>
            </a:r>
            <a:r>
              <a:rPr b="1" lang="en-GB" sz="1800">
                <a:latin typeface="Helvetica Neue"/>
                <a:ea typeface="Helvetica Neue"/>
                <a:cs typeface="Helvetica Neue"/>
                <a:sym typeface="Helvetica Neue"/>
              </a:rPr>
              <a:t>bloque try/catch</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declaración </a:t>
            </a:r>
            <a:r>
              <a:rPr lang="en-GB" sz="1800">
                <a:latin typeface="Helvetica Neue Light"/>
                <a:ea typeface="Helvetica Neue Light"/>
                <a:cs typeface="Helvetica Neue Light"/>
                <a:sym typeface="Helvetica Neue Light"/>
              </a:rPr>
              <a:t>debería hacerse </a:t>
            </a:r>
            <a:r>
              <a:rPr b="1" lang="en-GB" sz="1800">
                <a:latin typeface="Helvetica Neue"/>
                <a:ea typeface="Helvetica Neue"/>
                <a:cs typeface="Helvetica Neue"/>
                <a:sym typeface="Helvetica Neue"/>
              </a:rPr>
              <a:t>fuera </a:t>
            </a:r>
            <a:r>
              <a:rPr lang="en-GB" sz="1800">
                <a:latin typeface="Helvetica Neue Light"/>
                <a:ea typeface="Helvetica Neue Light"/>
                <a:cs typeface="Helvetica Neue Light"/>
                <a:sym typeface="Helvetica Neue Light"/>
              </a:rPr>
              <a:t>del mismo.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Recordar que debemos anteponer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al llamado a la función para que ésta se comporte de manera bloqueante.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se omitiera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la instrucción </a:t>
            </a:r>
            <a:r>
              <a:rPr i="1" lang="en-GB" sz="1800">
                <a:latin typeface="Helvetica Neue Light"/>
                <a:ea typeface="Helvetica Neue Light"/>
                <a:cs typeface="Helvetica Neue Light"/>
                <a:sym typeface="Helvetica Neue Light"/>
              </a:rPr>
              <a:t>console.log(contenido)</a:t>
            </a:r>
            <a:r>
              <a:rPr lang="en-GB" sz="1800">
                <a:latin typeface="Helvetica Neue Light"/>
                <a:ea typeface="Helvetica Neue Light"/>
                <a:cs typeface="Helvetica Neue Light"/>
                <a:sym typeface="Helvetica Neue Light"/>
              </a:rPr>
              <a:t> se ejecutaría ANTES de que a la variable contenido se le asigne el resultado de la operación de lectura del archivo.</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Recordar también que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puede usarse ÚNICAMENTE dentro de una función de tipo “async” Dado que estas funciones ya no poseen un parámetro que nos permite elegir cómo manejar los errores que pueden surgir de su ejecución, vuelve a ser necesario ejecutarlas utilizando </a:t>
            </a:r>
            <a:r>
              <a:rPr b="1" lang="en-GB" sz="1800">
                <a:latin typeface="Helvetica Neue"/>
                <a:ea typeface="Helvetica Neue"/>
                <a:cs typeface="Helvetica Neue"/>
                <a:sym typeface="Helvetica Neue"/>
              </a:rPr>
              <a:t>try / catch</a:t>
            </a:r>
            <a:endParaRPr b="1" sz="1800">
              <a:latin typeface="Helvetica Neue"/>
              <a:ea typeface="Helvetica Neue"/>
              <a:cs typeface="Helvetica Neue"/>
              <a:sym typeface="Helvetica Neue"/>
            </a:endParaRPr>
          </a:p>
        </p:txBody>
      </p:sp>
      <p:sp>
        <p:nvSpPr>
          <p:cNvPr id="518" name="Google Shape;518;p71"/>
          <p:cNvSpPr txBox="1"/>
          <p:nvPr/>
        </p:nvSpPr>
        <p:spPr>
          <a:xfrm>
            <a:off x="1181775" y="183300"/>
            <a:ext cx="6947100" cy="6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¡Aclaraciones!</a:t>
            </a:r>
            <a:endParaRPr i="1" sz="4000">
              <a:latin typeface="Anton"/>
              <a:ea typeface="Anton"/>
              <a:cs typeface="Anton"/>
              <a:sym typeface="Anton"/>
            </a:endParaRPr>
          </a:p>
        </p:txBody>
      </p:sp>
      <p:pic>
        <p:nvPicPr>
          <p:cNvPr id="519" name="Google Shape;519;p7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10" name="Shape 110"/>
        <p:cNvGrpSpPr/>
        <p:nvPr/>
      </p:nvGrpSpPr>
      <p:grpSpPr>
        <a:xfrm>
          <a:off x="0" y="0"/>
          <a:ext cx="0" cy="0"/>
          <a:chOff x="0" y="0"/>
          <a:chExt cx="0" cy="0"/>
        </a:xfrm>
      </p:grpSpPr>
      <p:sp>
        <p:nvSpPr>
          <p:cNvPr id="111" name="Google Shape;111;p1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E</a:t>
            </a:r>
            <a:r>
              <a:rPr i="1" lang="en-GB" sz="3600">
                <a:solidFill>
                  <a:srgbClr val="121212"/>
                </a:solidFill>
                <a:latin typeface="Anton"/>
                <a:ea typeface="Anton"/>
                <a:cs typeface="Anton"/>
                <a:sym typeface="Anton"/>
              </a:rPr>
              <a:t>jecución sincrónica vs. ejecución asincrónica</a:t>
            </a:r>
            <a:endParaRPr i="1" sz="3600">
              <a:solidFill>
                <a:srgbClr val="121212"/>
              </a:solidFill>
              <a:latin typeface="Anton"/>
              <a:ea typeface="Anton"/>
              <a:cs typeface="Anton"/>
              <a:sym typeface="Anton"/>
            </a:endParaRPr>
          </a:p>
        </p:txBody>
      </p:sp>
      <p:pic>
        <p:nvPicPr>
          <p:cNvPr id="112" name="Google Shape;112;p1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2"/>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Sobreescribir un archivo</a:t>
            </a:r>
            <a:endParaRPr i="1" sz="3600">
              <a:latin typeface="Anton"/>
              <a:ea typeface="Anton"/>
              <a:cs typeface="Anton"/>
              <a:sym typeface="Anton"/>
            </a:endParaRPr>
          </a:p>
        </p:txBody>
      </p:sp>
      <p:pic>
        <p:nvPicPr>
          <p:cNvPr id="525" name="Google Shape;525;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6" name="Google Shape;526;p72"/>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27" name="Google Shape;527;p72"/>
          <p:cNvSpPr txBox="1"/>
          <p:nvPr/>
        </p:nvSpPr>
        <p:spPr>
          <a:xfrm>
            <a:off x="510375" y="1046675"/>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fs.promises.writeFile(ruta, datos)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28" name="Google Shape;528;p72"/>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29" name="Google Shape;529;p72"/>
          <p:cNvPicPr preferRelativeResize="0"/>
          <p:nvPr/>
        </p:nvPicPr>
        <p:blipFill>
          <a:blip r:embed="rId5">
            <a:alphaModFix/>
          </a:blip>
          <a:stretch>
            <a:fillRect/>
          </a:stretch>
        </p:blipFill>
        <p:spPr>
          <a:xfrm>
            <a:off x="734075" y="1477975"/>
            <a:ext cx="6079673" cy="19189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3"/>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Agregar contenidos a un archivo</a:t>
            </a:r>
            <a:endParaRPr i="1" sz="3600">
              <a:latin typeface="Anton"/>
              <a:ea typeface="Anton"/>
              <a:cs typeface="Anton"/>
              <a:sym typeface="Anton"/>
            </a:endParaRPr>
          </a:p>
        </p:txBody>
      </p:sp>
      <p:pic>
        <p:nvPicPr>
          <p:cNvPr id="535" name="Google Shape;535;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36" name="Google Shape;536;p73"/>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37" name="Google Shape;537;p73"/>
          <p:cNvSpPr txBox="1"/>
          <p:nvPr/>
        </p:nvSpPr>
        <p:spPr>
          <a:xfrm>
            <a:off x="510375" y="1046675"/>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fs.promises.appendFile(ruta, datos)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38" name="Google Shape;538;p73"/>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39" name="Google Shape;539;p73"/>
          <p:cNvPicPr preferRelativeResize="0"/>
          <p:nvPr/>
        </p:nvPicPr>
        <p:blipFill>
          <a:blip r:embed="rId5">
            <a:alphaModFix/>
          </a:blip>
          <a:stretch>
            <a:fillRect/>
          </a:stretch>
        </p:blipFill>
        <p:spPr>
          <a:xfrm>
            <a:off x="734075" y="1496000"/>
            <a:ext cx="6023949" cy="19013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4"/>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Renombrar un archivo</a:t>
            </a:r>
            <a:endParaRPr i="1" sz="3600">
              <a:latin typeface="Anton"/>
              <a:ea typeface="Anton"/>
              <a:cs typeface="Anton"/>
              <a:sym typeface="Anton"/>
            </a:endParaRPr>
          </a:p>
        </p:txBody>
      </p:sp>
      <p:pic>
        <p:nvPicPr>
          <p:cNvPr id="545" name="Google Shape;545;p7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6" name="Google Shape;546;p74"/>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47" name="Google Shape;547;p74"/>
          <p:cNvSpPr txBox="1"/>
          <p:nvPr/>
        </p:nvSpPr>
        <p:spPr>
          <a:xfrm>
            <a:off x="510375" y="1046675"/>
            <a:ext cx="61374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a:t>
            </a:r>
            <a:r>
              <a:rPr i="1" lang="en-GB" sz="2000">
                <a:solidFill>
                  <a:schemeClr val="dk1"/>
                </a:solidFill>
                <a:highlight>
                  <a:schemeClr val="lt1"/>
                </a:highlight>
                <a:latin typeface="Helvetica Neue Light"/>
                <a:ea typeface="Helvetica Neue Light"/>
                <a:cs typeface="Helvetica Neue Light"/>
                <a:sym typeface="Helvetica Neue Light"/>
              </a:rPr>
              <a:t>rename</a:t>
            </a:r>
            <a:r>
              <a:rPr i="1" lang="en-GB" sz="2000">
                <a:solidFill>
                  <a:schemeClr val="dk1"/>
                </a:solidFill>
                <a:highlight>
                  <a:schemeClr val="lt1"/>
                </a:highlight>
                <a:latin typeface="Helvetica Neue Light"/>
                <a:ea typeface="Helvetica Neue Light"/>
                <a:cs typeface="Helvetica Neue Light"/>
                <a:sym typeface="Helvetica Neue Light"/>
              </a:rPr>
              <a:t>(rutaVieja, rutaNueva)</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48" name="Google Shape;548;p74"/>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49" name="Google Shape;549;p74"/>
          <p:cNvPicPr preferRelativeResize="0"/>
          <p:nvPr/>
        </p:nvPicPr>
        <p:blipFill>
          <a:blip r:embed="rId5">
            <a:alphaModFix/>
          </a:blip>
          <a:stretch>
            <a:fillRect/>
          </a:stretch>
        </p:blipFill>
        <p:spPr>
          <a:xfrm>
            <a:off x="768575" y="1507025"/>
            <a:ext cx="5963650" cy="18795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Lectura y escritura con promises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i="1" lang="en-GB">
                <a:solidFill>
                  <a:schemeClr val="dk1"/>
                </a:solidFill>
                <a:highlight>
                  <a:schemeClr val="lt1"/>
                </a:highlight>
                <a:latin typeface="Helvetica Neue Light"/>
                <a:ea typeface="Helvetica Neue Light"/>
                <a:cs typeface="Helvetica Neue Light"/>
                <a:sym typeface="Helvetica Neue Light"/>
              </a:rPr>
              <a:t>Tiempo: 5/10 minutos</a:t>
            </a:r>
            <a:endParaRPr i="1" sz="1600">
              <a:latin typeface="Helvetica Neue Light"/>
              <a:ea typeface="Helvetica Neue Light"/>
              <a:cs typeface="Helvetica Neue Light"/>
              <a:sym typeface="Helvetica Neue Light"/>
            </a:endParaRPr>
          </a:p>
        </p:txBody>
      </p:sp>
      <p:pic>
        <p:nvPicPr>
          <p:cNvPr id="555" name="Google Shape;555;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6" name="Google Shape;556;p7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6"/>
          <p:cNvSpPr txBox="1"/>
          <p:nvPr/>
        </p:nvSpPr>
        <p:spPr>
          <a:xfrm>
            <a:off x="442500" y="9834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un programa que ejecute las siguientes tareas: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Lea el archivo info.txt generado en el desafío anterior deserializándolo en un objeto llamado info.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B)</a:t>
            </a:r>
            <a:r>
              <a:rPr lang="en-GB" sz="1700">
                <a:solidFill>
                  <a:schemeClr val="dk1"/>
                </a:solidFill>
                <a:highlight>
                  <a:schemeClr val="lt1"/>
                </a:highlight>
                <a:latin typeface="Helvetica Neue Light"/>
                <a:ea typeface="Helvetica Neue Light"/>
                <a:cs typeface="Helvetica Neue Light"/>
                <a:sym typeface="Helvetica Neue Light"/>
              </a:rPr>
              <a:t> Mostrar</a:t>
            </a:r>
            <a:r>
              <a:rPr lang="en-GB" sz="1700">
                <a:solidFill>
                  <a:schemeClr val="dk1"/>
                </a:solidFill>
                <a:highlight>
                  <a:schemeClr val="lt1"/>
                </a:highlight>
                <a:latin typeface="Helvetica Neue Light"/>
                <a:ea typeface="Helvetica Neue Light"/>
                <a:cs typeface="Helvetica Neue Light"/>
                <a:sym typeface="Helvetica Neue Light"/>
              </a:rPr>
              <a:t> este objeto info en la consola.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C)</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Modifique el author a "Coderhouse" y guarde el objeto serializado en otro archivo llamado package.json.coder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D)</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Mostrar los errores por consola.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62" name="Google Shape;562;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3" name="Google Shape;563;p7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7"/>
          <p:cNvSpPr txBox="1"/>
          <p:nvPr/>
        </p:nvSpPr>
        <p:spPr>
          <a:xfrm>
            <a:off x="442500" y="9072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Aclaraciones:</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Trabajar con fs.promises (then/catch).</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Ayuda: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Para el punto 3 considerar usar JSON.stringify(info.contenidoObj, null,2) para preservar el formato de representación del objeto en el archivo.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69" name="Google Shape;569;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0" name="Google Shape;570;p77"/>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8"/>
          <p:cNvSpPr txBox="1"/>
          <p:nvPr/>
        </p:nvSpPr>
        <p:spPr>
          <a:xfrm>
            <a:off x="1443000" y="29780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MANEJO DE ARCHIVOS</a:t>
            </a:r>
            <a:endParaRPr i="1" sz="4000">
              <a:latin typeface="Anton"/>
              <a:ea typeface="Anton"/>
              <a:cs typeface="Anton"/>
              <a:sym typeface="Anton"/>
            </a:endParaRPr>
          </a:p>
        </p:txBody>
      </p:sp>
      <p:pic>
        <p:nvPicPr>
          <p:cNvPr id="576" name="Google Shape;576;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7" name="Google Shape;577;p78"/>
          <p:cNvPicPr preferRelativeResize="0"/>
          <p:nvPr/>
        </p:nvPicPr>
        <p:blipFill rotWithShape="1">
          <a:blip r:embed="rId4">
            <a:alphaModFix/>
          </a:blip>
          <a:srcRect b="0" l="0" r="0" t="0"/>
          <a:stretch/>
        </p:blipFill>
        <p:spPr>
          <a:xfrm>
            <a:off x="3882275" y="1343424"/>
            <a:ext cx="1379450" cy="1379450"/>
          </a:xfrm>
          <a:prstGeom prst="rect">
            <a:avLst/>
          </a:prstGeom>
          <a:noFill/>
          <a:ln>
            <a:noFill/>
          </a:ln>
        </p:spPr>
      </p:pic>
      <p:sp>
        <p:nvSpPr>
          <p:cNvPr id="578" name="Google Shape;578;p78"/>
          <p:cNvSpPr/>
          <p:nvPr/>
        </p:nvSpPr>
        <p:spPr>
          <a:xfrm>
            <a:off x="4823975" y="13434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2</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graphicFrame>
        <p:nvGraphicFramePr>
          <p:cNvPr id="583" name="Google Shape;583;p79"/>
          <p:cNvGraphicFramePr/>
          <p:nvPr/>
        </p:nvGraphicFramePr>
        <p:xfrm>
          <a:off x="153263" y="191700"/>
          <a:ext cx="3000000" cy="3000000"/>
        </p:xfrm>
        <a:graphic>
          <a:graphicData uri="http://schemas.openxmlformats.org/drawingml/2006/table">
            <a:tbl>
              <a:tblPr>
                <a:noFill/>
                <a:tableStyleId>{79421BD8-9BD3-4BCD-8667-A133591902C5}</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a:t>
                      </a:r>
                      <a:r>
                        <a:rPr lang="en-GB" sz="1600">
                          <a:solidFill>
                            <a:schemeClr val="dk1"/>
                          </a:solidFill>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3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a:t>
                      </a:r>
                      <a:r>
                        <a:rPr lang="en-GB" sz="1600">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Implementar programa que contenga una clase llamada Contenedor que reciba el nombre del archivo con el que va a trabajar e implemente los siguientes métodos:</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save(Object): Number</a:t>
                      </a:r>
                      <a:r>
                        <a:rPr lang="en-GB" sz="1600">
                          <a:solidFill>
                            <a:schemeClr val="dk1"/>
                          </a:solidFill>
                          <a:latin typeface="Helvetica Neue Light"/>
                          <a:ea typeface="Helvetica Neue Light"/>
                          <a:cs typeface="Helvetica Neue Light"/>
                          <a:sym typeface="Helvetica Neue Light"/>
                        </a:rPr>
                        <a:t> - Recibe un objeto, lo guarda en el archivo, devuelve el id asignado.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getById(Number): Object</a:t>
                      </a:r>
                      <a:r>
                        <a:rPr lang="en-GB" sz="1600">
                          <a:solidFill>
                            <a:schemeClr val="dk1"/>
                          </a:solidFill>
                          <a:latin typeface="Helvetica Neue Light"/>
                          <a:ea typeface="Helvetica Neue Light"/>
                          <a:cs typeface="Helvetica Neue Light"/>
                          <a:sym typeface="Helvetica Neue Light"/>
                        </a:rPr>
                        <a:t> - Recibe un id y devuelve el objeto con ese id, o null si no está.</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getAll(): Object[]</a:t>
                      </a:r>
                      <a:r>
                        <a:rPr lang="en-GB" sz="1600">
                          <a:solidFill>
                            <a:schemeClr val="dk1"/>
                          </a:solidFill>
                          <a:latin typeface="Helvetica Neue Light"/>
                          <a:ea typeface="Helvetica Neue Light"/>
                          <a:cs typeface="Helvetica Neue Light"/>
                          <a:sym typeface="Helvetica Neue Light"/>
                        </a:rPr>
                        <a:t> - Devuelve un array con los objetos presentes en el archivo.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deleteById(Number): void</a:t>
                      </a:r>
                      <a:r>
                        <a:rPr lang="en-GB" sz="1600">
                          <a:solidFill>
                            <a:schemeClr val="dk1"/>
                          </a:solidFill>
                          <a:latin typeface="Helvetica Neue Light"/>
                          <a:ea typeface="Helvetica Neue Light"/>
                          <a:cs typeface="Helvetica Neue Light"/>
                          <a:sym typeface="Helvetica Neue Light"/>
                        </a:rPr>
                        <a:t> - Elimina del archivo el objeto con el id buscado.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deleteAll(): void</a:t>
                      </a:r>
                      <a:r>
                        <a:rPr lang="en-GB" sz="1600">
                          <a:solidFill>
                            <a:schemeClr val="dk1"/>
                          </a:solidFill>
                          <a:latin typeface="Helvetica Neue Light"/>
                          <a:ea typeface="Helvetica Neue Light"/>
                          <a:cs typeface="Helvetica Neue Light"/>
                          <a:sym typeface="Helvetica Neue Light"/>
                        </a:rPr>
                        <a:t> - Elimina todos los objetos presentes en el archivo.</a:t>
                      </a:r>
                      <a:endParaRPr sz="16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84" name="Google Shape;584;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5" name="Google Shape;585;p79"/>
          <p:cNvPicPr preferRelativeResize="0"/>
          <p:nvPr/>
        </p:nvPicPr>
        <p:blipFill rotWithShape="1">
          <a:blip r:embed="rId4">
            <a:alphaModFix/>
          </a:blip>
          <a:srcRect b="0" l="0" r="0" t="0"/>
          <a:stretch/>
        </p:blipFill>
        <p:spPr>
          <a:xfrm>
            <a:off x="7173537" y="1106600"/>
            <a:ext cx="1634174" cy="639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graphicFrame>
        <p:nvGraphicFramePr>
          <p:cNvPr id="590" name="Google Shape;590;p80"/>
          <p:cNvGraphicFramePr/>
          <p:nvPr/>
        </p:nvGraphicFramePr>
        <p:xfrm>
          <a:off x="153263" y="191700"/>
          <a:ext cx="3000000" cy="3000000"/>
        </p:xfrm>
        <a:graphic>
          <a:graphicData uri="http://schemas.openxmlformats.org/drawingml/2006/table">
            <a:tbl>
              <a:tblPr>
                <a:noFill/>
                <a:tableStyleId>{79421BD8-9BD3-4BCD-8667-A133591902C5}</a:tableStyleId>
              </a:tblPr>
              <a:tblGrid>
                <a:gridCol w="2945825"/>
                <a:gridCol w="3822275"/>
                <a:gridCol w="2069375"/>
              </a:tblGrid>
              <a:tr h="5214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50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usar un archivo para la clase y otro de test, que la importe</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498275">
                <a:tc gridSpan="3">
                  <a:txBody>
                    <a:bodyPr/>
                    <a:lstStyle/>
                    <a:p>
                      <a:pPr indent="0" lvl="0" marL="0" rtl="0" algn="l">
                        <a:spcBef>
                          <a:spcPts val="0"/>
                        </a:spcBef>
                        <a:spcAft>
                          <a:spcPts val="0"/>
                        </a:spcAft>
                        <a:buNone/>
                      </a:pPr>
                      <a:r>
                        <a:rPr b="1" lang="en-GB" sz="1500"/>
                        <a:t>&gt;&gt;</a:t>
                      </a:r>
                      <a:r>
                        <a:rPr b="1" lang="en-GB" sz="1500">
                          <a:solidFill>
                            <a:srgbClr val="4D5156"/>
                          </a:solidFill>
                        </a:rPr>
                        <a:t> </a:t>
                      </a:r>
                      <a:r>
                        <a:rPr b="1" lang="en-GB" sz="1500">
                          <a:latin typeface="Helvetica Neue"/>
                          <a:ea typeface="Helvetica Neue"/>
                          <a:cs typeface="Helvetica Neue"/>
                          <a:sym typeface="Helvetica Neue"/>
                        </a:rPr>
                        <a:t>Aspectos a incluir en el entregable:</a:t>
                      </a:r>
                      <a:r>
                        <a:rPr lang="en-GB" sz="1500">
                          <a:latin typeface="Helvetica Neue Light"/>
                          <a:ea typeface="Helvetica Neue Light"/>
                          <a:cs typeface="Helvetica Neue Light"/>
                          <a:sym typeface="Helvetica Neue Light"/>
                        </a:rPr>
                        <a:t>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método </a:t>
                      </a:r>
                      <a:r>
                        <a:rPr lang="en-GB" sz="1500">
                          <a:solidFill>
                            <a:schemeClr val="dk1"/>
                          </a:solidFill>
                          <a:latin typeface="Consolas"/>
                          <a:ea typeface="Consolas"/>
                          <a:cs typeface="Consolas"/>
                          <a:sym typeface="Consolas"/>
                        </a:rPr>
                        <a:t>save</a:t>
                      </a:r>
                      <a:r>
                        <a:rPr lang="en-GB" sz="1500">
                          <a:solidFill>
                            <a:schemeClr val="dk1"/>
                          </a:solidFill>
                          <a:latin typeface="Helvetica Neue Light"/>
                          <a:ea typeface="Helvetica Neue Light"/>
                          <a:cs typeface="Helvetica Neue Light"/>
                          <a:sym typeface="Helvetica Neue Light"/>
                        </a:rPr>
                        <a:t> incorporará al producto un id numérico, que deberá ser siempre uno más que el id del último objeto agregado (o id 1 si es el primer objeto que se agrega) y no puede estar repetido.</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Tomar en consideración el contenido previo del archivo, en caso de utilizar uno existente.</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Implementar el manejo de archivos con el módulo fs de node.js, utilizando promesas con async/await y manejo de errores.</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Probar el módulo creando un contenedor de </a:t>
                      </a:r>
                      <a:r>
                        <a:rPr i="1" lang="en-GB" sz="1500">
                          <a:solidFill>
                            <a:schemeClr val="dk1"/>
                          </a:solidFill>
                          <a:latin typeface="Helvetica Neue Light"/>
                          <a:ea typeface="Helvetica Neue Light"/>
                          <a:cs typeface="Helvetica Neue Light"/>
                          <a:sym typeface="Helvetica Neue Light"/>
                        </a:rPr>
                        <a:t>productos</a:t>
                      </a:r>
                      <a:r>
                        <a:rPr lang="en-GB" sz="1500">
                          <a:solidFill>
                            <a:schemeClr val="dk1"/>
                          </a:solidFill>
                          <a:latin typeface="Helvetica Neue Light"/>
                          <a:ea typeface="Helvetica Neue Light"/>
                          <a:cs typeface="Helvetica Neue Light"/>
                          <a:sym typeface="Helvetica Neue Light"/>
                        </a:rPr>
                        <a:t>, que se guarde en el archivo: “productos.txt”</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Incluir un llamado de prueba a cada método, y mostrando por pantalla según corresponda para verificar el correcto funcionamiento del módulo construído.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formato de cada producto será : </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91" name="Google Shape;591;p8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92" name="Google Shape;592;p80"/>
          <p:cNvPicPr preferRelativeResize="0"/>
          <p:nvPr/>
        </p:nvPicPr>
        <p:blipFill rotWithShape="1">
          <a:blip r:embed="rId4">
            <a:alphaModFix/>
          </a:blip>
          <a:srcRect b="0" l="0" r="0" t="0"/>
          <a:stretch/>
        </p:blipFill>
        <p:spPr>
          <a:xfrm>
            <a:off x="7265825" y="807075"/>
            <a:ext cx="1488624" cy="582850"/>
          </a:xfrm>
          <a:prstGeom prst="rect">
            <a:avLst/>
          </a:prstGeom>
          <a:noFill/>
          <a:ln>
            <a:noFill/>
          </a:ln>
        </p:spPr>
      </p:pic>
      <p:sp>
        <p:nvSpPr>
          <p:cNvPr id="593" name="Google Shape;593;p80"/>
          <p:cNvSpPr txBox="1"/>
          <p:nvPr/>
        </p:nvSpPr>
        <p:spPr>
          <a:xfrm>
            <a:off x="3691777" y="3885698"/>
            <a:ext cx="3737100" cy="10560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nombre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del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producto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precio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url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de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la</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foto del producto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graphicFrame>
        <p:nvGraphicFramePr>
          <p:cNvPr id="598" name="Google Shape;598;p81"/>
          <p:cNvGraphicFramePr/>
          <p:nvPr/>
        </p:nvGraphicFramePr>
        <p:xfrm>
          <a:off x="153263" y="191700"/>
          <a:ext cx="3000000" cy="3000000"/>
        </p:xfrm>
        <a:graphic>
          <a:graphicData uri="http://schemas.openxmlformats.org/drawingml/2006/table">
            <a:tbl>
              <a:tblPr>
                <a:noFill/>
                <a:tableStyleId>{79421BD8-9BD3-4BCD-8667-A133591902C5}</a:tableStyleId>
              </a:tblPr>
              <a:tblGrid>
                <a:gridCol w="2945825"/>
                <a:gridCol w="3822275"/>
                <a:gridCol w="2069375"/>
              </a:tblGrid>
              <a:tr h="5214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50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 </a:t>
                      </a:r>
                      <a:br>
                        <a:rPr lang="en-GB" sz="1600">
                          <a:solidFill>
                            <a:schemeClr val="dk1"/>
                          </a:solidFill>
                          <a:latin typeface="Helvetica Neue Light"/>
                          <a:ea typeface="Helvetica Neue Light"/>
                          <a:cs typeface="Helvetica Neue Light"/>
                          <a:sym typeface="Helvetica Neue Light"/>
                        </a:rPr>
                      </a:b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658275">
                <a:tc gridSpan="3">
                  <a:txBody>
                    <a:bodyPr/>
                    <a:lstStyle/>
                    <a:p>
                      <a:pPr indent="0" lvl="0" marL="0" rtl="0" algn="l">
                        <a:spcBef>
                          <a:spcPts val="0"/>
                        </a:spcBef>
                        <a:spcAft>
                          <a:spcPts val="0"/>
                        </a:spcAft>
                        <a:buNone/>
                      </a:pPr>
                      <a:br>
                        <a:rPr b="1" lang="en-GB" sz="200">
                          <a:solidFill>
                            <a:srgbClr val="4D5156"/>
                          </a:solidFill>
                        </a:rPr>
                      </a:br>
                      <a:r>
                        <a:rPr b="1" lang="en-GB" sz="1500"/>
                        <a:t>&gt;&gt;</a:t>
                      </a:r>
                      <a:r>
                        <a:rPr b="1" lang="en-GB" sz="1500">
                          <a:solidFill>
                            <a:srgbClr val="4D5156"/>
                          </a:solidFill>
                        </a:rPr>
                        <a:t> </a:t>
                      </a:r>
                      <a:r>
                        <a:rPr b="1" lang="en-GB" sz="1500">
                          <a:latin typeface="Helvetica Neue"/>
                          <a:ea typeface="Helvetica Neue"/>
                          <a:cs typeface="Helvetica Neue"/>
                          <a:sym typeface="Helvetica Neue"/>
                        </a:rPr>
                        <a:t>Ejemplo:</a:t>
                      </a:r>
                      <a:endParaRPr b="1" sz="1500">
                        <a:latin typeface="Helvetica Neue"/>
                        <a:ea typeface="Helvetica Neue"/>
                        <a:cs typeface="Helvetica Neue"/>
                        <a:sym typeface="Helvetica Neue"/>
                      </a:endParaRPr>
                    </a:p>
                    <a:p>
                      <a:pPr indent="0" lvl="0" marL="0" rtl="0" algn="l">
                        <a:spcBef>
                          <a:spcPts val="0"/>
                        </a:spcBef>
                        <a:spcAft>
                          <a:spcPts val="0"/>
                        </a:spcAft>
                        <a:buNone/>
                      </a:pPr>
                      <a:r>
                        <a:rPr lang="en-GB" sz="1500">
                          <a:latin typeface="Helvetica Neue Light"/>
                          <a:ea typeface="Helvetica Neue Light"/>
                          <a:cs typeface="Helvetica Neue Light"/>
                          <a:sym typeface="Helvetica Neue Light"/>
                        </a:rPr>
                        <a:t>Contenido de "productos.txt" con 3 productos almacenados </a:t>
                      </a:r>
                      <a:endParaRPr sz="15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
        <p:nvSpPr>
          <p:cNvPr id="599" name="Google Shape;599;p81"/>
          <p:cNvSpPr txBox="1"/>
          <p:nvPr/>
        </p:nvSpPr>
        <p:spPr>
          <a:xfrm>
            <a:off x="349175" y="2157775"/>
            <a:ext cx="8299200" cy="28851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'Escuadra'</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123.45</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'https://cdn3.iconfinder.com/data/icons/education-209/64/ruler-triangle-stationary-school-256.png'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'Calculadora'</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234.56</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'https://cdn3.iconfinder.com/data/icons/education-209/64/calculator-math-tool-school-256.png'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'Globo Terráqueo'</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345.67</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'https://cdn3.iconfinder.com/data/icons/education-209/64/globe-earth-geograhy-planet-school-256.png'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3</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p:txBody>
      </p:sp>
      <p:pic>
        <p:nvPicPr>
          <p:cNvPr id="600" name="Google Shape;600;p8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01" name="Google Shape;601;p81"/>
          <p:cNvPicPr preferRelativeResize="0"/>
          <p:nvPr/>
        </p:nvPicPr>
        <p:blipFill rotWithShape="1">
          <a:blip r:embed="rId4">
            <a:alphaModFix/>
          </a:blip>
          <a:srcRect b="0" l="0" r="0" t="0"/>
          <a:stretch/>
        </p:blipFill>
        <p:spPr>
          <a:xfrm>
            <a:off x="7265825" y="807075"/>
            <a:ext cx="1488624" cy="58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6" name="Shape 116"/>
        <p:cNvGrpSpPr/>
        <p:nvPr/>
      </p:nvGrpSpPr>
      <p:grpSpPr>
        <a:xfrm>
          <a:off x="0" y="0"/>
          <a:ext cx="0" cy="0"/>
          <a:chOff x="0" y="0"/>
          <a:chExt cx="0" cy="0"/>
        </a:xfrm>
      </p:grpSpPr>
      <p:sp>
        <p:nvSpPr>
          <p:cNvPr id="117" name="Google Shape;117;p19"/>
          <p:cNvSpPr txBox="1"/>
          <p:nvPr/>
        </p:nvSpPr>
        <p:spPr>
          <a:xfrm>
            <a:off x="925951" y="131325"/>
            <a:ext cx="7292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Ejecución Sincrónica: Repasemos</a:t>
            </a:r>
            <a:endParaRPr i="1" sz="4000">
              <a:latin typeface="Anton"/>
              <a:ea typeface="Anton"/>
              <a:cs typeface="Anton"/>
              <a:sym typeface="Anton"/>
            </a:endParaRPr>
          </a:p>
        </p:txBody>
      </p:sp>
      <p:sp>
        <p:nvSpPr>
          <p:cNvPr id="118" name="Google Shape;118;p19"/>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escribimos </a:t>
            </a:r>
            <a:r>
              <a:rPr b="1" lang="en-GB" sz="1800">
                <a:latin typeface="Helvetica Neue"/>
                <a:ea typeface="Helvetica Neue"/>
                <a:cs typeface="Helvetica Neue"/>
                <a:sym typeface="Helvetica Neue"/>
              </a:rPr>
              <a:t>más de una instrucción</a:t>
            </a:r>
            <a:r>
              <a:rPr lang="en-GB" sz="1800">
                <a:latin typeface="Helvetica Neue Light"/>
                <a:ea typeface="Helvetica Neue Light"/>
                <a:cs typeface="Helvetica Neue Light"/>
                <a:sym typeface="Helvetica Neue Light"/>
              </a:rPr>
              <a:t> en un programa, </a:t>
            </a:r>
            <a:r>
              <a:rPr b="1" lang="en-GB" sz="1800">
                <a:latin typeface="Helvetica Neue"/>
                <a:ea typeface="Helvetica Neue"/>
                <a:cs typeface="Helvetica Neue"/>
                <a:sym typeface="Helvetica Neue"/>
              </a:rPr>
              <a:t>esperamos que </a:t>
            </a:r>
            <a:r>
              <a:rPr lang="en-GB" sz="1800">
                <a:latin typeface="Helvetica Neue Light"/>
                <a:ea typeface="Helvetica Neue Light"/>
                <a:cs typeface="Helvetica Neue Light"/>
                <a:sym typeface="Helvetica Neue Light"/>
              </a:rPr>
              <a:t>las instrucciones </a:t>
            </a:r>
            <a:r>
              <a:rPr b="1" lang="en-GB" sz="1800">
                <a:latin typeface="Helvetica Neue"/>
                <a:ea typeface="Helvetica Neue"/>
                <a:cs typeface="Helvetica Neue"/>
                <a:sym typeface="Helvetica Neue"/>
              </a:rPr>
              <a:t>se ejecuten </a:t>
            </a:r>
            <a:r>
              <a:rPr lang="en-GB" sz="1800">
                <a:latin typeface="Helvetica Neue Light"/>
                <a:ea typeface="Helvetica Neue Light"/>
                <a:cs typeface="Helvetica Neue Light"/>
                <a:sym typeface="Helvetica Neue Light"/>
              </a:rPr>
              <a:t>comenzando </a:t>
            </a:r>
            <a:r>
              <a:rPr b="1" lang="en-GB" sz="1800">
                <a:latin typeface="Helvetica Neue"/>
                <a:ea typeface="Helvetica Neue"/>
                <a:cs typeface="Helvetica Neue"/>
                <a:sym typeface="Helvetica Neue"/>
              </a:rPr>
              <a:t>desde la primera línea</a:t>
            </a:r>
            <a:r>
              <a:rPr lang="en-GB" sz="1800">
                <a:latin typeface="Helvetica Neue Light"/>
                <a:ea typeface="Helvetica Neue Light"/>
                <a:cs typeface="Helvetica Neue Light"/>
                <a:sym typeface="Helvetica Neue Light"/>
              </a:rPr>
              <a:t>, una por una, </a:t>
            </a:r>
            <a:r>
              <a:rPr b="1" lang="en-GB" sz="1800">
                <a:latin typeface="Helvetica Neue"/>
                <a:ea typeface="Helvetica Neue"/>
                <a:cs typeface="Helvetica Neue"/>
                <a:sym typeface="Helvetica Neue"/>
              </a:rPr>
              <a:t>de arriba hacia abajo </a:t>
            </a:r>
            <a:r>
              <a:rPr lang="en-GB" sz="1800">
                <a:latin typeface="Helvetica Neue Light"/>
                <a:ea typeface="Helvetica Neue Light"/>
                <a:cs typeface="Helvetica Neue Light"/>
                <a:sym typeface="Helvetica Neue Light"/>
              </a:rPr>
              <a:t>hasta llegar al final del bloque de código.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una instrucción es una </a:t>
            </a:r>
            <a:r>
              <a:rPr b="1" lang="en-GB" sz="1800">
                <a:latin typeface="Helvetica Neue"/>
                <a:ea typeface="Helvetica Neue"/>
                <a:cs typeface="Helvetica Neue"/>
                <a:sym typeface="Helvetica Neue"/>
              </a:rPr>
              <a:t>llamada a otra función</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ejecución se pausa </a:t>
            </a:r>
            <a:r>
              <a:rPr lang="en-GB" sz="1800">
                <a:latin typeface="Helvetica Neue Light"/>
                <a:ea typeface="Helvetica Neue Light"/>
                <a:cs typeface="Helvetica Neue Light"/>
                <a:sym typeface="Helvetica Neue Light"/>
              </a:rPr>
              <a:t>y se procede a ejecutar esa función.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Sólo </a:t>
            </a:r>
            <a:r>
              <a:rPr b="1" lang="en-GB" sz="1800">
                <a:latin typeface="Helvetica Neue"/>
                <a:ea typeface="Helvetica Neue"/>
                <a:cs typeface="Helvetica Neue"/>
                <a:sym typeface="Helvetica Neue"/>
              </a:rPr>
              <a:t>una vez ejecutadas </a:t>
            </a:r>
            <a:r>
              <a:rPr lang="en-GB" sz="1800">
                <a:latin typeface="Helvetica Neue Light"/>
                <a:ea typeface="Helvetica Neue Light"/>
                <a:cs typeface="Helvetica Neue Light"/>
                <a:sym typeface="Helvetica Neue Light"/>
              </a:rPr>
              <a:t>todas las instrucciones de esa función, el </a:t>
            </a:r>
            <a:r>
              <a:rPr b="1" lang="en-GB" sz="1800">
                <a:latin typeface="Helvetica Neue"/>
                <a:ea typeface="Helvetica Neue"/>
                <a:cs typeface="Helvetica Neue"/>
                <a:sym typeface="Helvetica Neue"/>
              </a:rPr>
              <a:t>programa retomará </a:t>
            </a:r>
            <a:r>
              <a:rPr lang="en-GB" sz="1800">
                <a:latin typeface="Helvetica Neue Light"/>
                <a:ea typeface="Helvetica Neue Light"/>
                <a:cs typeface="Helvetica Neue Light"/>
                <a:sym typeface="Helvetica Neue Light"/>
              </a:rPr>
              <a:t>con el flujo de instrucciones que venía ejecutando antes.</a:t>
            </a:r>
            <a:endParaRPr sz="1800">
              <a:latin typeface="Helvetica Neue Light"/>
              <a:ea typeface="Helvetica Neue Light"/>
              <a:cs typeface="Helvetica Neue Light"/>
              <a:sym typeface="Helvetica Neue Light"/>
            </a:endParaRPr>
          </a:p>
        </p:txBody>
      </p:sp>
      <p:pic>
        <p:nvPicPr>
          <p:cNvPr id="119" name="Google Shape;119;p1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5" name="Shape 605"/>
        <p:cNvGrpSpPr/>
        <p:nvPr/>
      </p:nvGrpSpPr>
      <p:grpSpPr>
        <a:xfrm>
          <a:off x="0" y="0"/>
          <a:ext cx="0" cy="0"/>
          <a:chOff x="0" y="0"/>
          <a:chExt cx="0" cy="0"/>
        </a:xfrm>
      </p:grpSpPr>
      <p:sp>
        <p:nvSpPr>
          <p:cNvPr id="606" name="Google Shape;606;p8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607" name="Google Shape;607;p8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1" name="Shape 611"/>
        <p:cNvGrpSpPr/>
        <p:nvPr/>
      </p:nvGrpSpPr>
      <p:grpSpPr>
        <a:xfrm>
          <a:off x="0" y="0"/>
          <a:ext cx="0" cy="0"/>
          <a:chOff x="0" y="0"/>
          <a:chExt cx="0" cy="0"/>
        </a:xfrm>
      </p:grpSpPr>
      <p:sp>
        <p:nvSpPr>
          <p:cNvPr id="612" name="Google Shape;612;p83"/>
          <p:cNvSpPr txBox="1"/>
          <p:nvPr/>
        </p:nvSpPr>
        <p:spPr>
          <a:xfrm>
            <a:off x="1956450" y="1253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613" name="Google Shape;613;p83"/>
          <p:cNvSpPr txBox="1"/>
          <p:nvPr/>
        </p:nvSpPr>
        <p:spPr>
          <a:xfrm>
            <a:off x="2180400" y="2242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-Funciones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-Callbacks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-Promesas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-Ejecución sincrónica/asincrónica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-Manejo de archivos en Node.js</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7" name="Shape 617"/>
        <p:cNvGrpSpPr/>
        <p:nvPr/>
      </p:nvGrpSpPr>
      <p:grpSpPr>
        <a:xfrm>
          <a:off x="0" y="0"/>
          <a:ext cx="0" cy="0"/>
          <a:chOff x="0" y="0"/>
          <a:chExt cx="0" cy="0"/>
        </a:xfrm>
      </p:grpSpPr>
      <p:sp>
        <p:nvSpPr>
          <p:cNvPr id="618" name="Google Shape;618;p8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619" name="Google Shape;619;p84"/>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23" name="Shape 623"/>
        <p:cNvGrpSpPr/>
        <p:nvPr/>
      </p:nvGrpSpPr>
      <p:grpSpPr>
        <a:xfrm>
          <a:off x="0" y="0"/>
          <a:ext cx="0" cy="0"/>
          <a:chOff x="0" y="0"/>
          <a:chExt cx="0" cy="0"/>
        </a:xfrm>
      </p:grpSpPr>
      <p:sp>
        <p:nvSpPr>
          <p:cNvPr id="624" name="Google Shape;624;p8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625" name="Google Shape;625;p8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nvSpPr>
        <p:spPr>
          <a:xfrm>
            <a:off x="3784850" y="1006900"/>
            <a:ext cx="4814100" cy="3760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chemeClr val="lt1"/>
                </a:highlight>
                <a:latin typeface="Helvetica Neue Light"/>
                <a:ea typeface="Helvetica Neue Light"/>
                <a:cs typeface="Helvetica Neue Light"/>
                <a:sym typeface="Helvetica Neue Light"/>
              </a:rPr>
              <a:t>En todo momento, sólo se están ejecutando las instrucciones de una sola de las funciones a la vez. O sea, </a:t>
            </a:r>
            <a:r>
              <a:rPr b="1" lang="en-GB" sz="1900">
                <a:solidFill>
                  <a:schemeClr val="dk1"/>
                </a:solidFill>
                <a:highlight>
                  <a:schemeClr val="lt1"/>
                </a:highlight>
                <a:latin typeface="Helvetica Neue"/>
                <a:ea typeface="Helvetica Neue"/>
                <a:cs typeface="Helvetica Neue"/>
                <a:sym typeface="Helvetica Neue"/>
              </a:rPr>
              <a:t>debe finalizar una función para poder continuar con la otra</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rgbClr val="FFFFFF"/>
                </a:highlight>
                <a:latin typeface="Helvetica Neue Light"/>
                <a:ea typeface="Helvetica Neue Light"/>
                <a:cs typeface="Helvetica Neue Light"/>
                <a:sym typeface="Helvetica Neue Light"/>
              </a:rPr>
              <a:t>El fin de una función marca el inicio de la siguiente, y el fin de ésta, el inicio de la que le sigue, y así sucesivamente, describiendo una </a:t>
            </a:r>
            <a:r>
              <a:rPr b="1" lang="en-GB" sz="1900">
                <a:solidFill>
                  <a:schemeClr val="dk1"/>
                </a:solidFill>
                <a:highlight>
                  <a:srgbClr val="FFFFFF"/>
                </a:highlight>
                <a:latin typeface="Helvetica Neue"/>
                <a:ea typeface="Helvetica Neue"/>
                <a:cs typeface="Helvetica Neue"/>
                <a:sym typeface="Helvetica Neue"/>
              </a:rPr>
              <a:t>secuencia </a:t>
            </a:r>
            <a:r>
              <a:rPr lang="en-GB" sz="1900">
                <a:solidFill>
                  <a:schemeClr val="dk1"/>
                </a:solidFill>
                <a:highlight>
                  <a:srgbClr val="FFFFFF"/>
                </a:highlight>
                <a:latin typeface="Helvetica Neue Light"/>
                <a:ea typeface="Helvetica Neue Light"/>
                <a:cs typeface="Helvetica Neue Light"/>
                <a:sym typeface="Helvetica Neue Light"/>
              </a:rPr>
              <a:t>que ocurre </a:t>
            </a:r>
            <a:r>
              <a:rPr b="1" lang="en-GB" sz="1900">
                <a:solidFill>
                  <a:schemeClr val="dk1"/>
                </a:solidFill>
                <a:highlight>
                  <a:srgbClr val="FFFFFF"/>
                </a:highlight>
                <a:latin typeface="Helvetica Neue"/>
                <a:ea typeface="Helvetica Neue"/>
                <a:cs typeface="Helvetica Neue"/>
                <a:sym typeface="Helvetica Neue"/>
              </a:rPr>
              <a:t>en una única línea de tiempo</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125" name="Google Shape;125;p20"/>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Sincrónica</a:t>
            </a:r>
            <a:endParaRPr i="1" sz="2600">
              <a:latin typeface="Anton"/>
              <a:ea typeface="Anton"/>
              <a:cs typeface="Anton"/>
              <a:sym typeface="Anton"/>
            </a:endParaRPr>
          </a:p>
        </p:txBody>
      </p:sp>
      <p:pic>
        <p:nvPicPr>
          <p:cNvPr id="126" name="Google Shape;126;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7" name="Google Shape;127;p20"/>
          <p:cNvPicPr preferRelativeResize="0"/>
          <p:nvPr/>
        </p:nvPicPr>
        <p:blipFill>
          <a:blip r:embed="rId4">
            <a:alphaModFix/>
          </a:blip>
          <a:stretch>
            <a:fillRect/>
          </a:stretch>
        </p:blipFill>
        <p:spPr>
          <a:xfrm>
            <a:off x="859600" y="1006899"/>
            <a:ext cx="2783897" cy="376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31" name="Shape 131"/>
        <p:cNvGrpSpPr/>
        <p:nvPr/>
      </p:nvGrpSpPr>
      <p:grpSpPr>
        <a:xfrm>
          <a:off x="0" y="0"/>
          <a:ext cx="0" cy="0"/>
          <a:chOff x="0" y="0"/>
          <a:chExt cx="0" cy="0"/>
        </a:xfrm>
      </p:grpSpPr>
      <p:sp>
        <p:nvSpPr>
          <p:cNvPr id="132" name="Google Shape;132;p21"/>
          <p:cNvSpPr txBox="1"/>
          <p:nvPr/>
        </p:nvSpPr>
        <p:spPr>
          <a:xfrm>
            <a:off x="1133388" y="524200"/>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Comportamiento de una función:</a:t>
            </a:r>
            <a:endParaRPr i="1" sz="4000">
              <a:latin typeface="Anton"/>
              <a:ea typeface="Anton"/>
              <a:cs typeface="Anton"/>
              <a:sym typeface="Anton"/>
            </a:endParaRPr>
          </a:p>
          <a:p>
            <a:pPr indent="0" lvl="0" marL="0" rtl="0" algn="ctr">
              <a:spcBef>
                <a:spcPts val="0"/>
              </a:spcBef>
              <a:spcAft>
                <a:spcPts val="0"/>
              </a:spcAft>
              <a:buNone/>
            </a:pPr>
            <a:r>
              <a:rPr i="1" lang="en-GB" sz="4000">
                <a:latin typeface="Anton"/>
                <a:ea typeface="Anton"/>
                <a:cs typeface="Anton"/>
                <a:sym typeface="Anton"/>
              </a:rPr>
              <a:t>B</a:t>
            </a:r>
            <a:r>
              <a:rPr i="1" lang="en-GB" sz="4000">
                <a:latin typeface="Anton"/>
                <a:ea typeface="Anton"/>
                <a:cs typeface="Anton"/>
                <a:sym typeface="Anton"/>
              </a:rPr>
              <a:t>loqueante vs no-bloqueante</a:t>
            </a:r>
            <a:endParaRPr i="1" sz="4000">
              <a:latin typeface="Anton"/>
              <a:ea typeface="Anton"/>
              <a:cs typeface="Anton"/>
              <a:sym typeface="Anton"/>
            </a:endParaRPr>
          </a:p>
        </p:txBody>
      </p:sp>
      <p:sp>
        <p:nvSpPr>
          <p:cNvPr id="133" name="Google Shape;133;p21"/>
          <p:cNvSpPr txBox="1"/>
          <p:nvPr/>
        </p:nvSpPr>
        <p:spPr>
          <a:xfrm>
            <a:off x="916500" y="2021825"/>
            <a:ext cx="7311000" cy="228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Cuando alguna de las instrucciones dentro de una función intente acceder a un recurso que se encuentre fuera del programa (por ejemplo, enviar un mensaje por la red, o leer un archivo del disco) nos encontraremos con dos maneras distintas de hacerlo: en forma bloqueante, o en forma no-bloqueante (blocking o non-blocking).</a:t>
            </a:r>
            <a:endParaRPr sz="2000">
              <a:latin typeface="Helvetica Neue Light"/>
              <a:ea typeface="Helvetica Neue Light"/>
              <a:cs typeface="Helvetica Neue Light"/>
              <a:sym typeface="Helvetica Neue Light"/>
            </a:endParaRPr>
          </a:p>
        </p:txBody>
      </p:sp>
      <p:pic>
        <p:nvPicPr>
          <p:cNvPr id="134" name="Google Shape;134;p2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