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Anton"/>
      <p:regular r:id="rId67"/>
    </p:embeddedFont>
    <p:embeddedFont>
      <p:font typeface="Lato"/>
      <p:regular r:id="rId68"/>
      <p:bold r:id="rId69"/>
      <p:italic r:id="rId70"/>
      <p:boldItalic r:id="rId71"/>
    </p:embeddedFont>
    <p:embeddedFont>
      <p:font typeface="Lato Light"/>
      <p:regular r:id="rId72"/>
      <p:bold r:id="rId73"/>
      <p:italic r:id="rId74"/>
      <p:boldItalic r:id="rId75"/>
    </p:embeddedFont>
    <p:embeddedFont>
      <p:font typeface="Helvetica Neue"/>
      <p:regular r:id="rId76"/>
      <p:bold r:id="rId77"/>
      <p:italic r:id="rId78"/>
      <p:boldItalic r:id="rId79"/>
    </p:embeddedFont>
    <p:embeddedFont>
      <p:font typeface="Helvetica Neue Light"/>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A53155-8965-4213-B6B6-914970914997}">
  <a:tblStyle styleId="{56A53155-8965-4213-B6B6-9149709149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HelveticaNeueLight-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Light-regular.fntdata"/><Relationship Id="rId82" Type="http://schemas.openxmlformats.org/officeDocument/2006/relationships/font" Target="fonts/HelveticaNeueLight-italic.fntdata"/><Relationship Id="rId81" Type="http://schemas.openxmlformats.org/officeDocument/2006/relationships/font" Target="fonts/HelveticaNeue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Light-bold.fntdata"/><Relationship Id="rId72" Type="http://schemas.openxmlformats.org/officeDocument/2006/relationships/font" Target="fonts/LatoLight-regular.fntdata"/><Relationship Id="rId31" Type="http://schemas.openxmlformats.org/officeDocument/2006/relationships/slide" Target="slides/slide26.xml"/><Relationship Id="rId75" Type="http://schemas.openxmlformats.org/officeDocument/2006/relationships/font" Target="fonts/LatoLight-boldItalic.fntdata"/><Relationship Id="rId30" Type="http://schemas.openxmlformats.org/officeDocument/2006/relationships/slide" Target="slides/slide25.xml"/><Relationship Id="rId74" Type="http://schemas.openxmlformats.org/officeDocument/2006/relationships/font" Target="fonts/LatoLight-italic.fntdata"/><Relationship Id="rId33" Type="http://schemas.openxmlformats.org/officeDocument/2006/relationships/slide" Target="slides/slide28.xml"/><Relationship Id="rId77" Type="http://schemas.openxmlformats.org/officeDocument/2006/relationships/font" Target="fonts/HelveticaNeue-bold.fntdata"/><Relationship Id="rId32" Type="http://schemas.openxmlformats.org/officeDocument/2006/relationships/slide" Target="slides/slide27.xml"/><Relationship Id="rId76" Type="http://schemas.openxmlformats.org/officeDocument/2006/relationships/font" Target="fonts/HelveticaNeue-regular.fntdata"/><Relationship Id="rId35" Type="http://schemas.openxmlformats.org/officeDocument/2006/relationships/slide" Target="slides/slide30.xml"/><Relationship Id="rId79" Type="http://schemas.openxmlformats.org/officeDocument/2006/relationships/font" Target="fonts/HelveticaNeue-boldItalic.fntdata"/><Relationship Id="rId34" Type="http://schemas.openxmlformats.org/officeDocument/2006/relationships/slide" Target="slides/slide29.xml"/><Relationship Id="rId78" Type="http://schemas.openxmlformats.org/officeDocument/2006/relationships/font" Target="fonts/HelveticaNeue-italic.fntdata"/><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Lato-regular.fntdata"/><Relationship Id="rId23" Type="http://schemas.openxmlformats.org/officeDocument/2006/relationships/slide" Target="slides/slide18.xml"/><Relationship Id="rId67" Type="http://schemas.openxmlformats.org/officeDocument/2006/relationships/font" Target="fonts/Anton-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07de4809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07de4809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27617f949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27617f949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27617f949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27617f949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e7a6df14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e7a6df14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e7a6df14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e7a6df14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e7a6df14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e7a6df14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e7a6df14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e7a6df14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e7a6df14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e7a6df14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e7a6df14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e7a6df14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e7a6df14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e7a6df14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e7a6df14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e7a6df14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e7a6df14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e7a6df14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e7a6df14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e7a6df14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e7a6df14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e7a6df14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27617f949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27617f949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e7a6df14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e7a6df14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e7a6df14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e7a6df14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e7a6df14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e7a6df14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e7a6df14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e7a6df14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e7a6df14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e7a6df14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27617f949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27617f949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e7a6df14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e7a6df14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e7a6df14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e7a6df14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e7a6df14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e7a6df14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27617f94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27617f94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e7a6df14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e7a6df14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e7a6df14d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e7a6df14d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27617f949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27617f949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27617f94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27617f94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27617f949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27617f949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27617f949_0_5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e27617f949_0_5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5ce890d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5ce890d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27617f949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27617f949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27617f949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27617f949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04c2a78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f04c2a786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27617f949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27617f949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e7a6df14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e7a6df14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e7a6df14d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de7a6df14d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e7a6df14d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e7a6df14d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e7a6df14d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e7a6df14d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de7a6df14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de7a6df14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e7a6df14d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de7a6df14d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91096fd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91096fd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27617f949_0_5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e27617f949_0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27617f949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27617f949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27617f949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e27617f949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de7a6df14d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de7a6df14d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27617f94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27617f94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27617f94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27617f94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de7a6df14d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de7a6df14d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e7a6df14d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e7a6df14d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de7a6df14d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de7a6df14d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de7a6df14d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de7a6df14d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d1e16c28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d1e16c28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27617f9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27617f9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9a0a79a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9a0a79a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3d71a7e7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3d71a7e7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0f9383f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0f9383f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ffc0e1d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ffc0e1d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coderhouse.notion.site/Beneficios-Top10-da565b2badda4a1098dedfe9aa3ed5ba" TargetMode="Externa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pn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png"/><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png"/><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9.png"/><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9.png"/><Relationship Id="rId4"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RECUERDA PONER A GRABAR LA CLASE</a:t>
            </a:r>
            <a:endParaRPr i="1" sz="3600">
              <a:solidFill>
                <a:srgbClr val="121212"/>
              </a:solidFill>
              <a:latin typeface="Anton"/>
              <a:ea typeface="Anton"/>
              <a:cs typeface="Anton"/>
              <a:sym typeface="Anton"/>
            </a:endParaRPr>
          </a:p>
        </p:txBody>
      </p:sp>
      <p:pic>
        <p:nvPicPr>
          <p:cNvPr id="55" name="Google Shape;55;p13"/>
          <p:cNvPicPr preferRelativeResize="0"/>
          <p:nvPr/>
        </p:nvPicPr>
        <p:blipFill>
          <a:blip r:embed="rId3">
            <a:alphaModFix/>
          </a:blip>
          <a:stretch>
            <a:fillRect/>
          </a:stretch>
        </p:blipFill>
        <p:spPr>
          <a:xfrm>
            <a:off x="6265000" y="4033524"/>
            <a:ext cx="3334951" cy="1435900"/>
          </a:xfrm>
          <a:prstGeom prst="rect">
            <a:avLst/>
          </a:prstGeom>
          <a:noFill/>
          <a:ln>
            <a:noFill/>
          </a:ln>
        </p:spPr>
      </p:pic>
      <p:pic>
        <p:nvPicPr>
          <p:cNvPr id="56" name="Google Shape;56;p13"/>
          <p:cNvPicPr preferRelativeResize="0"/>
          <p:nvPr/>
        </p:nvPicPr>
        <p:blipFill>
          <a:blip r:embed="rId4">
            <a:alphaModFix/>
          </a:blip>
          <a:stretch>
            <a:fillRect/>
          </a:stretch>
        </p:blipFill>
        <p:spPr>
          <a:xfrm>
            <a:off x="4125950" y="3210488"/>
            <a:ext cx="892100" cy="743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2"/>
          <p:cNvSpPr txBox="1"/>
          <p:nvPr/>
        </p:nvSpPr>
        <p:spPr>
          <a:xfrm>
            <a:off x="1859625" y="1435950"/>
            <a:ext cx="5677800" cy="166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Javascript y </a:t>
            </a:r>
            <a:r>
              <a:rPr i="1" lang="en-GB" sz="3600">
                <a:solidFill>
                  <a:srgbClr val="E0FF00"/>
                </a:solidFill>
                <a:latin typeface="Anton"/>
                <a:ea typeface="Anton"/>
                <a:cs typeface="Anton"/>
                <a:sym typeface="Anton"/>
              </a:rPr>
              <a:t>ES6</a:t>
            </a:r>
            <a:endParaRPr i="1" sz="3600">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nvSpPr>
        <p:spPr>
          <a:xfrm>
            <a:off x="852150" y="2370525"/>
            <a:ext cx="7439700" cy="22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ES6 o EcmaScript 2015, fue una enorme revisión que surgió en el año 2015 y trajo -dentro de varias polémicas- enormes avances en el mundo de la programación JavaScript.</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Entre sus mayores innovaciones se encuentra la declaración de variables con </a:t>
            </a:r>
            <a:r>
              <a:rPr lang="en-GB" sz="2000">
                <a:latin typeface="Consolas"/>
                <a:ea typeface="Consolas"/>
                <a:cs typeface="Consolas"/>
                <a:sym typeface="Consolas"/>
              </a:rPr>
              <a:t>let</a:t>
            </a:r>
            <a:r>
              <a:rPr lang="en-GB" sz="2000">
                <a:latin typeface="Helvetica Neue Light"/>
                <a:ea typeface="Helvetica Neue Light"/>
                <a:cs typeface="Helvetica Neue Light"/>
                <a:sym typeface="Helvetica Neue Light"/>
              </a:rPr>
              <a:t> y </a:t>
            </a:r>
            <a:r>
              <a:rPr lang="en-GB" sz="2000">
                <a:latin typeface="Consolas"/>
                <a:ea typeface="Consolas"/>
                <a:cs typeface="Consolas"/>
                <a:sym typeface="Consolas"/>
              </a:rPr>
              <a:t>const</a:t>
            </a:r>
            <a:r>
              <a:rPr lang="en-GB" sz="2000">
                <a:latin typeface="Helvetica Neue Light"/>
                <a:ea typeface="Helvetica Neue Light"/>
                <a:cs typeface="Helvetica Neue Light"/>
                <a:sym typeface="Helvetica Neue Light"/>
              </a:rPr>
              <a:t>, la introducción de </a:t>
            </a:r>
            <a:r>
              <a:rPr b="1" lang="en-GB" sz="2000">
                <a:latin typeface="Helvetica Neue"/>
                <a:ea typeface="Helvetica Neue"/>
                <a:cs typeface="Helvetica Neue"/>
                <a:sym typeface="Helvetica Neue"/>
              </a:rPr>
              <a:t>clases</a:t>
            </a:r>
            <a:r>
              <a:rPr lang="en-GB" sz="2000">
                <a:latin typeface="Helvetica Neue Light"/>
                <a:ea typeface="Helvetica Neue Light"/>
                <a:cs typeface="Helvetica Neue Light"/>
                <a:sym typeface="Helvetica Neue Light"/>
              </a:rPr>
              <a:t> al lenguaje, y los </a:t>
            </a:r>
            <a:r>
              <a:rPr i="1" lang="en-GB" sz="2000">
                <a:latin typeface="Helvetica Neue Light"/>
                <a:ea typeface="Helvetica Neue Light"/>
                <a:cs typeface="Helvetica Neue Light"/>
                <a:sym typeface="Helvetica Neue Light"/>
              </a:rPr>
              <a:t>template strings</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144" name="Google Shape;144;p23"/>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E</a:t>
            </a:r>
            <a:r>
              <a:rPr i="1" lang="en-GB" sz="4500">
                <a:latin typeface="Anton"/>
                <a:ea typeface="Anton"/>
                <a:cs typeface="Anton"/>
                <a:sym typeface="Anton"/>
              </a:rPr>
              <a:t>cmaScript 6</a:t>
            </a:r>
            <a:endParaRPr i="1" sz="4500">
              <a:latin typeface="Anton"/>
              <a:ea typeface="Anton"/>
              <a:cs typeface="Anton"/>
              <a:sym typeface="Anton"/>
            </a:endParaRPr>
          </a:p>
        </p:txBody>
      </p:sp>
      <p:pic>
        <p:nvPicPr>
          <p:cNvPr id="145" name="Google Shape;145;p2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4"/>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Variables en Javascript</a:t>
            </a:r>
            <a:endParaRPr i="1" sz="3600">
              <a:solidFill>
                <a:srgbClr val="E0FF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nvSpPr>
        <p:spPr>
          <a:xfrm>
            <a:off x="503450" y="377050"/>
            <a:ext cx="56661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500">
                <a:latin typeface="Anton"/>
                <a:ea typeface="Anton"/>
                <a:cs typeface="Anton"/>
                <a:sym typeface="Anton"/>
              </a:rPr>
              <a:t>Recordemos...</a:t>
            </a:r>
            <a:endParaRPr i="1" sz="4500">
              <a:latin typeface="Anton"/>
              <a:ea typeface="Anton"/>
              <a:cs typeface="Anton"/>
              <a:sym typeface="Anton"/>
            </a:endParaRPr>
          </a:p>
        </p:txBody>
      </p:sp>
      <p:sp>
        <p:nvSpPr>
          <p:cNvPr id="156" name="Google Shape;156;p25"/>
          <p:cNvSpPr txBox="1"/>
          <p:nvPr/>
        </p:nvSpPr>
        <p:spPr>
          <a:xfrm>
            <a:off x="852150" y="1734450"/>
            <a:ext cx="7439700" cy="2710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Una variable es un </a:t>
            </a:r>
            <a:r>
              <a:rPr b="1" lang="en-GB" sz="2000">
                <a:solidFill>
                  <a:schemeClr val="dk1"/>
                </a:solidFill>
                <a:highlight>
                  <a:srgbClr val="FFFFFF"/>
                </a:highlight>
                <a:latin typeface="Helvetica Neue"/>
                <a:ea typeface="Helvetica Neue"/>
                <a:cs typeface="Helvetica Neue"/>
                <a:sym typeface="Helvetica Neue"/>
              </a:rPr>
              <a:t>contenedor</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dinámico </a:t>
            </a:r>
            <a:r>
              <a:rPr lang="en-GB" sz="2000">
                <a:solidFill>
                  <a:schemeClr val="dk1"/>
                </a:solidFill>
                <a:highlight>
                  <a:srgbClr val="FFFFFF"/>
                </a:highlight>
                <a:latin typeface="Helvetica Neue Light"/>
                <a:ea typeface="Helvetica Neue Light"/>
                <a:cs typeface="Helvetica Neue Light"/>
                <a:sym typeface="Helvetica Neue Light"/>
              </a:rPr>
              <a:t>que nos permite </a:t>
            </a:r>
            <a:r>
              <a:rPr b="1" lang="en-GB" sz="2000">
                <a:solidFill>
                  <a:schemeClr val="dk1"/>
                </a:solidFill>
                <a:highlight>
                  <a:srgbClr val="FFFFFF"/>
                </a:highlight>
                <a:latin typeface="Helvetica Neue"/>
                <a:ea typeface="Helvetica Neue"/>
                <a:cs typeface="Helvetica Neue"/>
                <a:sym typeface="Helvetica Neue"/>
              </a:rPr>
              <a:t>almacenar valores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Los valores pueden ser diversos </a:t>
            </a:r>
            <a:r>
              <a:rPr b="1" lang="en-GB" sz="2000">
                <a:solidFill>
                  <a:schemeClr val="dk1"/>
                </a:solidFill>
                <a:highlight>
                  <a:srgbClr val="FFFFFF"/>
                </a:highlight>
                <a:latin typeface="Helvetica Neue"/>
                <a:ea typeface="Helvetica Neue"/>
                <a:cs typeface="Helvetica Neue"/>
                <a:sym typeface="Helvetica Neue"/>
              </a:rPr>
              <a:t>tipos de datos</a:t>
            </a:r>
            <a:r>
              <a:rPr lang="en-GB" sz="2000">
                <a:solidFill>
                  <a:schemeClr val="dk1"/>
                </a:solidFill>
                <a:highlight>
                  <a:srgbClr val="FFFFFF"/>
                </a:highlight>
                <a:latin typeface="Helvetica Neue Light"/>
                <a:ea typeface="Helvetica Neue Light"/>
                <a:cs typeface="Helvetica Neue Light"/>
                <a:sym typeface="Helvetica Neue Light"/>
              </a:rPr>
              <a:t>, según la variable.</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Tal como lo indica su nombre, el </a:t>
            </a:r>
            <a:r>
              <a:rPr b="1" lang="en-GB" sz="2000">
                <a:solidFill>
                  <a:schemeClr val="dk1"/>
                </a:solidFill>
                <a:highlight>
                  <a:srgbClr val="FFFFFF"/>
                </a:highlight>
                <a:latin typeface="Helvetica Neue"/>
                <a:ea typeface="Helvetica Neue"/>
                <a:cs typeface="Helvetica Neue"/>
                <a:sym typeface="Helvetica Neue"/>
              </a:rPr>
              <a:t>valor de la variable puede cambiar</a:t>
            </a:r>
            <a:r>
              <a:rPr lang="en-GB" sz="2000">
                <a:solidFill>
                  <a:schemeClr val="dk1"/>
                </a:solidFill>
                <a:highlight>
                  <a:srgbClr val="FFFFFF"/>
                </a:highlight>
                <a:latin typeface="Helvetica Neue Light"/>
                <a:ea typeface="Helvetica Neue Light"/>
                <a:cs typeface="Helvetica Neue Light"/>
                <a:sym typeface="Helvetica Neue Light"/>
              </a:rPr>
              <a:t>, permitiéndonos crear programas que funcionen independientemente del valor de la variable.</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157" name="Google Shape;157;p2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1" name="Shape 161"/>
        <p:cNvGrpSpPr/>
        <p:nvPr/>
      </p:nvGrpSpPr>
      <p:grpSpPr>
        <a:xfrm>
          <a:off x="0" y="0"/>
          <a:ext cx="0" cy="0"/>
          <a:chOff x="0" y="0"/>
          <a:chExt cx="0" cy="0"/>
        </a:xfrm>
      </p:grpSpPr>
      <p:sp>
        <p:nvSpPr>
          <p:cNvPr id="162" name="Google Shape;162;p2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Distintas maneras de crear variables en Javascript</a:t>
            </a:r>
            <a:endParaRPr i="1" sz="3600">
              <a:solidFill>
                <a:srgbClr val="121212"/>
              </a:solidFill>
              <a:latin typeface="Anton"/>
              <a:ea typeface="Anton"/>
              <a:cs typeface="Anton"/>
              <a:sym typeface="Anton"/>
            </a:endParaRPr>
          </a:p>
        </p:txBody>
      </p:sp>
      <p:pic>
        <p:nvPicPr>
          <p:cNvPr id="163" name="Google Shape;163;p2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471150" y="950175"/>
            <a:ext cx="7439700" cy="12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y </a:t>
            </a:r>
            <a:r>
              <a:rPr lang="en-GB" sz="2000">
                <a:solidFill>
                  <a:schemeClr val="dk1"/>
                </a:solidFill>
                <a:highlight>
                  <a:srgbClr val="FFFFFF"/>
                </a:highlight>
                <a:latin typeface="Courier New"/>
                <a:ea typeface="Courier New"/>
                <a:cs typeface="Courier New"/>
                <a:sym typeface="Courier New"/>
              </a:rPr>
              <a:t>const </a:t>
            </a:r>
            <a:r>
              <a:rPr lang="en-GB" sz="2000">
                <a:solidFill>
                  <a:schemeClr val="dk1"/>
                </a:solidFill>
                <a:highlight>
                  <a:srgbClr val="FFFFFF"/>
                </a:highlight>
                <a:latin typeface="Helvetica Neue Light"/>
                <a:ea typeface="Helvetica Neue Light"/>
                <a:cs typeface="Helvetica Neue Light"/>
                <a:sym typeface="Helvetica Neue Light"/>
              </a:rPr>
              <a:t>son dos formas de declarar variables en JavaScript </a:t>
            </a:r>
            <a:r>
              <a:rPr lang="en-GB" sz="2000">
                <a:solidFill>
                  <a:schemeClr val="dk1"/>
                </a:solidFill>
                <a:highlight>
                  <a:srgbClr val="FFFFFF"/>
                </a:highlight>
                <a:latin typeface="Helvetica Neue Light"/>
                <a:ea typeface="Helvetica Neue Light"/>
                <a:cs typeface="Helvetica Neue Light"/>
                <a:sym typeface="Helvetica Neue Light"/>
              </a:rPr>
              <a:t>introducidas en ES6</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que </a:t>
            </a:r>
            <a:r>
              <a:rPr b="1" lang="en-GB" sz="2000">
                <a:solidFill>
                  <a:schemeClr val="dk1"/>
                </a:solidFill>
                <a:highlight>
                  <a:srgbClr val="FFFFFF"/>
                </a:highlight>
                <a:latin typeface="Helvetica Neue"/>
                <a:ea typeface="Helvetica Neue"/>
                <a:cs typeface="Helvetica Neue"/>
                <a:sym typeface="Helvetica Neue"/>
              </a:rPr>
              <a:t>limitan</a:t>
            </a:r>
            <a:r>
              <a:rPr b="1" lang="en-GB" sz="2000">
                <a:solidFill>
                  <a:schemeClr val="dk1"/>
                </a:solidFill>
                <a:highlight>
                  <a:srgbClr val="FFFFFF"/>
                </a:highlight>
                <a:latin typeface="Helvetica Neue"/>
                <a:ea typeface="Helvetica Neue"/>
                <a:cs typeface="Helvetica Neue"/>
                <a:sym typeface="Helvetica Neue"/>
              </a:rPr>
              <a:t> el ámbito de la variable</a:t>
            </a:r>
            <a:r>
              <a:rPr lang="en-GB" sz="2000">
                <a:solidFill>
                  <a:schemeClr val="dk1"/>
                </a:solidFill>
                <a:highlight>
                  <a:srgbClr val="FFFFFF"/>
                </a:highlight>
                <a:latin typeface="Helvetica Neue Light"/>
                <a:ea typeface="Helvetica Neue Light"/>
                <a:cs typeface="Helvetica Neue Light"/>
                <a:sym typeface="Helvetica Neue Light"/>
              </a:rPr>
              <a:t> al</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bloque</a:t>
            </a:r>
            <a:r>
              <a:rPr lang="en-GB" sz="2000">
                <a:solidFill>
                  <a:schemeClr val="dk1"/>
                </a:solidFill>
                <a:highlight>
                  <a:srgbClr val="FFFFFF"/>
                </a:highlight>
                <a:latin typeface="Helvetica Neue Light"/>
                <a:ea typeface="Helvetica Neue Light"/>
                <a:cs typeface="Helvetica Neue Light"/>
                <a:sym typeface="Helvetica Neue Light"/>
              </a:rPr>
              <a:t> en que fue declarada (</a:t>
            </a:r>
            <a:r>
              <a:rPr lang="en-GB" sz="2000">
                <a:solidFill>
                  <a:schemeClr val="dk1"/>
                </a:solidFill>
                <a:highlight>
                  <a:schemeClr val="lt1"/>
                </a:highlight>
                <a:latin typeface="Helvetica Neue Light"/>
                <a:ea typeface="Helvetica Neue Light"/>
                <a:cs typeface="Helvetica Neue Light"/>
                <a:sym typeface="Helvetica Neue Light"/>
              </a:rPr>
              <a:t>antes de ES6 </a:t>
            </a:r>
            <a:r>
              <a:rPr lang="en-GB" sz="2000">
                <a:solidFill>
                  <a:schemeClr val="dk1"/>
                </a:solidFill>
                <a:highlight>
                  <a:srgbClr val="FFFFFF"/>
                </a:highlight>
                <a:latin typeface="Helvetica Neue Light"/>
                <a:ea typeface="Helvetica Neue Light"/>
                <a:cs typeface="Helvetica Neue Light"/>
                <a:sym typeface="Helvetica Neue Light"/>
              </a:rPr>
              <a:t>esto </a:t>
            </a:r>
            <a:r>
              <a:rPr b="1" lang="en-GB" sz="2000">
                <a:solidFill>
                  <a:schemeClr val="dk1"/>
                </a:solidFill>
                <a:highlight>
                  <a:srgbClr val="FFFFFF"/>
                </a:highlight>
                <a:latin typeface="Helvetica Neue"/>
                <a:ea typeface="Helvetica Neue"/>
                <a:cs typeface="Helvetica Neue"/>
                <a:sym typeface="Helvetica Neue"/>
              </a:rPr>
              <a:t>no</a:t>
            </a:r>
            <a:r>
              <a:rPr lang="en-GB" sz="2000">
                <a:solidFill>
                  <a:schemeClr val="dk1"/>
                </a:solidFill>
                <a:highlight>
                  <a:srgbClr val="FFFFFF"/>
                </a:highlight>
                <a:latin typeface="Helvetica Neue Light"/>
                <a:ea typeface="Helvetica Neue Light"/>
                <a:cs typeface="Helvetica Neue Light"/>
                <a:sym typeface="Helvetica Neue Light"/>
              </a:rPr>
              <a:t> era así)</a:t>
            </a:r>
            <a:r>
              <a:rPr lang="en-GB" sz="2000">
                <a:solidFill>
                  <a:schemeClr val="dk1"/>
                </a:solidFill>
                <a:highlight>
                  <a:srgbClr val="FFFFFF"/>
                </a:highlight>
                <a:latin typeface="Helvetica Neue Light"/>
                <a:ea typeface="Helvetica Neue Light"/>
                <a:cs typeface="Helvetica Neue Light"/>
                <a:sym typeface="Helvetica Neue Light"/>
              </a:rPr>
              <a:t>.</a:t>
            </a:r>
            <a:endParaRPr i="1" sz="2000">
              <a:solidFill>
                <a:schemeClr val="dk1"/>
              </a:solidFill>
              <a:highlight>
                <a:srgbClr val="FFFFFF"/>
              </a:highlight>
              <a:latin typeface="Helvetica Neue Light"/>
              <a:ea typeface="Helvetica Neue Light"/>
              <a:cs typeface="Helvetica Neue Light"/>
              <a:sym typeface="Helvetica Neue Light"/>
            </a:endParaRPr>
          </a:p>
        </p:txBody>
      </p:sp>
      <p:sp>
        <p:nvSpPr>
          <p:cNvPr id="169" name="Google Shape;169;p27"/>
          <p:cNvSpPr txBox="1"/>
          <p:nvPr/>
        </p:nvSpPr>
        <p:spPr>
          <a:xfrm>
            <a:off x="1671825" y="2158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Let y const</a:t>
            </a:r>
            <a:endParaRPr i="1" sz="4500">
              <a:latin typeface="Anton"/>
              <a:ea typeface="Anton"/>
              <a:cs typeface="Anton"/>
              <a:sym typeface="Anton"/>
            </a:endParaRPr>
          </a:p>
        </p:txBody>
      </p:sp>
      <p:pic>
        <p:nvPicPr>
          <p:cNvPr id="170" name="Google Shape;170;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1" name="Google Shape;171;p27"/>
          <p:cNvPicPr preferRelativeResize="0"/>
          <p:nvPr/>
        </p:nvPicPr>
        <p:blipFill>
          <a:blip r:embed="rId4">
            <a:alphaModFix/>
          </a:blip>
          <a:stretch>
            <a:fillRect/>
          </a:stretch>
        </p:blipFill>
        <p:spPr>
          <a:xfrm>
            <a:off x="5482100" y="2284827"/>
            <a:ext cx="2777950" cy="2261125"/>
          </a:xfrm>
          <a:prstGeom prst="rect">
            <a:avLst/>
          </a:prstGeom>
          <a:noFill/>
          <a:ln>
            <a:noFill/>
          </a:ln>
        </p:spPr>
      </p:pic>
      <p:sp>
        <p:nvSpPr>
          <p:cNvPr id="172" name="Google Shape;172;p27"/>
          <p:cNvSpPr txBox="1"/>
          <p:nvPr/>
        </p:nvSpPr>
        <p:spPr>
          <a:xfrm>
            <a:off x="547350" y="2397975"/>
            <a:ext cx="4770000" cy="220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Es posible que se encuentren con ejemplos y código en internet utilizando la palabra reservada “var” para crear variables. Esta es la manera en que se hacía antes de ES6, y no se recomienda su uso!</a:t>
            </a:r>
            <a:endParaRPr i="1" sz="2000">
              <a:solidFill>
                <a:schemeClr val="dk1"/>
              </a:solidFill>
              <a:highlight>
                <a:srgbClr val="FFFFFF"/>
              </a:highlight>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nvSpPr>
        <p:spPr>
          <a:xfrm>
            <a:off x="852150" y="1734450"/>
            <a:ext cx="7439700" cy="260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Un </a:t>
            </a:r>
            <a:r>
              <a:rPr b="1" lang="en-GB" sz="2000">
                <a:solidFill>
                  <a:schemeClr val="dk1"/>
                </a:solidFill>
                <a:highlight>
                  <a:srgbClr val="FFFFFF"/>
                </a:highlight>
                <a:latin typeface="Helvetica Neue"/>
                <a:ea typeface="Helvetica Neue"/>
                <a:cs typeface="Helvetica Neue"/>
                <a:sym typeface="Helvetica Neue"/>
              </a:rPr>
              <a:t>bloque </a:t>
            </a:r>
            <a:r>
              <a:rPr lang="en-GB" sz="2000">
                <a:solidFill>
                  <a:schemeClr val="dk1"/>
                </a:solidFill>
                <a:highlight>
                  <a:srgbClr val="FFFFFF"/>
                </a:highlight>
                <a:latin typeface="Helvetica Neue Light"/>
                <a:ea typeface="Helvetica Neue Light"/>
                <a:cs typeface="Helvetica Neue Light"/>
                <a:sym typeface="Helvetica Neue Light"/>
              </a:rPr>
              <a:t>en JavaScript se puede entender como </a:t>
            </a:r>
            <a:r>
              <a:rPr b="1" lang="en-GB" sz="2000">
                <a:solidFill>
                  <a:schemeClr val="dk1"/>
                </a:solidFill>
                <a:highlight>
                  <a:srgbClr val="FFFFFF"/>
                </a:highlight>
                <a:latin typeface="Helvetica Neue"/>
                <a:ea typeface="Helvetica Neue"/>
                <a:cs typeface="Helvetica Neue"/>
                <a:sym typeface="Helvetica Neue"/>
              </a:rPr>
              <a:t>“lo que queda entre dos llaves”</a:t>
            </a:r>
            <a:r>
              <a:rPr lang="en-GB" sz="2000">
                <a:solidFill>
                  <a:schemeClr val="dk1"/>
                </a:solidFill>
                <a:highlight>
                  <a:srgbClr val="FFFFFF"/>
                </a:highlight>
                <a:latin typeface="Helvetica Neue Light"/>
                <a:ea typeface="Helvetica Neue Light"/>
                <a:cs typeface="Helvetica Neue Light"/>
                <a:sym typeface="Helvetica Neue Light"/>
              </a:rPr>
              <a:t>, ya sean definiciones de funciones o bloques if, while, for y loops similares. Si una variable es declarada con let en el ámbito global o en el de una función, la variable pertenece al ámbito global o al ámbito de la función respectivamente.</a:t>
            </a:r>
            <a:endParaRPr sz="2000">
              <a:latin typeface="Helvetica Neue Light"/>
              <a:ea typeface="Helvetica Neue Light"/>
              <a:cs typeface="Helvetica Neue Light"/>
              <a:sym typeface="Helvetica Neue Light"/>
            </a:endParaRPr>
          </a:p>
        </p:txBody>
      </p:sp>
      <p:sp>
        <p:nvSpPr>
          <p:cNvPr id="178" name="Google Shape;178;p28"/>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Let</a:t>
            </a:r>
            <a:endParaRPr i="1" sz="4500">
              <a:latin typeface="Anton"/>
              <a:ea typeface="Anton"/>
              <a:cs typeface="Anton"/>
              <a:sym typeface="Anton"/>
            </a:endParaRPr>
          </a:p>
        </p:txBody>
      </p:sp>
      <p:pic>
        <p:nvPicPr>
          <p:cNvPr id="179" name="Google Shape;179;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nvSpPr>
        <p:spPr>
          <a:xfrm>
            <a:off x="4448150" y="1191014"/>
            <a:ext cx="3819600" cy="31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Aquí la variable </a:t>
            </a:r>
            <a:r>
              <a:rPr lang="en-GB" sz="2000">
                <a:solidFill>
                  <a:schemeClr val="dk1"/>
                </a:solidFill>
                <a:highlight>
                  <a:srgbClr val="FFFFFF"/>
                </a:highlight>
                <a:latin typeface="Courier New"/>
                <a:ea typeface="Courier New"/>
                <a:cs typeface="Courier New"/>
                <a:sym typeface="Courier New"/>
              </a:rPr>
              <a:t>i</a:t>
            </a:r>
            <a:r>
              <a:rPr lang="en-GB" sz="2000">
                <a:solidFill>
                  <a:schemeClr val="dk1"/>
                </a:solidFill>
                <a:highlight>
                  <a:srgbClr val="FFFFFF"/>
                </a:highlight>
                <a:latin typeface="Helvetica Neue Light"/>
                <a:ea typeface="Helvetica Neue Light"/>
                <a:cs typeface="Helvetica Neue Light"/>
                <a:sym typeface="Helvetica Neue Light"/>
              </a:rPr>
              <a:t> es global y la variable </a:t>
            </a:r>
            <a:r>
              <a:rPr lang="en-GB" sz="2000">
                <a:solidFill>
                  <a:schemeClr val="dk1"/>
                </a:solidFill>
                <a:highlight>
                  <a:srgbClr val="FFFFFF"/>
                </a:highlight>
                <a:latin typeface="Courier New"/>
                <a:ea typeface="Courier New"/>
                <a:cs typeface="Courier New"/>
                <a:sym typeface="Courier New"/>
              </a:rPr>
              <a:t>j</a:t>
            </a:r>
            <a:r>
              <a:rPr lang="en-GB" sz="2000">
                <a:solidFill>
                  <a:schemeClr val="dk1"/>
                </a:solidFill>
                <a:highlight>
                  <a:srgbClr val="FFFFFF"/>
                </a:highlight>
                <a:latin typeface="Helvetica Neue Light"/>
                <a:ea typeface="Helvetica Neue Light"/>
                <a:cs typeface="Helvetica Neue Light"/>
                <a:sym typeface="Helvetica Neue Light"/>
              </a:rPr>
              <a:t> es local.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Pero si declaramos una variable con </a:t>
            </a:r>
            <a:r>
              <a:rPr b="1" lang="en-GB" sz="2000">
                <a:solidFill>
                  <a:schemeClr val="dk1"/>
                </a:solidFill>
                <a:highlight>
                  <a:srgbClr val="FFFFFF"/>
                </a:highlight>
                <a:latin typeface="Courier New"/>
                <a:ea typeface="Courier New"/>
                <a:cs typeface="Courier New"/>
                <a:sym typeface="Courier New"/>
              </a:rPr>
              <a:t>let</a:t>
            </a:r>
            <a:r>
              <a:rPr b="1" lang="en-GB" sz="2000">
                <a:solidFill>
                  <a:schemeClr val="dk1"/>
                </a:solidFill>
                <a:highlight>
                  <a:srgbClr val="FFFFFF"/>
                </a:highlight>
                <a:latin typeface="Helvetica Neue"/>
                <a:ea typeface="Helvetica Neue"/>
                <a:cs typeface="Helvetica Neue"/>
                <a:sym typeface="Helvetica Neue"/>
              </a:rPr>
              <a:t> dentro un bloque</a:t>
            </a:r>
            <a:r>
              <a:rPr lang="en-GB" sz="2000">
                <a:solidFill>
                  <a:schemeClr val="dk1"/>
                </a:solidFill>
                <a:highlight>
                  <a:srgbClr val="FFFFFF"/>
                </a:highlight>
                <a:latin typeface="Helvetica Neue Light"/>
                <a:ea typeface="Helvetica Neue Light"/>
                <a:cs typeface="Helvetica Neue Light"/>
                <a:sym typeface="Helvetica Neue Light"/>
              </a:rPr>
              <a:t>, que </a:t>
            </a:r>
            <a:r>
              <a:rPr b="1" lang="en-GB" sz="2000">
                <a:solidFill>
                  <a:schemeClr val="dk1"/>
                </a:solidFill>
                <a:highlight>
                  <a:srgbClr val="FFFFFF"/>
                </a:highlight>
                <a:latin typeface="Helvetica Neue"/>
                <a:ea typeface="Helvetica Neue"/>
                <a:cs typeface="Helvetica Neue"/>
                <a:sym typeface="Helvetica Neue"/>
              </a:rPr>
              <a:t>a</a:t>
            </a:r>
            <a:r>
              <a:rPr lang="en-GB" sz="2000">
                <a:solidFill>
                  <a:schemeClr val="dk1"/>
                </a:solidFill>
                <a:highlight>
                  <a:srgbClr val="FFFFFF"/>
                </a:highlight>
                <a:latin typeface="Helvetica Neue Light"/>
                <a:ea typeface="Helvetica Neue Light"/>
                <a:cs typeface="Helvetica Neue Light"/>
                <a:sym typeface="Helvetica Neue Light"/>
              </a:rPr>
              <a:t> </a:t>
            </a:r>
            <a:r>
              <a:rPr b="1" lang="en-GB" sz="2000">
                <a:solidFill>
                  <a:schemeClr val="dk1"/>
                </a:solidFill>
                <a:highlight>
                  <a:srgbClr val="FFFFFF"/>
                </a:highlight>
                <a:latin typeface="Helvetica Neue"/>
                <a:ea typeface="Helvetica Neue"/>
                <a:cs typeface="Helvetica Neue"/>
                <a:sym typeface="Helvetica Neue"/>
              </a:rPr>
              <a:t>su vez </a:t>
            </a:r>
            <a:r>
              <a:rPr lang="en-GB" sz="2000">
                <a:solidFill>
                  <a:schemeClr val="dk1"/>
                </a:solidFill>
                <a:highlight>
                  <a:srgbClr val="FFFFFF"/>
                </a:highlight>
                <a:latin typeface="Helvetica Neue Light"/>
                <a:ea typeface="Helvetica Neue Light"/>
                <a:cs typeface="Helvetica Neue Light"/>
                <a:sym typeface="Helvetica Neue Light"/>
              </a:rPr>
              <a:t>está </a:t>
            </a:r>
            <a:r>
              <a:rPr b="1" lang="en-GB" sz="2000">
                <a:solidFill>
                  <a:schemeClr val="dk1"/>
                </a:solidFill>
                <a:highlight>
                  <a:srgbClr val="FFFFFF"/>
                </a:highlight>
                <a:latin typeface="Helvetica Neue"/>
                <a:ea typeface="Helvetica Neue"/>
                <a:cs typeface="Helvetica Neue"/>
                <a:sym typeface="Helvetica Neue"/>
              </a:rPr>
              <a:t>dentro de una función</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variable pertenece solo a ese bloque</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185" name="Google Shape;185;p29"/>
          <p:cNvSpPr txBox="1"/>
          <p:nvPr/>
        </p:nvSpPr>
        <p:spPr>
          <a:xfrm>
            <a:off x="4448150" y="5919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Let</a:t>
            </a:r>
            <a:endParaRPr i="1" sz="2600">
              <a:latin typeface="Anton"/>
              <a:ea typeface="Anton"/>
              <a:cs typeface="Anton"/>
              <a:sym typeface="Anton"/>
            </a:endParaRPr>
          </a:p>
        </p:txBody>
      </p:sp>
      <p:pic>
        <p:nvPicPr>
          <p:cNvPr id="186" name="Google Shape;186;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7" name="Google Shape;187;p29"/>
          <p:cNvPicPr preferRelativeResize="0"/>
          <p:nvPr/>
        </p:nvPicPr>
        <p:blipFill>
          <a:blip r:embed="rId4">
            <a:alphaModFix/>
          </a:blip>
          <a:stretch>
            <a:fillRect/>
          </a:stretch>
        </p:blipFill>
        <p:spPr>
          <a:xfrm>
            <a:off x="810450" y="487825"/>
            <a:ext cx="3352699" cy="1938775"/>
          </a:xfrm>
          <a:prstGeom prst="rect">
            <a:avLst/>
          </a:prstGeom>
          <a:noFill/>
          <a:ln>
            <a:noFill/>
          </a:ln>
        </p:spPr>
      </p:pic>
      <p:pic>
        <p:nvPicPr>
          <p:cNvPr id="188" name="Google Shape;188;p29"/>
          <p:cNvPicPr preferRelativeResize="0"/>
          <p:nvPr/>
        </p:nvPicPr>
        <p:blipFill>
          <a:blip r:embed="rId5">
            <a:alphaModFix/>
          </a:blip>
          <a:stretch>
            <a:fillRect/>
          </a:stretch>
        </p:blipFill>
        <p:spPr>
          <a:xfrm>
            <a:off x="810450" y="2574625"/>
            <a:ext cx="3311469" cy="218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nvSpPr>
        <p:spPr>
          <a:xfrm>
            <a:off x="4448150" y="1973415"/>
            <a:ext cx="3819600" cy="12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2000">
                <a:solidFill>
                  <a:schemeClr val="dk1"/>
                </a:solidFill>
                <a:highlight>
                  <a:srgbClr val="FFFFFF"/>
                </a:highlight>
                <a:latin typeface="Helvetica Neue"/>
                <a:ea typeface="Helvetica Neue"/>
                <a:cs typeface="Helvetica Neue"/>
                <a:sym typeface="Helvetica Neue"/>
              </a:rPr>
              <a:t>Fuera </a:t>
            </a:r>
            <a:r>
              <a:rPr lang="en-GB" sz="2000">
                <a:solidFill>
                  <a:schemeClr val="dk1"/>
                </a:solidFill>
                <a:highlight>
                  <a:srgbClr val="FFFFFF"/>
                </a:highlight>
                <a:latin typeface="Helvetica Neue Light"/>
                <a:ea typeface="Helvetica Neue Light"/>
                <a:cs typeface="Helvetica Neue Light"/>
                <a:sym typeface="Helvetica Neue Light"/>
              </a:rPr>
              <a:t>del </a:t>
            </a:r>
            <a:r>
              <a:rPr b="1" lang="en-GB" sz="2000">
                <a:solidFill>
                  <a:schemeClr val="dk1"/>
                </a:solidFill>
                <a:highlight>
                  <a:srgbClr val="FFFFFF"/>
                </a:highlight>
                <a:latin typeface="Helvetica Neue"/>
                <a:ea typeface="Helvetica Neue"/>
                <a:cs typeface="Helvetica Neue"/>
                <a:sym typeface="Helvetica Neue"/>
              </a:rPr>
              <a:t>bloque </a:t>
            </a:r>
            <a:r>
              <a:rPr lang="en-GB" sz="2000">
                <a:solidFill>
                  <a:schemeClr val="dk1"/>
                </a:solidFill>
                <a:highlight>
                  <a:srgbClr val="FFFFFF"/>
                </a:highlight>
                <a:latin typeface="Helvetica Neue Light"/>
                <a:ea typeface="Helvetica Neue Light"/>
                <a:cs typeface="Helvetica Neue Light"/>
                <a:sym typeface="Helvetica Neue Light"/>
              </a:rPr>
              <a:t>donde se declara con </a:t>
            </a: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la </a:t>
            </a:r>
            <a:r>
              <a:rPr b="1" lang="en-GB" sz="2000">
                <a:solidFill>
                  <a:schemeClr val="dk1"/>
                </a:solidFill>
                <a:highlight>
                  <a:srgbClr val="FFFFFF"/>
                </a:highlight>
                <a:latin typeface="Helvetica Neue"/>
                <a:ea typeface="Helvetica Neue"/>
                <a:cs typeface="Helvetica Neue"/>
                <a:sym typeface="Helvetica Neue"/>
              </a:rPr>
              <a:t>variable no </a:t>
            </a:r>
            <a:r>
              <a:rPr lang="en-GB" sz="2000">
                <a:solidFill>
                  <a:schemeClr val="dk1"/>
                </a:solidFill>
                <a:highlight>
                  <a:srgbClr val="FFFFFF"/>
                </a:highlight>
                <a:latin typeface="Helvetica Neue Light"/>
                <a:ea typeface="Helvetica Neue Light"/>
                <a:cs typeface="Helvetica Neue Light"/>
                <a:sym typeface="Helvetica Neue Light"/>
              </a:rPr>
              <a:t>está </a:t>
            </a:r>
            <a:r>
              <a:rPr b="1" lang="en-GB" sz="2000">
                <a:solidFill>
                  <a:schemeClr val="dk1"/>
                </a:solidFill>
                <a:highlight>
                  <a:srgbClr val="FFFFFF"/>
                </a:highlight>
                <a:latin typeface="Helvetica Neue"/>
                <a:ea typeface="Helvetica Neue"/>
                <a:cs typeface="Helvetica Neue"/>
                <a:sym typeface="Helvetica Neue"/>
              </a:rPr>
              <a:t>definida</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p:txBody>
      </p:sp>
      <p:sp>
        <p:nvSpPr>
          <p:cNvPr id="194" name="Google Shape;194;p30"/>
          <p:cNvSpPr txBox="1"/>
          <p:nvPr/>
        </p:nvSpPr>
        <p:spPr>
          <a:xfrm>
            <a:off x="4448150" y="12015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Let</a:t>
            </a:r>
            <a:endParaRPr i="1" sz="2600">
              <a:latin typeface="Anton"/>
              <a:ea typeface="Anton"/>
              <a:cs typeface="Anton"/>
              <a:sym typeface="Anton"/>
            </a:endParaRPr>
          </a:p>
        </p:txBody>
      </p:sp>
      <p:pic>
        <p:nvPicPr>
          <p:cNvPr id="195" name="Google Shape;195;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6" name="Google Shape;196;p30"/>
          <p:cNvPicPr preferRelativeResize="0"/>
          <p:nvPr/>
        </p:nvPicPr>
        <p:blipFill>
          <a:blip r:embed="rId4">
            <a:alphaModFix/>
          </a:blip>
          <a:stretch>
            <a:fillRect/>
          </a:stretch>
        </p:blipFill>
        <p:spPr>
          <a:xfrm>
            <a:off x="810475" y="1339450"/>
            <a:ext cx="3468950" cy="1969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nvSpPr>
        <p:spPr>
          <a:xfrm>
            <a:off x="852150" y="2115350"/>
            <a:ext cx="74397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Al igual que con </a:t>
            </a:r>
            <a:r>
              <a:rPr lang="en-GB" sz="2000">
                <a:solidFill>
                  <a:schemeClr val="dk1"/>
                </a:solidFill>
                <a:highlight>
                  <a:srgbClr val="FFFFFF"/>
                </a:highlight>
                <a:latin typeface="Courier New"/>
                <a:ea typeface="Courier New"/>
                <a:cs typeface="Courier New"/>
                <a:sym typeface="Courier New"/>
              </a:rPr>
              <a:t>let</a:t>
            </a:r>
            <a:r>
              <a:rPr lang="en-GB" sz="2000">
                <a:solidFill>
                  <a:schemeClr val="dk1"/>
                </a:solidFill>
                <a:highlight>
                  <a:srgbClr val="FFFFFF"/>
                </a:highlight>
                <a:latin typeface="Helvetica Neue Light"/>
                <a:ea typeface="Helvetica Neue Light"/>
                <a:cs typeface="Helvetica Neue Light"/>
                <a:sym typeface="Helvetica Neue Light"/>
              </a:rPr>
              <a:t>, el </a:t>
            </a:r>
            <a:r>
              <a:rPr b="1" lang="en-GB" sz="2000">
                <a:solidFill>
                  <a:schemeClr val="dk1"/>
                </a:solidFill>
                <a:highlight>
                  <a:srgbClr val="FFFFFF"/>
                </a:highlight>
                <a:latin typeface="Helvetica Neue"/>
                <a:ea typeface="Helvetica Neue"/>
                <a:cs typeface="Helvetica Neue"/>
                <a:sym typeface="Helvetica Neue"/>
              </a:rPr>
              <a:t>ámbito </a:t>
            </a:r>
            <a:r>
              <a:rPr lang="en-GB" sz="2000">
                <a:solidFill>
                  <a:schemeClr val="dk1"/>
                </a:solidFill>
                <a:highlight>
                  <a:srgbClr val="FFFFFF"/>
                </a:highlight>
                <a:latin typeface="Helvetica Neue Light"/>
                <a:ea typeface="Helvetica Neue Light"/>
                <a:cs typeface="Helvetica Neue Light"/>
                <a:sym typeface="Helvetica Neue Light"/>
              </a:rPr>
              <a:t>(scope) para una </a:t>
            </a:r>
            <a:r>
              <a:rPr b="1" lang="en-GB" sz="2000">
                <a:solidFill>
                  <a:schemeClr val="dk1"/>
                </a:solidFill>
                <a:highlight>
                  <a:srgbClr val="FFFFFF"/>
                </a:highlight>
                <a:latin typeface="Helvetica Neue"/>
                <a:ea typeface="Helvetica Neue"/>
                <a:cs typeface="Helvetica Neue"/>
                <a:sym typeface="Helvetica Neue"/>
              </a:rPr>
              <a:t>variable </a:t>
            </a:r>
            <a:r>
              <a:rPr lang="en-GB" sz="2000">
                <a:solidFill>
                  <a:schemeClr val="dk1"/>
                </a:solidFill>
                <a:highlight>
                  <a:srgbClr val="FFFFFF"/>
                </a:highlight>
                <a:latin typeface="Helvetica Neue Light"/>
                <a:ea typeface="Helvetica Neue Light"/>
                <a:cs typeface="Helvetica Neue Light"/>
                <a:sym typeface="Helvetica Neue Light"/>
              </a:rPr>
              <a:t>declarada con </a:t>
            </a:r>
            <a:r>
              <a:rPr b="1" lang="en-GB" sz="2000">
                <a:solidFill>
                  <a:schemeClr val="dk1"/>
                </a:solidFill>
                <a:highlight>
                  <a:srgbClr val="FFFFFF"/>
                </a:highlight>
                <a:latin typeface="Courier New"/>
                <a:ea typeface="Courier New"/>
                <a:cs typeface="Courier New"/>
                <a:sym typeface="Courier New"/>
              </a:rPr>
              <a:t>const</a:t>
            </a:r>
            <a:r>
              <a:rPr b="1"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Light"/>
                <a:ea typeface="Helvetica Neue Light"/>
                <a:cs typeface="Helvetica Neue Light"/>
                <a:sym typeface="Helvetica Neue Light"/>
              </a:rPr>
              <a:t>es el </a:t>
            </a:r>
            <a:r>
              <a:rPr b="1" lang="en-GB" sz="2000">
                <a:solidFill>
                  <a:schemeClr val="dk1"/>
                </a:solidFill>
                <a:highlight>
                  <a:srgbClr val="FFFFFF"/>
                </a:highlight>
                <a:latin typeface="Helvetica Neue"/>
                <a:ea typeface="Helvetica Neue"/>
                <a:cs typeface="Helvetica Neue"/>
                <a:sym typeface="Helvetica Neue"/>
              </a:rPr>
              <a:t>bloque</a:t>
            </a:r>
            <a:r>
              <a:rPr lang="en-GB" sz="2000">
                <a:solidFill>
                  <a:schemeClr val="dk1"/>
                </a:solidFill>
                <a:highlight>
                  <a:srgbClr val="FFFFFF"/>
                </a:highlight>
                <a:latin typeface="Helvetica Neue Light"/>
                <a:ea typeface="Helvetica Neue Light"/>
                <a:cs typeface="Helvetica Neue Light"/>
                <a:sym typeface="Helvetica Neue Light"/>
              </a:rPr>
              <a:t>.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Sin embargo, </a:t>
            </a:r>
            <a:r>
              <a:rPr b="1" lang="en-GB" sz="2000">
                <a:solidFill>
                  <a:schemeClr val="dk1"/>
                </a:solidFill>
                <a:highlight>
                  <a:srgbClr val="FFFFFF"/>
                </a:highlight>
                <a:latin typeface="Courier New"/>
                <a:ea typeface="Courier New"/>
                <a:cs typeface="Courier New"/>
                <a:sym typeface="Courier New"/>
              </a:rPr>
              <a:t>const</a:t>
            </a:r>
            <a:r>
              <a:rPr lang="en-GB" sz="2000">
                <a:solidFill>
                  <a:schemeClr val="dk1"/>
                </a:solidFill>
                <a:highlight>
                  <a:srgbClr val="FFFFFF"/>
                </a:highlight>
                <a:latin typeface="Helvetica Neue Light"/>
                <a:ea typeface="Helvetica Neue Light"/>
                <a:cs typeface="Helvetica Neue Light"/>
                <a:sym typeface="Helvetica Neue Light"/>
              </a:rPr>
              <a:t> además </a:t>
            </a:r>
            <a:r>
              <a:rPr b="1" lang="en-GB" sz="2000">
                <a:solidFill>
                  <a:schemeClr val="dk1"/>
                </a:solidFill>
                <a:highlight>
                  <a:srgbClr val="FFFFFF"/>
                </a:highlight>
                <a:latin typeface="Helvetica Neue"/>
                <a:ea typeface="Helvetica Neue"/>
                <a:cs typeface="Helvetica Neue"/>
                <a:sym typeface="Helvetica Neue"/>
              </a:rPr>
              <a:t>prohíbe la reasignación de valores </a:t>
            </a:r>
            <a:r>
              <a:rPr lang="en-GB" sz="2000">
                <a:solidFill>
                  <a:schemeClr val="dk1"/>
                </a:solidFill>
                <a:highlight>
                  <a:srgbClr val="FFFFFF"/>
                </a:highlight>
                <a:latin typeface="Helvetica Neue Light"/>
                <a:ea typeface="Helvetica Neue Light"/>
                <a:cs typeface="Helvetica Neue Light"/>
                <a:sym typeface="Helvetica Neue Light"/>
              </a:rPr>
              <a:t>(const viene de </a:t>
            </a:r>
            <a:r>
              <a:rPr i="1" lang="en-GB" sz="2000">
                <a:solidFill>
                  <a:schemeClr val="dk1"/>
                </a:solidFill>
                <a:highlight>
                  <a:srgbClr val="FFFFFF"/>
                </a:highlight>
                <a:latin typeface="Helvetica Neue Light"/>
                <a:ea typeface="Helvetica Neue Light"/>
                <a:cs typeface="Helvetica Neue Light"/>
                <a:sym typeface="Helvetica Neue Light"/>
              </a:rPr>
              <a:t>constant</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202" name="Google Shape;202;p31"/>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Const</a:t>
            </a:r>
            <a:endParaRPr i="1" sz="4500">
              <a:latin typeface="Anton"/>
              <a:ea typeface="Anton"/>
              <a:cs typeface="Anton"/>
              <a:sym typeface="Anton"/>
            </a:endParaRPr>
          </a:p>
        </p:txBody>
      </p:sp>
      <p:pic>
        <p:nvPicPr>
          <p:cNvPr id="203" name="Google Shape;203;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1541400" y="1744950"/>
            <a:ext cx="60612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Principios básicos de Javascript</a:t>
            </a:r>
            <a:endParaRPr i="1" sz="3600">
              <a:solidFill>
                <a:srgbClr val="121212"/>
              </a:solidFill>
              <a:latin typeface="Anton"/>
              <a:ea typeface="Anton"/>
              <a:cs typeface="Anton"/>
              <a:sym typeface="Anton"/>
            </a:endParaRPr>
          </a:p>
        </p:txBody>
      </p:sp>
      <p:sp>
        <p:nvSpPr>
          <p:cNvPr id="62" name="Google Shape;62;p14"/>
          <p:cNvSpPr txBox="1"/>
          <p:nvPr/>
        </p:nvSpPr>
        <p:spPr>
          <a:xfrm>
            <a:off x="2022750" y="11631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2. </a:t>
            </a:r>
            <a:r>
              <a:rPr lang="en-GB" sz="2000">
                <a:solidFill>
                  <a:srgbClr val="121212"/>
                </a:solidFill>
                <a:latin typeface="Helvetica Neue Light"/>
                <a:ea typeface="Helvetica Neue Light"/>
                <a:cs typeface="Helvetica Neue Light"/>
                <a:sym typeface="Helvetica Neue Light"/>
              </a:rPr>
              <a:t> Programación </a:t>
            </a:r>
            <a:r>
              <a:rPr lang="en-GB" sz="2000">
                <a:solidFill>
                  <a:srgbClr val="121212"/>
                </a:solidFill>
                <a:latin typeface="Helvetica Neue Light"/>
                <a:ea typeface="Helvetica Neue Light"/>
                <a:cs typeface="Helvetica Neue Light"/>
                <a:sym typeface="Helvetica Neue Light"/>
              </a:rPr>
              <a:t>Backend</a:t>
            </a:r>
            <a:endParaRPr>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nvSpPr>
        <p:spPr>
          <a:xfrm>
            <a:off x="4448150" y="1658737"/>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Const</a:t>
            </a:r>
            <a:endParaRPr i="1" sz="2600">
              <a:latin typeface="Anton"/>
              <a:ea typeface="Anton"/>
              <a:cs typeface="Anton"/>
              <a:sym typeface="Anton"/>
            </a:endParaRPr>
          </a:p>
        </p:txBody>
      </p:sp>
      <p:sp>
        <p:nvSpPr>
          <p:cNvPr id="209" name="Google Shape;209;p32"/>
          <p:cNvSpPr txBox="1"/>
          <p:nvPr/>
        </p:nvSpPr>
        <p:spPr>
          <a:xfrm>
            <a:off x="4566025" y="2486425"/>
            <a:ext cx="3881100" cy="12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Si se intenta reasignar una constante se obtendrá un </a:t>
            </a:r>
            <a:r>
              <a:rPr b="1" lang="en-GB" sz="2000">
                <a:solidFill>
                  <a:schemeClr val="dk1"/>
                </a:solidFill>
                <a:highlight>
                  <a:srgbClr val="FFFFFF"/>
                </a:highlight>
                <a:latin typeface="Helvetica Neue"/>
                <a:ea typeface="Helvetica Neue"/>
                <a:cs typeface="Helvetica Neue"/>
                <a:sym typeface="Helvetica Neue"/>
              </a:rPr>
              <a:t>error</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10" name="Google Shape;210;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1" name="Google Shape;211;p32"/>
          <p:cNvPicPr preferRelativeResize="0"/>
          <p:nvPr/>
        </p:nvPicPr>
        <p:blipFill>
          <a:blip r:embed="rId4">
            <a:alphaModFix/>
          </a:blip>
          <a:stretch>
            <a:fillRect/>
          </a:stretch>
        </p:blipFill>
        <p:spPr>
          <a:xfrm>
            <a:off x="649825" y="1769600"/>
            <a:ext cx="3634176" cy="154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5" name="Shape 215"/>
        <p:cNvGrpSpPr/>
        <p:nvPr/>
      </p:nvGrpSpPr>
      <p:grpSpPr>
        <a:xfrm>
          <a:off x="0" y="0"/>
          <a:ext cx="0" cy="0"/>
          <a:chOff x="0" y="0"/>
          <a:chExt cx="0" cy="0"/>
        </a:xfrm>
      </p:grpSpPr>
      <p:sp>
        <p:nvSpPr>
          <p:cNvPr id="216" name="Google Shape;216;p33"/>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17" name="Google Shape;217;p33"/>
          <p:cNvSpPr txBox="1"/>
          <p:nvPr/>
        </p:nvSpPr>
        <p:spPr>
          <a:xfrm>
            <a:off x="2014375" y="241725"/>
            <a:ext cx="53043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Mutabilidad y const</a:t>
            </a:r>
            <a:endParaRPr i="1" sz="4000">
              <a:latin typeface="Anton"/>
              <a:ea typeface="Anton"/>
              <a:cs typeface="Anton"/>
              <a:sym typeface="Anton"/>
            </a:endParaRPr>
          </a:p>
        </p:txBody>
      </p:sp>
      <p:sp>
        <p:nvSpPr>
          <p:cNvPr id="218" name="Google Shape;218;p33"/>
          <p:cNvSpPr txBox="1"/>
          <p:nvPr/>
        </p:nvSpPr>
        <p:spPr>
          <a:xfrm>
            <a:off x="1103825" y="1409575"/>
            <a:ext cx="7257900" cy="241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Mientras que con </a:t>
            </a:r>
            <a:r>
              <a:rPr lang="en-GB" sz="2000">
                <a:latin typeface="Courier New"/>
                <a:ea typeface="Courier New"/>
                <a:cs typeface="Courier New"/>
                <a:sym typeface="Courier New"/>
              </a:rPr>
              <a:t>let</a:t>
            </a:r>
            <a:r>
              <a:rPr lang="en-GB" sz="2000">
                <a:latin typeface="Helvetica Neue Light"/>
                <a:ea typeface="Helvetica Neue Light"/>
                <a:cs typeface="Helvetica Neue Light"/>
                <a:sym typeface="Helvetica Neue Light"/>
              </a:rPr>
              <a:t> una variable puede ser reasignada, con const no es posible.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se intenta reasignar una constante se obtendrá un error tipo TypeError.</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Pero que no se puedan reasignar </a:t>
            </a:r>
            <a:r>
              <a:rPr b="1" lang="en-GB" sz="2000">
                <a:latin typeface="Helvetica Neue"/>
                <a:ea typeface="Helvetica Neue"/>
                <a:cs typeface="Helvetica Neue"/>
                <a:sym typeface="Helvetica Neue"/>
              </a:rPr>
              <a:t>no significa que sean inmutables</a:t>
            </a:r>
            <a:r>
              <a:rPr lang="en-GB" sz="2000">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Char char="●"/>
            </a:pPr>
            <a:r>
              <a:rPr lang="en-GB" sz="2000">
                <a:latin typeface="Helvetica Neue Light"/>
                <a:ea typeface="Helvetica Neue Light"/>
                <a:cs typeface="Helvetica Neue Light"/>
                <a:sym typeface="Helvetica Neue Light"/>
              </a:rPr>
              <a:t>Si el valor de una constante es algo "mutable", como un array o un objeto, </a:t>
            </a:r>
            <a:r>
              <a:rPr b="1" lang="en-GB" sz="2000">
                <a:latin typeface="Helvetica Neue"/>
                <a:ea typeface="Helvetica Neue"/>
                <a:cs typeface="Helvetica Neue"/>
                <a:sym typeface="Helvetica Neue"/>
              </a:rPr>
              <a:t>se pueden cambiar los valores internos</a:t>
            </a:r>
            <a:r>
              <a:rPr lang="en-GB" sz="2000">
                <a:latin typeface="Helvetica Neue Light"/>
                <a:ea typeface="Helvetica Neue Light"/>
                <a:cs typeface="Helvetica Neue Light"/>
                <a:sym typeface="Helvetica Neue Light"/>
              </a:rPr>
              <a:t> de sus elementos.</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b="1" lang="en-GB" sz="2000">
                <a:latin typeface="Helvetica Neue"/>
                <a:ea typeface="Helvetica Neue"/>
                <a:cs typeface="Helvetica Neue"/>
                <a:sym typeface="Helvetica Neue"/>
              </a:rPr>
              <a:t>NO REASIGNABLE </a:t>
            </a:r>
            <a:r>
              <a:rPr b="1" lang="en-GB" sz="2400">
                <a:solidFill>
                  <a:srgbClr val="FF0000"/>
                </a:solidFill>
                <a:latin typeface="Helvetica Neue"/>
                <a:ea typeface="Helvetica Neue"/>
                <a:cs typeface="Helvetica Neue"/>
                <a:sym typeface="Helvetica Neue"/>
              </a:rPr>
              <a:t>≠</a:t>
            </a:r>
            <a:r>
              <a:rPr b="1" lang="en-GB" sz="2000">
                <a:solidFill>
                  <a:srgbClr val="FF0000"/>
                </a:solidFill>
                <a:latin typeface="Helvetica Neue"/>
                <a:ea typeface="Helvetica Neue"/>
                <a:cs typeface="Helvetica Neue"/>
                <a:sym typeface="Helvetica Neue"/>
              </a:rPr>
              <a:t> </a:t>
            </a:r>
            <a:r>
              <a:rPr b="1" lang="en-GB" sz="2000">
                <a:latin typeface="Helvetica Neue"/>
                <a:ea typeface="Helvetica Neue"/>
                <a:cs typeface="Helvetica Neue"/>
                <a:sym typeface="Helvetica Neue"/>
              </a:rPr>
              <a:t>INMUTABLE</a:t>
            </a:r>
            <a:endParaRPr b="1" sz="2000">
              <a:latin typeface="Helvetica Neue"/>
              <a:ea typeface="Helvetica Neue"/>
              <a:cs typeface="Helvetica Neue"/>
              <a:sym typeface="Helvetica Neue"/>
            </a:endParaRPr>
          </a:p>
        </p:txBody>
      </p:sp>
      <p:pic>
        <p:nvPicPr>
          <p:cNvPr id="219" name="Google Shape;219;p3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nvSpPr>
        <p:spPr>
          <a:xfrm>
            <a:off x="409850" y="377062"/>
            <a:ext cx="47769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Mutabilidad</a:t>
            </a:r>
            <a:endParaRPr i="1" sz="2600">
              <a:latin typeface="Anton"/>
              <a:ea typeface="Anton"/>
              <a:cs typeface="Anton"/>
              <a:sym typeface="Anton"/>
            </a:endParaRPr>
          </a:p>
        </p:txBody>
      </p:sp>
      <p:sp>
        <p:nvSpPr>
          <p:cNvPr id="225" name="Google Shape;225;p34"/>
          <p:cNvSpPr txBox="1"/>
          <p:nvPr/>
        </p:nvSpPr>
        <p:spPr>
          <a:xfrm>
            <a:off x="483475" y="899950"/>
            <a:ext cx="7923300" cy="11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Por ejemplo, una constante se puede asignar a un objeto con determinadas propiedades. Aunque la </a:t>
            </a:r>
            <a:r>
              <a:rPr lang="en-GB" sz="2000">
                <a:solidFill>
                  <a:schemeClr val="dk1"/>
                </a:solidFill>
                <a:highlight>
                  <a:schemeClr val="lt1"/>
                </a:highlight>
                <a:latin typeface="Helvetica Neue Light"/>
                <a:ea typeface="Helvetica Neue Light"/>
                <a:cs typeface="Helvetica Neue Light"/>
                <a:sym typeface="Helvetica Neue Light"/>
              </a:rPr>
              <a:t>constante </a:t>
            </a:r>
            <a:r>
              <a:rPr lang="en-GB" sz="2000">
                <a:solidFill>
                  <a:schemeClr val="dk1"/>
                </a:solidFill>
                <a:highlight>
                  <a:srgbClr val="FFFFFF"/>
                </a:highlight>
                <a:latin typeface="Helvetica Neue Light"/>
                <a:ea typeface="Helvetica Neue Light"/>
                <a:cs typeface="Helvetica Neue Light"/>
                <a:sym typeface="Helvetica Neue Light"/>
              </a:rPr>
              <a:t>no se pueda asignar a un nuevo valor, </a:t>
            </a:r>
            <a:r>
              <a:rPr b="1" lang="en-GB" sz="2000">
                <a:solidFill>
                  <a:schemeClr val="dk1"/>
                </a:solidFill>
                <a:highlight>
                  <a:srgbClr val="FFFFFF"/>
                </a:highlight>
                <a:latin typeface="Helvetica Neue"/>
                <a:ea typeface="Helvetica Neue"/>
                <a:cs typeface="Helvetica Neue"/>
                <a:sym typeface="Helvetica Neue"/>
              </a:rPr>
              <a:t>sí se puede cambiar el valor de sus propiedades</a:t>
            </a:r>
            <a:r>
              <a:rPr lang="en-GB" sz="2000">
                <a:solidFill>
                  <a:schemeClr val="dk1"/>
                </a:solidFill>
                <a:highlight>
                  <a:srgbClr val="FFFFFF"/>
                </a:highlight>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pic>
        <p:nvPicPr>
          <p:cNvPr id="226" name="Google Shape;226;p3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7" name="Google Shape;227;p34"/>
          <p:cNvSpPr txBox="1"/>
          <p:nvPr/>
        </p:nvSpPr>
        <p:spPr>
          <a:xfrm>
            <a:off x="5130025" y="2551600"/>
            <a:ext cx="3353400" cy="18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Esto sería </a:t>
            </a:r>
            <a:r>
              <a:rPr lang="en-GB" sz="2000">
                <a:solidFill>
                  <a:srgbClr val="00FF00"/>
                </a:solidFill>
                <a:highlight>
                  <a:srgbClr val="FFFFFF"/>
                </a:highlight>
                <a:latin typeface="Helvetica Neue Light"/>
                <a:ea typeface="Helvetica Neue Light"/>
                <a:cs typeface="Helvetica Neue Light"/>
                <a:sym typeface="Helvetica Neue Light"/>
              </a:rPr>
              <a:t>posible</a:t>
            </a:r>
            <a:endParaRPr sz="2000">
              <a:solidFill>
                <a:srgbClr val="00FF00"/>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Esto </a:t>
            </a:r>
            <a:r>
              <a:rPr lang="en-GB" sz="2000">
                <a:solidFill>
                  <a:srgbClr val="FF0000"/>
                </a:solidFill>
                <a:highlight>
                  <a:srgbClr val="FFFFFF"/>
                </a:highlight>
                <a:latin typeface="Helvetica Neue Light"/>
                <a:ea typeface="Helvetica Neue Light"/>
                <a:cs typeface="Helvetica Neue Light"/>
                <a:sym typeface="Helvetica Neue Light"/>
              </a:rPr>
              <a:t>NO </a:t>
            </a:r>
            <a:r>
              <a:rPr lang="en-GB" sz="2000">
                <a:solidFill>
                  <a:schemeClr val="dk1"/>
                </a:solidFill>
                <a:highlight>
                  <a:srgbClr val="FFFFFF"/>
                </a:highlight>
                <a:latin typeface="Helvetica Neue Light"/>
                <a:ea typeface="Helvetica Neue Light"/>
                <a:cs typeface="Helvetica Neue Light"/>
                <a:sym typeface="Helvetica Neue Light"/>
              </a:rPr>
              <a:t>sería posible</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pic>
        <p:nvPicPr>
          <p:cNvPr id="228" name="Google Shape;228;p34"/>
          <p:cNvPicPr preferRelativeResize="0"/>
          <p:nvPr/>
        </p:nvPicPr>
        <p:blipFill>
          <a:blip r:embed="rId4">
            <a:alphaModFix/>
          </a:blip>
          <a:stretch>
            <a:fillRect/>
          </a:stretch>
        </p:blipFill>
        <p:spPr>
          <a:xfrm>
            <a:off x="711775" y="2430725"/>
            <a:ext cx="4183999" cy="908975"/>
          </a:xfrm>
          <a:prstGeom prst="rect">
            <a:avLst/>
          </a:prstGeom>
          <a:noFill/>
          <a:ln>
            <a:noFill/>
          </a:ln>
        </p:spPr>
      </p:pic>
      <p:pic>
        <p:nvPicPr>
          <p:cNvPr id="229" name="Google Shape;229;p34"/>
          <p:cNvPicPr preferRelativeResize="0"/>
          <p:nvPr/>
        </p:nvPicPr>
        <p:blipFill>
          <a:blip r:embed="rId5">
            <a:alphaModFix/>
          </a:blip>
          <a:stretch>
            <a:fillRect/>
          </a:stretch>
        </p:blipFill>
        <p:spPr>
          <a:xfrm>
            <a:off x="711800" y="3593675"/>
            <a:ext cx="4183959" cy="908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3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Funciones en Javascript</a:t>
            </a:r>
            <a:endParaRPr i="1" sz="3600">
              <a:solidFill>
                <a:srgbClr val="E0FF00"/>
              </a:solidFill>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38" name="Shape 238"/>
        <p:cNvGrpSpPr/>
        <p:nvPr/>
      </p:nvGrpSpPr>
      <p:grpSpPr>
        <a:xfrm>
          <a:off x="0" y="0"/>
          <a:ext cx="0" cy="0"/>
          <a:chOff x="0" y="0"/>
          <a:chExt cx="0" cy="0"/>
        </a:xfrm>
      </p:grpSpPr>
      <p:sp>
        <p:nvSpPr>
          <p:cNvPr id="239" name="Google Shape;239;p36"/>
          <p:cNvSpPr txBox="1"/>
          <p:nvPr/>
        </p:nvSpPr>
        <p:spPr>
          <a:xfrm>
            <a:off x="1760400" y="2077200"/>
            <a:ext cx="5623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Declaración</a:t>
            </a:r>
            <a:endParaRPr i="1" sz="3600">
              <a:latin typeface="Anton"/>
              <a:ea typeface="Anton"/>
              <a:cs typeface="Anton"/>
              <a:sym typeface="Anton"/>
            </a:endParaRPr>
          </a:p>
        </p:txBody>
      </p:sp>
      <p:pic>
        <p:nvPicPr>
          <p:cNvPr id="240" name="Google Shape;240;p3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Declaración de una función</a:t>
            </a:r>
            <a:endParaRPr i="1" sz="4500">
              <a:latin typeface="Anton"/>
              <a:ea typeface="Anton"/>
              <a:cs typeface="Anton"/>
              <a:sym typeface="Anton"/>
            </a:endParaRPr>
          </a:p>
        </p:txBody>
      </p:sp>
      <p:pic>
        <p:nvPicPr>
          <p:cNvPr id="246" name="Google Shape;246;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7" name="Google Shape;247;p37"/>
          <p:cNvSpPr txBox="1"/>
          <p:nvPr/>
        </p:nvSpPr>
        <p:spPr>
          <a:xfrm>
            <a:off x="786688" y="2336725"/>
            <a:ext cx="7633800" cy="2327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Courier New"/>
                <a:ea typeface="Courier New"/>
                <a:cs typeface="Courier New"/>
                <a:sym typeface="Courier New"/>
              </a:rPr>
              <a:t>nombre</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el nombre de la función. </a:t>
            </a:r>
            <a:r>
              <a:rPr b="1" lang="en-GB" sz="2000">
                <a:latin typeface="Helvetica Neue"/>
                <a:ea typeface="Helvetica Neue"/>
                <a:cs typeface="Helvetica Neue"/>
                <a:sym typeface="Helvetica Neue"/>
              </a:rPr>
              <a:t>Se puede omitir</a:t>
            </a:r>
            <a:r>
              <a:rPr lang="en-GB" sz="2000">
                <a:latin typeface="Helvetica Neue Light"/>
                <a:ea typeface="Helvetica Neue Light"/>
                <a:cs typeface="Helvetica Neue Light"/>
                <a:sym typeface="Helvetica Neue Light"/>
              </a:rPr>
              <a:t>, en ese caso la función se conoce como </a:t>
            </a:r>
            <a:r>
              <a:rPr b="1" lang="en-GB" sz="2000">
                <a:latin typeface="Helvetica Neue"/>
                <a:ea typeface="Helvetica Neue"/>
                <a:cs typeface="Helvetica Neue"/>
                <a:sym typeface="Helvetica Neue"/>
              </a:rPr>
              <a:t>función anónima</a:t>
            </a:r>
            <a:r>
              <a:rPr b="1" i="1" lang="en-GB" sz="2000">
                <a:latin typeface="Helvetica Neue"/>
                <a:ea typeface="Helvetica Neue"/>
                <a:cs typeface="Helvetica Neue"/>
                <a:sym typeface="Helvetica Neue"/>
              </a:rPr>
              <a:t>.</a:t>
            </a:r>
            <a:endParaRPr b="1" i="1" sz="2000">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Courier New"/>
                <a:ea typeface="Courier New"/>
                <a:cs typeface="Courier New"/>
                <a:sym typeface="Courier New"/>
              </a:rPr>
              <a:t>param</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Es el nombre de un argumento que se pasará a la función. Una función puede tener hasta 255 argumentos.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Courier New"/>
                <a:ea typeface="Courier New"/>
                <a:cs typeface="Courier New"/>
                <a:sym typeface="Courier New"/>
              </a:rPr>
              <a:t>instrucciones</a:t>
            </a:r>
            <a:r>
              <a:rPr b="1" lang="en-GB" sz="2000">
                <a:solidFill>
                  <a:schemeClr val="dk1"/>
                </a:solidFill>
                <a:latin typeface="Helvetica Neue"/>
                <a:ea typeface="Helvetica Neue"/>
                <a:cs typeface="Helvetica Neue"/>
                <a:sym typeface="Helvetica Neue"/>
              </a:rPr>
              <a:t>:</a:t>
            </a:r>
            <a:r>
              <a:rPr lang="en-GB" sz="2000">
                <a:solidFill>
                  <a:schemeClr val="dk1"/>
                </a:solidFill>
                <a:latin typeface="Helvetica Neue Light"/>
                <a:ea typeface="Helvetica Neue Light"/>
                <a:cs typeface="Helvetica Neue Light"/>
                <a:sym typeface="Helvetica Neue Light"/>
              </a:rPr>
              <a:t> Son las instrucciones que forman el cuerpo de la función</a:t>
            </a:r>
            <a:endParaRPr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248" name="Google Shape;248;p37"/>
          <p:cNvSpPr txBox="1"/>
          <p:nvPr/>
        </p:nvSpPr>
        <p:spPr>
          <a:xfrm>
            <a:off x="1716250" y="1174525"/>
            <a:ext cx="5774700" cy="11622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50">
                <a:solidFill>
                  <a:srgbClr val="569CD6"/>
                </a:solidFill>
                <a:highlight>
                  <a:srgbClr val="1E1E1E"/>
                </a:highlight>
                <a:latin typeface="Courier New"/>
                <a:ea typeface="Courier New"/>
                <a:cs typeface="Courier New"/>
                <a:sym typeface="Courier New"/>
              </a:rPr>
              <a:t>function</a:t>
            </a:r>
            <a:r>
              <a:rPr lang="en-GB" sz="1550">
                <a:solidFill>
                  <a:srgbClr val="D4D4D4"/>
                </a:solidFill>
                <a:highlight>
                  <a:srgbClr val="1E1E1E"/>
                </a:highlight>
                <a:latin typeface="Courier New"/>
                <a:ea typeface="Courier New"/>
                <a:cs typeface="Courier New"/>
                <a:sym typeface="Courier New"/>
              </a:rPr>
              <a:t> </a:t>
            </a:r>
            <a:r>
              <a:rPr lang="en-GB" sz="1550">
                <a:solidFill>
                  <a:srgbClr val="DCDCAA"/>
                </a:solidFill>
                <a:highlight>
                  <a:srgbClr val="1E1E1E"/>
                </a:highlight>
                <a:latin typeface="Courier New"/>
                <a:ea typeface="Courier New"/>
                <a:cs typeface="Courier New"/>
                <a:sym typeface="Courier New"/>
              </a:rPr>
              <a:t>nombre</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instrucciones</a:t>
            </a:r>
            <a:endParaRPr sz="15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700">
              <a:solidFill>
                <a:schemeClr val="dk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nvSpPr>
        <p:spPr>
          <a:xfrm>
            <a:off x="723450" y="1949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Anónimas</a:t>
            </a:r>
            <a:endParaRPr i="1" sz="4500">
              <a:latin typeface="Anton"/>
              <a:ea typeface="Anton"/>
              <a:cs typeface="Anton"/>
              <a:sym typeface="Anton"/>
            </a:endParaRPr>
          </a:p>
        </p:txBody>
      </p:sp>
      <p:pic>
        <p:nvPicPr>
          <p:cNvPr id="254" name="Google Shape;254;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5" name="Google Shape;255;p38"/>
          <p:cNvSpPr txBox="1"/>
          <p:nvPr/>
        </p:nvSpPr>
        <p:spPr>
          <a:xfrm>
            <a:off x="889375" y="2380475"/>
            <a:ext cx="7800900" cy="1992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Cuando una función se define </a:t>
            </a:r>
            <a:r>
              <a:rPr b="1" lang="en-GB" sz="2000">
                <a:solidFill>
                  <a:schemeClr val="dk1"/>
                </a:solidFill>
                <a:latin typeface="Helvetica Neue"/>
                <a:ea typeface="Helvetica Neue"/>
                <a:cs typeface="Helvetica Neue"/>
                <a:sym typeface="Helvetica Neue"/>
              </a:rPr>
              <a:t>sin un nombre</a:t>
            </a:r>
            <a:r>
              <a:rPr lang="en-GB" sz="2000">
                <a:solidFill>
                  <a:schemeClr val="dk1"/>
                </a:solidFill>
                <a:latin typeface="Helvetica Neue Light"/>
                <a:ea typeface="Helvetica Neue Light"/>
                <a:cs typeface="Helvetica Neue Light"/>
                <a:sym typeface="Helvetica Neue Light"/>
              </a:rPr>
              <a:t>, se conoce como una función anónima</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La función se almacena en la memoria, pero el tiempo de ejecución no crea automáticamente una referencia a la misma</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Hay varios escenarios donde las funciones anónimas son muy convenientes.</a:t>
            </a:r>
            <a:endParaRPr sz="2000">
              <a:solidFill>
                <a:schemeClr val="dk1"/>
              </a:solidFill>
              <a:latin typeface="Helvetica Neue Light"/>
              <a:ea typeface="Helvetica Neue Light"/>
              <a:cs typeface="Helvetica Neue Light"/>
              <a:sym typeface="Helvetica Neue Light"/>
            </a:endParaRPr>
          </a:p>
        </p:txBody>
      </p:sp>
      <p:sp>
        <p:nvSpPr>
          <p:cNvPr id="256" name="Google Shape;256;p38"/>
          <p:cNvSpPr txBox="1"/>
          <p:nvPr/>
        </p:nvSpPr>
        <p:spPr>
          <a:xfrm>
            <a:off x="1684650" y="1059275"/>
            <a:ext cx="5774700" cy="11325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550">
                <a:solidFill>
                  <a:srgbClr val="569CD6"/>
                </a:solidFill>
                <a:highlight>
                  <a:srgbClr val="1E1E1E"/>
                </a:highlight>
                <a:latin typeface="Courier New"/>
                <a:ea typeface="Courier New"/>
                <a:cs typeface="Courier New"/>
                <a:sym typeface="Courier New"/>
              </a:rPr>
              <a:t>function</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param</a:t>
            </a:r>
            <a:r>
              <a:rPr lang="en-GB" sz="1550">
                <a:solidFill>
                  <a:srgbClr val="D4D4D4"/>
                </a:solidFill>
                <a:highlight>
                  <a:srgbClr val="1E1E1E"/>
                </a:highlight>
                <a:latin typeface="Courier New"/>
                <a:ea typeface="Courier New"/>
                <a:cs typeface="Courier New"/>
                <a:sym typeface="Courier New"/>
              </a:rPr>
              <a:t>]]]) {</a:t>
            </a:r>
            <a:endParaRPr sz="15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550">
                <a:solidFill>
                  <a:srgbClr val="D4D4D4"/>
                </a:solidFill>
                <a:highlight>
                  <a:srgbClr val="1E1E1E"/>
                </a:highlight>
                <a:latin typeface="Courier New"/>
                <a:ea typeface="Courier New"/>
                <a:cs typeface="Courier New"/>
                <a:sym typeface="Courier New"/>
              </a:rPr>
              <a:t>    </a:t>
            </a:r>
            <a:r>
              <a:rPr lang="en-GB" sz="1550">
                <a:solidFill>
                  <a:srgbClr val="9CDCFE"/>
                </a:solidFill>
                <a:highlight>
                  <a:srgbClr val="1E1E1E"/>
                </a:highlight>
                <a:latin typeface="Courier New"/>
                <a:ea typeface="Courier New"/>
                <a:cs typeface="Courier New"/>
                <a:sym typeface="Courier New"/>
              </a:rPr>
              <a:t>instrucciones</a:t>
            </a:r>
            <a:endParaRPr sz="15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50">
                <a:solidFill>
                  <a:srgbClr val="D4D4D4"/>
                </a:solidFill>
                <a:highlight>
                  <a:srgbClr val="1E1E1E"/>
                </a:highlight>
                <a:latin typeface="Courier New"/>
                <a:ea typeface="Courier New"/>
                <a:cs typeface="Courier New"/>
                <a:sym typeface="Courier New"/>
              </a:rPr>
              <a:t> }</a:t>
            </a:r>
            <a:endParaRPr sz="1550">
              <a:solidFill>
                <a:schemeClr val="dk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60" name="Shape 260"/>
        <p:cNvGrpSpPr/>
        <p:nvPr/>
      </p:nvGrpSpPr>
      <p:grpSpPr>
        <a:xfrm>
          <a:off x="0" y="0"/>
          <a:ext cx="0" cy="0"/>
          <a:chOff x="0" y="0"/>
          <a:chExt cx="0" cy="0"/>
        </a:xfrm>
      </p:grpSpPr>
      <p:sp>
        <p:nvSpPr>
          <p:cNvPr id="261" name="Google Shape;261;p39"/>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62" name="Google Shape;262;p39"/>
          <p:cNvSpPr txBox="1"/>
          <p:nvPr/>
        </p:nvSpPr>
        <p:spPr>
          <a:xfrm>
            <a:off x="1575200" y="317925"/>
            <a:ext cx="63009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Usos de una función anónima</a:t>
            </a:r>
            <a:endParaRPr i="1" sz="4000">
              <a:latin typeface="Anton"/>
              <a:ea typeface="Anton"/>
              <a:cs typeface="Anton"/>
              <a:sym typeface="Anton"/>
            </a:endParaRPr>
          </a:p>
        </p:txBody>
      </p:sp>
      <p:pic>
        <p:nvPicPr>
          <p:cNvPr id="263" name="Google Shape;263;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4" name="Google Shape;264;p39"/>
          <p:cNvSpPr txBox="1"/>
          <p:nvPr/>
        </p:nvSpPr>
        <p:spPr>
          <a:xfrm>
            <a:off x="1191250" y="1268575"/>
            <a:ext cx="7338300" cy="349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Asignando una función anónima a una variable</a:t>
            </a:r>
            <a:endParaRPr sz="20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var</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6A9955"/>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Devolviendo una función anónima desde otra función</a:t>
            </a:r>
            <a:endParaRPr sz="2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None/>
            </a:pP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a:t>
            </a:r>
            <a:r>
              <a:rPr lang="en-GB" sz="2000">
                <a:solidFill>
                  <a:srgbClr val="DCDCAA"/>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 </a:t>
            </a:r>
            <a:r>
              <a:rPr lang="en-GB" sz="2000">
                <a:solidFill>
                  <a:srgbClr val="C586C0"/>
                </a:solidFill>
                <a:highlight>
                  <a:srgbClr val="1E1E1E"/>
                </a:highlight>
                <a:latin typeface="Courier New"/>
                <a:ea typeface="Courier New"/>
                <a:cs typeface="Courier New"/>
                <a:sym typeface="Courier New"/>
              </a:rPr>
              <a:t>return</a:t>
            </a:r>
            <a:r>
              <a:rPr lang="en-GB" sz="2000">
                <a:solidFill>
                  <a:srgbClr val="D4D4D4"/>
                </a:solidFill>
                <a:highlight>
                  <a:srgbClr val="1E1E1E"/>
                </a:highlight>
                <a:latin typeface="Courier New"/>
                <a:ea typeface="Courier New"/>
                <a:cs typeface="Courier New"/>
                <a:sym typeface="Courier New"/>
              </a:rPr>
              <a:t> </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6A9955"/>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i="1" sz="2000">
              <a:solidFill>
                <a:schemeClr val="dk1"/>
              </a:solidFill>
              <a:latin typeface="Helvetica Neue Light"/>
              <a:ea typeface="Helvetica Neue Light"/>
              <a:cs typeface="Helvetica Neue Light"/>
              <a:sym typeface="Helvetica Neue Light"/>
            </a:endParaRPr>
          </a:p>
          <a:p>
            <a:pPr indent="-355600" lvl="0" marL="457200" rtl="0" algn="l">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Invocando inmediatamente una función anónima</a:t>
            </a:r>
            <a:endParaRPr sz="20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lnSpc>
                <a:spcPct val="135714"/>
              </a:lnSpc>
              <a:spcBef>
                <a:spcPts val="0"/>
              </a:spcBef>
              <a:spcAft>
                <a:spcPts val="0"/>
              </a:spcAft>
              <a:buClr>
                <a:schemeClr val="dk1"/>
              </a:buClr>
              <a:buSzPts val="1100"/>
              <a:buFont typeface="Arial"/>
              <a:buNone/>
            </a:pPr>
            <a:r>
              <a:rPr lang="en-GB" sz="2000">
                <a:solidFill>
                  <a:srgbClr val="D4D4D4"/>
                </a:solidFill>
                <a:highlight>
                  <a:srgbClr val="1E1E1E"/>
                </a:highlight>
                <a:latin typeface="Courier New"/>
                <a:ea typeface="Courier New"/>
                <a:cs typeface="Courier New"/>
                <a:sym typeface="Courier New"/>
              </a:rPr>
              <a:t>(</a:t>
            </a:r>
            <a:r>
              <a:rPr lang="en-GB" sz="2000">
                <a:solidFill>
                  <a:srgbClr val="569CD6"/>
                </a:solidFill>
                <a:highlight>
                  <a:srgbClr val="1E1E1E"/>
                </a:highlight>
                <a:latin typeface="Courier New"/>
                <a:ea typeface="Courier New"/>
                <a:cs typeface="Courier New"/>
                <a:sym typeface="Courier New"/>
              </a:rPr>
              <a:t>function</a:t>
            </a:r>
            <a:r>
              <a:rPr lang="en-GB" sz="2000">
                <a:solidFill>
                  <a:srgbClr val="D4D4D4"/>
                </a:solidFill>
                <a:highlight>
                  <a:srgbClr val="1E1E1E"/>
                </a:highlight>
                <a:latin typeface="Courier New"/>
                <a:ea typeface="Courier New"/>
                <a:cs typeface="Courier New"/>
                <a:sym typeface="Courier New"/>
              </a:rPr>
              <a:t>( ){  </a:t>
            </a:r>
            <a:r>
              <a:rPr lang="en-GB" sz="2000">
                <a:solidFill>
                  <a:srgbClr val="569CD6"/>
                </a:solidFill>
                <a:highlight>
                  <a:srgbClr val="1E1E1E"/>
                </a:highlight>
                <a:latin typeface="Courier New"/>
                <a:ea typeface="Courier New"/>
                <a:cs typeface="Courier New"/>
                <a:sym typeface="Courier New"/>
              </a:rPr>
              <a:t>var</a:t>
            </a:r>
            <a:r>
              <a:rPr lang="en-GB" sz="2000">
                <a:solidFill>
                  <a:srgbClr val="D4D4D4"/>
                </a:solidFill>
                <a:highlight>
                  <a:srgbClr val="1E1E1E"/>
                </a:highlight>
                <a:latin typeface="Courier New"/>
                <a:ea typeface="Courier New"/>
                <a:cs typeface="Courier New"/>
                <a:sym typeface="Courier New"/>
              </a:rPr>
              <a:t> </a:t>
            </a:r>
            <a:r>
              <a:rPr lang="en-GB" sz="2000">
                <a:solidFill>
                  <a:srgbClr val="9CDCFE"/>
                </a:solidFill>
                <a:highlight>
                  <a:srgbClr val="1E1E1E"/>
                </a:highlight>
                <a:latin typeface="Courier New"/>
                <a:ea typeface="Courier New"/>
                <a:cs typeface="Courier New"/>
                <a:sym typeface="Courier New"/>
              </a:rPr>
              <a:t>foo</a:t>
            </a:r>
            <a:r>
              <a:rPr lang="en-GB" sz="2000">
                <a:solidFill>
                  <a:srgbClr val="D4D4D4"/>
                </a:solidFill>
                <a:highlight>
                  <a:srgbClr val="1E1E1E"/>
                </a:highlight>
                <a:latin typeface="Courier New"/>
                <a:ea typeface="Courier New"/>
                <a:cs typeface="Courier New"/>
                <a:sym typeface="Courier New"/>
              </a:rPr>
              <a:t> = </a:t>
            </a:r>
            <a:r>
              <a:rPr lang="en-GB" sz="2000">
                <a:solidFill>
                  <a:srgbClr val="CE9178"/>
                </a:solidFill>
                <a:highlight>
                  <a:srgbClr val="1E1E1E"/>
                </a:highlight>
                <a:latin typeface="Courier New"/>
                <a:ea typeface="Courier New"/>
                <a:cs typeface="Courier New"/>
                <a:sym typeface="Courier New"/>
              </a:rPr>
              <a:t>''</a:t>
            </a:r>
            <a:r>
              <a:rPr lang="en-GB" sz="2000">
                <a:solidFill>
                  <a:srgbClr val="D4D4D4"/>
                </a:solidFill>
                <a:highlight>
                  <a:srgbClr val="1E1E1E"/>
                </a:highlight>
                <a:latin typeface="Courier New"/>
                <a:ea typeface="Courier New"/>
                <a:cs typeface="Courier New"/>
                <a:sym typeface="Courier New"/>
              </a:rPr>
              <a:t>; })( )</a:t>
            </a:r>
            <a:endParaRPr sz="2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i="1" sz="20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i="1" sz="2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i="1"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i="1" lang="en-GB" sz="2000">
                <a:solidFill>
                  <a:schemeClr val="dk1"/>
                </a:solidFill>
                <a:highlight>
                  <a:srgbClr val="FFFFFF"/>
                </a:highlight>
                <a:latin typeface="Helvetica Neue Light"/>
                <a:ea typeface="Helvetica Neue Light"/>
                <a:cs typeface="Helvetica Neue Light"/>
                <a:sym typeface="Helvetica Neue Light"/>
              </a:rPr>
              <a:t> </a:t>
            </a:r>
            <a:endParaRPr i="1" sz="2000">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nvSpPr>
        <p:spPr>
          <a:xfrm>
            <a:off x="723450" y="1949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IIFE</a:t>
            </a:r>
            <a:endParaRPr i="1" sz="4500">
              <a:latin typeface="Anton"/>
              <a:ea typeface="Anton"/>
              <a:cs typeface="Anton"/>
              <a:sym typeface="Anton"/>
            </a:endParaRPr>
          </a:p>
        </p:txBody>
      </p:sp>
      <p:sp>
        <p:nvSpPr>
          <p:cNvPr id="270" name="Google Shape;270;p40"/>
          <p:cNvSpPr txBox="1"/>
          <p:nvPr/>
        </p:nvSpPr>
        <p:spPr>
          <a:xfrm>
            <a:off x="456450" y="1182275"/>
            <a:ext cx="8298000" cy="123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expresiones de función ejecutadas inmediatamente (“IIFE”: </a:t>
            </a:r>
            <a:r>
              <a:rPr b="1" i="1" lang="en-GB" sz="2000">
                <a:solidFill>
                  <a:schemeClr val="dk1"/>
                </a:solidFill>
                <a:latin typeface="Helvetica Neue"/>
                <a:ea typeface="Helvetica Neue"/>
                <a:cs typeface="Helvetica Neue"/>
                <a:sym typeface="Helvetica Neue"/>
              </a:rPr>
              <a:t>I</a:t>
            </a:r>
            <a:r>
              <a:rPr i="1" lang="en-GB" sz="2000">
                <a:solidFill>
                  <a:schemeClr val="dk1"/>
                </a:solidFill>
                <a:latin typeface="Helvetica Neue Light"/>
                <a:ea typeface="Helvetica Neue Light"/>
                <a:cs typeface="Helvetica Neue Light"/>
                <a:sym typeface="Helvetica Neue Light"/>
              </a:rPr>
              <a:t>mmediately </a:t>
            </a:r>
            <a:r>
              <a:rPr b="1" i="1" lang="en-GB" sz="2000">
                <a:solidFill>
                  <a:schemeClr val="dk1"/>
                </a:solidFill>
                <a:latin typeface="Helvetica Neue"/>
                <a:ea typeface="Helvetica Neue"/>
                <a:cs typeface="Helvetica Neue"/>
                <a:sym typeface="Helvetica Neue"/>
              </a:rPr>
              <a:t>I</a:t>
            </a:r>
            <a:r>
              <a:rPr i="1" lang="en-GB" sz="2000">
                <a:solidFill>
                  <a:schemeClr val="dk1"/>
                </a:solidFill>
                <a:latin typeface="Helvetica Neue Light"/>
                <a:ea typeface="Helvetica Neue Light"/>
                <a:cs typeface="Helvetica Neue Light"/>
                <a:sym typeface="Helvetica Neue Light"/>
              </a:rPr>
              <a:t>nvoked </a:t>
            </a:r>
            <a:r>
              <a:rPr b="1" i="1" lang="en-GB" sz="2000">
                <a:solidFill>
                  <a:schemeClr val="dk1"/>
                </a:solidFill>
                <a:latin typeface="Helvetica Neue"/>
                <a:ea typeface="Helvetica Neue"/>
                <a:cs typeface="Helvetica Neue"/>
                <a:sym typeface="Helvetica Neue"/>
              </a:rPr>
              <a:t>F</a:t>
            </a:r>
            <a:r>
              <a:rPr i="1" lang="en-GB" sz="2000">
                <a:solidFill>
                  <a:schemeClr val="dk1"/>
                </a:solidFill>
                <a:latin typeface="Helvetica Neue Light"/>
                <a:ea typeface="Helvetica Neue Light"/>
                <a:cs typeface="Helvetica Neue Light"/>
                <a:sym typeface="Helvetica Neue Light"/>
              </a:rPr>
              <a:t>unction </a:t>
            </a:r>
            <a:r>
              <a:rPr b="1" i="1" lang="en-GB" sz="2000">
                <a:solidFill>
                  <a:schemeClr val="dk1"/>
                </a:solidFill>
                <a:latin typeface="Helvetica Neue"/>
                <a:ea typeface="Helvetica Neue"/>
                <a:cs typeface="Helvetica Neue"/>
                <a:sym typeface="Helvetica Neue"/>
              </a:rPr>
              <a:t>E</a:t>
            </a:r>
            <a:r>
              <a:rPr i="1" lang="en-GB" sz="2000">
                <a:solidFill>
                  <a:schemeClr val="dk1"/>
                </a:solidFill>
                <a:latin typeface="Helvetica Neue Light"/>
                <a:ea typeface="Helvetica Neue Light"/>
                <a:cs typeface="Helvetica Neue Light"/>
                <a:sym typeface="Helvetica Neue Light"/>
              </a:rPr>
              <a:t>xpressions</a:t>
            </a:r>
            <a:r>
              <a:rPr lang="en-GB" sz="2000">
                <a:solidFill>
                  <a:schemeClr val="dk1"/>
                </a:solidFill>
                <a:latin typeface="Helvetica Neue Light"/>
                <a:ea typeface="Helvetica Neue Light"/>
                <a:cs typeface="Helvetica Neue Light"/>
                <a:sym typeface="Helvetica Neue Light"/>
              </a:rPr>
              <a:t>), son funciones que </a:t>
            </a:r>
            <a:r>
              <a:rPr b="1" lang="en-GB" sz="2000">
                <a:solidFill>
                  <a:schemeClr val="dk1"/>
                </a:solidFill>
                <a:latin typeface="Helvetica Neue"/>
                <a:ea typeface="Helvetica Neue"/>
                <a:cs typeface="Helvetica Neue"/>
                <a:sym typeface="Helvetica Neue"/>
              </a:rPr>
              <a:t>se ejecutan tan pronto como se definen</a:t>
            </a:r>
            <a:r>
              <a:rPr lang="en-GB" sz="2000">
                <a:solidFill>
                  <a:schemeClr val="dk1"/>
                </a:solidFill>
                <a:latin typeface="Helvetica Neue Light"/>
                <a:ea typeface="Helvetica Neue Light"/>
                <a:cs typeface="Helvetica Neue Light"/>
                <a:sym typeface="Helvetica Neue Light"/>
              </a:rPr>
              <a:t>.</a:t>
            </a:r>
            <a:endParaRPr>
              <a:solidFill>
                <a:srgbClr val="FFFFFF"/>
              </a:solidFill>
              <a:latin typeface="Helvetica Neue Light"/>
              <a:ea typeface="Helvetica Neue Light"/>
              <a:cs typeface="Helvetica Neue Light"/>
              <a:sym typeface="Helvetica Neue Light"/>
            </a:endParaRPr>
          </a:p>
        </p:txBody>
      </p:sp>
      <p:pic>
        <p:nvPicPr>
          <p:cNvPr id="271" name="Google Shape;271;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2" name="Google Shape;272;p40"/>
          <p:cNvPicPr preferRelativeResize="0"/>
          <p:nvPr/>
        </p:nvPicPr>
        <p:blipFill>
          <a:blip r:embed="rId4">
            <a:alphaModFix/>
          </a:blip>
          <a:stretch>
            <a:fillRect/>
          </a:stretch>
        </p:blipFill>
        <p:spPr>
          <a:xfrm>
            <a:off x="538150" y="2639550"/>
            <a:ext cx="2630100" cy="1500125"/>
          </a:xfrm>
          <a:prstGeom prst="rect">
            <a:avLst/>
          </a:prstGeom>
          <a:noFill/>
          <a:ln>
            <a:noFill/>
          </a:ln>
        </p:spPr>
      </p:pic>
      <p:sp>
        <p:nvSpPr>
          <p:cNvPr id="273" name="Google Shape;273;p40"/>
          <p:cNvSpPr txBox="1"/>
          <p:nvPr/>
        </p:nvSpPr>
        <p:spPr>
          <a:xfrm>
            <a:off x="3321850" y="2414675"/>
            <a:ext cx="5497200" cy="1992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GB" sz="2000">
                <a:solidFill>
                  <a:schemeClr val="dk1"/>
                </a:solidFill>
                <a:latin typeface="Helvetica Neue Light"/>
                <a:ea typeface="Helvetica Neue Light"/>
                <a:cs typeface="Helvetica Neue Light"/>
                <a:sym typeface="Helvetica Neue Light"/>
              </a:rPr>
              <a:t>Se componen por dos partes</a:t>
            </a:r>
            <a:endParaRPr i="1"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función anónima con alcance léxico encerrado por el  </a:t>
            </a:r>
            <a:r>
              <a:rPr i="1" lang="en-GB" sz="2000">
                <a:solidFill>
                  <a:schemeClr val="dk1"/>
                </a:solidFill>
                <a:latin typeface="Helvetica Neue Light"/>
                <a:ea typeface="Helvetica Neue Light"/>
                <a:cs typeface="Helvetica Neue Light"/>
                <a:sym typeface="Helvetica Neue Light"/>
              </a:rPr>
              <a:t>Operador de Agrupación ()</a:t>
            </a:r>
            <a:endParaRPr i="1"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expresión de función cuya ejecución es inmediata ()</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41"/>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Scope</a:t>
            </a:r>
            <a:endParaRPr i="1" sz="3600">
              <a:solidFill>
                <a:srgbClr val="E0FF00"/>
              </a:solidFill>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4006550" y="1439550"/>
            <a:ext cx="4624800" cy="28740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Comprender las estructuras y conceptos fundamentales al programar utilizando Javascript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1000"/>
              </a:spcAft>
              <a:buClr>
                <a:schemeClr val="dk1"/>
              </a:buClr>
              <a:buSzPts val="1800"/>
              <a:buChar char="●"/>
            </a:pPr>
            <a:r>
              <a:rPr lang="en-GB" sz="1800">
                <a:solidFill>
                  <a:schemeClr val="dk1"/>
                </a:solidFill>
                <a:latin typeface="Helvetica Neue Light"/>
                <a:ea typeface="Helvetica Neue Light"/>
                <a:cs typeface="Helvetica Neue Light"/>
                <a:sym typeface="Helvetica Neue Light"/>
              </a:rPr>
              <a:t>Conocer las ventajas y el uso de los nuevos elementos de lenguaje aportados por ES6</a:t>
            </a:r>
            <a:endParaRPr sz="1800">
              <a:solidFill>
                <a:schemeClr val="dk1"/>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Scope</a:t>
            </a:r>
            <a:endParaRPr i="1" sz="4500">
              <a:latin typeface="Anton"/>
              <a:ea typeface="Anton"/>
              <a:cs typeface="Anton"/>
              <a:sym typeface="Anton"/>
            </a:endParaRPr>
          </a:p>
        </p:txBody>
      </p:sp>
      <p:pic>
        <p:nvPicPr>
          <p:cNvPr id="284" name="Google Shape;284;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5" name="Google Shape;285;p42"/>
          <p:cNvSpPr txBox="1"/>
          <p:nvPr/>
        </p:nvSpPr>
        <p:spPr>
          <a:xfrm>
            <a:off x="423000" y="1262350"/>
            <a:ext cx="8298000" cy="2981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Indica el</a:t>
            </a:r>
            <a:r>
              <a:rPr b="1" lang="en-GB" sz="2000">
                <a:latin typeface="Helvetica Neue"/>
                <a:ea typeface="Helvetica Neue"/>
                <a:cs typeface="Helvetica Neue"/>
                <a:sym typeface="Helvetica Neue"/>
              </a:rPr>
              <a:t> ámbito o alcance actual de ejecución</a:t>
            </a:r>
            <a:r>
              <a:rPr lang="en-GB"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él los </a:t>
            </a:r>
            <a:r>
              <a:rPr b="1" lang="en-GB" sz="2000">
                <a:solidFill>
                  <a:schemeClr val="dk1"/>
                </a:solidFill>
                <a:latin typeface="Helvetica Neue"/>
                <a:ea typeface="Helvetica Neue"/>
                <a:cs typeface="Helvetica Neue"/>
                <a:sym typeface="Helvetica Neue"/>
              </a:rPr>
              <a:t>valores </a:t>
            </a:r>
            <a:r>
              <a:rPr lang="en-GB" sz="2000">
                <a:solidFill>
                  <a:schemeClr val="dk1"/>
                </a:solidFill>
                <a:latin typeface="Helvetica Neue Light"/>
                <a:ea typeface="Helvetica Neue Light"/>
                <a:cs typeface="Helvetica Neue Light"/>
                <a:sym typeface="Helvetica Neue Light"/>
              </a:rPr>
              <a:t>y las </a:t>
            </a:r>
            <a:r>
              <a:rPr b="1" lang="en-GB" sz="2000">
                <a:solidFill>
                  <a:schemeClr val="dk1"/>
                </a:solidFill>
                <a:latin typeface="Helvetica Neue"/>
                <a:ea typeface="Helvetica Neue"/>
                <a:cs typeface="Helvetica Neue"/>
                <a:sym typeface="Helvetica Neue"/>
              </a:rPr>
              <a:t>expresiones </a:t>
            </a:r>
            <a:r>
              <a:rPr lang="en-GB" sz="2000">
                <a:solidFill>
                  <a:schemeClr val="dk1"/>
                </a:solidFill>
                <a:latin typeface="Helvetica Neue Light"/>
                <a:ea typeface="Helvetica Neue Light"/>
                <a:cs typeface="Helvetica Neue Light"/>
                <a:sym typeface="Helvetica Neue Light"/>
              </a:rPr>
              <a:t>son "</a:t>
            </a:r>
            <a:r>
              <a:rPr b="1" lang="en-GB" sz="2000">
                <a:solidFill>
                  <a:schemeClr val="dk1"/>
                </a:solidFill>
                <a:latin typeface="Helvetica Neue"/>
                <a:ea typeface="Helvetica Neue"/>
                <a:cs typeface="Helvetica Neue"/>
                <a:sym typeface="Helvetica Neue"/>
              </a:rPr>
              <a:t>visibles</a:t>
            </a:r>
            <a:r>
              <a:rPr lang="en-GB" sz="2000">
                <a:solidFill>
                  <a:schemeClr val="dk1"/>
                </a:solidFill>
                <a:latin typeface="Helvetica Neue Light"/>
                <a:ea typeface="Helvetica Neue Light"/>
                <a:cs typeface="Helvetica Neue Light"/>
                <a:sym typeface="Helvetica Neue Light"/>
              </a:rPr>
              <a:t>" o pueden ser referenciados.</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Una </a:t>
            </a:r>
            <a:r>
              <a:rPr b="1" lang="en-GB" sz="2000">
                <a:solidFill>
                  <a:schemeClr val="dk1"/>
                </a:solidFill>
                <a:latin typeface="Helvetica Neue"/>
                <a:ea typeface="Helvetica Neue"/>
                <a:cs typeface="Helvetica Neue"/>
                <a:sym typeface="Helvetica Neue"/>
              </a:rPr>
              <a:t>función </a:t>
            </a:r>
            <a:r>
              <a:rPr lang="en-GB" sz="2000">
                <a:solidFill>
                  <a:schemeClr val="dk1"/>
                </a:solidFill>
                <a:latin typeface="Helvetica Neue Light"/>
                <a:ea typeface="Helvetica Neue Light"/>
                <a:cs typeface="Helvetica Neue Light"/>
                <a:sym typeface="Helvetica Neue Light"/>
              </a:rPr>
              <a:t>sirve como un cierre en JavaScript y, por lo tanto, </a:t>
            </a:r>
            <a:r>
              <a:rPr b="1" lang="en-GB" sz="2000">
                <a:solidFill>
                  <a:schemeClr val="dk1"/>
                </a:solidFill>
                <a:latin typeface="Helvetica Neue"/>
                <a:ea typeface="Helvetica Neue"/>
                <a:cs typeface="Helvetica Neue"/>
                <a:sym typeface="Helvetica Neue"/>
              </a:rPr>
              <a:t>crea un ámbito</a:t>
            </a:r>
            <a:endParaRPr b="1" sz="2000">
              <a:solidFill>
                <a:schemeClr val="dk1"/>
              </a:solidFill>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Scope también </a:t>
            </a:r>
            <a:r>
              <a:rPr b="1" lang="en-GB" sz="2000">
                <a:solidFill>
                  <a:schemeClr val="dk1"/>
                </a:solidFill>
                <a:latin typeface="Helvetica Neue"/>
                <a:ea typeface="Helvetica Neue"/>
                <a:cs typeface="Helvetica Neue"/>
                <a:sym typeface="Helvetica Neue"/>
              </a:rPr>
              <a:t>se pueden superponer</a:t>
            </a:r>
            <a:r>
              <a:rPr lang="en-GB" sz="2000">
                <a:solidFill>
                  <a:schemeClr val="dk1"/>
                </a:solidFill>
                <a:latin typeface="Helvetica Neue Light"/>
                <a:ea typeface="Helvetica Neue Light"/>
                <a:cs typeface="Helvetica Neue Light"/>
                <a:sym typeface="Helvetica Neue Light"/>
              </a:rPr>
              <a:t> en una jerarquía, de modo que los Scope secundarios tengan acceso a los ámbitos primarios, pero no al revés.</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Scope no válido</a:t>
            </a:r>
            <a:endParaRPr i="1" sz="2600">
              <a:latin typeface="Anton"/>
              <a:ea typeface="Anton"/>
              <a:cs typeface="Anton"/>
              <a:sym typeface="Anton"/>
            </a:endParaRPr>
          </a:p>
        </p:txBody>
      </p:sp>
      <p:pic>
        <p:nvPicPr>
          <p:cNvPr id="291" name="Google Shape;291;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2" name="Google Shape;292;p43"/>
          <p:cNvSpPr txBox="1"/>
          <p:nvPr/>
        </p:nvSpPr>
        <p:spPr>
          <a:xfrm>
            <a:off x="1135712" y="3560250"/>
            <a:ext cx="6795300" cy="13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Si la </a:t>
            </a:r>
            <a:r>
              <a:rPr b="1" lang="en-GB" sz="2000">
                <a:latin typeface="Helvetica Neue"/>
                <a:ea typeface="Helvetica Neue"/>
                <a:cs typeface="Helvetica Neue"/>
                <a:sym typeface="Helvetica Neue"/>
              </a:rPr>
              <a:t>variable </a:t>
            </a:r>
            <a:r>
              <a:rPr lang="en-GB" sz="2000">
                <a:latin typeface="Helvetica Neue Light"/>
                <a:ea typeface="Helvetica Neue Light"/>
                <a:cs typeface="Helvetica Neue Light"/>
                <a:sym typeface="Helvetica Neue Light"/>
              </a:rPr>
              <a:t>está </a:t>
            </a:r>
            <a:r>
              <a:rPr b="1" lang="en-GB" sz="2000">
                <a:latin typeface="Helvetica Neue"/>
                <a:ea typeface="Helvetica Neue"/>
                <a:cs typeface="Helvetica Neue"/>
                <a:sym typeface="Helvetica Neue"/>
              </a:rPr>
              <a:t>definida </a:t>
            </a:r>
            <a:r>
              <a:rPr lang="en-GB" sz="2000">
                <a:latin typeface="Helvetica Neue Light"/>
                <a:ea typeface="Helvetica Neue Light"/>
                <a:cs typeface="Helvetica Neue Light"/>
                <a:sym typeface="Helvetica Neue Light"/>
              </a:rPr>
              <a:t>exclusivamente </a:t>
            </a:r>
            <a:r>
              <a:rPr b="1" lang="en-GB" sz="2000">
                <a:latin typeface="Helvetica Neue"/>
                <a:ea typeface="Helvetica Neue"/>
                <a:cs typeface="Helvetica Neue"/>
                <a:sym typeface="Helvetica Neue"/>
              </a:rPr>
              <a:t>dentro de la función, no será accesible</a:t>
            </a:r>
            <a:r>
              <a:rPr lang="en-GB" sz="2000">
                <a:latin typeface="Helvetica Neue Light"/>
                <a:ea typeface="Helvetica Neue Light"/>
                <a:cs typeface="Helvetica Neue Light"/>
                <a:sym typeface="Helvetica Neue Light"/>
              </a:rPr>
              <a:t> desde </a:t>
            </a:r>
            <a:r>
              <a:rPr b="1" lang="en-GB" sz="2000">
                <a:latin typeface="Helvetica Neue"/>
                <a:ea typeface="Helvetica Neue"/>
                <a:cs typeface="Helvetica Neue"/>
                <a:sym typeface="Helvetica Neue"/>
              </a:rPr>
              <a:t>fuera </a:t>
            </a:r>
            <a:r>
              <a:rPr lang="en-GB" sz="2000">
                <a:latin typeface="Helvetica Neue Light"/>
                <a:ea typeface="Helvetica Neue Light"/>
                <a:cs typeface="Helvetica Neue Light"/>
                <a:sym typeface="Helvetica Neue Light"/>
              </a:rPr>
              <a:t>de la misma o desde </a:t>
            </a:r>
            <a:r>
              <a:rPr b="1" lang="en-GB" sz="2000">
                <a:latin typeface="Helvetica Neue"/>
                <a:ea typeface="Helvetica Neue"/>
                <a:cs typeface="Helvetica Neue"/>
                <a:sym typeface="Helvetica Neue"/>
              </a:rPr>
              <a:t>otras </a:t>
            </a:r>
            <a:r>
              <a:rPr lang="en-GB" sz="2000">
                <a:latin typeface="Helvetica Neue Light"/>
                <a:ea typeface="Helvetica Neue Light"/>
                <a:cs typeface="Helvetica Neue Light"/>
                <a:sym typeface="Helvetica Neue Light"/>
              </a:rPr>
              <a:t>funciones.</a:t>
            </a:r>
            <a:endParaRPr sz="2000">
              <a:latin typeface="Helvetica Neue Light"/>
              <a:ea typeface="Helvetica Neue Light"/>
              <a:cs typeface="Helvetica Neue Light"/>
              <a:sym typeface="Helvetica Neue Light"/>
            </a:endParaRPr>
          </a:p>
        </p:txBody>
      </p:sp>
      <p:sp>
        <p:nvSpPr>
          <p:cNvPr id="293" name="Google Shape;293;p43"/>
          <p:cNvSpPr txBox="1"/>
          <p:nvPr/>
        </p:nvSpPr>
        <p:spPr>
          <a:xfrm>
            <a:off x="1414025" y="979350"/>
            <a:ext cx="5768700" cy="2384700"/>
          </a:xfrm>
          <a:prstGeom prst="rect">
            <a:avLst/>
          </a:prstGeom>
          <a:solidFill>
            <a:srgbClr val="1E1E1E"/>
          </a:solidFill>
          <a:ln>
            <a:noFill/>
          </a:ln>
        </p:spPr>
        <p:txBody>
          <a:bodyPr anchorCtr="0" anchor="t" bIns="91425" lIns="91425" spcFirstLastPara="1" rIns="91425" wrap="square" tIns="91425">
            <a:normAutofit lnSpcReduction="10000"/>
          </a:bodyPr>
          <a:lstStyle/>
          <a:p>
            <a:pPr indent="0" lvl="0" marL="0" rtl="0" algn="l">
              <a:lnSpc>
                <a:spcPct val="135714"/>
              </a:lnSpc>
              <a:spcBef>
                <a:spcPts val="0"/>
              </a:spcBef>
              <a:spcAft>
                <a:spcPts val="0"/>
              </a:spcAft>
              <a:buClr>
                <a:schemeClr val="dk1"/>
              </a:buClr>
              <a:buSzPts val="1100"/>
              <a:buFont typeface="Arial"/>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solo se puede utilizar en exampleFunction</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 </a:t>
            </a:r>
            <a:r>
              <a:rPr lang="en-GB" sz="1450">
                <a:solidFill>
                  <a:srgbClr val="CE9178"/>
                </a:solidFill>
                <a:highlight>
                  <a:srgbClr val="1E1E1E"/>
                </a:highlight>
                <a:latin typeface="Courier New"/>
                <a:ea typeface="Courier New"/>
                <a:cs typeface="Courier New"/>
                <a:sym typeface="Courier New"/>
              </a:rPr>
              <a:t>'declarada en el scope local'</a:t>
            </a:r>
            <a:endParaRPr sz="14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ReferenceError: x is not defined</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nvSpPr>
        <p:spPr>
          <a:xfrm>
            <a:off x="4448138" y="1367895"/>
            <a:ext cx="3819600" cy="16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299" name="Google Shape;299;p44"/>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Scope válido</a:t>
            </a:r>
            <a:endParaRPr i="1" sz="2600">
              <a:latin typeface="Anton"/>
              <a:ea typeface="Anton"/>
              <a:cs typeface="Anton"/>
              <a:sym typeface="Anton"/>
            </a:endParaRPr>
          </a:p>
        </p:txBody>
      </p:sp>
      <p:pic>
        <p:nvPicPr>
          <p:cNvPr id="300" name="Google Shape;300;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1" name="Google Shape;301;p44"/>
          <p:cNvSpPr txBox="1"/>
          <p:nvPr/>
        </p:nvSpPr>
        <p:spPr>
          <a:xfrm>
            <a:off x="1178650" y="3868825"/>
            <a:ext cx="6795300" cy="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El siguiente código es válido debido a que </a:t>
            </a:r>
            <a:r>
              <a:rPr b="1" lang="en-GB" sz="2000">
                <a:latin typeface="Helvetica Neue"/>
                <a:ea typeface="Helvetica Neue"/>
                <a:cs typeface="Helvetica Neue"/>
                <a:sym typeface="Helvetica Neue"/>
              </a:rPr>
              <a:t>la variable se declara fuera de la función</a:t>
            </a:r>
            <a:r>
              <a:rPr lang="en-GB" sz="2000">
                <a:latin typeface="Helvetica Neue Light"/>
                <a:ea typeface="Helvetica Neue Light"/>
                <a:cs typeface="Helvetica Neue Light"/>
                <a:sym typeface="Helvetica Neue Light"/>
              </a:rPr>
              <a:t>, lo que la hace </a:t>
            </a:r>
            <a:r>
              <a:rPr b="1" lang="en-GB" sz="2000">
                <a:latin typeface="Helvetica Neue"/>
                <a:ea typeface="Helvetica Neue"/>
                <a:cs typeface="Helvetica Neue"/>
                <a:sym typeface="Helvetica Neue"/>
              </a:rPr>
              <a:t>global</a:t>
            </a:r>
            <a:r>
              <a:rPr lang="en-GB" sz="2000">
                <a:latin typeface="Helvetica Neue Light"/>
                <a:ea typeface="Helvetica Neue Light"/>
                <a:cs typeface="Helvetica Neue Light"/>
                <a:sym typeface="Helvetica Neue Light"/>
              </a:rPr>
              <a:t>.</a:t>
            </a:r>
            <a:endParaRPr sz="2000">
              <a:latin typeface="Helvetica Neue Light"/>
              <a:ea typeface="Helvetica Neue Light"/>
              <a:cs typeface="Helvetica Neue Light"/>
              <a:sym typeface="Helvetica Neue Light"/>
            </a:endParaRPr>
          </a:p>
        </p:txBody>
      </p:sp>
      <p:sp>
        <p:nvSpPr>
          <p:cNvPr id="302" name="Google Shape;302;p44"/>
          <p:cNvSpPr txBox="1"/>
          <p:nvPr/>
        </p:nvSpPr>
        <p:spPr>
          <a:xfrm>
            <a:off x="1414025" y="979350"/>
            <a:ext cx="5889300" cy="2582100"/>
          </a:xfrm>
          <a:prstGeom prst="rect">
            <a:avLst/>
          </a:prstGeom>
          <a:solidFill>
            <a:srgbClr val="1E1E1E"/>
          </a:solidFill>
          <a:ln>
            <a:noFill/>
          </a:ln>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 </a:t>
            </a:r>
            <a:r>
              <a:rPr lang="en-GB" sz="1450">
                <a:solidFill>
                  <a:srgbClr val="CE9178"/>
                </a:solidFill>
                <a:highlight>
                  <a:srgbClr val="1E1E1E"/>
                </a:highlight>
                <a:latin typeface="Courier New"/>
                <a:ea typeface="Courier New"/>
                <a:cs typeface="Courier New"/>
                <a:sym typeface="Courier New"/>
              </a:rPr>
              <a:t>'declarada en el scope global'</a:t>
            </a:r>
            <a:endParaRPr sz="14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569CD6"/>
                </a:solidFill>
                <a:highlight>
                  <a:srgbClr val="1E1E1E"/>
                </a:highlight>
                <a:latin typeface="Courier New"/>
                <a:ea typeface="Courier New"/>
                <a:cs typeface="Courier New"/>
                <a:sym typeface="Courier New"/>
              </a:rPr>
              <a:t>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   </a:t>
            </a: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existe acá adentro</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DCDCAA"/>
                </a:solidFill>
                <a:highlight>
                  <a:srgbClr val="1E1E1E"/>
                </a:highlight>
                <a:latin typeface="Courier New"/>
                <a:ea typeface="Courier New"/>
                <a:cs typeface="Courier New"/>
                <a:sym typeface="Courier New"/>
              </a:rPr>
              <a:t>exampleFunction</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esto no lanza error</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9CDCFE"/>
                </a:solidFill>
                <a:highlight>
                  <a:srgbClr val="1E1E1E"/>
                </a:highlight>
                <a:latin typeface="Courier New"/>
                <a:ea typeface="Courier New"/>
                <a:cs typeface="Courier New"/>
                <a:sym typeface="Courier New"/>
              </a:rPr>
              <a:t>x</a:t>
            </a:r>
            <a:r>
              <a:rPr lang="en-GB" sz="1450">
                <a:solidFill>
                  <a:srgbClr val="D4D4D4"/>
                </a:solidFill>
                <a:highlight>
                  <a:srgbClr val="1E1E1E"/>
                </a:highlight>
                <a:latin typeface="Courier New"/>
                <a:ea typeface="Courier New"/>
                <a:cs typeface="Courier New"/>
                <a:sym typeface="Courier New"/>
              </a:rPr>
              <a:t>) </a:t>
            </a:r>
            <a:r>
              <a:rPr lang="en-GB" sz="1450">
                <a:solidFill>
                  <a:srgbClr val="6A9955"/>
                </a:solidFill>
                <a:highlight>
                  <a:srgbClr val="1E1E1E"/>
                </a:highlight>
                <a:latin typeface="Courier New"/>
                <a:ea typeface="Courier New"/>
                <a:cs typeface="Courier New"/>
                <a:sym typeface="Courier New"/>
              </a:rPr>
              <a:t>// x existe acá afuera también</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4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Closure</a:t>
            </a:r>
            <a:endParaRPr i="1" sz="3600">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Closure</a:t>
            </a:r>
            <a:endParaRPr i="1" sz="4500">
              <a:latin typeface="Anton"/>
              <a:ea typeface="Anton"/>
              <a:cs typeface="Anton"/>
              <a:sym typeface="Anton"/>
            </a:endParaRPr>
          </a:p>
        </p:txBody>
      </p:sp>
      <p:pic>
        <p:nvPicPr>
          <p:cNvPr id="313" name="Google Shape;313;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4" name="Google Shape;314;p46"/>
          <p:cNvSpPr txBox="1"/>
          <p:nvPr/>
        </p:nvSpPr>
        <p:spPr>
          <a:xfrm>
            <a:off x="423000" y="1262350"/>
            <a:ext cx="8298000" cy="2981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Una clausura o closure es una función que </a:t>
            </a:r>
            <a:r>
              <a:rPr b="1" lang="en-GB" sz="2000">
                <a:solidFill>
                  <a:schemeClr val="dk1"/>
                </a:solidFill>
                <a:latin typeface="Helvetica Neue"/>
                <a:ea typeface="Helvetica Neue"/>
                <a:cs typeface="Helvetica Neue"/>
                <a:sym typeface="Helvetica Neue"/>
              </a:rPr>
              <a:t>guarda referencias del estado adyacente</a:t>
            </a:r>
            <a:r>
              <a:rPr lang="en-GB" sz="2000">
                <a:solidFill>
                  <a:schemeClr val="dk1"/>
                </a:solidFill>
                <a:latin typeface="Helvetica Neue Light"/>
                <a:ea typeface="Helvetica Neue Light"/>
                <a:cs typeface="Helvetica Neue Light"/>
                <a:sym typeface="Helvetica Neue Light"/>
              </a:rPr>
              <a:t> (ámbito léxico).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otras palabras, una clausura permite acceder al ámbito de una función exterior desde una función interior.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En JavaScript, las clausuras </a:t>
            </a:r>
            <a:r>
              <a:rPr b="1" lang="en-GB" sz="2000">
                <a:solidFill>
                  <a:schemeClr val="dk1"/>
                </a:solidFill>
                <a:latin typeface="Helvetica Neue"/>
                <a:ea typeface="Helvetica Neue"/>
                <a:cs typeface="Helvetica Neue"/>
                <a:sym typeface="Helvetica Neue"/>
              </a:rPr>
              <a:t>se crean cada vez que una función es creada.</a:t>
            </a:r>
            <a:endParaRPr b="1" sz="2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7"/>
          <p:cNvSpPr txBox="1"/>
          <p:nvPr/>
        </p:nvSpPr>
        <p:spPr>
          <a:xfrm>
            <a:off x="415625" y="1078375"/>
            <a:ext cx="8416500" cy="7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chemeClr val="dk1"/>
                </a:solidFill>
                <a:latin typeface="Helvetica Neue Light"/>
                <a:ea typeface="Helvetica Neue Light"/>
                <a:cs typeface="Helvetica Neue Light"/>
                <a:sym typeface="Helvetica Neue Light"/>
              </a:rPr>
              <a:t>Un closure es un tipo especial de objeto que </a:t>
            </a:r>
            <a:r>
              <a:rPr b="1" lang="en-GB" sz="2000">
                <a:solidFill>
                  <a:schemeClr val="dk1"/>
                </a:solidFill>
                <a:latin typeface="Helvetica Neue"/>
                <a:ea typeface="Helvetica Neue"/>
                <a:cs typeface="Helvetica Neue"/>
                <a:sym typeface="Helvetica Neue"/>
              </a:rPr>
              <a:t>combina </a:t>
            </a:r>
            <a:r>
              <a:rPr lang="en-GB" sz="2000">
                <a:solidFill>
                  <a:schemeClr val="dk1"/>
                </a:solidFill>
                <a:latin typeface="Helvetica Neue Light"/>
                <a:ea typeface="Helvetica Neue Light"/>
                <a:cs typeface="Helvetica Neue Light"/>
                <a:sym typeface="Helvetica Neue Light"/>
              </a:rPr>
              <a:t>dos cosas: </a:t>
            </a:r>
            <a:r>
              <a:rPr b="1" lang="en-GB" sz="2000">
                <a:solidFill>
                  <a:schemeClr val="dk1"/>
                </a:solidFill>
                <a:latin typeface="Helvetica Neue"/>
                <a:ea typeface="Helvetica Neue"/>
                <a:cs typeface="Helvetica Neue"/>
                <a:sym typeface="Helvetica Neue"/>
              </a:rPr>
              <a:t>una función</a:t>
            </a:r>
            <a:r>
              <a:rPr lang="en-GB" sz="2000">
                <a:solidFill>
                  <a:schemeClr val="dk1"/>
                </a:solidFill>
                <a:latin typeface="Helvetica Neue Light"/>
                <a:ea typeface="Helvetica Neue Light"/>
                <a:cs typeface="Helvetica Neue Light"/>
                <a:sym typeface="Helvetica Neue Light"/>
              </a:rPr>
              <a:t>, </a:t>
            </a:r>
            <a:r>
              <a:rPr b="1" lang="en-GB" sz="2000">
                <a:solidFill>
                  <a:schemeClr val="dk1"/>
                </a:solidFill>
                <a:latin typeface="Helvetica Neue"/>
                <a:ea typeface="Helvetica Neue"/>
                <a:cs typeface="Helvetica Neue"/>
                <a:sym typeface="Helvetica Neue"/>
              </a:rPr>
              <a:t>y el entorno </a:t>
            </a:r>
            <a:r>
              <a:rPr lang="en-GB" sz="2000">
                <a:solidFill>
                  <a:schemeClr val="dk1"/>
                </a:solidFill>
                <a:latin typeface="Helvetica Neue Light"/>
                <a:ea typeface="Helvetica Neue Light"/>
                <a:cs typeface="Helvetica Neue Light"/>
                <a:sym typeface="Helvetica Neue Light"/>
              </a:rPr>
              <a:t>en que se creó la misma.</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
        <p:nvSpPr>
          <p:cNvPr id="320" name="Google Shape;320;p47"/>
          <p:cNvSpPr txBox="1"/>
          <p:nvPr/>
        </p:nvSpPr>
        <p:spPr>
          <a:xfrm>
            <a:off x="1135688" y="406183"/>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Closure</a:t>
            </a:r>
            <a:endParaRPr i="1" sz="2600">
              <a:latin typeface="Anton"/>
              <a:ea typeface="Anton"/>
              <a:cs typeface="Anton"/>
              <a:sym typeface="Anton"/>
            </a:endParaRPr>
          </a:p>
        </p:txBody>
      </p:sp>
      <p:pic>
        <p:nvPicPr>
          <p:cNvPr id="321" name="Google Shape;321;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2" name="Google Shape;322;p47"/>
          <p:cNvSpPr txBox="1"/>
          <p:nvPr/>
        </p:nvSpPr>
        <p:spPr>
          <a:xfrm>
            <a:off x="4844825" y="1943100"/>
            <a:ext cx="4156200" cy="28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Helvetica Neue Light"/>
                <a:ea typeface="Helvetica Neue Light"/>
                <a:cs typeface="Helvetica Neue Light"/>
                <a:sym typeface="Helvetica Neue Light"/>
              </a:rPr>
              <a:t>El entorno está formado por las variables locales que estaban dentro del alcance en el momento que se creó el closure. En este caso, </a:t>
            </a:r>
            <a:r>
              <a:rPr b="1" lang="en-GB" sz="2000">
                <a:latin typeface="Courier New"/>
                <a:ea typeface="Courier New"/>
                <a:cs typeface="Courier New"/>
                <a:sym typeface="Courier New"/>
              </a:rPr>
              <a:t>gritarCH</a:t>
            </a:r>
            <a:r>
              <a:rPr b="1" lang="en-GB" sz="2000">
                <a:latin typeface="Helvetica Neue"/>
                <a:ea typeface="Helvetica Neue"/>
                <a:cs typeface="Helvetica Neue"/>
                <a:sym typeface="Helvetica Neue"/>
              </a:rPr>
              <a:t> </a:t>
            </a:r>
            <a:r>
              <a:rPr lang="en-GB" sz="2000">
                <a:latin typeface="Helvetica Neue Light"/>
                <a:ea typeface="Helvetica Neue Light"/>
                <a:cs typeface="Helvetica Neue Light"/>
                <a:sym typeface="Helvetica Neue Light"/>
              </a:rPr>
              <a:t>es un closure que incorpora la función anónima, junto con el parámetro </a:t>
            </a:r>
            <a:r>
              <a:rPr lang="en-GB" sz="2000">
                <a:latin typeface="Consolas"/>
                <a:ea typeface="Consolas"/>
                <a:cs typeface="Consolas"/>
                <a:sym typeface="Consolas"/>
              </a:rPr>
              <a:t>nombre</a:t>
            </a:r>
            <a:r>
              <a:rPr lang="en-GB" sz="2000">
                <a:latin typeface="Helvetica Neue Light"/>
                <a:ea typeface="Helvetica Neue Light"/>
                <a:cs typeface="Helvetica Neue Light"/>
                <a:sym typeface="Helvetica Neue Light"/>
              </a:rPr>
              <a:t> y el string "</a:t>
            </a:r>
            <a:r>
              <a:rPr lang="en-GB" sz="2000">
                <a:latin typeface="Courier New"/>
                <a:ea typeface="Courier New"/>
                <a:cs typeface="Courier New"/>
                <a:sym typeface="Courier New"/>
              </a:rPr>
              <a:t>!!!</a:t>
            </a:r>
            <a:r>
              <a:rPr lang="en-GB" sz="2000">
                <a:latin typeface="Helvetica Neue Light"/>
                <a:ea typeface="Helvetica Neue Light"/>
                <a:cs typeface="Helvetica Neue Light"/>
                <a:sym typeface="Helvetica Neue Light"/>
              </a:rPr>
              <a:t>", que existían cuando se creó.</a:t>
            </a:r>
            <a:endParaRPr sz="2000">
              <a:latin typeface="Helvetica Neue Light"/>
              <a:ea typeface="Helvetica Neue Light"/>
              <a:cs typeface="Helvetica Neue Light"/>
              <a:sym typeface="Helvetica Neue Light"/>
            </a:endParaRPr>
          </a:p>
        </p:txBody>
      </p:sp>
      <p:sp>
        <p:nvSpPr>
          <p:cNvPr id="323" name="Google Shape;323;p47"/>
          <p:cNvSpPr txBox="1"/>
          <p:nvPr/>
        </p:nvSpPr>
        <p:spPr>
          <a:xfrm>
            <a:off x="339425" y="1986355"/>
            <a:ext cx="4429200" cy="2593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crearGritarNombre</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4FC1FF"/>
                </a:solidFill>
                <a:highlight>
                  <a:srgbClr val="1E1E1E"/>
                </a:highlight>
                <a:latin typeface="Courier New"/>
                <a:ea typeface="Courier New"/>
                <a:cs typeface="Courier New"/>
                <a:sym typeface="Courier New"/>
              </a:rPr>
              <a:t>signosDeExclamacion</a:t>
            </a:r>
            <a:r>
              <a:rPr lang="en-GB" sz="1050">
                <a:solidFill>
                  <a:srgbClr val="D4D4D4"/>
                </a:solidFill>
                <a:highlight>
                  <a:srgbClr val="1E1E1E"/>
                </a:highlight>
                <a:latin typeface="Courier New"/>
                <a:ea typeface="Courier New"/>
                <a:cs typeface="Courier New"/>
                <a:sym typeface="Courier New"/>
              </a:rPr>
              <a:t> = </a:t>
            </a:r>
            <a:r>
              <a:rPr lang="en-GB" sz="1050">
                <a:solidFill>
                  <a:srgbClr val="CE9178"/>
                </a:solidFill>
                <a:highlight>
                  <a:srgbClr val="1E1E1E"/>
                </a:highlight>
                <a:latin typeface="Courier New"/>
                <a:ea typeface="Courier New"/>
                <a:cs typeface="Courier New"/>
                <a:sym typeface="Courier New"/>
              </a:rPr>
              <a:t>'!!!'</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C586C0"/>
                </a:solidFill>
                <a:highlight>
                  <a:srgbClr val="1E1E1E"/>
                </a:highlight>
                <a:latin typeface="Courier New"/>
                <a:ea typeface="Courier New"/>
                <a:cs typeface="Courier New"/>
                <a:sym typeface="Courier New"/>
              </a:rPr>
              <a:t>return</a:t>
            </a: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function</a:t>
            </a:r>
            <a:r>
              <a:rPr lang="en-GB" sz="1050">
                <a:solidFill>
                  <a:srgbClr val="D4D4D4"/>
                </a:solidFill>
                <a:highlight>
                  <a:srgbClr val="1E1E1E"/>
                </a:highlight>
                <a:latin typeface="Courier New"/>
                <a:ea typeface="Courier New"/>
                <a:cs typeface="Courier New"/>
                <a:sym typeface="Courier New"/>
              </a:rPr>
              <a:t> ()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569CD6"/>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569CD6"/>
                </a:solidFill>
                <a:highlight>
                  <a:srgbClr val="1E1E1E"/>
                </a:highlight>
                <a:latin typeface="Courier New"/>
                <a:ea typeface="Courier New"/>
                <a:cs typeface="Courier New"/>
                <a:sym typeface="Courier New"/>
              </a:rPr>
              <a:t>}${</a:t>
            </a:r>
            <a:r>
              <a:rPr lang="en-GB" sz="1050">
                <a:solidFill>
                  <a:srgbClr val="4FC1FF"/>
                </a:solidFill>
                <a:highlight>
                  <a:srgbClr val="1E1E1E"/>
                </a:highlight>
                <a:latin typeface="Courier New"/>
                <a:ea typeface="Courier New"/>
                <a:cs typeface="Courier New"/>
                <a:sym typeface="Courier New"/>
              </a:rPr>
              <a:t>signosDeExclamacion</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const</a:t>
            </a: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gritarCH</a:t>
            </a:r>
            <a:r>
              <a:rPr lang="en-GB" sz="1050">
                <a:solidFill>
                  <a:srgbClr val="D4D4D4"/>
                </a:solidFill>
                <a:highlight>
                  <a:srgbClr val="1E1E1E"/>
                </a:highlight>
                <a:latin typeface="Courier New"/>
                <a:ea typeface="Courier New"/>
                <a:cs typeface="Courier New"/>
                <a:sym typeface="Courier New"/>
              </a:rPr>
              <a:t> = </a:t>
            </a:r>
            <a:r>
              <a:rPr lang="en-GB" sz="1050">
                <a:solidFill>
                  <a:srgbClr val="DCDCAA"/>
                </a:solidFill>
                <a:highlight>
                  <a:srgbClr val="1E1E1E"/>
                </a:highlight>
                <a:latin typeface="Courier New"/>
                <a:ea typeface="Courier New"/>
                <a:cs typeface="Courier New"/>
                <a:sym typeface="Courier New"/>
              </a:rPr>
              <a:t>crearGritarNombre</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'coderhouse'</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CDCAA"/>
                </a:solidFill>
                <a:highlight>
                  <a:srgbClr val="1E1E1E"/>
                </a:highlight>
                <a:latin typeface="Courier New"/>
                <a:ea typeface="Courier New"/>
                <a:cs typeface="Courier New"/>
                <a:sym typeface="Courier New"/>
              </a:rPr>
              <a:t>gritarCH</a:t>
            </a:r>
            <a:r>
              <a:rPr lang="en-GB" sz="1050">
                <a:solidFill>
                  <a:srgbClr val="D4D4D4"/>
                </a:solidFill>
                <a:highlight>
                  <a:srgbClr val="1E1E1E"/>
                </a:highlight>
                <a:latin typeface="Courier New"/>
                <a:ea typeface="Courier New"/>
                <a:cs typeface="Courier New"/>
                <a:sym typeface="Courier New"/>
              </a:rPr>
              <a:t>() </a:t>
            </a:r>
            <a:r>
              <a:rPr lang="en-GB" sz="1050">
                <a:solidFill>
                  <a:srgbClr val="6A9955"/>
                </a:solidFill>
                <a:highlight>
                  <a:srgbClr val="1E1E1E"/>
                </a:highlight>
                <a:latin typeface="Courier New"/>
                <a:ea typeface="Courier New"/>
                <a:cs typeface="Courier New"/>
                <a:sym typeface="Courier New"/>
              </a:rPr>
              <a:t>// muestra por pantalla: coderhouse!!!</a:t>
            </a:r>
            <a:endParaRPr sz="10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4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Template String</a:t>
            </a:r>
            <a:endParaRPr i="1" sz="3600">
              <a:solidFill>
                <a:srgbClr val="E0FF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nvSpPr>
        <p:spPr>
          <a:xfrm>
            <a:off x="723450" y="2342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Template String</a:t>
            </a:r>
            <a:endParaRPr i="1" sz="4500">
              <a:latin typeface="Anton"/>
              <a:ea typeface="Anton"/>
              <a:cs typeface="Anton"/>
              <a:sym typeface="Anton"/>
            </a:endParaRPr>
          </a:p>
        </p:txBody>
      </p:sp>
      <p:pic>
        <p:nvPicPr>
          <p:cNvPr id="334" name="Google Shape;334;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5" name="Google Shape;335;p49"/>
          <p:cNvSpPr txBox="1"/>
          <p:nvPr/>
        </p:nvSpPr>
        <p:spPr>
          <a:xfrm>
            <a:off x="1270650" y="3373425"/>
            <a:ext cx="6602700" cy="106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Las plantillas de texto (o Template Strings) </a:t>
            </a:r>
            <a:r>
              <a:rPr b="1" lang="en-GB" sz="2000">
                <a:solidFill>
                  <a:schemeClr val="dk1"/>
                </a:solidFill>
                <a:latin typeface="Helvetica Neue"/>
                <a:ea typeface="Helvetica Neue"/>
                <a:cs typeface="Helvetica Neue"/>
                <a:sym typeface="Helvetica Neue"/>
              </a:rPr>
              <a:t>son cadenas literales de texto incrustadas en el código fuente</a:t>
            </a:r>
            <a:r>
              <a:rPr lang="en-GB" sz="2000">
                <a:solidFill>
                  <a:schemeClr val="dk1"/>
                </a:solidFill>
                <a:latin typeface="Helvetica Neue Light"/>
                <a:ea typeface="Helvetica Neue Light"/>
                <a:cs typeface="Helvetica Neue Light"/>
                <a:sym typeface="Helvetica Neue Light"/>
              </a:rPr>
              <a:t> que permiten su interpolación mediante expresiones.</a:t>
            </a:r>
            <a:endParaRPr>
              <a:solidFill>
                <a:srgbClr val="FFFFFF"/>
              </a:solidFill>
              <a:latin typeface="Helvetica Neue Light"/>
              <a:ea typeface="Helvetica Neue Light"/>
              <a:cs typeface="Helvetica Neue Light"/>
              <a:sym typeface="Helvetica Neue Light"/>
            </a:endParaRPr>
          </a:p>
        </p:txBody>
      </p:sp>
      <p:pic>
        <p:nvPicPr>
          <p:cNvPr id="336" name="Google Shape;336;p49"/>
          <p:cNvPicPr preferRelativeResize="0"/>
          <p:nvPr/>
        </p:nvPicPr>
        <p:blipFill>
          <a:blip r:embed="rId4">
            <a:alphaModFix/>
          </a:blip>
          <a:stretch>
            <a:fillRect/>
          </a:stretch>
        </p:blipFill>
        <p:spPr>
          <a:xfrm>
            <a:off x="1302285" y="1153500"/>
            <a:ext cx="6539424" cy="1994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40" name="Shape 340"/>
        <p:cNvGrpSpPr/>
        <p:nvPr/>
      </p:nvGrpSpPr>
      <p:grpSpPr>
        <a:xfrm>
          <a:off x="0" y="0"/>
          <a:ext cx="0" cy="0"/>
          <a:chOff x="0" y="0"/>
          <a:chExt cx="0" cy="0"/>
        </a:xfrm>
      </p:grpSpPr>
      <p:sp>
        <p:nvSpPr>
          <p:cNvPr id="341" name="Google Shape;341;p50"/>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342" name="Google Shape;342;p50"/>
          <p:cNvSpPr txBox="1"/>
          <p:nvPr/>
        </p:nvSpPr>
        <p:spPr>
          <a:xfrm>
            <a:off x="964400" y="186950"/>
            <a:ext cx="74397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Características</a:t>
            </a:r>
            <a:endParaRPr i="1" sz="4000">
              <a:latin typeface="Anton"/>
              <a:ea typeface="Anton"/>
              <a:cs typeface="Anton"/>
              <a:sym typeface="Anton"/>
            </a:endParaRPr>
          </a:p>
        </p:txBody>
      </p:sp>
      <p:pic>
        <p:nvPicPr>
          <p:cNvPr id="343" name="Google Shape;343;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4" name="Google Shape;344;p50"/>
          <p:cNvSpPr txBox="1"/>
          <p:nvPr/>
        </p:nvSpPr>
        <p:spPr>
          <a:xfrm>
            <a:off x="782250" y="1099850"/>
            <a:ext cx="7575900" cy="369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Los template string utilizan las </a:t>
            </a:r>
            <a:r>
              <a:rPr b="1" lang="en-GB" sz="2000">
                <a:solidFill>
                  <a:schemeClr val="dk1"/>
                </a:solidFill>
                <a:latin typeface="Helvetica Neue"/>
                <a:ea typeface="Helvetica Neue"/>
                <a:cs typeface="Helvetica Neue"/>
                <a:sym typeface="Helvetica Neue"/>
              </a:rPr>
              <a:t>comillas invertidas ` </a:t>
            </a:r>
            <a:r>
              <a:rPr i="1" lang="en-GB" sz="2000">
                <a:solidFill>
                  <a:schemeClr val="dk1"/>
                </a:solidFill>
                <a:latin typeface="Helvetica Neue Light"/>
                <a:ea typeface="Helvetica Neue Light"/>
                <a:cs typeface="Helvetica Neue Light"/>
                <a:sym typeface="Helvetica Neue Light"/>
              </a:rPr>
              <a:t>(grave accent o backtick)</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para delimitar las cadenas, en lugar de las comillas sencillas o dobles.</a:t>
            </a:r>
            <a:endParaRPr sz="20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Si se utiliza </a:t>
            </a:r>
            <a:r>
              <a:rPr b="1" lang="en-GB" sz="2000">
                <a:solidFill>
                  <a:schemeClr val="dk1"/>
                </a:solidFill>
                <a:latin typeface="Helvetica Neue"/>
                <a:ea typeface="Helvetica Neue"/>
                <a:cs typeface="Helvetica Neue"/>
                <a:sym typeface="Helvetica Neue"/>
              </a:rPr>
              <a:t>${ } </a:t>
            </a:r>
            <a:r>
              <a:rPr lang="en-GB" sz="2000">
                <a:solidFill>
                  <a:schemeClr val="dk1"/>
                </a:solidFill>
                <a:latin typeface="Helvetica Neue Light"/>
                <a:ea typeface="Helvetica Neue Light"/>
                <a:cs typeface="Helvetica Neue Light"/>
                <a:sym typeface="Helvetica Neue Light"/>
              </a:rPr>
              <a:t>dentro de su expresión se habilita la </a:t>
            </a:r>
            <a:r>
              <a:rPr b="1" lang="en-GB" sz="2000">
                <a:solidFill>
                  <a:schemeClr val="dk1"/>
                </a:solidFill>
                <a:latin typeface="Helvetica Neue"/>
                <a:ea typeface="Helvetica Neue"/>
                <a:cs typeface="Helvetica Neue"/>
                <a:sym typeface="Helvetica Neue"/>
              </a:rPr>
              <a:t>interpolación</a:t>
            </a:r>
            <a:r>
              <a:rPr lang="en-GB" sz="2000">
                <a:solidFill>
                  <a:schemeClr val="dk1"/>
                </a:solidFill>
                <a:latin typeface="Helvetica Neue Light"/>
                <a:ea typeface="Helvetica Neue Light"/>
                <a:cs typeface="Helvetica Neue Light"/>
                <a:sym typeface="Helvetica Neue Light"/>
              </a:rPr>
              <a:t>,</a:t>
            </a:r>
            <a:r>
              <a:rPr b="1" lang="en-GB" sz="2000">
                <a:solidFill>
                  <a:schemeClr val="dk1"/>
                </a:solidFill>
                <a:latin typeface="Helvetica Neue"/>
                <a:ea typeface="Helvetica Neue"/>
                <a:cs typeface="Helvetica Neue"/>
                <a:sym typeface="Helvetica Neue"/>
              </a:rPr>
              <a:t> </a:t>
            </a:r>
            <a:r>
              <a:rPr lang="en-GB" sz="2000">
                <a:solidFill>
                  <a:schemeClr val="dk1"/>
                </a:solidFill>
                <a:latin typeface="Helvetica Neue Light"/>
                <a:ea typeface="Helvetica Neue Light"/>
                <a:cs typeface="Helvetica Neue Light"/>
                <a:sym typeface="Helvetica Neue Light"/>
              </a:rPr>
              <a:t>sustituyendo el fragmento por el valor al que apunta. Pueden ejecutar código en su interior.</a:t>
            </a:r>
            <a:endParaRPr sz="2000">
              <a:solidFill>
                <a:schemeClr val="dk1"/>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1"/>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Soportan </a:t>
            </a:r>
            <a:r>
              <a:rPr b="1" lang="en-GB" sz="2000">
                <a:solidFill>
                  <a:schemeClr val="dk1"/>
                </a:solidFill>
                <a:latin typeface="Helvetica Neue"/>
                <a:ea typeface="Helvetica Neue"/>
                <a:cs typeface="Helvetica Neue"/>
                <a:sym typeface="Helvetica Neue"/>
              </a:rPr>
              <a:t>texto multilínea</a:t>
            </a:r>
            <a:r>
              <a:rPr lang="en-GB" sz="2000">
                <a:solidFill>
                  <a:schemeClr val="dk1"/>
                </a:solidFill>
                <a:latin typeface="Helvetica Neue Light"/>
                <a:ea typeface="Helvetica Neue Light"/>
                <a:cs typeface="Helvetica Neue Light"/>
                <a:sym typeface="Helvetica Neue Light"/>
              </a:rPr>
              <a:t>, manteniendo el formato introducido, incluyéndose los saltos de línea y las tabulaciones.</a:t>
            </a:r>
            <a:endParaRPr b="1" i="1" sz="20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 </a:t>
            </a:r>
            <a:endParaRPr sz="2000">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Funciones y Closures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10 minutos</a:t>
            </a:r>
            <a:endParaRPr i="1">
              <a:latin typeface="Helvetica Neue Light"/>
              <a:ea typeface="Helvetica Neue Light"/>
              <a:cs typeface="Helvetica Neue Light"/>
              <a:sym typeface="Helvetica Neue Light"/>
            </a:endParaRPr>
          </a:p>
        </p:txBody>
      </p:sp>
      <p:pic>
        <p:nvPicPr>
          <p:cNvPr id="350" name="Google Shape;350;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1" name="Google Shape;351;p5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sp>
        <p:nvSpPr>
          <p:cNvPr id="76" name="Google Shape;76;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7" name="Google Shape;77;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 name="Google Shape;78;p1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9" name="Google Shape;79;p16"/>
          <p:cNvSpPr/>
          <p:nvPr/>
        </p:nvSpPr>
        <p:spPr>
          <a:xfrm>
            <a:off x="1226125"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0" name="Google Shape;80;p16"/>
          <p:cNvSpPr/>
          <p:nvPr/>
        </p:nvSpPr>
        <p:spPr>
          <a:xfrm>
            <a:off x="35547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82" name="Google Shape;82;p16"/>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a:t>
            </a:r>
            <a:endParaRPr>
              <a:latin typeface="Helvetica Neue"/>
              <a:ea typeface="Helvetica Neue"/>
              <a:cs typeface="Helvetica Neue"/>
              <a:sym typeface="Helvetica Neue"/>
            </a:endParaRPr>
          </a:p>
        </p:txBody>
      </p:sp>
      <p:sp>
        <p:nvSpPr>
          <p:cNvPr id="84" name="Google Shape;84;p16"/>
          <p:cNvSpPr txBox="1"/>
          <p:nvPr/>
        </p:nvSpPr>
        <p:spPr>
          <a:xfrm>
            <a:off x="137762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chemeClr val="dk1"/>
                </a:solidFill>
                <a:highlight>
                  <a:srgbClr val="FFFFFF"/>
                </a:highlight>
              </a:rPr>
              <a:t>Principios de programación Backend</a:t>
            </a:r>
            <a:endParaRPr b="1" sz="1200">
              <a:latin typeface="Helvetica Neue"/>
              <a:ea typeface="Helvetica Neue"/>
              <a:cs typeface="Helvetica Neue"/>
              <a:sym typeface="Helvetica Neue"/>
            </a:endParaRPr>
          </a:p>
        </p:txBody>
      </p:sp>
      <p:pic>
        <p:nvPicPr>
          <p:cNvPr id="85" name="Google Shape;85;p16"/>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86" name="Google Shape;86;p16"/>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1</a:t>
            </a:r>
            <a:endParaRPr>
              <a:latin typeface="Helvetica Neue"/>
              <a:ea typeface="Helvetica Neue"/>
              <a:cs typeface="Helvetica Neue"/>
              <a:sym typeface="Helvetica Neue"/>
            </a:endParaRPr>
          </a:p>
        </p:txBody>
      </p:sp>
      <p:sp>
        <p:nvSpPr>
          <p:cNvPr id="88" name="Google Shape;88;p16"/>
          <p:cNvSpPr txBox="1"/>
          <p:nvPr/>
        </p:nvSpPr>
        <p:spPr>
          <a:xfrm>
            <a:off x="6161875" y="1804788"/>
            <a:ext cx="1854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highlight>
                  <a:srgbClr val="FFFFFF"/>
                </a:highlight>
              </a:rPr>
              <a:t>Programación sincrónica y asincrónica</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p:txBody>
      </p:sp>
      <p:cxnSp>
        <p:nvCxnSpPr>
          <p:cNvPr id="89" name="Google Shape;89;p16"/>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6"/>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6"/>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6"/>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93" name="Google Shape;93;p16"/>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a:t>
            </a:r>
            <a:endParaRPr>
              <a:latin typeface="Helvetica Neue"/>
              <a:ea typeface="Helvetica Neue"/>
              <a:cs typeface="Helvetica Neue"/>
              <a:sym typeface="Helvetica Neue"/>
            </a:endParaRPr>
          </a:p>
        </p:txBody>
      </p:sp>
      <p:sp>
        <p:nvSpPr>
          <p:cNvPr id="95" name="Google Shape;95;p16"/>
          <p:cNvSpPr txBox="1"/>
          <p:nvPr/>
        </p:nvSpPr>
        <p:spPr>
          <a:xfrm>
            <a:off x="3769750" y="1804800"/>
            <a:ext cx="17031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Principios básicos de Javascript</a:t>
            </a:r>
            <a:endParaRPr b="1" sz="1200">
              <a:latin typeface="Helvetica Neue"/>
              <a:ea typeface="Helvetica Neue"/>
              <a:cs typeface="Helvetica Neue"/>
              <a:sym typeface="Helvetica Neue"/>
            </a:endParaRPr>
          </a:p>
        </p:txBody>
      </p:sp>
      <p:cxnSp>
        <p:nvCxnSpPr>
          <p:cNvPr id="96" name="Google Shape;96;p16"/>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7" name="Google Shape;97;p16"/>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8" name="Google Shape;98;p16"/>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9" name="Google Shape;99;p16"/>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00" name="Google Shape;100;p16"/>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Funciones y Closures</a:t>
            </a:r>
            <a:endParaRPr i="1" sz="2600">
              <a:latin typeface="Anton"/>
              <a:ea typeface="Anton"/>
              <a:cs typeface="Anton"/>
              <a:sym typeface="Anton"/>
            </a:endParaRPr>
          </a:p>
        </p:txBody>
      </p:sp>
      <p:sp>
        <p:nvSpPr>
          <p:cNvPr id="357" name="Google Shape;357;p52"/>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función </a:t>
            </a:r>
            <a:r>
              <a:rPr lang="en-GB" sz="1700">
                <a:solidFill>
                  <a:schemeClr val="dk1"/>
                </a:solidFill>
                <a:highlight>
                  <a:schemeClr val="lt1"/>
                </a:highlight>
                <a:latin typeface="Consolas"/>
                <a:ea typeface="Consolas"/>
                <a:cs typeface="Consolas"/>
                <a:sym typeface="Consolas"/>
              </a:rPr>
              <a:t>mostrarLista</a:t>
            </a:r>
            <a:r>
              <a:rPr lang="en-GB" sz="1700">
                <a:solidFill>
                  <a:schemeClr val="dk1"/>
                </a:solidFill>
                <a:highlight>
                  <a:schemeClr val="lt1"/>
                </a:highlight>
                <a:latin typeface="Helvetica Neue Light"/>
                <a:ea typeface="Helvetica Neue Light"/>
                <a:cs typeface="Helvetica Neue Light"/>
                <a:sym typeface="Helvetica Neue Light"/>
              </a:rPr>
              <a:t> que reciba una lista de datos y muestre su contenido, si no </a:t>
            </a:r>
            <a:r>
              <a:rPr lang="en-GB" sz="1700">
                <a:solidFill>
                  <a:schemeClr val="dk1"/>
                </a:solidFill>
                <a:highlight>
                  <a:schemeClr val="lt1"/>
                </a:highlight>
                <a:latin typeface="Helvetica Neue Light"/>
                <a:ea typeface="Helvetica Neue Light"/>
                <a:cs typeface="Helvetica Neue Light"/>
                <a:sym typeface="Helvetica Neue Light"/>
              </a:rPr>
              <a:t>está</a:t>
            </a:r>
            <a:r>
              <a:rPr lang="en-GB" sz="1700">
                <a:solidFill>
                  <a:schemeClr val="dk1"/>
                </a:solidFill>
                <a:highlight>
                  <a:schemeClr val="lt1"/>
                </a:highlight>
                <a:latin typeface="Helvetica Neue Light"/>
                <a:ea typeface="Helvetica Neue Light"/>
                <a:cs typeface="Helvetica Neue Light"/>
                <a:sym typeface="Helvetica Neue Light"/>
              </a:rPr>
              <a:t> vacía, o de lo contrario muestre el mensaje: “lista vacía”. Luego, invocarla con datos de prueba para verificar que funciona bien en ambos casos.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una función anónima que haga lo mismo que la del punto 1, e invocarla inmediatamente, pasando una lista con 3 números como argumento.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función </a:t>
            </a:r>
            <a:r>
              <a:rPr lang="en-GB" sz="1700">
                <a:solidFill>
                  <a:schemeClr val="dk1"/>
                </a:solidFill>
                <a:highlight>
                  <a:schemeClr val="lt1"/>
                </a:highlight>
                <a:latin typeface="Consolas"/>
                <a:ea typeface="Consolas"/>
                <a:cs typeface="Consolas"/>
                <a:sym typeface="Consolas"/>
              </a:rPr>
              <a:t>crearMultiplicador</a:t>
            </a:r>
            <a:r>
              <a:rPr lang="en-GB" sz="1700">
                <a:solidFill>
                  <a:schemeClr val="dk1"/>
                </a:solidFill>
                <a:highlight>
                  <a:schemeClr val="lt1"/>
                </a:highlight>
                <a:latin typeface="Helvetica Neue Light"/>
                <a:ea typeface="Helvetica Neue Light"/>
                <a:cs typeface="Helvetica Neue Light"/>
                <a:sym typeface="Helvetica Neue Light"/>
              </a:rPr>
              <a:t>  que reciba un número y devuelva una </a:t>
            </a:r>
            <a:r>
              <a:rPr lang="en-GB" sz="1700">
                <a:solidFill>
                  <a:schemeClr val="dk1"/>
                </a:solidFill>
                <a:highlight>
                  <a:schemeClr val="lt1"/>
                </a:highlight>
                <a:latin typeface="Helvetica Neue Light"/>
                <a:ea typeface="Helvetica Neue Light"/>
                <a:cs typeface="Helvetica Neue Light"/>
                <a:sym typeface="Helvetica Neue Light"/>
              </a:rPr>
              <a:t>función</a:t>
            </a:r>
            <a:r>
              <a:rPr lang="en-GB" sz="1700">
                <a:solidFill>
                  <a:schemeClr val="dk1"/>
                </a:solidFill>
                <a:highlight>
                  <a:schemeClr val="lt1"/>
                </a:highlight>
                <a:latin typeface="Helvetica Neue Light"/>
                <a:ea typeface="Helvetica Neue Light"/>
                <a:cs typeface="Helvetica Neue Light"/>
                <a:sym typeface="Helvetica Neue Light"/>
              </a:rPr>
              <a:t> anónima que reciba segundo número y dé como resultado el producto de ambos. Luego, a partir de la </a:t>
            </a:r>
            <a:r>
              <a:rPr lang="en-GB" sz="1700">
                <a:solidFill>
                  <a:schemeClr val="dk1"/>
                </a:solidFill>
                <a:highlight>
                  <a:schemeClr val="lt1"/>
                </a:highlight>
                <a:latin typeface="Helvetica Neue Light"/>
                <a:ea typeface="Helvetica Neue Light"/>
                <a:cs typeface="Helvetica Neue Light"/>
                <a:sym typeface="Helvetica Neue Light"/>
              </a:rPr>
              <a:t>función definida, </a:t>
            </a:r>
            <a:r>
              <a:rPr lang="en-GB" sz="1700">
                <a:solidFill>
                  <a:schemeClr val="dk1"/>
                </a:solidFill>
                <a:highlight>
                  <a:schemeClr val="lt1"/>
                </a:highlight>
                <a:latin typeface="Helvetica Neue Light"/>
                <a:ea typeface="Helvetica Neue Light"/>
                <a:cs typeface="Helvetica Neue Light"/>
                <a:sym typeface="Helvetica Neue Light"/>
              </a:rPr>
              <a:t>crear dos funciones </a:t>
            </a:r>
            <a:r>
              <a:rPr i="1" lang="en-GB" sz="1700">
                <a:solidFill>
                  <a:schemeClr val="dk1"/>
                </a:solidFill>
                <a:highlight>
                  <a:schemeClr val="lt1"/>
                </a:highlight>
                <a:latin typeface="Helvetica Neue Light"/>
                <a:ea typeface="Helvetica Neue Light"/>
                <a:cs typeface="Helvetica Neue Light"/>
                <a:sym typeface="Helvetica Neue Light"/>
              </a:rPr>
              <a:t>duplicar</a:t>
            </a:r>
            <a:r>
              <a:rPr lang="en-GB" sz="1700">
                <a:solidFill>
                  <a:schemeClr val="dk1"/>
                </a:solidFill>
                <a:highlight>
                  <a:schemeClr val="lt1"/>
                </a:highlight>
                <a:latin typeface="Helvetica Neue Light"/>
                <a:ea typeface="Helvetica Neue Light"/>
                <a:cs typeface="Helvetica Neue Light"/>
                <a:sym typeface="Helvetica Neue Light"/>
              </a:rPr>
              <a:t> y </a:t>
            </a:r>
            <a:r>
              <a:rPr i="1" lang="en-GB" sz="1700">
                <a:solidFill>
                  <a:schemeClr val="dk1"/>
                </a:solidFill>
                <a:highlight>
                  <a:schemeClr val="lt1"/>
                </a:highlight>
                <a:latin typeface="Helvetica Neue Light"/>
                <a:ea typeface="Helvetica Neue Light"/>
                <a:cs typeface="Helvetica Neue Light"/>
                <a:sym typeface="Helvetica Neue Light"/>
              </a:rPr>
              <a:t>triplicar</a:t>
            </a:r>
            <a:r>
              <a:rPr lang="en-GB" sz="1700">
                <a:solidFill>
                  <a:schemeClr val="dk1"/>
                </a:solidFill>
                <a:highlight>
                  <a:schemeClr val="lt1"/>
                </a:highlight>
                <a:latin typeface="Helvetica Neue Light"/>
                <a:ea typeface="Helvetica Neue Light"/>
                <a:cs typeface="Helvetica Neue Light"/>
                <a:sym typeface="Helvetica Neue Light"/>
              </a:rPr>
              <a:t>, y probarlas con diferentes valores.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358" name="Google Shape;358;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9" name="Google Shape;359;p52"/>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53"/>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68" name="Shape 368"/>
        <p:cNvGrpSpPr/>
        <p:nvPr/>
      </p:nvGrpSpPr>
      <p:grpSpPr>
        <a:xfrm>
          <a:off x="0" y="0"/>
          <a:ext cx="0" cy="0"/>
          <a:chOff x="0" y="0"/>
          <a:chExt cx="0" cy="0"/>
        </a:xfrm>
      </p:grpSpPr>
      <p:sp>
        <p:nvSpPr>
          <p:cNvPr id="369" name="Google Shape;369;p54"/>
          <p:cNvSpPr txBox="1"/>
          <p:nvPr/>
        </p:nvSpPr>
        <p:spPr>
          <a:xfrm>
            <a:off x="1154550" y="926800"/>
            <a:ext cx="6834900" cy="2965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600"/>
              <a:buFont typeface="Arial"/>
              <a:buNone/>
            </a:pPr>
            <a:r>
              <a:rPr lang="en-GB" sz="3500">
                <a:solidFill>
                  <a:srgbClr val="37352F"/>
                </a:solidFill>
                <a:latin typeface="Anton"/>
                <a:ea typeface="Anton"/>
                <a:cs typeface="Anton"/>
                <a:sym typeface="Anton"/>
              </a:rPr>
              <a:t>¿Sabías que premiamos a nuestros estudiantes por su dedicación durante la cursada? </a:t>
            </a:r>
            <a:br>
              <a:rPr lang="en-GB" sz="3500">
                <a:solidFill>
                  <a:srgbClr val="37352F"/>
                </a:solidFill>
                <a:latin typeface="Anton"/>
                <a:ea typeface="Anton"/>
                <a:cs typeface="Anton"/>
                <a:sym typeface="Anton"/>
              </a:rPr>
            </a:br>
            <a:br>
              <a:rPr lang="en-GB" sz="3500">
                <a:solidFill>
                  <a:srgbClr val="37352F"/>
                </a:solidFill>
                <a:latin typeface="Anton"/>
                <a:ea typeface="Anton"/>
                <a:cs typeface="Anton"/>
                <a:sym typeface="Anton"/>
              </a:rPr>
            </a:br>
            <a:r>
              <a:rPr lang="en-GB" sz="3500">
                <a:solidFill>
                  <a:srgbClr val="37352F"/>
                </a:solidFill>
                <a:latin typeface="Anton"/>
                <a:ea typeface="Anton"/>
                <a:cs typeface="Anton"/>
                <a:sym typeface="Anton"/>
              </a:rPr>
              <a:t>Conocé los </a:t>
            </a:r>
            <a:r>
              <a:rPr lang="en-GB" sz="3500" u="sng">
                <a:solidFill>
                  <a:schemeClr val="hlink"/>
                </a:solidFill>
                <a:latin typeface="Anton"/>
                <a:ea typeface="Anton"/>
                <a:cs typeface="Anton"/>
                <a:sym typeface="Anton"/>
                <a:hlinkClick r:id="rId3"/>
              </a:rPr>
              <a:t>beneficios</a:t>
            </a:r>
            <a:r>
              <a:rPr lang="en-GB" sz="3500">
                <a:solidFill>
                  <a:srgbClr val="37352F"/>
                </a:solidFill>
                <a:latin typeface="Anton"/>
                <a:ea typeface="Anton"/>
                <a:cs typeface="Anton"/>
                <a:sym typeface="Anton"/>
              </a:rPr>
              <a:t> del TOP10</a:t>
            </a:r>
            <a:endParaRPr i="1" sz="5900" u="none" cap="none" strike="noStrike">
              <a:solidFill>
                <a:srgbClr val="121212"/>
              </a:solidFill>
              <a:latin typeface="Anton"/>
              <a:ea typeface="Anton"/>
              <a:cs typeface="Anton"/>
              <a:sym typeface="Anton"/>
            </a:endParaRPr>
          </a:p>
        </p:txBody>
      </p:sp>
      <p:pic>
        <p:nvPicPr>
          <p:cNvPr id="370" name="Google Shape;370;p5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371" name="Google Shape;371;p54"/>
          <p:cNvSpPr txBox="1"/>
          <p:nvPr/>
        </p:nvSpPr>
        <p:spPr>
          <a:xfrm>
            <a:off x="3139400" y="4571013"/>
            <a:ext cx="3000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5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Clases</a:t>
            </a:r>
            <a:endParaRPr i="1" sz="3600">
              <a:solidFill>
                <a:srgbClr val="E0FF00"/>
              </a:solidFill>
              <a:latin typeface="Anton"/>
              <a:ea typeface="Anton"/>
              <a:cs typeface="Anton"/>
              <a:sym typeface="Anto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6"/>
          <p:cNvSpPr txBox="1"/>
          <p:nvPr/>
        </p:nvSpPr>
        <p:spPr>
          <a:xfrm>
            <a:off x="723450" y="6152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Declaración de clases</a:t>
            </a:r>
            <a:endParaRPr i="1" sz="4500">
              <a:latin typeface="Anton"/>
              <a:ea typeface="Anton"/>
              <a:cs typeface="Anton"/>
              <a:sym typeface="Anton"/>
            </a:endParaRPr>
          </a:p>
        </p:txBody>
      </p:sp>
      <p:pic>
        <p:nvPicPr>
          <p:cNvPr id="382" name="Google Shape;382;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3" name="Google Shape;383;p56"/>
          <p:cNvSpPr txBox="1"/>
          <p:nvPr/>
        </p:nvSpPr>
        <p:spPr>
          <a:xfrm>
            <a:off x="786700" y="3555475"/>
            <a:ext cx="7826100" cy="11847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384" name="Google Shape;384;p56"/>
          <p:cNvSpPr txBox="1"/>
          <p:nvPr/>
        </p:nvSpPr>
        <p:spPr>
          <a:xfrm>
            <a:off x="1235650" y="1680575"/>
            <a:ext cx="6928200" cy="28311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569CD6"/>
                </a:solidFill>
                <a:highlight>
                  <a:srgbClr val="1E1E1E"/>
                </a:highlight>
                <a:latin typeface="Courier New"/>
                <a:ea typeface="Courier New"/>
                <a:cs typeface="Courier New"/>
                <a:sym typeface="Courier New"/>
              </a:rPr>
              <a:t>class</a:t>
            </a:r>
            <a:r>
              <a:rPr lang="en-GB" sz="1800">
                <a:solidFill>
                  <a:srgbClr val="D4D4D4"/>
                </a:solidFill>
                <a:highlight>
                  <a:srgbClr val="1E1E1E"/>
                </a:highlight>
                <a:latin typeface="Courier New"/>
                <a:ea typeface="Courier New"/>
                <a:cs typeface="Courier New"/>
                <a:sym typeface="Courier New"/>
              </a:rPr>
              <a:t> </a:t>
            </a:r>
            <a:r>
              <a:rPr lang="en-GB" sz="1800">
                <a:solidFill>
                  <a:srgbClr val="4EC9B0"/>
                </a:solidFill>
                <a:highlight>
                  <a:srgbClr val="1E1E1E"/>
                </a:highlight>
                <a:latin typeface="Courier New"/>
                <a:ea typeface="Courier New"/>
                <a:cs typeface="Courier New"/>
                <a:sym typeface="Courier New"/>
              </a:rPr>
              <a:t>Cliente</a:t>
            </a: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constructor</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fecha</a:t>
            </a:r>
            <a:r>
              <a:rPr lang="en-GB" sz="1800">
                <a:solidFill>
                  <a:srgbClr val="D4D4D4"/>
                </a:solidFill>
                <a:highlight>
                  <a:srgbClr val="1E1E1E"/>
                </a:highlight>
                <a:latin typeface="Courier New"/>
                <a:ea typeface="Courier New"/>
                <a:cs typeface="Courier New"/>
                <a:sym typeface="Courier New"/>
              </a:rPr>
              <a:t>, </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nombre</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fechaNacimiento</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fecha</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800">
                <a:solidFill>
                  <a:srgbClr val="D4D4D4"/>
                </a:solidFill>
                <a:highlight>
                  <a:srgbClr val="1E1E1E"/>
                </a:highlight>
                <a:latin typeface="Courier New"/>
                <a:ea typeface="Courier New"/>
                <a:cs typeface="Courier New"/>
                <a:sym typeface="Courier New"/>
              </a:rPr>
              <a:t>            </a:t>
            </a:r>
            <a:r>
              <a:rPr lang="en-GB" sz="1800">
                <a:solidFill>
                  <a:srgbClr val="569CD6"/>
                </a:solidFill>
                <a:highlight>
                  <a:srgbClr val="1E1E1E"/>
                </a:highlight>
                <a:latin typeface="Courier New"/>
                <a:ea typeface="Courier New"/>
                <a:cs typeface="Courier New"/>
                <a:sym typeface="Courier New"/>
              </a:rPr>
              <a:t>this</a:t>
            </a:r>
            <a:r>
              <a:rPr lang="en-GB" sz="1800">
                <a:solidFill>
                  <a:srgbClr val="D4D4D4"/>
                </a:solidFill>
                <a:highlight>
                  <a:srgbClr val="1E1E1E"/>
                </a:highlight>
                <a:latin typeface="Courier New"/>
                <a:ea typeface="Courier New"/>
                <a:cs typeface="Courier New"/>
                <a:sym typeface="Courier New"/>
              </a:rPr>
              <a:t>.</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 = </a:t>
            </a:r>
            <a:r>
              <a:rPr lang="en-GB" sz="1800">
                <a:solidFill>
                  <a:srgbClr val="9CDCFE"/>
                </a:solidFill>
                <a:highlight>
                  <a:srgbClr val="1E1E1E"/>
                </a:highlight>
                <a:latin typeface="Courier New"/>
                <a:ea typeface="Courier New"/>
                <a:cs typeface="Courier New"/>
                <a:sym typeface="Courier New"/>
              </a:rPr>
              <a:t>direccion</a:t>
            </a: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800">
                <a:solidFill>
                  <a:srgbClr val="D4D4D4"/>
                </a:solidFill>
                <a:highlight>
                  <a:srgbClr val="1E1E1E"/>
                </a:highlight>
                <a:latin typeface="Courier New"/>
                <a:ea typeface="Courier New"/>
                <a:cs typeface="Courier New"/>
                <a:sym typeface="Courier New"/>
              </a:rPr>
              <a:t>       }</a:t>
            </a:r>
            <a:endParaRPr sz="18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800">
                <a:solidFill>
                  <a:srgbClr val="D4D4D4"/>
                </a:solidFill>
                <a:highlight>
                  <a:srgbClr val="1E1E1E"/>
                </a:highlight>
                <a:latin typeface="Courier New"/>
                <a:ea typeface="Courier New"/>
                <a:cs typeface="Courier New"/>
                <a:sym typeface="Courier New"/>
              </a:rPr>
              <a:t>}</a:t>
            </a:r>
            <a:endParaRPr sz="18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7"/>
          <p:cNvSpPr txBox="1"/>
          <p:nvPr/>
        </p:nvSpPr>
        <p:spPr>
          <a:xfrm>
            <a:off x="723450" y="386625"/>
            <a:ext cx="769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Características</a:t>
            </a:r>
            <a:endParaRPr i="1" sz="4500">
              <a:latin typeface="Anton"/>
              <a:ea typeface="Anton"/>
              <a:cs typeface="Anton"/>
              <a:sym typeface="Anton"/>
            </a:endParaRPr>
          </a:p>
        </p:txBody>
      </p:sp>
      <p:pic>
        <p:nvPicPr>
          <p:cNvPr id="390" name="Google Shape;390;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1" name="Google Shape;391;p57"/>
          <p:cNvSpPr txBox="1"/>
          <p:nvPr/>
        </p:nvSpPr>
        <p:spPr>
          <a:xfrm>
            <a:off x="786750" y="1599375"/>
            <a:ext cx="7633800" cy="2667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El contenido de una clase es la parte que se encuentra </a:t>
            </a:r>
            <a:r>
              <a:rPr b="1" lang="en-GB" sz="2000">
                <a:solidFill>
                  <a:schemeClr val="dk1"/>
                </a:solidFill>
                <a:latin typeface="Helvetica Neue"/>
                <a:ea typeface="Helvetica Neue"/>
                <a:cs typeface="Helvetica Neue"/>
                <a:sym typeface="Helvetica Neue"/>
              </a:rPr>
              <a:t>entre las llaves { }</a:t>
            </a:r>
            <a:r>
              <a:rPr lang="en-GB" sz="2000">
                <a:solidFill>
                  <a:schemeClr val="dk1"/>
                </a:solidFill>
                <a:latin typeface="Helvetica Neue Light"/>
                <a:ea typeface="Helvetica Neue Light"/>
                <a:cs typeface="Helvetica Neue Light"/>
                <a:sym typeface="Helvetica Neue Light"/>
              </a:rPr>
              <a:t>. En ella se declaran los atributos y los métodos, tanto de instancia como de 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Poseen un método </a:t>
            </a:r>
            <a:r>
              <a:rPr i="1" lang="en-GB" sz="2000">
                <a:solidFill>
                  <a:schemeClr val="dk1"/>
                </a:solidFill>
                <a:latin typeface="Helvetica Neue Light"/>
                <a:ea typeface="Helvetica Neue Light"/>
                <a:cs typeface="Helvetica Neue Light"/>
                <a:sym typeface="Helvetica Neue Light"/>
              </a:rPr>
              <a:t>constructor </a:t>
            </a:r>
            <a:r>
              <a:rPr lang="en-GB" sz="2000">
                <a:solidFill>
                  <a:schemeClr val="dk1"/>
                </a:solidFill>
                <a:latin typeface="Helvetica Neue Light"/>
                <a:ea typeface="Helvetica Neue Light"/>
                <a:cs typeface="Helvetica Neue Light"/>
                <a:sym typeface="Helvetica Neue Light"/>
              </a:rPr>
              <a:t>donde se declaran los atributos usando la palabra reservada </a:t>
            </a:r>
            <a:r>
              <a:rPr i="1" lang="en-GB" sz="2000">
                <a:solidFill>
                  <a:schemeClr val="dk1"/>
                </a:solidFill>
                <a:latin typeface="Helvetica Neue Light"/>
                <a:ea typeface="Helvetica Neue Light"/>
                <a:cs typeface="Helvetica Neue Light"/>
                <a:sym typeface="Helvetica Neue Light"/>
              </a:rPr>
              <a:t>this</a:t>
            </a:r>
            <a:r>
              <a:rPr lang="en-GB"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Un constructor puede usar la palabra reservada super para llamar al constructor de una superclase.</a:t>
            </a:r>
            <a:endParaRPr sz="2000">
              <a:solidFill>
                <a:schemeClr val="dk1"/>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Las clases son sólo azucar sintáctica, es decir, no son una nueva funcionalidad, solo una nueva manera de escribir lo que antes ya se podía pero de otra manera menos convencional.</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8"/>
          <p:cNvSpPr txBox="1"/>
          <p:nvPr/>
        </p:nvSpPr>
        <p:spPr>
          <a:xfrm>
            <a:off x="771413" y="351408"/>
            <a:ext cx="63201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Clase Persona</a:t>
            </a:r>
            <a:endParaRPr i="1" sz="2600">
              <a:latin typeface="Anton"/>
              <a:ea typeface="Anton"/>
              <a:cs typeface="Anton"/>
              <a:sym typeface="Anton"/>
            </a:endParaRPr>
          </a:p>
        </p:txBody>
      </p:sp>
      <p:pic>
        <p:nvPicPr>
          <p:cNvPr id="397" name="Google Shape;397;p5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8" name="Google Shape;398;p58"/>
          <p:cNvSpPr txBox="1"/>
          <p:nvPr/>
        </p:nvSpPr>
        <p:spPr>
          <a:xfrm>
            <a:off x="1949250" y="1018300"/>
            <a:ext cx="4954800" cy="39096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E1E1E"/>
                </a:highlight>
                <a:latin typeface="Courier New"/>
                <a:ea typeface="Courier New"/>
                <a:cs typeface="Courier New"/>
                <a:sym typeface="Courier New"/>
              </a:rPr>
              <a:t>class</a:t>
            </a:r>
            <a:r>
              <a:rPr lang="en-GB" sz="1050">
                <a:solidFill>
                  <a:srgbClr val="D4D4D4"/>
                </a:solidFill>
                <a:highlight>
                  <a:srgbClr val="1E1E1E"/>
                </a:highlight>
                <a:latin typeface="Courier New"/>
                <a:ea typeface="Courier New"/>
                <a:cs typeface="Courier New"/>
                <a:sym typeface="Courier New"/>
              </a:rPr>
              <a:t> </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constructor</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edad</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nombre</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edad</a:t>
            </a:r>
            <a:r>
              <a:rPr lang="en-GB" sz="1050">
                <a:solidFill>
                  <a:srgbClr val="D4D4D4"/>
                </a:solidFill>
                <a:highlight>
                  <a:srgbClr val="1E1E1E"/>
                </a:highlight>
                <a:latin typeface="Courier New"/>
                <a:ea typeface="Courier New"/>
                <a:cs typeface="Courier New"/>
                <a:sym typeface="Courier New"/>
              </a:rPr>
              <a:t> = </a:t>
            </a:r>
            <a:r>
              <a:rPr lang="en-GB" sz="1050">
                <a:solidFill>
                  <a:srgbClr val="9CDCFE"/>
                </a:solidFill>
                <a:highlight>
                  <a:srgbClr val="1E1E1E"/>
                </a:highlight>
                <a:latin typeface="Courier New"/>
                <a:ea typeface="Courier New"/>
                <a:cs typeface="Courier New"/>
                <a:sym typeface="Courier New"/>
              </a:rPr>
              <a:t>apellido</a:t>
            </a:r>
            <a:endParaRPr sz="105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569CD6"/>
                </a:solidFill>
                <a:highlight>
                  <a:srgbClr val="1E1E1E"/>
                </a:highlight>
                <a:latin typeface="Courier New"/>
                <a:ea typeface="Courier New"/>
                <a:cs typeface="Courier New"/>
                <a:sym typeface="Courier New"/>
              </a:rPr>
              <a:t>static</a:t>
            </a: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saludoCorto</a:t>
            </a:r>
            <a:r>
              <a:rPr lang="en-GB" sz="1050">
                <a:solidFill>
                  <a:srgbClr val="D4D4D4"/>
                </a:solidFill>
                <a:highlight>
                  <a:srgbClr val="1E1E1E"/>
                </a:highlight>
                <a:latin typeface="Courier New"/>
                <a:ea typeface="Courier New"/>
                <a:cs typeface="Courier New"/>
                <a:sym typeface="Courier New"/>
              </a:rPr>
              <a:t> = </a:t>
            </a:r>
            <a:r>
              <a:rPr lang="en-GB" sz="1050">
                <a:solidFill>
                  <a:srgbClr val="CE9178"/>
                </a:solidFill>
                <a:highlight>
                  <a:srgbClr val="1E1E1E"/>
                </a:highlight>
                <a:latin typeface="Courier New"/>
                <a:ea typeface="Courier New"/>
                <a:cs typeface="Courier New"/>
                <a:sym typeface="Courier New"/>
              </a:rPr>
              <a:t>'hola'</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saludoCompleto</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`buenaaass, soy `</a:t>
            </a:r>
            <a:r>
              <a:rPr lang="en-GB" sz="1050">
                <a:solidFill>
                  <a:srgbClr val="569CD6"/>
                </a:solidFill>
                <a:highlight>
                  <a:srgbClr val="1E1E1E"/>
                </a:highlight>
                <a:latin typeface="Courier New"/>
                <a:ea typeface="Courier New"/>
                <a:cs typeface="Courier New"/>
                <a:sym typeface="Courier New"/>
              </a:rPr>
              <a:t>${this</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nombre</a:t>
            </a:r>
            <a:r>
              <a:rPr lang="en-GB" sz="1050">
                <a:solidFill>
                  <a:srgbClr val="569CD6"/>
                </a:solidFill>
                <a:highlight>
                  <a:srgbClr val="1E1E1E"/>
                </a:highlight>
                <a:latin typeface="Courier New"/>
                <a:ea typeface="Courier New"/>
                <a:cs typeface="Courier New"/>
                <a:sym typeface="Courier New"/>
              </a:rPr>
              <a:t>}</a:t>
            </a:r>
            <a:r>
              <a:rPr lang="en-GB" sz="1050">
                <a:solidFill>
                  <a:srgbClr val="CE9178"/>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DCDCAA"/>
                </a:solidFill>
                <a:highlight>
                  <a:srgbClr val="1E1E1E"/>
                </a:highlight>
                <a:latin typeface="Courier New"/>
                <a:ea typeface="Courier New"/>
                <a:cs typeface="Courier New"/>
                <a:sym typeface="Courier New"/>
              </a:rPr>
              <a:t>saludoEstatico</a:t>
            </a: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highlight>
                  <a:srgbClr val="1E1E1E"/>
                </a:highlight>
                <a:latin typeface="Courier New"/>
                <a:ea typeface="Courier New"/>
                <a:cs typeface="Courier New"/>
                <a:sym typeface="Courier New"/>
              </a:rPr>
              <a:t>       </a:t>
            </a:r>
            <a:r>
              <a:rPr lang="en-GB" sz="1050">
                <a:solidFill>
                  <a:srgbClr val="9CDCFE"/>
                </a:solidFill>
                <a:highlight>
                  <a:srgbClr val="1E1E1E"/>
                </a:highlight>
                <a:latin typeface="Courier New"/>
                <a:ea typeface="Courier New"/>
                <a:cs typeface="Courier New"/>
                <a:sym typeface="Courier New"/>
              </a:rPr>
              <a:t>console</a:t>
            </a:r>
            <a:r>
              <a:rPr lang="en-GB" sz="1050">
                <a:solidFill>
                  <a:srgbClr val="D4D4D4"/>
                </a:solidFill>
                <a:highlight>
                  <a:srgbClr val="1E1E1E"/>
                </a:highlight>
                <a:latin typeface="Courier New"/>
                <a:ea typeface="Courier New"/>
                <a:cs typeface="Courier New"/>
                <a:sym typeface="Courier New"/>
              </a:rPr>
              <a:t>.</a:t>
            </a:r>
            <a:r>
              <a:rPr lang="en-GB" sz="1050">
                <a:solidFill>
                  <a:srgbClr val="DCDCAA"/>
                </a:solidFill>
                <a:highlight>
                  <a:srgbClr val="1E1E1E"/>
                </a:highlight>
                <a:latin typeface="Courier New"/>
                <a:ea typeface="Courier New"/>
                <a:cs typeface="Courier New"/>
                <a:sym typeface="Courier New"/>
              </a:rPr>
              <a:t>log</a:t>
            </a:r>
            <a:r>
              <a:rPr lang="en-GB" sz="1050">
                <a:solidFill>
                  <a:srgbClr val="D4D4D4"/>
                </a:solidFill>
                <a:highlight>
                  <a:srgbClr val="1E1E1E"/>
                </a:highlight>
                <a:latin typeface="Courier New"/>
                <a:ea typeface="Courier New"/>
                <a:cs typeface="Courier New"/>
                <a:sym typeface="Courier New"/>
              </a:rPr>
              <a:t>(</a:t>
            </a:r>
            <a:r>
              <a:rPr lang="en-GB" sz="1050">
                <a:solidFill>
                  <a:srgbClr val="4EC9B0"/>
                </a:solidFill>
                <a:highlight>
                  <a:srgbClr val="1E1E1E"/>
                </a:highlight>
                <a:latin typeface="Courier New"/>
                <a:ea typeface="Courier New"/>
                <a:cs typeface="Courier New"/>
                <a:sym typeface="Courier New"/>
              </a:rPr>
              <a:t>Persona</a:t>
            </a:r>
            <a:r>
              <a:rPr lang="en-GB" sz="1050">
                <a:solidFill>
                  <a:srgbClr val="D4D4D4"/>
                </a:solidFill>
                <a:highlight>
                  <a:srgbClr val="1E1E1E"/>
                </a:highlight>
                <a:latin typeface="Courier New"/>
                <a:ea typeface="Courier New"/>
                <a:cs typeface="Courier New"/>
                <a:sym typeface="Courier New"/>
              </a:rPr>
              <a:t>.</a:t>
            </a:r>
            <a:r>
              <a:rPr lang="en-GB" sz="1050">
                <a:solidFill>
                  <a:srgbClr val="9CDCFE"/>
                </a:solidFill>
                <a:highlight>
                  <a:srgbClr val="1E1E1E"/>
                </a:highlight>
                <a:latin typeface="Courier New"/>
                <a:ea typeface="Courier New"/>
                <a:cs typeface="Courier New"/>
                <a:sym typeface="Courier New"/>
              </a:rPr>
              <a:t>saludoCorto</a:t>
            </a: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02" name="Shape 402"/>
        <p:cNvGrpSpPr/>
        <p:nvPr/>
      </p:nvGrpSpPr>
      <p:grpSpPr>
        <a:xfrm>
          <a:off x="0" y="0"/>
          <a:ext cx="0" cy="0"/>
          <a:chOff x="0" y="0"/>
          <a:chExt cx="0" cy="0"/>
        </a:xfrm>
      </p:grpSpPr>
      <p:sp>
        <p:nvSpPr>
          <p:cNvPr id="403" name="Google Shape;403;p5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Operador new</a:t>
            </a:r>
            <a:endParaRPr i="1" sz="3600">
              <a:solidFill>
                <a:srgbClr val="121212"/>
              </a:solidFill>
              <a:latin typeface="Anton"/>
              <a:ea typeface="Anton"/>
              <a:cs typeface="Anton"/>
              <a:sym typeface="Anton"/>
            </a:endParaRPr>
          </a:p>
        </p:txBody>
      </p:sp>
      <p:pic>
        <p:nvPicPr>
          <p:cNvPr id="404" name="Google Shape;404;p5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08" name="Shape 408"/>
        <p:cNvGrpSpPr/>
        <p:nvPr/>
      </p:nvGrpSpPr>
      <p:grpSpPr>
        <a:xfrm>
          <a:off x="0" y="0"/>
          <a:ext cx="0" cy="0"/>
          <a:chOff x="0" y="0"/>
          <a:chExt cx="0" cy="0"/>
        </a:xfrm>
      </p:grpSpPr>
      <p:sp>
        <p:nvSpPr>
          <p:cNvPr id="409" name="Google Shape;409;p60"/>
          <p:cNvSpPr txBox="1"/>
          <p:nvPr/>
        </p:nvSpPr>
        <p:spPr>
          <a:xfrm>
            <a:off x="1050200" y="1168000"/>
            <a:ext cx="7572900" cy="353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latin typeface="Helvetica Neue Light"/>
                <a:ea typeface="Helvetica Neue Light"/>
                <a:cs typeface="Helvetica Neue Light"/>
                <a:sym typeface="Helvetica Neue Light"/>
              </a:rPr>
              <a:t>El operador </a:t>
            </a:r>
            <a:r>
              <a:rPr lang="en-GB" sz="2000">
                <a:latin typeface="Courier New"/>
                <a:ea typeface="Courier New"/>
                <a:cs typeface="Courier New"/>
                <a:sym typeface="Courier New"/>
              </a:rPr>
              <a:t>new</a:t>
            </a:r>
            <a:r>
              <a:rPr lang="en-GB" sz="2000">
                <a:latin typeface="Helvetica Neue Light"/>
                <a:ea typeface="Helvetica Neue Light"/>
                <a:cs typeface="Helvetica Neue Light"/>
                <a:sym typeface="Helvetica Neue Light"/>
              </a:rPr>
              <a:t> permite </a:t>
            </a:r>
            <a:r>
              <a:rPr b="1" lang="en-GB" sz="2000">
                <a:latin typeface="Helvetica Neue"/>
                <a:ea typeface="Helvetica Neue"/>
                <a:cs typeface="Helvetica Neue"/>
                <a:sym typeface="Helvetica Neue"/>
              </a:rPr>
              <a:t>crear una instancia de un tipo de objeto definido por el usuario</a:t>
            </a:r>
            <a:r>
              <a:rPr lang="en-GB" sz="2000">
                <a:latin typeface="Helvetica Neue Light"/>
                <a:ea typeface="Helvetica Neue Light"/>
                <a:cs typeface="Helvetica Neue Light"/>
                <a:sym typeface="Helvetica Neue Light"/>
              </a:rPr>
              <a:t>. Se utiliza sobre una clase.</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i="1" lang="en-GB" sz="2000" u="sng">
                <a:latin typeface="Helvetica Neue Light"/>
                <a:ea typeface="Helvetica Neue Light"/>
                <a:cs typeface="Helvetica Neue Light"/>
                <a:sym typeface="Helvetica Neue Light"/>
              </a:rPr>
              <a:t>Realiza básicamente 3 tareas en la construcción</a:t>
            </a:r>
            <a:endParaRPr i="1" sz="2000" u="sng">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Crea </a:t>
            </a:r>
            <a:r>
              <a:rPr lang="en-GB" sz="2000">
                <a:latin typeface="Helvetica Neue Light"/>
                <a:ea typeface="Helvetica Neue Light"/>
                <a:cs typeface="Helvetica Neue Light"/>
                <a:sym typeface="Helvetica Neue Light"/>
              </a:rPr>
              <a:t>un objeto vacío</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Ejecuta </a:t>
            </a:r>
            <a:r>
              <a:rPr lang="en-GB" sz="2000">
                <a:latin typeface="Helvetica Neue Light"/>
                <a:ea typeface="Helvetica Neue Light"/>
                <a:cs typeface="Helvetica Neue Light"/>
                <a:sym typeface="Helvetica Neue Light"/>
              </a:rPr>
              <a:t>el constructor de la</a:t>
            </a:r>
            <a:r>
              <a:rPr lang="en-GB" sz="2000">
                <a:latin typeface="Helvetica Neue Light"/>
                <a:ea typeface="Helvetica Neue Light"/>
                <a:cs typeface="Helvetica Neue Light"/>
                <a:sym typeface="Helvetica Neue Light"/>
              </a:rPr>
              <a:t> clase en el contexto del objeto creado</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SzPts val="2000"/>
              <a:buFont typeface="Helvetica Neue Light"/>
              <a:buAutoNum type="arabicPeriod"/>
            </a:pPr>
            <a:r>
              <a:rPr b="1" lang="en-GB" sz="2000">
                <a:latin typeface="Helvetica Neue"/>
                <a:ea typeface="Helvetica Neue"/>
                <a:cs typeface="Helvetica Neue"/>
                <a:sym typeface="Helvetica Neue"/>
              </a:rPr>
              <a:t>Retorna </a:t>
            </a:r>
            <a:r>
              <a:rPr lang="en-GB" sz="2000">
                <a:latin typeface="Helvetica Neue Light"/>
                <a:ea typeface="Helvetica Neue Light"/>
                <a:cs typeface="Helvetica Neue Light"/>
                <a:sym typeface="Helvetica Neue Light"/>
              </a:rPr>
              <a:t>el objeto</a:t>
            </a:r>
            <a:endParaRPr sz="2000">
              <a:latin typeface="Helvetica Neue Light"/>
              <a:ea typeface="Helvetica Neue Light"/>
              <a:cs typeface="Helvetica Neue Light"/>
              <a:sym typeface="Helvetica Neue Light"/>
            </a:endParaRPr>
          </a:p>
        </p:txBody>
      </p:sp>
      <p:sp>
        <p:nvSpPr>
          <p:cNvPr id="410" name="Google Shape;410;p60"/>
          <p:cNvSpPr txBox="1"/>
          <p:nvPr/>
        </p:nvSpPr>
        <p:spPr>
          <a:xfrm>
            <a:off x="459750" y="275350"/>
            <a:ext cx="82245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Funcionamiento</a:t>
            </a:r>
            <a:endParaRPr i="1" sz="4000">
              <a:latin typeface="Anton"/>
              <a:ea typeface="Anton"/>
              <a:cs typeface="Anton"/>
              <a:sym typeface="Anton"/>
            </a:endParaRPr>
          </a:p>
        </p:txBody>
      </p:sp>
      <p:pic>
        <p:nvPicPr>
          <p:cNvPr id="411" name="Google Shape;411;p6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1"/>
          <p:cNvSpPr txBox="1"/>
          <p:nvPr/>
        </p:nvSpPr>
        <p:spPr>
          <a:xfrm>
            <a:off x="771427" y="351400"/>
            <a:ext cx="75333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Operador new con class</a:t>
            </a:r>
            <a:endParaRPr i="1" sz="2600">
              <a:latin typeface="Anton"/>
              <a:ea typeface="Anton"/>
              <a:cs typeface="Anton"/>
              <a:sym typeface="Anton"/>
            </a:endParaRPr>
          </a:p>
        </p:txBody>
      </p:sp>
      <p:pic>
        <p:nvPicPr>
          <p:cNvPr id="417" name="Google Shape;417;p6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8" name="Google Shape;418;p61"/>
          <p:cNvSpPr txBox="1"/>
          <p:nvPr/>
        </p:nvSpPr>
        <p:spPr>
          <a:xfrm>
            <a:off x="1272875" y="1558625"/>
            <a:ext cx="5935800" cy="21918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GB" sz="1450">
                <a:solidFill>
                  <a:srgbClr val="569CD6"/>
                </a:solidFill>
                <a:highlight>
                  <a:srgbClr val="1E1E1E"/>
                </a:highlight>
                <a:latin typeface="Courier New"/>
                <a:ea typeface="Courier New"/>
                <a:cs typeface="Courier New"/>
                <a:sym typeface="Courier New"/>
              </a:rPr>
              <a:t>const</a:t>
            </a:r>
            <a:r>
              <a:rPr lang="en-GB" sz="1450">
                <a:solidFill>
                  <a:srgbClr val="D4D4D4"/>
                </a:solidFill>
                <a:highlight>
                  <a:srgbClr val="1E1E1E"/>
                </a:highlight>
                <a:latin typeface="Courier New"/>
                <a:ea typeface="Courier New"/>
                <a:cs typeface="Courier New"/>
                <a:sym typeface="Courier New"/>
              </a:rPr>
              <a:t> </a:t>
            </a:r>
            <a:r>
              <a:rPr lang="en-GB" sz="1450">
                <a:solidFill>
                  <a:srgbClr val="4FC1FF"/>
                </a:solidFill>
                <a:highlight>
                  <a:srgbClr val="1E1E1E"/>
                </a:highlight>
                <a:latin typeface="Courier New"/>
                <a:ea typeface="Courier New"/>
                <a:cs typeface="Courier New"/>
                <a:sym typeface="Courier New"/>
              </a:rPr>
              <a:t>p</a:t>
            </a:r>
            <a:r>
              <a:rPr lang="en-GB" sz="1450">
                <a:solidFill>
                  <a:srgbClr val="D4D4D4"/>
                </a:solidFill>
                <a:highlight>
                  <a:srgbClr val="1E1E1E"/>
                </a:highlight>
                <a:latin typeface="Courier New"/>
                <a:ea typeface="Courier New"/>
                <a:cs typeface="Courier New"/>
                <a:sym typeface="Courier New"/>
              </a:rPr>
              <a:t> = </a:t>
            </a:r>
            <a:r>
              <a:rPr lang="en-GB" sz="1450">
                <a:solidFill>
                  <a:srgbClr val="569CD6"/>
                </a:solidFill>
                <a:highlight>
                  <a:srgbClr val="1E1E1E"/>
                </a:highlight>
                <a:latin typeface="Courier New"/>
                <a:ea typeface="Courier New"/>
                <a:cs typeface="Courier New"/>
                <a:sym typeface="Courier New"/>
              </a:rPr>
              <a:t>new</a:t>
            </a:r>
            <a:r>
              <a:rPr lang="en-GB" sz="1450">
                <a:solidFill>
                  <a:srgbClr val="D4D4D4"/>
                </a:solidFill>
                <a:highlight>
                  <a:srgbClr val="1E1E1E"/>
                </a:highlight>
                <a:latin typeface="Courier New"/>
                <a:ea typeface="Courier New"/>
                <a:cs typeface="Courier New"/>
                <a:sym typeface="Courier New"/>
              </a:rPr>
              <a:t> </a:t>
            </a:r>
            <a:r>
              <a:rPr lang="en-GB" sz="1450">
                <a:solidFill>
                  <a:srgbClr val="4EC9B0"/>
                </a:solidFill>
                <a:highlight>
                  <a:srgbClr val="1E1E1E"/>
                </a:highlight>
                <a:latin typeface="Courier New"/>
                <a:ea typeface="Courier New"/>
                <a:cs typeface="Courier New"/>
                <a:sym typeface="Courier New"/>
              </a:rPr>
              <a:t>Persona</a:t>
            </a:r>
            <a:r>
              <a:rPr lang="en-GB" sz="1450">
                <a:solidFill>
                  <a:srgbClr val="D4D4D4"/>
                </a:solidFill>
                <a:highlight>
                  <a:srgbClr val="1E1E1E"/>
                </a:highlight>
                <a:latin typeface="Courier New"/>
                <a:ea typeface="Courier New"/>
                <a:cs typeface="Courier New"/>
                <a:sym typeface="Courier New"/>
              </a:rPr>
              <a:t>(</a:t>
            </a:r>
            <a:r>
              <a:rPr lang="en-GB" sz="1450">
                <a:solidFill>
                  <a:srgbClr val="CE9178"/>
                </a:solidFill>
                <a:highlight>
                  <a:srgbClr val="1E1E1E"/>
                </a:highlight>
                <a:latin typeface="Courier New"/>
                <a:ea typeface="Courier New"/>
                <a:cs typeface="Courier New"/>
                <a:sym typeface="Courier New"/>
              </a:rPr>
              <a:t>'pepe'</a:t>
            </a:r>
            <a:r>
              <a:rPr lang="en-GB" sz="1450">
                <a:solidFill>
                  <a:srgbClr val="D4D4D4"/>
                </a:solidFill>
                <a:highlight>
                  <a:srgbClr val="1E1E1E"/>
                </a:highlight>
                <a:latin typeface="Courier New"/>
                <a:ea typeface="Courier New"/>
                <a:cs typeface="Courier New"/>
                <a:sym typeface="Courier New"/>
              </a:rPr>
              <a:t>, </a:t>
            </a:r>
            <a:r>
              <a:rPr lang="en-GB" sz="1450">
                <a:solidFill>
                  <a:srgbClr val="B5CEA8"/>
                </a:solidFill>
                <a:highlight>
                  <a:srgbClr val="1E1E1E"/>
                </a:highlight>
                <a:latin typeface="Courier New"/>
                <a:ea typeface="Courier New"/>
                <a:cs typeface="Courier New"/>
                <a:sym typeface="Courier New"/>
              </a:rPr>
              <a:t>5</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9CDCFE"/>
                </a:solidFill>
                <a:highlight>
                  <a:srgbClr val="1E1E1E"/>
                </a:highlight>
                <a:latin typeface="Courier New"/>
                <a:ea typeface="Courier New"/>
                <a:cs typeface="Courier New"/>
                <a:sym typeface="Courier New"/>
              </a:rPr>
              <a:t>console</a:t>
            </a:r>
            <a:r>
              <a:rPr lang="en-GB" sz="1450">
                <a:solidFill>
                  <a:srgbClr val="D4D4D4"/>
                </a:solidFill>
                <a:highlight>
                  <a:srgbClr val="1E1E1E"/>
                </a:highlight>
                <a:latin typeface="Courier New"/>
                <a:ea typeface="Courier New"/>
                <a:cs typeface="Courier New"/>
                <a:sym typeface="Courier New"/>
              </a:rPr>
              <a:t>.</a:t>
            </a:r>
            <a:r>
              <a:rPr lang="en-GB" sz="1450">
                <a:solidFill>
                  <a:srgbClr val="DCDCAA"/>
                </a:solidFill>
                <a:highlight>
                  <a:srgbClr val="1E1E1E"/>
                </a:highlight>
                <a:latin typeface="Courier New"/>
                <a:ea typeface="Courier New"/>
                <a:cs typeface="Courier New"/>
                <a:sym typeface="Courier New"/>
              </a:rPr>
              <a:t>log</a:t>
            </a:r>
            <a:r>
              <a:rPr lang="en-GB" sz="1450">
                <a:solidFill>
                  <a:srgbClr val="D4D4D4"/>
                </a:solidFill>
                <a:highlight>
                  <a:srgbClr val="1E1E1E"/>
                </a:highlight>
                <a:latin typeface="Courier New"/>
                <a:ea typeface="Courier New"/>
                <a:cs typeface="Courier New"/>
                <a:sym typeface="Courier New"/>
              </a:rPr>
              <a:t>(</a:t>
            </a:r>
            <a:r>
              <a:rPr lang="en-GB" sz="1450">
                <a:solidFill>
                  <a:srgbClr val="4FC1FF"/>
                </a:solidFill>
                <a:highlight>
                  <a:srgbClr val="1E1E1E"/>
                </a:highlight>
                <a:latin typeface="Courier New"/>
                <a:ea typeface="Courier New"/>
                <a:cs typeface="Courier New"/>
                <a:sym typeface="Courier New"/>
              </a:rPr>
              <a:t>p</a:t>
            </a:r>
            <a:r>
              <a:rPr lang="en-GB" sz="1450">
                <a:solidFill>
                  <a:srgbClr val="D4D4D4"/>
                </a:solidFill>
                <a:highlight>
                  <a:srgbClr val="1E1E1E"/>
                </a:highlight>
                <a:latin typeface="Courier New"/>
                <a:ea typeface="Courier New"/>
                <a:cs typeface="Courier New"/>
                <a:sym typeface="Courier New"/>
              </a:rPr>
              <a:t>)</a:t>
            </a:r>
            <a:endParaRPr sz="14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lnSpc>
                <a:spcPct val="135714"/>
              </a:lnSpc>
              <a:spcBef>
                <a:spcPts val="0"/>
              </a:spcBef>
              <a:spcAft>
                <a:spcPts val="0"/>
              </a:spcAft>
              <a:buNone/>
            </a:pPr>
            <a:r>
              <a:rPr lang="en-GB" sz="1450">
                <a:solidFill>
                  <a:srgbClr val="6A9955"/>
                </a:solidFill>
                <a:highlight>
                  <a:srgbClr val="1E1E1E"/>
                </a:highlight>
                <a:latin typeface="Courier New"/>
                <a:ea typeface="Courier New"/>
                <a:cs typeface="Courier New"/>
                <a:sym typeface="Courier New"/>
              </a:rPr>
              <a:t>// muestra por pantalla:</a:t>
            </a:r>
            <a:endParaRPr sz="14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A9955"/>
                </a:solidFill>
                <a:highlight>
                  <a:srgbClr val="1E1E1E"/>
                </a:highlight>
                <a:latin typeface="Courier New"/>
                <a:ea typeface="Courier New"/>
                <a:cs typeface="Courier New"/>
                <a:sym typeface="Courier New"/>
              </a:rPr>
              <a:t>// Persona { nombre: </a:t>
            </a:r>
            <a:r>
              <a:rPr lang="en-GB" sz="1050">
                <a:solidFill>
                  <a:srgbClr val="6A9955"/>
                </a:solidFill>
                <a:highlight>
                  <a:srgbClr val="1E1E1E"/>
                </a:highlight>
                <a:latin typeface="Courier New"/>
                <a:ea typeface="Courier New"/>
                <a:cs typeface="Courier New"/>
                <a:sym typeface="Courier New"/>
              </a:rPr>
              <a:t>'</a:t>
            </a:r>
            <a:r>
              <a:rPr lang="en-GB" sz="1450">
                <a:solidFill>
                  <a:srgbClr val="6A9955"/>
                </a:solidFill>
                <a:highlight>
                  <a:srgbClr val="1E1E1E"/>
                </a:highlight>
                <a:latin typeface="Courier New"/>
                <a:ea typeface="Courier New"/>
                <a:cs typeface="Courier New"/>
                <a:sym typeface="Courier New"/>
              </a:rPr>
              <a:t>pepe</a:t>
            </a:r>
            <a:r>
              <a:rPr lang="en-GB" sz="1050">
                <a:solidFill>
                  <a:srgbClr val="6A9955"/>
                </a:solidFill>
                <a:highlight>
                  <a:srgbClr val="1E1E1E"/>
                </a:highlight>
                <a:latin typeface="Courier New"/>
                <a:ea typeface="Courier New"/>
                <a:cs typeface="Courier New"/>
                <a:sym typeface="Courier New"/>
              </a:rPr>
              <a:t>'</a:t>
            </a:r>
            <a:r>
              <a:rPr lang="en-GB" sz="1450">
                <a:solidFill>
                  <a:srgbClr val="6A9955"/>
                </a:solidFill>
                <a:highlight>
                  <a:srgbClr val="1E1E1E"/>
                </a:highlight>
                <a:latin typeface="Courier New"/>
                <a:ea typeface="Courier New"/>
                <a:cs typeface="Courier New"/>
                <a:sym typeface="Courier New"/>
              </a:rPr>
              <a:t>, edad: 5 }</a:t>
            </a:r>
            <a:endParaRPr sz="145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4" name="Shape 104"/>
        <p:cNvGrpSpPr/>
        <p:nvPr/>
      </p:nvGrpSpPr>
      <p:grpSpPr>
        <a:xfrm>
          <a:off x="0" y="0"/>
          <a:ext cx="0" cy="0"/>
          <a:chOff x="0" y="0"/>
          <a:chExt cx="0" cy="0"/>
        </a:xfrm>
      </p:grpSpPr>
      <p:sp>
        <p:nvSpPr>
          <p:cNvPr id="105" name="Google Shape;105;p1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REPASANDO...</a:t>
            </a:r>
            <a:endParaRPr i="1" sz="3600">
              <a:solidFill>
                <a:srgbClr val="121212"/>
              </a:solidFill>
              <a:latin typeface="Anton"/>
              <a:ea typeface="Anton"/>
              <a:cs typeface="Anton"/>
              <a:sym typeface="Anton"/>
            </a:endParaRPr>
          </a:p>
        </p:txBody>
      </p:sp>
      <p:pic>
        <p:nvPicPr>
          <p:cNvPr id="106" name="Google Shape;106;p17"/>
          <p:cNvPicPr preferRelativeResize="0"/>
          <p:nvPr/>
        </p:nvPicPr>
        <p:blipFill>
          <a:blip r:embed="rId3">
            <a:alphaModFix/>
          </a:blip>
          <a:stretch>
            <a:fillRect/>
          </a:stretch>
        </p:blipFill>
        <p:spPr>
          <a:xfrm>
            <a:off x="6265000" y="4033524"/>
            <a:ext cx="3334951" cy="1435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2"/>
          <p:cNvSpPr txBox="1"/>
          <p:nvPr/>
        </p:nvSpPr>
        <p:spPr>
          <a:xfrm>
            <a:off x="809550" y="2556000"/>
            <a:ext cx="7524900" cy="126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Clases</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a:latin typeface="Helvetica Neue Light"/>
                <a:ea typeface="Helvetica Neue Light"/>
                <a:cs typeface="Helvetica Neue Light"/>
                <a:sym typeface="Helvetica Neue Light"/>
              </a:rPr>
              <a:t>Tiempo aproximado: 15 minutos</a:t>
            </a:r>
            <a:endParaRPr i="1">
              <a:latin typeface="Helvetica Neue Light"/>
              <a:ea typeface="Helvetica Neue Light"/>
              <a:cs typeface="Helvetica Neue Light"/>
              <a:sym typeface="Helvetica Neue Light"/>
            </a:endParaRPr>
          </a:p>
        </p:txBody>
      </p:sp>
      <p:pic>
        <p:nvPicPr>
          <p:cNvPr id="424" name="Google Shape;424;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5" name="Google Shape;425;p6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3"/>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Clases</a:t>
            </a:r>
            <a:endParaRPr i="1" sz="2600">
              <a:latin typeface="Anton"/>
              <a:ea typeface="Anton"/>
              <a:cs typeface="Anton"/>
              <a:sym typeface="Anton"/>
            </a:endParaRPr>
          </a:p>
        </p:txBody>
      </p:sp>
      <p:sp>
        <p:nvSpPr>
          <p:cNvPr id="431" name="Google Shape;431;p63"/>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En este ejercicio construiremos una herramienta que permita</a:t>
            </a:r>
            <a:r>
              <a:rPr lang="en-GB" sz="1700">
                <a:solidFill>
                  <a:schemeClr val="dk1"/>
                </a:solidFill>
                <a:highlight>
                  <a:schemeClr val="lt1"/>
                </a:highlight>
                <a:latin typeface="Helvetica Neue Light"/>
                <a:ea typeface="Helvetica Neue Light"/>
                <a:cs typeface="Helvetica Neue Light"/>
                <a:sym typeface="Helvetica Neue Light"/>
              </a:rPr>
              <a:t> que diferentes personas puedan llevar cuentas individuales sobre algo que deseen contabilizar, al mismo tiempo que nos brinde una contabilidad general del total contado. Para ello: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Definir la clase Contador.</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Cada instancia de contador debe ser identificada con el nombre de la persona responsable de ese conteo.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Cada instancia inicia su cuenta individual en cero.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chemeClr val="dk1"/>
              </a:buClr>
              <a:buSzPts val="1700"/>
              <a:buFont typeface="Helvetica Neue Light"/>
              <a:buAutoNum type="arabicParenR"/>
            </a:pPr>
            <a:r>
              <a:rPr lang="en-GB" sz="1700">
                <a:solidFill>
                  <a:schemeClr val="dk1"/>
                </a:solidFill>
                <a:highlight>
                  <a:schemeClr val="lt1"/>
                </a:highlight>
                <a:latin typeface="Helvetica Neue Light"/>
                <a:ea typeface="Helvetica Neue Light"/>
                <a:cs typeface="Helvetica Neue Light"/>
                <a:sym typeface="Helvetica Neue Light"/>
              </a:rPr>
              <a:t>La clase en sí misma posee un valor estático con el que lleva la cuenta de todo lo contado por sus instancias, el cual también inicia en cero.</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32" name="Google Shape;432;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3" name="Google Shape;433;p63"/>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4"/>
          <p:cNvSpPr txBox="1"/>
          <p:nvPr/>
        </p:nvSpPr>
        <p:spPr>
          <a:xfrm>
            <a:off x="2183550" y="230350"/>
            <a:ext cx="4776900" cy="9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Clases</a:t>
            </a:r>
            <a:endParaRPr i="1" sz="2600">
              <a:latin typeface="Anton"/>
              <a:ea typeface="Anton"/>
              <a:cs typeface="Anton"/>
              <a:sym typeface="Anton"/>
            </a:endParaRPr>
          </a:p>
        </p:txBody>
      </p:sp>
      <p:sp>
        <p:nvSpPr>
          <p:cNvPr id="439" name="Google Shape;439;p64"/>
          <p:cNvSpPr txBox="1"/>
          <p:nvPr/>
        </p:nvSpPr>
        <p:spPr>
          <a:xfrm>
            <a:off x="421650" y="1066152"/>
            <a:ext cx="8300700" cy="35877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4)    Definir un método </a:t>
            </a:r>
            <a:r>
              <a:rPr lang="en-GB" sz="1700">
                <a:solidFill>
                  <a:schemeClr val="dk1"/>
                </a:solidFill>
                <a:highlight>
                  <a:schemeClr val="lt1"/>
                </a:highlight>
                <a:latin typeface="Consolas"/>
                <a:ea typeface="Consolas"/>
                <a:cs typeface="Consolas"/>
                <a:sym typeface="Consolas"/>
              </a:rPr>
              <a:t>obtenerResponsable</a:t>
            </a:r>
            <a:r>
              <a:rPr lang="en-GB" sz="1700">
                <a:solidFill>
                  <a:schemeClr val="dk1"/>
                </a:solidFill>
                <a:highlight>
                  <a:schemeClr val="lt1"/>
                </a:highlight>
                <a:latin typeface="Helvetica Neue Light"/>
                <a:ea typeface="Helvetica Neue Light"/>
                <a:cs typeface="Helvetica Neue Light"/>
                <a:sym typeface="Helvetica Neue Light"/>
              </a:rPr>
              <a:t> que devuelva el nombre del responsable de la instancia.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5)    </a:t>
            </a:r>
            <a:r>
              <a:rPr lang="en-GB" sz="1700">
                <a:solidFill>
                  <a:schemeClr val="dk1"/>
                </a:solidFill>
                <a:highlight>
                  <a:schemeClr val="lt1"/>
                </a:highlight>
                <a:latin typeface="Helvetica Neue Light"/>
                <a:ea typeface="Helvetica Neue Light"/>
                <a:cs typeface="Helvetica Neue Light"/>
                <a:sym typeface="Helvetica Neue Light"/>
              </a:rPr>
              <a:t>Definir un método </a:t>
            </a:r>
            <a:r>
              <a:rPr lang="en-GB" sz="1700">
                <a:solidFill>
                  <a:schemeClr val="dk1"/>
                </a:solidFill>
                <a:highlight>
                  <a:schemeClr val="lt1"/>
                </a:highlight>
                <a:latin typeface="Consolas"/>
                <a:ea typeface="Consolas"/>
                <a:cs typeface="Consolas"/>
                <a:sym typeface="Consolas"/>
              </a:rPr>
              <a:t>obtenerCuentaIndividual</a:t>
            </a:r>
            <a:r>
              <a:rPr lang="en-GB" sz="1700">
                <a:solidFill>
                  <a:schemeClr val="dk1"/>
                </a:solidFill>
                <a:highlight>
                  <a:schemeClr val="lt1"/>
                </a:highlight>
                <a:latin typeface="Helvetica Neue Light"/>
                <a:ea typeface="Helvetica Neue Light"/>
                <a:cs typeface="Helvetica Neue Light"/>
                <a:sym typeface="Helvetica Neue Light"/>
              </a:rPr>
              <a:t> que devuelva la cantidad contada por la instancia.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6)    Definir un método </a:t>
            </a:r>
            <a:r>
              <a:rPr lang="en-GB" sz="1700">
                <a:solidFill>
                  <a:schemeClr val="dk1"/>
                </a:solidFill>
                <a:highlight>
                  <a:schemeClr val="lt1"/>
                </a:highlight>
                <a:latin typeface="Consolas"/>
                <a:ea typeface="Consolas"/>
                <a:cs typeface="Consolas"/>
                <a:sym typeface="Consolas"/>
              </a:rPr>
              <a:t>obtenerCuentaGlobal</a:t>
            </a:r>
            <a:r>
              <a:rPr lang="en-GB" sz="1700">
                <a:solidFill>
                  <a:schemeClr val="dk1"/>
                </a:solidFill>
                <a:highlight>
                  <a:schemeClr val="lt1"/>
                </a:highlight>
                <a:latin typeface="Helvetica Neue Light"/>
                <a:ea typeface="Helvetica Neue Light"/>
                <a:cs typeface="Helvetica Neue Light"/>
                <a:sym typeface="Helvetica Neue Light"/>
              </a:rPr>
              <a:t> que devuelva la cantidad contada por todos los contadores creados hasta el momento.</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7)    Definir el método </a:t>
            </a:r>
            <a:r>
              <a:rPr lang="en-GB" sz="1700">
                <a:solidFill>
                  <a:schemeClr val="dk1"/>
                </a:solidFill>
                <a:highlight>
                  <a:schemeClr val="lt1"/>
                </a:highlight>
                <a:latin typeface="Consolas"/>
                <a:ea typeface="Consolas"/>
                <a:cs typeface="Consolas"/>
                <a:sym typeface="Consolas"/>
              </a:rPr>
              <a:t>contar</a:t>
            </a:r>
            <a:r>
              <a:rPr lang="en-GB" sz="1700">
                <a:solidFill>
                  <a:schemeClr val="dk1"/>
                </a:solidFill>
                <a:highlight>
                  <a:schemeClr val="lt1"/>
                </a:highlight>
                <a:latin typeface="Helvetica Neue Light"/>
                <a:ea typeface="Helvetica Neue Light"/>
                <a:cs typeface="Helvetica Neue Light"/>
                <a:sym typeface="Helvetica Neue Light"/>
              </a:rPr>
              <a:t> que incremente en uno tanto la cuenta individual como la cuenta general</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40" name="Google Shape;440;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1" name="Google Shape;441;p64"/>
          <p:cNvPicPr preferRelativeResize="0"/>
          <p:nvPr/>
        </p:nvPicPr>
        <p:blipFill rotWithShape="1">
          <a:blip r:embed="rId4">
            <a:alphaModFix/>
          </a:blip>
          <a:srcRect b="0" l="0" r="0" t="0"/>
          <a:stretch/>
        </p:blipFill>
        <p:spPr>
          <a:xfrm>
            <a:off x="8205900" y="85650"/>
            <a:ext cx="818700" cy="818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5"/>
          <p:cNvSpPr txBox="1"/>
          <p:nvPr/>
        </p:nvSpPr>
        <p:spPr>
          <a:xfrm>
            <a:off x="760800" y="2915675"/>
            <a:ext cx="7445100" cy="11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a:t>
            </a:r>
            <a:r>
              <a:rPr i="1" lang="en-GB" sz="4000">
                <a:latin typeface="Anton"/>
                <a:ea typeface="Anton"/>
                <a:cs typeface="Anton"/>
                <a:sym typeface="Anton"/>
              </a:rPr>
              <a:t>lases</a:t>
            </a:r>
            <a:endParaRPr i="1" sz="4000">
              <a:latin typeface="Anton"/>
              <a:ea typeface="Anton"/>
              <a:cs typeface="Anton"/>
              <a:sym typeface="Anton"/>
            </a:endParaRPr>
          </a:p>
        </p:txBody>
      </p:sp>
      <p:sp>
        <p:nvSpPr>
          <p:cNvPr id="447" name="Google Shape;447;p65"/>
          <p:cNvSpPr txBox="1"/>
          <p:nvPr/>
        </p:nvSpPr>
        <p:spPr>
          <a:xfrm>
            <a:off x="938100" y="3774925"/>
            <a:ext cx="7267800" cy="884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448" name="Google Shape;448;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9" name="Google Shape;449;p65"/>
          <p:cNvPicPr preferRelativeResize="0"/>
          <p:nvPr/>
        </p:nvPicPr>
        <p:blipFill rotWithShape="1">
          <a:blip r:embed="rId4">
            <a:alphaModFix/>
          </a:blip>
          <a:srcRect b="0" l="0" r="0" t="0"/>
          <a:stretch/>
        </p:blipFill>
        <p:spPr>
          <a:xfrm>
            <a:off x="3882275" y="1419624"/>
            <a:ext cx="1379450" cy="1379450"/>
          </a:xfrm>
          <a:prstGeom prst="rect">
            <a:avLst/>
          </a:prstGeom>
          <a:noFill/>
          <a:ln>
            <a:noFill/>
          </a:ln>
        </p:spPr>
      </p:pic>
      <p:sp>
        <p:nvSpPr>
          <p:cNvPr id="450" name="Google Shape;450;p65"/>
          <p:cNvSpPr/>
          <p:nvPr/>
        </p:nvSpPr>
        <p:spPr>
          <a:xfrm>
            <a:off x="4823975" y="1419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1</a:t>
            </a:r>
            <a:endParaRPr b="1">
              <a:solidFill>
                <a:srgbClr val="FFFFFF"/>
              </a:solidFill>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graphicFrame>
        <p:nvGraphicFramePr>
          <p:cNvPr id="455" name="Google Shape;455;p66"/>
          <p:cNvGraphicFramePr/>
          <p:nvPr/>
        </p:nvGraphicFramePr>
        <p:xfrm>
          <a:off x="153263" y="344100"/>
          <a:ext cx="3000000" cy="3000000"/>
        </p:xfrm>
        <a:graphic>
          <a:graphicData uri="http://schemas.openxmlformats.org/drawingml/2006/table">
            <a:tbl>
              <a:tblPr>
                <a:noFill/>
                <a:tableStyleId>{56A53155-8965-4213-B6B6-914970914997}</a:tableStyleId>
              </a:tblPr>
              <a:tblGrid>
                <a:gridCol w="2945825"/>
                <a:gridCol w="3822275"/>
                <a:gridCol w="2069375"/>
              </a:tblGrid>
              <a:tr h="7347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Un documento de texto con nombre de archivo </a:t>
                      </a:r>
                      <a:r>
                        <a:rPr lang="en-GB" sz="1600">
                          <a:solidFill>
                            <a:schemeClr val="dk1"/>
                          </a:solidFill>
                          <a:highlight>
                            <a:srgbClr val="A6FFCA"/>
                          </a:highlight>
                          <a:latin typeface="Helvetica Neue Light"/>
                          <a:ea typeface="Helvetica Neue Light"/>
                          <a:cs typeface="Helvetica Neue Light"/>
                          <a:sym typeface="Helvetica Neue Light"/>
                        </a:rPr>
                        <a:t>“ApellidoNombre”</a:t>
                      </a:r>
                      <a:r>
                        <a:rPr lang="en-GB" sz="1600">
                          <a:solidFill>
                            <a:schemeClr val="dk1"/>
                          </a:solidFill>
                          <a:latin typeface="Helvetica Neue Light"/>
                          <a:ea typeface="Helvetica Neue Light"/>
                          <a:cs typeface="Helvetica Neue Light"/>
                          <a:sym typeface="Helvetica Neue Light"/>
                        </a:rPr>
                        <a:t> con que cumpla la siguiente consigna.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rtl="0" algn="l">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Consigna:</a:t>
                      </a:r>
                      <a:r>
                        <a:rPr lang="en-GB" sz="1700">
                          <a:latin typeface="Helvetica Neue Light"/>
                          <a:ea typeface="Helvetica Neue Light"/>
                          <a:cs typeface="Helvetica Neue Light"/>
                          <a:sym typeface="Helvetica Neue Light"/>
                        </a:rPr>
                        <a:t> </a:t>
                      </a:r>
                      <a:endParaRPr sz="1700">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latin typeface="Helvetica Neue Light"/>
                          <a:ea typeface="Helvetica Neue Light"/>
                          <a:cs typeface="Helvetica Neue Light"/>
                          <a:sym typeface="Helvetica Neue Light"/>
                        </a:rPr>
                        <a:t>1) </a:t>
                      </a:r>
                      <a:r>
                        <a:rPr lang="en-GB" sz="1700">
                          <a:solidFill>
                            <a:schemeClr val="dk1"/>
                          </a:solidFill>
                          <a:latin typeface="Helvetica Neue Light"/>
                          <a:ea typeface="Helvetica Neue Light"/>
                          <a:cs typeface="Helvetica Neue Light"/>
                          <a:sym typeface="Helvetica Neue Light"/>
                        </a:rPr>
                        <a:t>Declarar una clase Usuario</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2) Hacer que Usuario cuente con los siguientes atributos: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nombre:</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apellido</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libros</a:t>
                      </a:r>
                      <a:r>
                        <a:rPr lang="en-GB" sz="1700">
                          <a:solidFill>
                            <a:schemeClr val="dk1"/>
                          </a:solidFill>
                          <a:latin typeface="Consolas"/>
                          <a:ea typeface="Consolas"/>
                          <a:cs typeface="Consolas"/>
                          <a:sym typeface="Consolas"/>
                        </a:rPr>
                        <a:t>: Object[]</a:t>
                      </a:r>
                      <a:endParaRPr sz="1700">
                        <a:solidFill>
                          <a:schemeClr val="dk1"/>
                        </a:solidFill>
                        <a:latin typeface="Consolas"/>
                        <a:ea typeface="Consolas"/>
                        <a:cs typeface="Consolas"/>
                        <a:sym typeface="Consolas"/>
                      </a:endParaRPr>
                    </a:p>
                    <a:p>
                      <a:pPr indent="-336550" lvl="0" marL="457200" rtl="0" algn="l">
                        <a:spcBef>
                          <a:spcPts val="0"/>
                        </a:spcBef>
                        <a:spcAft>
                          <a:spcPts val="0"/>
                        </a:spcAft>
                        <a:buClr>
                          <a:schemeClr val="dk1"/>
                        </a:buClr>
                        <a:buSzPts val="1700"/>
                        <a:buFont typeface="Consolas"/>
                        <a:buChar char="●"/>
                      </a:pPr>
                      <a:r>
                        <a:rPr i="1" lang="en-GB" sz="1700">
                          <a:solidFill>
                            <a:schemeClr val="dk1"/>
                          </a:solidFill>
                          <a:latin typeface="Consolas"/>
                          <a:ea typeface="Consolas"/>
                          <a:cs typeface="Consolas"/>
                          <a:sym typeface="Consolas"/>
                        </a:rPr>
                        <a:t>mascotas:</a:t>
                      </a:r>
                      <a:r>
                        <a:rPr lang="en-GB" sz="1700">
                          <a:solidFill>
                            <a:schemeClr val="dk1"/>
                          </a:solidFill>
                          <a:latin typeface="Consolas"/>
                          <a:ea typeface="Consolas"/>
                          <a:cs typeface="Consolas"/>
                          <a:sym typeface="Consolas"/>
                        </a:rPr>
                        <a:t> String[]</a:t>
                      </a:r>
                      <a:endParaRPr sz="1700">
                        <a:solidFill>
                          <a:schemeClr val="dk1"/>
                        </a:solidFill>
                        <a:latin typeface="Consolas"/>
                        <a:ea typeface="Consolas"/>
                        <a:cs typeface="Consolas"/>
                        <a:sym typeface="Consolas"/>
                      </a:endParaRPr>
                    </a:p>
                    <a:p>
                      <a:pPr indent="0" lvl="0" marL="0" rtl="0" algn="l">
                        <a:spcBef>
                          <a:spcPts val="0"/>
                        </a:spcBef>
                        <a:spcAft>
                          <a:spcPts val="0"/>
                        </a:spcAft>
                        <a:buNone/>
                      </a:pPr>
                      <a:r>
                        <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latin typeface="Helvetica Neue Light"/>
                          <a:ea typeface="Helvetica Neue Light"/>
                          <a:cs typeface="Helvetica Neue Light"/>
                          <a:sym typeface="Helvetica Neue Light"/>
                        </a:rPr>
                        <a:t>Los valores de los atributos se deberán cargar a través del constructor, al momento de crear las instancias.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56" name="Google Shape;456;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7" name="Google Shape;457;p66"/>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
        <p:nvSpPr>
          <p:cNvPr id="458" name="Google Shape;458;p66"/>
          <p:cNvSpPr/>
          <p:nvPr/>
        </p:nvSpPr>
        <p:spPr>
          <a:xfrm>
            <a:off x="8511150" y="12590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sz="800">
                <a:solidFill>
                  <a:srgbClr val="FFFFFF"/>
                </a:solidFill>
                <a:latin typeface="Helvetica Neue"/>
                <a:ea typeface="Helvetica Neue"/>
                <a:cs typeface="Helvetica Neue"/>
                <a:sym typeface="Helvetica Neue"/>
              </a:rPr>
              <a:t>1</a:t>
            </a:r>
            <a:endParaRPr b="1" sz="800">
              <a:solidFill>
                <a:srgbClr val="FFFFFF"/>
              </a:solidFill>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graphicFrame>
        <p:nvGraphicFramePr>
          <p:cNvPr id="463" name="Google Shape;463;p67"/>
          <p:cNvGraphicFramePr/>
          <p:nvPr/>
        </p:nvGraphicFramePr>
        <p:xfrm>
          <a:off x="153263" y="344100"/>
          <a:ext cx="3000000" cy="3000000"/>
        </p:xfrm>
        <a:graphic>
          <a:graphicData uri="http://schemas.openxmlformats.org/drawingml/2006/table">
            <a:tbl>
              <a:tblPr>
                <a:noFill/>
                <a:tableStyleId>{56A53155-8965-4213-B6B6-914970914997}</a:tableStyleId>
              </a:tblPr>
              <a:tblGrid>
                <a:gridCol w="2945825"/>
                <a:gridCol w="3822275"/>
                <a:gridCol w="2069375"/>
              </a:tblGrid>
              <a:tr h="73472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Un documento de texto con nombre de archivo </a:t>
                      </a:r>
                      <a:r>
                        <a:rPr lang="en-GB" sz="1600">
                          <a:solidFill>
                            <a:schemeClr val="dk1"/>
                          </a:solidFill>
                          <a:highlight>
                            <a:srgbClr val="A6FFCA"/>
                          </a:highlight>
                          <a:latin typeface="Helvetica Neue Light"/>
                          <a:ea typeface="Helvetica Neue Light"/>
                          <a:cs typeface="Helvetica Neue Light"/>
                          <a:sym typeface="Helvetica Neue Light"/>
                        </a:rPr>
                        <a:t>“ApellidoNombre”</a:t>
                      </a:r>
                      <a:r>
                        <a:rPr lang="en-GB" sz="1600">
                          <a:solidFill>
                            <a:schemeClr val="dk1"/>
                          </a:solidFill>
                          <a:latin typeface="Helvetica Neue Light"/>
                          <a:ea typeface="Helvetica Neue Light"/>
                          <a:cs typeface="Helvetica Neue Light"/>
                          <a:sym typeface="Helvetica Neue Light"/>
                        </a:rPr>
                        <a:t> con que cumpla la siguiente consigna.</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rtl="0" algn="l">
                        <a:spcBef>
                          <a:spcPts val="0"/>
                        </a:spcBef>
                        <a:spcAft>
                          <a:spcPts val="0"/>
                        </a:spcAft>
                        <a:buNone/>
                      </a:pPr>
                      <a:br>
                        <a:rPr b="1" lang="en-GB" sz="200">
                          <a:solidFill>
                            <a:srgbClr val="4D5156"/>
                          </a:solidFill>
                        </a:rPr>
                      </a:br>
                      <a:r>
                        <a:rPr lang="en-GB" sz="1700">
                          <a:latin typeface="Helvetica Neue Light"/>
                          <a:ea typeface="Helvetica Neue Light"/>
                          <a:cs typeface="Helvetica Neue Light"/>
                          <a:sym typeface="Helvetica Neue Light"/>
                        </a:rPr>
                        <a:t>3) </a:t>
                      </a:r>
                      <a:r>
                        <a:rPr lang="en-GB" sz="1700">
                          <a:solidFill>
                            <a:schemeClr val="dk1"/>
                          </a:solidFill>
                          <a:latin typeface="Helvetica Neue Light"/>
                          <a:ea typeface="Helvetica Neue Light"/>
                          <a:cs typeface="Helvetica Neue Light"/>
                          <a:sym typeface="Helvetica Neue Light"/>
                        </a:rPr>
                        <a:t>Hacer que Usuario cuente con los siguientes métodos: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getFullName()</a:t>
                      </a:r>
                      <a:r>
                        <a:rPr lang="en-GB" sz="1700">
                          <a:solidFill>
                            <a:schemeClr val="dk1"/>
                          </a:solidFill>
                          <a:latin typeface="Consolas"/>
                          <a:ea typeface="Consolas"/>
                          <a:cs typeface="Consolas"/>
                          <a:sym typeface="Consolas"/>
                        </a:rPr>
                        <a:t>: String</a:t>
                      </a:r>
                      <a:r>
                        <a:rPr lang="en-GB" sz="1700">
                          <a:solidFill>
                            <a:schemeClr val="dk1"/>
                          </a:solidFill>
                          <a:latin typeface="Helvetica Neue Light"/>
                          <a:ea typeface="Helvetica Neue Light"/>
                          <a:cs typeface="Helvetica Neue Light"/>
                          <a:sym typeface="Helvetica Neue Light"/>
                        </a:rPr>
                        <a:t>. Retorna el completo del usuario. </a:t>
                      </a:r>
                      <a:r>
                        <a:rPr i="1" lang="en-GB" sz="1700">
                          <a:solidFill>
                            <a:schemeClr val="dk1"/>
                          </a:solidFill>
                          <a:latin typeface="Helvetica Neue Light"/>
                          <a:ea typeface="Helvetica Neue Light"/>
                          <a:cs typeface="Helvetica Neue Light"/>
                          <a:sym typeface="Helvetica Neue Light"/>
                        </a:rPr>
                        <a:t>Utilizar template strings</a:t>
                      </a:r>
                      <a:r>
                        <a:rPr lang="en-GB" sz="1700">
                          <a:solidFill>
                            <a:schemeClr val="dk1"/>
                          </a:solidFill>
                          <a:latin typeface="Helvetica Neue Light"/>
                          <a:ea typeface="Helvetica Neue Light"/>
                          <a:cs typeface="Helvetica Neue Light"/>
                          <a:sym typeface="Helvetica Neue Light"/>
                        </a:rPr>
                        <a:t>.</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addMascota(String)</a:t>
                      </a:r>
                      <a:r>
                        <a:rPr lang="en-GB" sz="1700">
                          <a:solidFill>
                            <a:schemeClr val="dk1"/>
                          </a:solidFill>
                          <a:latin typeface="Consolas"/>
                          <a:ea typeface="Consolas"/>
                          <a:cs typeface="Consolas"/>
                          <a:sym typeface="Consolas"/>
                        </a:rPr>
                        <a:t>: void</a:t>
                      </a:r>
                      <a:r>
                        <a:rPr lang="en-GB" sz="1700">
                          <a:solidFill>
                            <a:schemeClr val="dk1"/>
                          </a:solidFill>
                          <a:latin typeface="Helvetica Neue Light"/>
                          <a:ea typeface="Helvetica Neue Light"/>
                          <a:cs typeface="Helvetica Neue Light"/>
                          <a:sym typeface="Helvetica Neue Light"/>
                        </a:rPr>
                        <a:t>. Recibe un nombre de mascota y lo agrega al array de mascotas.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i="1" lang="en-GB" sz="1700">
                          <a:solidFill>
                            <a:schemeClr val="dk1"/>
                          </a:solidFill>
                          <a:latin typeface="Consolas"/>
                          <a:ea typeface="Consolas"/>
                          <a:cs typeface="Consolas"/>
                          <a:sym typeface="Consolas"/>
                        </a:rPr>
                        <a:t>countMascotas(): Number</a:t>
                      </a:r>
                      <a:r>
                        <a:rPr lang="en-GB" sz="1700">
                          <a:solidFill>
                            <a:schemeClr val="dk1"/>
                          </a:solidFill>
                          <a:latin typeface="Helvetica Neue Light"/>
                          <a:ea typeface="Helvetica Neue Light"/>
                          <a:cs typeface="Helvetica Neue Light"/>
                          <a:sym typeface="Helvetica Neue Light"/>
                        </a:rPr>
                        <a:t>. Retorna la cantidad de mascotas que tiene el usuario.</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Consolas"/>
                          <a:ea typeface="Consolas"/>
                          <a:cs typeface="Consolas"/>
                          <a:sym typeface="Consolas"/>
                        </a:rPr>
                        <a:t>addBook(String, String): void</a:t>
                      </a:r>
                      <a:r>
                        <a:rPr lang="en-GB" sz="1700">
                          <a:solidFill>
                            <a:schemeClr val="dk1"/>
                          </a:solidFill>
                          <a:latin typeface="Helvetica Neue Light"/>
                          <a:ea typeface="Helvetica Neue Light"/>
                          <a:cs typeface="Helvetica Neue Light"/>
                          <a:sym typeface="Helvetica Neue Light"/>
                        </a:rPr>
                        <a:t>. Recibe un string 'nombre' y un string 'autor' y debe agregar un objeto: </a:t>
                      </a:r>
                      <a:r>
                        <a:rPr lang="en-GB" sz="1700">
                          <a:solidFill>
                            <a:schemeClr val="dk1"/>
                          </a:solidFill>
                          <a:latin typeface="Consolas"/>
                          <a:ea typeface="Consolas"/>
                          <a:cs typeface="Consolas"/>
                          <a:sym typeface="Consolas"/>
                        </a:rPr>
                        <a:t>{ nombre: String, autor: String }</a:t>
                      </a:r>
                      <a:r>
                        <a:rPr lang="en-GB" sz="1700">
                          <a:solidFill>
                            <a:schemeClr val="dk1"/>
                          </a:solidFill>
                          <a:latin typeface="Helvetica Neue Light"/>
                          <a:ea typeface="Helvetica Neue Light"/>
                          <a:cs typeface="Helvetica Neue Light"/>
                          <a:sym typeface="Helvetica Neue Light"/>
                        </a:rPr>
                        <a:t> al array de libros.</a:t>
                      </a:r>
                      <a:endParaRPr sz="1700">
                        <a:solidFill>
                          <a:schemeClr val="dk1"/>
                        </a:solidFill>
                        <a:latin typeface="Helvetica Neue Light"/>
                        <a:ea typeface="Helvetica Neue Light"/>
                        <a:cs typeface="Helvetica Neue Light"/>
                        <a:sym typeface="Helvetica Neue Light"/>
                      </a:endParaRPr>
                    </a:p>
                    <a:p>
                      <a:pPr indent="-336550" lvl="0" marL="457200" rtl="0" algn="l">
                        <a:spcBef>
                          <a:spcPts val="0"/>
                        </a:spcBef>
                        <a:spcAft>
                          <a:spcPts val="0"/>
                        </a:spcAft>
                        <a:buClr>
                          <a:schemeClr val="dk1"/>
                        </a:buClr>
                        <a:buSzPts val="1700"/>
                        <a:buFont typeface="Helvetica Neue Light"/>
                        <a:buChar char="●"/>
                      </a:pPr>
                      <a:r>
                        <a:rPr lang="en-GB" sz="1700">
                          <a:solidFill>
                            <a:schemeClr val="dk1"/>
                          </a:solidFill>
                          <a:latin typeface="Consolas"/>
                          <a:ea typeface="Consolas"/>
                          <a:cs typeface="Consolas"/>
                          <a:sym typeface="Consolas"/>
                        </a:rPr>
                        <a:t>getBookNames(): String[]</a:t>
                      </a:r>
                      <a:r>
                        <a:rPr lang="en-GB" sz="1700">
                          <a:solidFill>
                            <a:schemeClr val="dk1"/>
                          </a:solidFill>
                          <a:latin typeface="Helvetica Neue Light"/>
                          <a:ea typeface="Helvetica Neue Light"/>
                          <a:cs typeface="Helvetica Neue Light"/>
                          <a:sym typeface="Helvetica Neue Light"/>
                        </a:rPr>
                        <a:t>. Retorna un array con sólo los nombres del </a:t>
                      </a:r>
                      <a:r>
                        <a:rPr lang="en-GB" sz="1700">
                          <a:solidFill>
                            <a:schemeClr val="dk1"/>
                          </a:solidFill>
                          <a:latin typeface="Helvetica Neue Light"/>
                          <a:ea typeface="Helvetica Neue Light"/>
                          <a:cs typeface="Helvetica Neue Light"/>
                          <a:sym typeface="Helvetica Neue Light"/>
                        </a:rPr>
                        <a:t>array</a:t>
                      </a:r>
                      <a:r>
                        <a:rPr lang="en-GB" sz="1700">
                          <a:solidFill>
                            <a:schemeClr val="dk1"/>
                          </a:solidFill>
                          <a:latin typeface="Helvetica Neue Light"/>
                          <a:ea typeface="Helvetica Neue Light"/>
                          <a:cs typeface="Helvetica Neue Light"/>
                          <a:sym typeface="Helvetica Neue Light"/>
                        </a:rPr>
                        <a:t> de libros del usuario.</a:t>
                      </a:r>
                      <a:endParaRPr sz="17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700">
                          <a:solidFill>
                            <a:schemeClr val="dk1"/>
                          </a:solidFill>
                        </a:rPr>
                        <a:t>4) </a:t>
                      </a:r>
                      <a:r>
                        <a:rPr lang="en-GB" sz="1700">
                          <a:solidFill>
                            <a:schemeClr val="dk1"/>
                          </a:solidFill>
                          <a:latin typeface="Helvetica Neue Light"/>
                          <a:ea typeface="Helvetica Neue Light"/>
                          <a:cs typeface="Helvetica Neue Light"/>
                          <a:sym typeface="Helvetica Neue Light"/>
                        </a:rPr>
                        <a:t>Crear un objeto llamado usuario con valores arbitrarios e invocar todos sus métodos.</a:t>
                      </a:r>
                      <a:endParaRPr sz="17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64" name="Google Shape;464;p6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5" name="Google Shape;465;p67"/>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
        <p:nvSpPr>
          <p:cNvPr id="466" name="Google Shape;466;p67"/>
          <p:cNvSpPr/>
          <p:nvPr/>
        </p:nvSpPr>
        <p:spPr>
          <a:xfrm>
            <a:off x="8511150" y="12590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sz="800">
                <a:solidFill>
                  <a:srgbClr val="FFFFFF"/>
                </a:solidFill>
                <a:latin typeface="Helvetica Neue"/>
                <a:ea typeface="Helvetica Neue"/>
                <a:cs typeface="Helvetica Neue"/>
                <a:sym typeface="Helvetica Neue"/>
              </a:rPr>
              <a:t>1</a:t>
            </a:r>
            <a:endParaRPr b="1" sz="800">
              <a:solidFill>
                <a:srgbClr val="FFFFFF"/>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aphicFrame>
        <p:nvGraphicFramePr>
          <p:cNvPr id="471" name="Google Shape;471;p68"/>
          <p:cNvGraphicFramePr/>
          <p:nvPr/>
        </p:nvGraphicFramePr>
        <p:xfrm>
          <a:off x="153263" y="344100"/>
          <a:ext cx="3000000" cy="3000000"/>
        </p:xfrm>
        <a:graphic>
          <a:graphicData uri="http://schemas.openxmlformats.org/drawingml/2006/table">
            <a:tbl>
              <a:tblPr>
                <a:noFill/>
                <a:tableStyleId>{56A53155-8965-4213-B6B6-914970914997}</a:tableStyleId>
              </a:tblPr>
              <a:tblGrid>
                <a:gridCol w="2945825"/>
                <a:gridCol w="3822275"/>
                <a:gridCol w="2069375"/>
              </a:tblGrid>
              <a:tr h="734725">
                <a:tc gridSpan="3">
                  <a:txBody>
                    <a:bodyPr/>
                    <a:lstStyle/>
                    <a:p>
                      <a:pPr indent="0" lvl="0" marL="0" rtl="0" algn="l">
                        <a:spcBef>
                          <a:spcPts val="0"/>
                        </a:spcBef>
                        <a:spcAft>
                          <a:spcPts val="0"/>
                        </a:spcAft>
                        <a:buClr>
                          <a:schemeClr val="dk1"/>
                        </a:buClr>
                        <a:buSzPts val="1100"/>
                        <a:buFont typeface="Arial"/>
                        <a:buNone/>
                      </a:pPr>
                      <a:r>
                        <a:rPr i="1" lang="en-GB" sz="2400">
                          <a:solidFill>
                            <a:schemeClr val="dk1"/>
                          </a:solidFill>
                          <a:latin typeface="Anton"/>
                          <a:ea typeface="Anton"/>
                          <a:cs typeface="Anton"/>
                          <a:sym typeface="Anton"/>
                        </a:rPr>
                        <a:t>CLASES</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3266650">
                <a:tc gridSpan="3">
                  <a:txBody>
                    <a:bodyPr/>
                    <a:lstStyle/>
                    <a:p>
                      <a:pPr indent="0" lvl="0" marL="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600">
                          <a:latin typeface="Helvetica Neue"/>
                          <a:ea typeface="Helvetica Neue"/>
                          <a:cs typeface="Helvetica Neue"/>
                          <a:sym typeface="Helvetica Neue"/>
                        </a:rPr>
                        <a:t>&gt;&gt; Ejemplos:</a:t>
                      </a:r>
                      <a:endParaRPr b="1" sz="16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b="1" sz="1600">
                        <a:latin typeface="Helvetica Neue"/>
                        <a:ea typeface="Helvetica Neue"/>
                        <a:cs typeface="Helvetica Neue"/>
                        <a:sym typeface="Helvetica Neue"/>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countMascotas</a:t>
                      </a:r>
                      <a:r>
                        <a:rPr lang="en-GB" sz="1600">
                          <a:solidFill>
                            <a:schemeClr val="dk1"/>
                          </a:solidFill>
                          <a:latin typeface="Helvetica Neue Light"/>
                          <a:ea typeface="Helvetica Neue Light"/>
                          <a:cs typeface="Helvetica Neue Light"/>
                          <a:sym typeface="Helvetica Neue Light"/>
                        </a:rPr>
                        <a:t>: Suponiendo que el usuario tiene estas mascotas: ['perro', 'gato'] usuario.countMascotas() debería devolver 2.</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getBooks</a:t>
                      </a:r>
                      <a:r>
                        <a:rPr lang="en-GB" sz="1600">
                          <a:solidFill>
                            <a:schemeClr val="dk1"/>
                          </a:solidFill>
                          <a:latin typeface="Helvetica Neue Light"/>
                          <a:ea typeface="Helvetica Neue Light"/>
                          <a:cs typeface="Helvetica Neue Light"/>
                          <a:sym typeface="Helvetica Neue Light"/>
                        </a:rPr>
                        <a:t>: Suponiendo que el usuario tiene estos libros: [{nombre: 'El señor de las moscas',autor: 'William Golding'}, {nombre: 'Fundacion', autor: 'Isaac Asimov'}] usuario.getBooks() debería devolver ['El señor de las moscas', 'Fundacion'].</a:t>
                      </a:r>
                      <a:endParaRPr sz="1600">
                        <a:solidFill>
                          <a:schemeClr val="dk1"/>
                        </a:solidFill>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a:buChar char="●"/>
                      </a:pPr>
                      <a:r>
                        <a:rPr i="1" lang="en-GB" sz="1600">
                          <a:solidFill>
                            <a:schemeClr val="dk1"/>
                          </a:solidFill>
                          <a:latin typeface="Helvetica Neue Light"/>
                          <a:ea typeface="Helvetica Neue Light"/>
                          <a:cs typeface="Helvetica Neue Light"/>
                          <a:sym typeface="Helvetica Neue Light"/>
                        </a:rPr>
                        <a:t>getFullName</a:t>
                      </a:r>
                      <a:r>
                        <a:rPr lang="en-GB" sz="1600">
                          <a:solidFill>
                            <a:schemeClr val="dk1"/>
                          </a:solidFill>
                          <a:latin typeface="Helvetica Neue Light"/>
                          <a:ea typeface="Helvetica Neue Light"/>
                          <a:cs typeface="Helvetica Neue Light"/>
                          <a:sym typeface="Helvetica Neue Light"/>
                        </a:rPr>
                        <a:t>: Suponiendo que el usuario tiene: nombre: 'Elon' y apellido: 'Musk' usuario.getFullName() deberia devolver 'Elon Musk'</a:t>
                      </a:r>
                      <a:endParaRPr sz="1600">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2" name="Google Shape;472;p6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6" name="Shape 476"/>
        <p:cNvGrpSpPr/>
        <p:nvPr/>
      </p:nvGrpSpPr>
      <p:grpSpPr>
        <a:xfrm>
          <a:off x="0" y="0"/>
          <a:ext cx="0" cy="0"/>
          <a:chOff x="0" y="0"/>
          <a:chExt cx="0" cy="0"/>
        </a:xfrm>
      </p:grpSpPr>
      <p:sp>
        <p:nvSpPr>
          <p:cNvPr id="477" name="Google Shape;477;p6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78" name="Google Shape;478;p6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2" name="Shape 482"/>
        <p:cNvGrpSpPr/>
        <p:nvPr/>
      </p:nvGrpSpPr>
      <p:grpSpPr>
        <a:xfrm>
          <a:off x="0" y="0"/>
          <a:ext cx="0" cy="0"/>
          <a:chOff x="0" y="0"/>
          <a:chExt cx="0" cy="0"/>
        </a:xfrm>
      </p:grpSpPr>
      <p:sp>
        <p:nvSpPr>
          <p:cNvPr id="483" name="Google Shape;483;p70"/>
          <p:cNvSpPr txBox="1"/>
          <p:nvPr/>
        </p:nvSpPr>
        <p:spPr>
          <a:xfrm>
            <a:off x="1956450" y="319500"/>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PARA LA </a:t>
            </a:r>
            <a:r>
              <a:rPr i="1" lang="en-GB" sz="4800">
                <a:solidFill>
                  <a:srgbClr val="E0FF00"/>
                </a:solidFill>
                <a:latin typeface="Anton"/>
                <a:ea typeface="Anton"/>
                <a:cs typeface="Anton"/>
                <a:sym typeface="Anton"/>
              </a:rPr>
              <a:t>PRÓXIMA CLASE</a:t>
            </a:r>
            <a:endParaRPr i="1" sz="4800">
              <a:solidFill>
                <a:srgbClr val="E0FF00"/>
              </a:solidFill>
              <a:latin typeface="Anton"/>
              <a:ea typeface="Anton"/>
              <a:cs typeface="Anton"/>
              <a:sym typeface="Anton"/>
            </a:endParaRPr>
          </a:p>
        </p:txBody>
      </p:sp>
      <p:sp>
        <p:nvSpPr>
          <p:cNvPr id="484" name="Google Shape;484;p70"/>
          <p:cNvSpPr txBox="1"/>
          <p:nvPr/>
        </p:nvSpPr>
        <p:spPr>
          <a:xfrm>
            <a:off x="1561800" y="2191125"/>
            <a:ext cx="6020400" cy="206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Descargar VSCode</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(o editor de código de tu preferencia)</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Instalar la última versión de NodeJS</a:t>
            </a:r>
            <a:endParaRPr sz="2200">
              <a:solidFill>
                <a:srgbClr val="E0FF00"/>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(en este momento es la versión 16.x.x)</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8" name="Shape 488"/>
        <p:cNvGrpSpPr/>
        <p:nvPr/>
      </p:nvGrpSpPr>
      <p:grpSpPr>
        <a:xfrm>
          <a:off x="0" y="0"/>
          <a:ext cx="0" cy="0"/>
          <a:chOff x="0" y="0"/>
          <a:chExt cx="0" cy="0"/>
        </a:xfrm>
      </p:grpSpPr>
      <p:sp>
        <p:nvSpPr>
          <p:cNvPr id="489" name="Google Shape;489;p71"/>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90" name="Google Shape;490;p71"/>
          <p:cNvSpPr txBox="1"/>
          <p:nvPr/>
        </p:nvSpPr>
        <p:spPr>
          <a:xfrm>
            <a:off x="2180400" y="2623175"/>
            <a:ext cx="4783200" cy="181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a:t>
            </a:r>
            <a:r>
              <a:rPr lang="en-GB" sz="2200">
                <a:solidFill>
                  <a:srgbClr val="E0FF00"/>
                </a:solidFill>
                <a:latin typeface="Helvetica Neue Light"/>
                <a:ea typeface="Helvetica Neue Light"/>
                <a:cs typeface="Helvetica Neue Light"/>
                <a:sym typeface="Helvetica Neue Light"/>
              </a:rPr>
              <a:t>n clase hoy: </a:t>
            </a:r>
            <a:endParaRPr sz="2200">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Conceptos de progra</a:t>
            </a:r>
            <a:r>
              <a:rPr lang="en-GB" sz="2200">
                <a:solidFill>
                  <a:srgbClr val="E0FF00"/>
                </a:solidFill>
                <a:latin typeface="Helvetica Neue Light"/>
                <a:ea typeface="Helvetica Neue Light"/>
                <a:cs typeface="Helvetica Neue Light"/>
                <a:sym typeface="Helvetica Neue Light"/>
              </a:rPr>
              <a:t>mación en Javascript</a:t>
            </a:r>
            <a:endParaRPr sz="2200">
              <a:solidFill>
                <a:srgbClr val="E0FF00"/>
              </a:solidFill>
              <a:latin typeface="Helvetica Neue Light"/>
              <a:ea typeface="Helvetica Neue Light"/>
              <a:cs typeface="Helvetica Neue Light"/>
              <a:sym typeface="Helvetica Neue Light"/>
            </a:endParaRPr>
          </a:p>
          <a:p>
            <a:pPr indent="-368300" lvl="0" marL="45720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Novedades de ES6</a:t>
            </a:r>
            <a:endParaRPr sz="22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Tipos de datos en Javascript</a:t>
            </a:r>
            <a:endParaRPr i="1" sz="3600">
              <a:solidFill>
                <a:srgbClr val="E0FF00"/>
              </a:solidFill>
              <a:latin typeface="Anton"/>
              <a:ea typeface="Anton"/>
              <a:cs typeface="Anton"/>
              <a:sym typeface="Anto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4" name="Shape 494"/>
        <p:cNvGrpSpPr/>
        <p:nvPr/>
      </p:nvGrpSpPr>
      <p:grpSpPr>
        <a:xfrm>
          <a:off x="0" y="0"/>
          <a:ext cx="0" cy="0"/>
          <a:chOff x="0" y="0"/>
          <a:chExt cx="0" cy="0"/>
        </a:xfrm>
      </p:grpSpPr>
      <p:sp>
        <p:nvSpPr>
          <p:cNvPr id="495" name="Google Shape;495;p72"/>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96" name="Google Shape;496;p7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00" name="Shape 500"/>
        <p:cNvGrpSpPr/>
        <p:nvPr/>
      </p:nvGrpSpPr>
      <p:grpSpPr>
        <a:xfrm>
          <a:off x="0" y="0"/>
          <a:ext cx="0" cy="0"/>
          <a:chOff x="0" y="0"/>
          <a:chExt cx="0" cy="0"/>
        </a:xfrm>
      </p:grpSpPr>
      <p:sp>
        <p:nvSpPr>
          <p:cNvPr id="501" name="Google Shape;501;p7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02" name="Google Shape;502;p7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nvSpPr>
        <p:spPr>
          <a:xfrm>
            <a:off x="1455350" y="480550"/>
            <a:ext cx="63345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V</a:t>
            </a:r>
            <a:r>
              <a:rPr i="1" lang="en-GB" sz="4500">
                <a:latin typeface="Anton"/>
                <a:ea typeface="Anton"/>
                <a:cs typeface="Anton"/>
                <a:sym typeface="Anton"/>
              </a:rPr>
              <a:t>ariables y tipos de datos</a:t>
            </a:r>
            <a:endParaRPr i="1" sz="4500">
              <a:latin typeface="Anton"/>
              <a:ea typeface="Anton"/>
              <a:cs typeface="Anton"/>
              <a:sym typeface="Anton"/>
            </a:endParaRPr>
          </a:p>
        </p:txBody>
      </p:sp>
      <p:pic>
        <p:nvPicPr>
          <p:cNvPr id="117" name="Google Shape;117;p1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8" name="Google Shape;118;p19"/>
          <p:cNvSpPr txBox="1"/>
          <p:nvPr/>
        </p:nvSpPr>
        <p:spPr>
          <a:xfrm>
            <a:off x="601600" y="1454100"/>
            <a:ext cx="4039500" cy="17694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2000">
                <a:latin typeface="Helvetica Neue"/>
                <a:ea typeface="Helvetica Neue"/>
                <a:cs typeface="Helvetica Neue"/>
                <a:sym typeface="Helvetica Neue"/>
              </a:rPr>
              <a:t>Variable</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un espacio reservado para almacenar un dato que puede ser usado o modificado tantas veces como se desee. </a:t>
            </a:r>
            <a:endParaRPr>
              <a:solidFill>
                <a:srgbClr val="FFFFFF"/>
              </a:solidFill>
              <a:latin typeface="Helvetica Neue Light"/>
              <a:ea typeface="Helvetica Neue Light"/>
              <a:cs typeface="Helvetica Neue Light"/>
              <a:sym typeface="Helvetica Neue Light"/>
            </a:endParaRPr>
          </a:p>
        </p:txBody>
      </p:sp>
      <p:pic>
        <p:nvPicPr>
          <p:cNvPr id="119" name="Google Shape;119;p19"/>
          <p:cNvPicPr preferRelativeResize="0"/>
          <p:nvPr/>
        </p:nvPicPr>
        <p:blipFill>
          <a:blip r:embed="rId4">
            <a:alphaModFix/>
          </a:blip>
          <a:stretch>
            <a:fillRect/>
          </a:stretch>
        </p:blipFill>
        <p:spPr>
          <a:xfrm>
            <a:off x="4913178" y="1890700"/>
            <a:ext cx="3612621" cy="2082900"/>
          </a:xfrm>
          <a:prstGeom prst="rect">
            <a:avLst/>
          </a:prstGeom>
          <a:noFill/>
          <a:ln>
            <a:noFill/>
          </a:ln>
        </p:spPr>
      </p:pic>
      <p:sp>
        <p:nvSpPr>
          <p:cNvPr id="120" name="Google Shape;120;p19"/>
          <p:cNvSpPr txBox="1"/>
          <p:nvPr/>
        </p:nvSpPr>
        <p:spPr>
          <a:xfrm>
            <a:off x="587550" y="3360350"/>
            <a:ext cx="4039500" cy="1299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2000">
                <a:latin typeface="Helvetica Neue"/>
                <a:ea typeface="Helvetica Neue"/>
                <a:cs typeface="Helvetica Neue"/>
                <a:sym typeface="Helvetica Neue"/>
              </a:rPr>
              <a:t>Tipo de dato</a:t>
            </a:r>
            <a:r>
              <a:rPr b="1" lang="en-GB" sz="2000">
                <a:latin typeface="Helvetica Neue"/>
                <a:ea typeface="Helvetica Neue"/>
                <a:cs typeface="Helvetica Neue"/>
                <a:sym typeface="Helvetica Neue"/>
              </a:rPr>
              <a:t>: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es el atributo que especifica la clase de dato que almacena la variable</a:t>
            </a:r>
            <a:r>
              <a:rPr lang="en-GB" sz="2000">
                <a:latin typeface="Helvetica Neue Light"/>
                <a:ea typeface="Helvetica Neue Light"/>
                <a:cs typeface="Helvetica Neue Light"/>
                <a:sym typeface="Helvetica Neue Light"/>
              </a:rPr>
              <a:t>.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nvSpPr>
        <p:spPr>
          <a:xfrm>
            <a:off x="1671825" y="49445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Tipos de datos</a:t>
            </a:r>
            <a:endParaRPr i="1" sz="4500">
              <a:latin typeface="Anton"/>
              <a:ea typeface="Anton"/>
              <a:cs typeface="Anton"/>
              <a:sym typeface="Anton"/>
            </a:endParaRPr>
          </a:p>
        </p:txBody>
      </p:sp>
      <p:pic>
        <p:nvPicPr>
          <p:cNvPr id="126" name="Google Shape;126;p2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27" name="Google Shape;127;p20"/>
          <p:cNvSpPr txBox="1"/>
          <p:nvPr/>
        </p:nvSpPr>
        <p:spPr>
          <a:xfrm>
            <a:off x="828750" y="1483552"/>
            <a:ext cx="7697100" cy="2953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b="1" lang="en-GB" sz="2000">
                <a:latin typeface="Helvetica Neue"/>
                <a:ea typeface="Helvetica Neue"/>
                <a:cs typeface="Helvetica Neue"/>
                <a:sym typeface="Helvetica Neue"/>
              </a:rPr>
              <a:t>Tipo Primitivos: </a:t>
            </a:r>
            <a:r>
              <a:rPr i="1" lang="en-GB" sz="2000">
                <a:latin typeface="Helvetica Neue Light"/>
                <a:ea typeface="Helvetica Neue Light"/>
                <a:cs typeface="Helvetica Neue Light"/>
                <a:sym typeface="Helvetica Neue Light"/>
              </a:rPr>
              <a:t> </a:t>
            </a:r>
            <a:r>
              <a:rPr lang="en-GB" sz="2000">
                <a:latin typeface="Helvetica Neue Light"/>
                <a:ea typeface="Helvetica Neue Light"/>
                <a:cs typeface="Helvetica Neue Light"/>
                <a:sym typeface="Helvetica Neue Light"/>
              </a:rPr>
              <a:t>Incluyen a las cadenas de texto (String), variables booleanas cuyo valor puede ser true o false (Boolean) y números (Number). Además hay dos tipos primitivos especiales que son Null y Undefined. La copia es por valor.</a:t>
            </a:r>
            <a:endParaRPr sz="2000">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i="1"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b="1" lang="en-GB" sz="2000">
                <a:solidFill>
                  <a:schemeClr val="dk1"/>
                </a:solidFill>
                <a:latin typeface="Helvetica Neue"/>
                <a:ea typeface="Helvetica Neue"/>
                <a:cs typeface="Helvetica Neue"/>
                <a:sym typeface="Helvetica Neue"/>
              </a:rPr>
              <a:t>Tipo Objeto: </a:t>
            </a:r>
            <a:r>
              <a:rPr lang="en-GB" sz="2000">
                <a:solidFill>
                  <a:schemeClr val="dk1"/>
                </a:solidFill>
                <a:latin typeface="Helvetica Neue Light"/>
                <a:ea typeface="Helvetica Neue Light"/>
                <a:cs typeface="Helvetica Neue Light"/>
                <a:sym typeface="Helvetica Neue Light"/>
              </a:rPr>
              <a:t>Incluyen a los objetos (Object), a los arrays (Array) y funciones. La copia es por referencia.</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3" name="Google Shape;133;p21"/>
          <p:cNvPicPr preferRelativeResize="0"/>
          <p:nvPr/>
        </p:nvPicPr>
        <p:blipFill>
          <a:blip r:embed="rId4">
            <a:alphaModFix/>
          </a:blip>
          <a:stretch>
            <a:fillRect/>
          </a:stretch>
        </p:blipFill>
        <p:spPr>
          <a:xfrm>
            <a:off x="989062" y="188300"/>
            <a:ext cx="7165876" cy="435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