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7E_6D7E7DC7.xml" ContentType="application/vnd.ms-powerpoint.comments+xml"/>
  <Override PartName="/ppt/notesSlides/notesSlide7.xml" ContentType="application/vnd.openxmlformats-officedocument.presentationml.notesSlide+xml"/>
  <Override PartName="/ppt/comments/modernComment_185_7134291F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  <p:sldMasterId id="2147483683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258" r:id="rId8"/>
    <p:sldId id="384" r:id="rId9"/>
    <p:sldId id="388" r:id="rId10"/>
    <p:sldId id="382" r:id="rId11"/>
    <p:sldId id="389" r:id="rId12"/>
    <p:sldId id="259" r:id="rId13"/>
    <p:sldId id="383" r:id="rId14"/>
    <p:sldId id="390" r:id="rId15"/>
    <p:sldId id="385" r:id="rId16"/>
    <p:sldId id="380" r:id="rId17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7B6191-BC0F-F6A2-2FA1-4B0F33A09EF5}" name="Engel Luca Simon" initials="ELS" userId="S::luca.engel@epfl.ch::c4a59f94-8c21-4ec4-b4f9-86d20533e7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649A6-3C00-4BB9-BE21-CBAE75DAC3C4}" v="263" dt="2023-02-07T18:41:2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0" autoAdjust="0"/>
    <p:restoredTop sz="74080" autoAdjust="0"/>
  </p:normalViewPr>
  <p:slideViewPr>
    <p:cSldViewPr snapToGrid="0" snapToObjects="1" showGuides="1">
      <p:cViewPr>
        <p:scale>
          <a:sx n="81" d="100"/>
          <a:sy n="81" d="100"/>
        </p:scale>
        <p:origin x="256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gel Luca Simon" userId="c4a59f94-8c21-4ec4-b4f9-86d20533e723" providerId="ADAL" clId="{62E649A6-3C00-4BB9-BE21-CBAE75DAC3C4}"/>
    <pc:docChg chg="undo redo custSel addSld delSld modSld sldOrd">
      <pc:chgData name="Engel Luca Simon" userId="c4a59f94-8c21-4ec4-b4f9-86d20533e723" providerId="ADAL" clId="{62E649A6-3C00-4BB9-BE21-CBAE75DAC3C4}" dt="2023-02-07T19:59:11.571" v="7116" actId="20577"/>
      <pc:docMkLst>
        <pc:docMk/>
      </pc:docMkLst>
      <pc:sldChg chg="modNotesTx">
        <pc:chgData name="Engel Luca Simon" userId="c4a59f94-8c21-4ec4-b4f9-86d20533e723" providerId="ADAL" clId="{62E649A6-3C00-4BB9-BE21-CBAE75DAC3C4}" dt="2023-02-07T18:08:07.848" v="7016" actId="113"/>
        <pc:sldMkLst>
          <pc:docMk/>
          <pc:sldMk cId="413527936" sldId="256"/>
        </pc:sldMkLst>
      </pc:sldChg>
      <pc:sldChg chg="modNotesTx">
        <pc:chgData name="Engel Luca Simon" userId="c4a59f94-8c21-4ec4-b4f9-86d20533e723" providerId="ADAL" clId="{62E649A6-3C00-4BB9-BE21-CBAE75DAC3C4}" dt="2023-02-06T18:40:13.635" v="6903" actId="20577"/>
        <pc:sldMkLst>
          <pc:docMk/>
          <pc:sldMk cId="3269070600" sldId="257"/>
        </pc:sldMkLst>
      </pc:sldChg>
      <pc:sldChg chg="modSp mod modNotesTx">
        <pc:chgData name="Engel Luca Simon" userId="c4a59f94-8c21-4ec4-b4f9-86d20533e723" providerId="ADAL" clId="{62E649A6-3C00-4BB9-BE21-CBAE75DAC3C4}" dt="2023-02-07T19:59:11.571" v="7116" actId="20577"/>
        <pc:sldMkLst>
          <pc:docMk/>
          <pc:sldMk cId="4061495412" sldId="258"/>
        </pc:sldMkLst>
        <pc:spChg chg="mod">
          <ac:chgData name="Engel Luca Simon" userId="c4a59f94-8c21-4ec4-b4f9-86d20533e723" providerId="ADAL" clId="{62E649A6-3C00-4BB9-BE21-CBAE75DAC3C4}" dt="2023-02-07T19:59:11.571" v="7116" actId="20577"/>
          <ac:spMkLst>
            <pc:docMk/>
            <pc:sldMk cId="4061495412" sldId="258"/>
            <ac:spMk id="3" creationId="{935D3C24-6B99-BB48-AB10-AA3CB1F67CB4}"/>
          </ac:spMkLst>
        </pc:spChg>
      </pc:sldChg>
      <pc:sldChg chg="addSp delSp modSp mod modNotesTx">
        <pc:chgData name="Engel Luca Simon" userId="c4a59f94-8c21-4ec4-b4f9-86d20533e723" providerId="ADAL" clId="{62E649A6-3C00-4BB9-BE21-CBAE75DAC3C4}" dt="2023-02-06T18:13:55.588" v="4568" actId="20577"/>
        <pc:sldMkLst>
          <pc:docMk/>
          <pc:sldMk cId="1714791060" sldId="259"/>
        </pc:sldMkLst>
        <pc:spChg chg="mod">
          <ac:chgData name="Engel Luca Simon" userId="c4a59f94-8c21-4ec4-b4f9-86d20533e723" providerId="ADAL" clId="{62E649A6-3C00-4BB9-BE21-CBAE75DAC3C4}" dt="2023-02-06T15:18:35.446" v="1301" actId="20577"/>
          <ac:spMkLst>
            <pc:docMk/>
            <pc:sldMk cId="1714791060" sldId="259"/>
            <ac:spMk id="2" creationId="{C5A6A5DF-98DA-2646-BF29-216D95B5161A}"/>
          </ac:spMkLst>
        </pc:spChg>
        <pc:spChg chg="del">
          <ac:chgData name="Engel Luca Simon" userId="c4a59f94-8c21-4ec4-b4f9-86d20533e723" providerId="ADAL" clId="{62E649A6-3C00-4BB9-BE21-CBAE75DAC3C4}" dt="2023-02-06T15:23:15.530" v="1320" actId="478"/>
          <ac:spMkLst>
            <pc:docMk/>
            <pc:sldMk cId="1714791060" sldId="259"/>
            <ac:spMk id="4" creationId="{8B80C510-1275-1646-B3D2-A5ED0A32F2AE}"/>
          </ac:spMkLst>
        </pc:spChg>
        <pc:spChg chg="add mod">
          <ac:chgData name="Engel Luca Simon" userId="c4a59f94-8c21-4ec4-b4f9-86d20533e723" providerId="ADAL" clId="{62E649A6-3C00-4BB9-BE21-CBAE75DAC3C4}" dt="2023-02-06T18:07:37.130" v="3808" actId="20577"/>
          <ac:spMkLst>
            <pc:docMk/>
            <pc:sldMk cId="1714791060" sldId="259"/>
            <ac:spMk id="10" creationId="{0CF32E1C-3823-F2E9-6234-835CA1C160FE}"/>
          </ac:spMkLst>
        </pc:spChg>
        <pc:picChg chg="add del mod">
          <ac:chgData name="Engel Luca Simon" userId="c4a59f94-8c21-4ec4-b4f9-86d20533e723" providerId="ADAL" clId="{62E649A6-3C00-4BB9-BE21-CBAE75DAC3C4}" dt="2023-02-06T14:17:11.796" v="146" actId="22"/>
          <ac:picMkLst>
            <pc:docMk/>
            <pc:sldMk cId="1714791060" sldId="259"/>
            <ac:picMk id="9" creationId="{2F968363-F8A7-3566-D9ED-8F365CC99E80}"/>
          </ac:picMkLst>
        </pc:picChg>
        <pc:picChg chg="add del mod">
          <ac:chgData name="Engel Luca Simon" userId="c4a59f94-8c21-4ec4-b4f9-86d20533e723" providerId="ADAL" clId="{62E649A6-3C00-4BB9-BE21-CBAE75DAC3C4}" dt="2023-02-06T15:26:16.547" v="1444" actId="22"/>
          <ac:picMkLst>
            <pc:docMk/>
            <pc:sldMk cId="1714791060" sldId="259"/>
            <ac:picMk id="12" creationId="{43E43A15-D541-3D27-898E-C85B8C25EC4C}"/>
          </ac:picMkLst>
        </pc:picChg>
        <pc:picChg chg="add mod">
          <ac:chgData name="Engel Luca Simon" userId="c4a59f94-8c21-4ec4-b4f9-86d20533e723" providerId="ADAL" clId="{62E649A6-3C00-4BB9-BE21-CBAE75DAC3C4}" dt="2023-02-06T15:30:52.471" v="1481" actId="1076"/>
          <ac:picMkLst>
            <pc:docMk/>
            <pc:sldMk cId="1714791060" sldId="259"/>
            <ac:picMk id="14" creationId="{EFA76B33-69F4-3A26-439B-1B1C85743B5B}"/>
          </ac:picMkLst>
        </pc:picChg>
        <pc:cxnChg chg="add del mod">
          <ac:chgData name="Engel Luca Simon" userId="c4a59f94-8c21-4ec4-b4f9-86d20533e723" providerId="ADAL" clId="{62E649A6-3C00-4BB9-BE21-CBAE75DAC3C4}" dt="2023-02-06T15:30:42.980" v="1478" actId="11529"/>
          <ac:cxnSpMkLst>
            <pc:docMk/>
            <pc:sldMk cId="1714791060" sldId="259"/>
            <ac:cxnSpMk id="16" creationId="{C6352B6C-A199-FFFE-A2E9-32F37F80ECAA}"/>
          </ac:cxnSpMkLst>
        </pc:cxnChg>
      </pc:sldChg>
      <pc:sldChg chg="modSp del mod">
        <pc:chgData name="Engel Luca Simon" userId="c4a59f94-8c21-4ec4-b4f9-86d20533e723" providerId="ADAL" clId="{62E649A6-3C00-4BB9-BE21-CBAE75DAC3C4}" dt="2023-02-07T16:30:59.443" v="6997" actId="47"/>
        <pc:sldMkLst>
          <pc:docMk/>
          <pc:sldMk cId="4294294497" sldId="260"/>
        </pc:sldMkLst>
        <pc:spChg chg="mod">
          <ac:chgData name="Engel Luca Simon" userId="c4a59f94-8c21-4ec4-b4f9-86d20533e723" providerId="ADAL" clId="{62E649A6-3C00-4BB9-BE21-CBAE75DAC3C4}" dt="2023-02-06T15:23:35.754" v="1325" actId="20577"/>
          <ac:spMkLst>
            <pc:docMk/>
            <pc:sldMk cId="4294294497" sldId="260"/>
            <ac:spMk id="2" creationId="{3C04D4F0-9F00-D043-B80F-52268AB0057D}"/>
          </ac:spMkLst>
        </pc:spChg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1530241814" sldId="261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1134098973" sldId="262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3471667735" sldId="263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2954974611" sldId="264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3526488194" sldId="265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49978139" sldId="266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2516934719" sldId="267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1480605554" sldId="268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4144944370" sldId="269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98416688" sldId="270"/>
        </pc:sldMkLst>
      </pc:sldChg>
      <pc:sldChg chg="ord modNotesTx">
        <pc:chgData name="Engel Luca Simon" userId="c4a59f94-8c21-4ec4-b4f9-86d20533e723" providerId="ADAL" clId="{62E649A6-3C00-4BB9-BE21-CBAE75DAC3C4}" dt="2023-02-06T18:25:18.301" v="5661" actId="20577"/>
        <pc:sldMkLst>
          <pc:docMk/>
          <pc:sldMk cId="2722231666" sldId="380"/>
        </pc:sldMkLst>
      </pc:sldChg>
      <pc:sldChg chg="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2261086195" sldId="381"/>
        </pc:sldMkLst>
      </pc:sldChg>
      <pc:sldChg chg="addSp delSp modSp mod ord addCm delCm modCm modNotesTx">
        <pc:chgData name="Engel Luca Simon" userId="c4a59f94-8c21-4ec4-b4f9-86d20533e723" providerId="ADAL" clId="{62E649A6-3C00-4BB9-BE21-CBAE75DAC3C4}" dt="2023-02-07T15:19:42.934" v="6984" actId="20577"/>
        <pc:sldMkLst>
          <pc:docMk/>
          <pc:sldMk cId="1837006279" sldId="382"/>
        </pc:sldMkLst>
        <pc:spChg chg="mod">
          <ac:chgData name="Engel Luca Simon" userId="c4a59f94-8c21-4ec4-b4f9-86d20533e723" providerId="ADAL" clId="{62E649A6-3C00-4BB9-BE21-CBAE75DAC3C4}" dt="2023-02-06T14:13:41.969" v="106" actId="20577"/>
          <ac:spMkLst>
            <pc:docMk/>
            <pc:sldMk cId="1837006279" sldId="382"/>
            <ac:spMk id="2" creationId="{F18C2303-32F1-B840-8826-D5D2A570F50B}"/>
          </ac:spMkLst>
        </pc:spChg>
        <pc:spChg chg="mod">
          <ac:chgData name="Engel Luca Simon" userId="c4a59f94-8c21-4ec4-b4f9-86d20533e723" providerId="ADAL" clId="{62E649A6-3C00-4BB9-BE21-CBAE75DAC3C4}" dt="2023-02-06T18:19:23.087" v="4960" actId="14"/>
          <ac:spMkLst>
            <pc:docMk/>
            <pc:sldMk cId="1837006279" sldId="382"/>
            <ac:spMk id="3" creationId="{935D3C24-6B99-BB48-AB10-AA3CB1F67CB4}"/>
          </ac:spMkLst>
        </pc:spChg>
        <pc:spChg chg="mod ord">
          <ac:chgData name="Engel Luca Simon" userId="c4a59f94-8c21-4ec4-b4f9-86d20533e723" providerId="ADAL" clId="{62E649A6-3C00-4BB9-BE21-CBAE75DAC3C4}" dt="2023-02-06T15:14:57.784" v="1219" actId="1035"/>
          <ac:spMkLst>
            <pc:docMk/>
            <pc:sldMk cId="1837006279" sldId="382"/>
            <ac:spMk id="4" creationId="{5B64B0A5-AFC4-9D4F-91AB-92F73D0D100E}"/>
          </ac:spMkLst>
        </pc:spChg>
        <pc:spChg chg="add mod">
          <ac:chgData name="Engel Luca Simon" userId="c4a59f94-8c21-4ec4-b4f9-86d20533e723" providerId="ADAL" clId="{62E649A6-3C00-4BB9-BE21-CBAE75DAC3C4}" dt="2023-02-06T15:17:53.538" v="1251" actId="164"/>
          <ac:spMkLst>
            <pc:docMk/>
            <pc:sldMk cId="1837006279" sldId="382"/>
            <ac:spMk id="16" creationId="{E01B0C83-7D86-54D1-4913-6D6956B99457}"/>
          </ac:spMkLst>
        </pc:spChg>
        <pc:spChg chg="add mod">
          <ac:chgData name="Engel Luca Simon" userId="c4a59f94-8c21-4ec4-b4f9-86d20533e723" providerId="ADAL" clId="{62E649A6-3C00-4BB9-BE21-CBAE75DAC3C4}" dt="2023-02-06T15:17:53.538" v="1251" actId="164"/>
          <ac:spMkLst>
            <pc:docMk/>
            <pc:sldMk cId="1837006279" sldId="382"/>
            <ac:spMk id="17" creationId="{EA6FD1DD-89B3-5068-B4C7-7F2812DE8786}"/>
          </ac:spMkLst>
        </pc:spChg>
        <pc:spChg chg="add del mod">
          <ac:chgData name="Engel Luca Simon" userId="c4a59f94-8c21-4ec4-b4f9-86d20533e723" providerId="ADAL" clId="{62E649A6-3C00-4BB9-BE21-CBAE75DAC3C4}" dt="2023-02-06T14:19:48.400" v="192"/>
          <ac:spMkLst>
            <pc:docMk/>
            <pc:sldMk cId="1837006279" sldId="382"/>
            <ac:spMk id="18" creationId="{AC41E87B-4295-A8A0-7A9A-D9EB0C9C7081}"/>
          </ac:spMkLst>
        </pc:spChg>
        <pc:spChg chg="add del mod">
          <ac:chgData name="Engel Luca Simon" userId="c4a59f94-8c21-4ec4-b4f9-86d20533e723" providerId="ADAL" clId="{62E649A6-3C00-4BB9-BE21-CBAE75DAC3C4}" dt="2023-02-06T15:11:03.440" v="1175" actId="478"/>
          <ac:spMkLst>
            <pc:docMk/>
            <pc:sldMk cId="1837006279" sldId="382"/>
            <ac:spMk id="19" creationId="{D4131A31-B4F6-F37A-63F6-D1CECF573171}"/>
          </ac:spMkLst>
        </pc:spChg>
        <pc:spChg chg="add mod">
          <ac:chgData name="Engel Luca Simon" userId="c4a59f94-8c21-4ec4-b4f9-86d20533e723" providerId="ADAL" clId="{62E649A6-3C00-4BB9-BE21-CBAE75DAC3C4}" dt="2023-02-06T15:14:34.683" v="1214" actId="122"/>
          <ac:spMkLst>
            <pc:docMk/>
            <pc:sldMk cId="1837006279" sldId="382"/>
            <ac:spMk id="20" creationId="{67CF4595-7D96-F46B-1CFC-C0575B996786}"/>
          </ac:spMkLst>
        </pc:spChg>
        <pc:spChg chg="add mod">
          <ac:chgData name="Engel Luca Simon" userId="c4a59f94-8c21-4ec4-b4f9-86d20533e723" providerId="ADAL" clId="{62E649A6-3C00-4BB9-BE21-CBAE75DAC3C4}" dt="2023-02-06T15:15:43.749" v="1223" actId="313"/>
          <ac:spMkLst>
            <pc:docMk/>
            <pc:sldMk cId="1837006279" sldId="382"/>
            <ac:spMk id="21" creationId="{6574B923-5CAC-C5FE-DF22-0D1984FB2C7D}"/>
          </ac:spMkLst>
        </pc:spChg>
        <pc:grpChg chg="add del mod">
          <ac:chgData name="Engel Luca Simon" userId="c4a59f94-8c21-4ec4-b4f9-86d20533e723" providerId="ADAL" clId="{62E649A6-3C00-4BB9-BE21-CBAE75DAC3C4}" dt="2023-02-06T15:17:53.538" v="1251" actId="164"/>
          <ac:grpSpMkLst>
            <pc:docMk/>
            <pc:sldMk cId="1837006279" sldId="382"/>
            <ac:grpSpMk id="11" creationId="{4D0272C4-18E5-24D0-24F4-813ACAF15B42}"/>
          </ac:grpSpMkLst>
        </pc:grpChg>
        <pc:grpChg chg="add mod">
          <ac:chgData name="Engel Luca Simon" userId="c4a59f94-8c21-4ec4-b4f9-86d20533e723" providerId="ADAL" clId="{62E649A6-3C00-4BB9-BE21-CBAE75DAC3C4}" dt="2023-02-06T15:18:00.428" v="1272" actId="1036"/>
          <ac:grpSpMkLst>
            <pc:docMk/>
            <pc:sldMk cId="1837006279" sldId="382"/>
            <ac:grpSpMk id="22" creationId="{A2856D75-B556-5C66-3D83-4CC0BFEE331C}"/>
          </ac:grpSpMkLst>
        </pc:grpChg>
        <pc:picChg chg="add mod">
          <ac:chgData name="Engel Luca Simon" userId="c4a59f94-8c21-4ec4-b4f9-86d20533e723" providerId="ADAL" clId="{62E649A6-3C00-4BB9-BE21-CBAE75DAC3C4}" dt="2023-02-06T14:16:15.538" v="130" actId="164"/>
          <ac:picMkLst>
            <pc:docMk/>
            <pc:sldMk cId="1837006279" sldId="382"/>
            <ac:picMk id="8" creationId="{00C824AB-AA02-70AE-FA6A-2DF17F124C84}"/>
          </ac:picMkLst>
        </pc:picChg>
        <pc:picChg chg="add mod">
          <ac:chgData name="Engel Luca Simon" userId="c4a59f94-8c21-4ec4-b4f9-86d20533e723" providerId="ADAL" clId="{62E649A6-3C00-4BB9-BE21-CBAE75DAC3C4}" dt="2023-02-06T14:16:15.538" v="130" actId="164"/>
          <ac:picMkLst>
            <pc:docMk/>
            <pc:sldMk cId="1837006279" sldId="382"/>
            <ac:picMk id="9" creationId="{3DAE64C5-27C3-8468-0C5C-065021F56627}"/>
          </ac:picMkLst>
        </pc:picChg>
        <pc:picChg chg="add mod ord">
          <ac:chgData name="Engel Luca Simon" userId="c4a59f94-8c21-4ec4-b4f9-86d20533e723" providerId="ADAL" clId="{62E649A6-3C00-4BB9-BE21-CBAE75DAC3C4}" dt="2023-02-06T14:20:46.592" v="202" actId="1076"/>
          <ac:picMkLst>
            <pc:docMk/>
            <pc:sldMk cId="1837006279" sldId="382"/>
            <ac:picMk id="10" creationId="{221A5FC6-7A95-CEDD-A910-76F901CF23EB}"/>
          </ac:picMkLst>
        </pc:picChg>
        <pc:picChg chg="add del">
          <ac:chgData name="Engel Luca Simon" userId="c4a59f94-8c21-4ec4-b4f9-86d20533e723" providerId="ADAL" clId="{62E649A6-3C00-4BB9-BE21-CBAE75DAC3C4}" dt="2023-02-06T14:17:25.541" v="152" actId="22"/>
          <ac:picMkLst>
            <pc:docMk/>
            <pc:sldMk cId="1837006279" sldId="382"/>
            <ac:picMk id="13" creationId="{CDE3B8BD-30C9-2D56-6B19-B9F6E5937916}"/>
          </ac:picMkLst>
        </pc:picChg>
        <pc:picChg chg="add del">
          <ac:chgData name="Engel Luca Simon" userId="c4a59f94-8c21-4ec4-b4f9-86d20533e723" providerId="ADAL" clId="{62E649A6-3C00-4BB9-BE21-CBAE75DAC3C4}" dt="2023-02-06T14:17:31.505" v="154" actId="478"/>
          <ac:picMkLst>
            <pc:docMk/>
            <pc:sldMk cId="1837006279" sldId="382"/>
            <ac:picMk id="15" creationId="{075BA519-8D6D-9F5C-BBE1-A585A24B1C6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Engel Luca Simon" userId="c4a59f94-8c21-4ec4-b4f9-86d20533e723" providerId="ADAL" clId="{62E649A6-3C00-4BB9-BE21-CBAE75DAC3C4}" dt="2023-02-06T14:22:52.712" v="226"/>
              <pc2:cmMkLst xmlns:pc2="http://schemas.microsoft.com/office/powerpoint/2019/9/main/command">
                <pc:docMk/>
                <pc:sldMk cId="1837006279" sldId="382"/>
                <pc2:cmMk id="{77732860-8FCB-46AB-B9C8-EAE956FE9386}"/>
              </pc2:cmMkLst>
            </pc226:cmChg>
          </p:ext>
        </pc:extLst>
      </pc:sldChg>
      <pc:sldChg chg="addSp delSp modSp mod ord modAnim modNotesTx">
        <pc:chgData name="Engel Luca Simon" userId="c4a59f94-8c21-4ec4-b4f9-86d20533e723" providerId="ADAL" clId="{62E649A6-3C00-4BB9-BE21-CBAE75DAC3C4}" dt="2023-02-07T10:40:13.583" v="6958"/>
        <pc:sldMkLst>
          <pc:docMk/>
          <pc:sldMk cId="1762400216" sldId="383"/>
        </pc:sldMkLst>
        <pc:spChg chg="mod">
          <ac:chgData name="Engel Luca Simon" userId="c4a59f94-8c21-4ec4-b4f9-86d20533e723" providerId="ADAL" clId="{62E649A6-3C00-4BB9-BE21-CBAE75DAC3C4}" dt="2023-02-06T15:19:07.737" v="1314" actId="20577"/>
          <ac:spMkLst>
            <pc:docMk/>
            <pc:sldMk cId="1762400216" sldId="383"/>
            <ac:spMk id="2" creationId="{C5A6A5DF-98DA-2646-BF29-216D95B5161A}"/>
          </ac:spMkLst>
        </pc:spChg>
        <pc:spChg chg="mod">
          <ac:chgData name="Engel Luca Simon" userId="c4a59f94-8c21-4ec4-b4f9-86d20533e723" providerId="ADAL" clId="{62E649A6-3C00-4BB9-BE21-CBAE75DAC3C4}" dt="2023-02-06T16:29:12.311" v="2005" actId="113"/>
          <ac:spMkLst>
            <pc:docMk/>
            <pc:sldMk cId="1762400216" sldId="383"/>
            <ac:spMk id="3" creationId="{B3E98268-DCAB-2F4E-BCED-FA785F468478}"/>
          </ac:spMkLst>
        </pc:spChg>
        <pc:spChg chg="del">
          <ac:chgData name="Engel Luca Simon" userId="c4a59f94-8c21-4ec4-b4f9-86d20533e723" providerId="ADAL" clId="{62E649A6-3C00-4BB9-BE21-CBAE75DAC3C4}" dt="2023-02-06T16:31:10.349" v="2007" actId="478"/>
          <ac:spMkLst>
            <pc:docMk/>
            <pc:sldMk cId="1762400216" sldId="383"/>
            <ac:spMk id="4" creationId="{8B80C510-1275-1646-B3D2-A5ED0A32F2AE}"/>
          </ac:spMkLst>
        </pc:spChg>
        <pc:spChg chg="add del">
          <ac:chgData name="Engel Luca Simon" userId="c4a59f94-8c21-4ec4-b4f9-86d20533e723" providerId="ADAL" clId="{62E649A6-3C00-4BB9-BE21-CBAE75DAC3C4}" dt="2023-02-06T15:20:06.503" v="1318" actId="22"/>
          <ac:spMkLst>
            <pc:docMk/>
            <pc:sldMk cId="1762400216" sldId="383"/>
            <ac:spMk id="9" creationId="{3ACB1CCB-F05F-6DB6-9E4C-45832173C577}"/>
          </ac:spMkLst>
        </pc:spChg>
        <pc:spChg chg="add mod">
          <ac:chgData name="Engel Luca Simon" userId="c4a59f94-8c21-4ec4-b4f9-86d20533e723" providerId="ADAL" clId="{62E649A6-3C00-4BB9-BE21-CBAE75DAC3C4}" dt="2023-02-06T16:38:20.608" v="2197" actId="20577"/>
          <ac:spMkLst>
            <pc:docMk/>
            <pc:sldMk cId="1762400216" sldId="383"/>
            <ac:spMk id="10" creationId="{18FA479A-0DF5-D5B6-579C-21351E7BAAD8}"/>
          </ac:spMkLst>
        </pc:spChg>
      </pc:sldChg>
      <pc:sldChg chg="addSp delSp modSp mod ord modNotesTx">
        <pc:chgData name="Engel Luca Simon" userId="c4a59f94-8c21-4ec4-b4f9-86d20533e723" providerId="ADAL" clId="{62E649A6-3C00-4BB9-BE21-CBAE75DAC3C4}" dt="2023-02-07T10:31:43.094" v="6954" actId="20577"/>
        <pc:sldMkLst>
          <pc:docMk/>
          <pc:sldMk cId="638047406" sldId="384"/>
        </pc:sldMkLst>
        <pc:spChg chg="mod">
          <ac:chgData name="Engel Luca Simon" userId="c4a59f94-8c21-4ec4-b4f9-86d20533e723" providerId="ADAL" clId="{62E649A6-3C00-4BB9-BE21-CBAE75DAC3C4}" dt="2023-02-06T16:20:05.026" v="1784" actId="20577"/>
          <ac:spMkLst>
            <pc:docMk/>
            <pc:sldMk cId="638047406" sldId="384"/>
            <ac:spMk id="2" creationId="{626F21C7-56BC-A74B-BA53-D2D4021D16E5}"/>
          </ac:spMkLst>
        </pc:spChg>
        <pc:spChg chg="mod">
          <ac:chgData name="Engel Luca Simon" userId="c4a59f94-8c21-4ec4-b4f9-86d20533e723" providerId="ADAL" clId="{62E649A6-3C00-4BB9-BE21-CBAE75DAC3C4}" dt="2023-02-06T16:20:08.534" v="1785" actId="20577"/>
          <ac:spMkLst>
            <pc:docMk/>
            <pc:sldMk cId="638047406" sldId="384"/>
            <ac:spMk id="3" creationId="{50E3DCC4-356B-A340-9BF5-39AD9E375463}"/>
          </ac:spMkLst>
        </pc:spChg>
        <pc:spChg chg="add mod">
          <ac:chgData name="Engel Luca Simon" userId="c4a59f94-8c21-4ec4-b4f9-86d20533e723" providerId="ADAL" clId="{62E649A6-3C00-4BB9-BE21-CBAE75DAC3C4}" dt="2023-02-06T14:38:55.568" v="704" actId="1076"/>
          <ac:spMkLst>
            <pc:docMk/>
            <pc:sldMk cId="638047406" sldId="384"/>
            <ac:spMk id="8" creationId="{90CD740E-0C32-8942-E70A-D7D09F31FCB2}"/>
          </ac:spMkLst>
        </pc:spChg>
        <pc:spChg chg="add mod">
          <ac:chgData name="Engel Luca Simon" userId="c4a59f94-8c21-4ec4-b4f9-86d20533e723" providerId="ADAL" clId="{62E649A6-3C00-4BB9-BE21-CBAE75DAC3C4}" dt="2023-02-06T15:16:13.692" v="1232" actId="20577"/>
          <ac:spMkLst>
            <pc:docMk/>
            <pc:sldMk cId="638047406" sldId="384"/>
            <ac:spMk id="9" creationId="{FD62B8C9-3CED-1015-FDA3-5EC9A29D15BB}"/>
          </ac:spMkLst>
        </pc:spChg>
        <pc:spChg chg="add del mod">
          <ac:chgData name="Engel Luca Simon" userId="c4a59f94-8c21-4ec4-b4f9-86d20533e723" providerId="ADAL" clId="{62E649A6-3C00-4BB9-BE21-CBAE75DAC3C4}" dt="2023-02-06T14:33:56.416" v="694"/>
          <ac:spMkLst>
            <pc:docMk/>
            <pc:sldMk cId="638047406" sldId="384"/>
            <ac:spMk id="10" creationId="{F2DFDA3F-63D8-022B-D8FC-80B0F25B4736}"/>
          </ac:spMkLst>
        </pc:spChg>
        <pc:spChg chg="add mod">
          <ac:chgData name="Engel Luca Simon" userId="c4a59f94-8c21-4ec4-b4f9-86d20533e723" providerId="ADAL" clId="{62E649A6-3C00-4BB9-BE21-CBAE75DAC3C4}" dt="2023-02-06T15:15:39.009" v="1221" actId="313"/>
          <ac:spMkLst>
            <pc:docMk/>
            <pc:sldMk cId="638047406" sldId="384"/>
            <ac:spMk id="11" creationId="{592D4A7C-6113-A5DC-AD98-071042BCB8FA}"/>
          </ac:spMkLst>
        </pc:spChg>
      </pc:sldChg>
      <pc:sldChg chg="modSp mod ord modNotesTx">
        <pc:chgData name="Engel Luca Simon" userId="c4a59f94-8c21-4ec4-b4f9-86d20533e723" providerId="ADAL" clId="{62E649A6-3C00-4BB9-BE21-CBAE75DAC3C4}" dt="2023-02-07T18:41:25.549" v="7111" actId="20577"/>
        <pc:sldMkLst>
          <pc:docMk/>
          <pc:sldMk cId="2620415648" sldId="385"/>
        </pc:sldMkLst>
        <pc:spChg chg="mod">
          <ac:chgData name="Engel Luca Simon" userId="c4a59f94-8c21-4ec4-b4f9-86d20533e723" providerId="ADAL" clId="{62E649A6-3C00-4BB9-BE21-CBAE75DAC3C4}" dt="2023-02-07T18:41:25.549" v="7111" actId="20577"/>
          <ac:spMkLst>
            <pc:docMk/>
            <pc:sldMk cId="2620415648" sldId="385"/>
            <ac:spMk id="2" creationId="{3C04D4F0-9F00-D043-B80F-52268AB0057D}"/>
          </ac:spMkLst>
        </pc:spChg>
      </pc:sldChg>
      <pc:sldChg chg="modSp add del mod">
        <pc:chgData name="Engel Luca Simon" userId="c4a59f94-8c21-4ec4-b4f9-86d20533e723" providerId="ADAL" clId="{62E649A6-3C00-4BB9-BE21-CBAE75DAC3C4}" dt="2023-02-06T14:17:14.195" v="149"/>
        <pc:sldMkLst>
          <pc:docMk/>
          <pc:sldMk cId="1299539612" sldId="386"/>
        </pc:sldMkLst>
        <pc:spChg chg="mod">
          <ac:chgData name="Engel Luca Simon" userId="c4a59f94-8c21-4ec4-b4f9-86d20533e723" providerId="ADAL" clId="{62E649A6-3C00-4BB9-BE21-CBAE75DAC3C4}" dt="2023-02-06T14:17:13.600" v="148" actId="6549"/>
          <ac:spMkLst>
            <pc:docMk/>
            <pc:sldMk cId="1299539612" sldId="386"/>
            <ac:spMk id="2" creationId="{F18C2303-32F1-B840-8826-D5D2A570F50B}"/>
          </ac:spMkLst>
        </pc:spChg>
      </pc:sldChg>
      <pc:sldChg chg="delSp modSp add del mod">
        <pc:chgData name="Engel Luca Simon" userId="c4a59f94-8c21-4ec4-b4f9-86d20533e723" providerId="ADAL" clId="{62E649A6-3C00-4BB9-BE21-CBAE75DAC3C4}" dt="2023-02-07T16:30:59.443" v="6997" actId="47"/>
        <pc:sldMkLst>
          <pc:docMk/>
          <pc:sldMk cId="2603093067" sldId="386"/>
        </pc:sldMkLst>
        <pc:spChg chg="mod">
          <ac:chgData name="Engel Luca Simon" userId="c4a59f94-8c21-4ec4-b4f9-86d20533e723" providerId="ADAL" clId="{62E649A6-3C00-4BB9-BE21-CBAE75DAC3C4}" dt="2023-02-06T14:17:39.719" v="157" actId="6549"/>
          <ac:spMkLst>
            <pc:docMk/>
            <pc:sldMk cId="2603093067" sldId="386"/>
            <ac:spMk id="2" creationId="{F18C2303-32F1-B840-8826-D5D2A570F50B}"/>
          </ac:spMkLst>
        </pc:spChg>
        <pc:grpChg chg="del">
          <ac:chgData name="Engel Luca Simon" userId="c4a59f94-8c21-4ec4-b4f9-86d20533e723" providerId="ADAL" clId="{62E649A6-3C00-4BB9-BE21-CBAE75DAC3C4}" dt="2023-02-06T14:17:38.489" v="156" actId="478"/>
          <ac:grpSpMkLst>
            <pc:docMk/>
            <pc:sldMk cId="2603093067" sldId="386"/>
            <ac:grpSpMk id="11" creationId="{4D0272C4-18E5-24D0-24F4-813ACAF15B42}"/>
          </ac:grpSpMkLst>
        </pc:grpChg>
      </pc:sldChg>
      <pc:sldChg chg="add del">
        <pc:chgData name="Engel Luca Simon" userId="c4a59f94-8c21-4ec4-b4f9-86d20533e723" providerId="ADAL" clId="{62E649A6-3C00-4BB9-BE21-CBAE75DAC3C4}" dt="2023-02-07T16:30:59.443" v="6997" actId="47"/>
        <pc:sldMkLst>
          <pc:docMk/>
          <pc:sldMk cId="96643564" sldId="387"/>
        </pc:sldMkLst>
      </pc:sldChg>
      <pc:sldChg chg="add del">
        <pc:chgData name="Engel Luca Simon" userId="c4a59f94-8c21-4ec4-b4f9-86d20533e723" providerId="ADAL" clId="{62E649A6-3C00-4BB9-BE21-CBAE75DAC3C4}" dt="2023-02-06T14:16:53.482" v="138"/>
        <pc:sldMkLst>
          <pc:docMk/>
          <pc:sldMk cId="2593411813" sldId="387"/>
        </pc:sldMkLst>
      </pc:sldChg>
      <pc:sldChg chg="modSp add mod modTransition modNotesTx">
        <pc:chgData name="Engel Luca Simon" userId="c4a59f94-8c21-4ec4-b4f9-86d20533e723" providerId="ADAL" clId="{62E649A6-3C00-4BB9-BE21-CBAE75DAC3C4}" dt="2023-02-07T16:31:46.922" v="7012" actId="113"/>
        <pc:sldMkLst>
          <pc:docMk/>
          <pc:sldMk cId="97584727" sldId="388"/>
        </pc:sldMkLst>
        <pc:spChg chg="mod">
          <ac:chgData name="Engel Luca Simon" userId="c4a59f94-8c21-4ec4-b4f9-86d20533e723" providerId="ADAL" clId="{62E649A6-3C00-4BB9-BE21-CBAE75DAC3C4}" dt="2023-02-06T16:21:07.149" v="1792" actId="6549"/>
          <ac:spMkLst>
            <pc:docMk/>
            <pc:sldMk cId="97584727" sldId="388"/>
            <ac:spMk id="2" creationId="{626F21C7-56BC-A74B-BA53-D2D4021D16E5}"/>
          </ac:spMkLst>
        </pc:spChg>
      </pc:sldChg>
      <pc:sldChg chg="modSp add mod modTransition modNotesTx">
        <pc:chgData name="Engel Luca Simon" userId="c4a59f94-8c21-4ec4-b4f9-86d20533e723" providerId="ADAL" clId="{62E649A6-3C00-4BB9-BE21-CBAE75DAC3C4}" dt="2023-02-07T15:24:32.158" v="6996" actId="113"/>
        <pc:sldMkLst>
          <pc:docMk/>
          <pc:sldMk cId="1899243807" sldId="389"/>
        </pc:sldMkLst>
        <pc:spChg chg="mod">
          <ac:chgData name="Engel Luca Simon" userId="c4a59f94-8c21-4ec4-b4f9-86d20533e723" providerId="ADAL" clId="{62E649A6-3C00-4BB9-BE21-CBAE75DAC3C4}" dt="2023-02-06T16:26:29.557" v="1850" actId="20577"/>
          <ac:spMkLst>
            <pc:docMk/>
            <pc:sldMk cId="1899243807" sldId="389"/>
            <ac:spMk id="2" creationId="{F18C2303-32F1-B840-8826-D5D2A570F50B}"/>
          </ac:spMkLst>
        </pc:spChg>
        <pc:spChg chg="mod">
          <ac:chgData name="Engel Luca Simon" userId="c4a59f94-8c21-4ec4-b4f9-86d20533e723" providerId="ADAL" clId="{62E649A6-3C00-4BB9-BE21-CBAE75DAC3C4}" dt="2023-02-06T18:22:23.726" v="5347" actId="20577"/>
          <ac:spMkLst>
            <pc:docMk/>
            <pc:sldMk cId="1899243807" sldId="389"/>
            <ac:spMk id="3" creationId="{935D3C24-6B99-BB48-AB10-AA3CB1F67CB4}"/>
          </ac:spMkLst>
        </pc:spChg>
      </pc:sldChg>
      <pc:sldChg chg="addSp delSp modSp add mod modTransition modAnim modNotesTx">
        <pc:chgData name="Engel Luca Simon" userId="c4a59f94-8c21-4ec4-b4f9-86d20533e723" providerId="ADAL" clId="{62E649A6-3C00-4BB9-BE21-CBAE75DAC3C4}" dt="2023-02-07T18:40:12.486" v="7099" actId="20577"/>
        <pc:sldMkLst>
          <pc:docMk/>
          <pc:sldMk cId="45742972" sldId="390"/>
        </pc:sldMkLst>
        <pc:spChg chg="mod">
          <ac:chgData name="Engel Luca Simon" userId="c4a59f94-8c21-4ec4-b4f9-86d20533e723" providerId="ADAL" clId="{62E649A6-3C00-4BB9-BE21-CBAE75DAC3C4}" dt="2023-02-06T16:28:53.538" v="2004" actId="113"/>
          <ac:spMkLst>
            <pc:docMk/>
            <pc:sldMk cId="45742972" sldId="390"/>
            <ac:spMk id="3" creationId="{B3E98268-DCAB-2F4E-BCED-FA785F468478}"/>
          </ac:spMkLst>
        </pc:spChg>
        <pc:spChg chg="del">
          <ac:chgData name="Engel Luca Simon" userId="c4a59f94-8c21-4ec4-b4f9-86d20533e723" providerId="ADAL" clId="{62E649A6-3C00-4BB9-BE21-CBAE75DAC3C4}" dt="2023-02-06T16:31:21.386" v="2013" actId="478"/>
          <ac:spMkLst>
            <pc:docMk/>
            <pc:sldMk cId="45742972" sldId="390"/>
            <ac:spMk id="4" creationId="{8B80C510-1275-1646-B3D2-A5ED0A32F2AE}"/>
          </ac:spMkLst>
        </pc:spChg>
        <pc:spChg chg="add mod">
          <ac:chgData name="Engel Luca Simon" userId="c4a59f94-8c21-4ec4-b4f9-86d20533e723" providerId="ADAL" clId="{62E649A6-3C00-4BB9-BE21-CBAE75DAC3C4}" dt="2023-02-06T16:39:00.903" v="2281" actId="20577"/>
          <ac:spMkLst>
            <pc:docMk/>
            <pc:sldMk cId="45742972" sldId="390"/>
            <ac:spMk id="8" creationId="{DB59EFBF-38C2-6211-9D08-7661D855EB84}"/>
          </ac:spMkLst>
        </pc:spChg>
      </pc:sldChg>
    </pc:docChg>
  </pc:docChgLst>
</pc:chgInfo>
</file>

<file path=ppt/comments/modernComment_17E_6D7E7D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32860-8FCB-46AB-B9C8-EAE956FE9386}" authorId="{677B6191-BC0F-F6A2-2FA1-4B0F33A09EF5}" created="2023-02-06T14:22:39.9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37006279" sldId="382"/>
      <ac:spMk id="16" creationId="{E01B0C83-7D86-54D1-4913-6D6956B99457}"/>
    </ac:deMkLst>
    <p188:txBody>
      <a:bodyPr/>
      <a:lstStyle/>
      <a:p>
        <a:r>
          <a:rPr lang="en-US"/>
          <a:t>With or without the "[…]"???</a:t>
        </a:r>
      </a:p>
    </p188:txBody>
  </p188:cm>
</p188:cmLst>
</file>

<file path=ppt/comments/modernComment_185_713429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0C4F9A9-BFA0-41F9-83CE-3253C4735616}" authorId="{677B6191-BC0F-F6A2-2FA1-4B0F33A09EF5}" created="2023-02-06T14:22:39.9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99243807" sldId="389"/>
      <ac:spMk id="16" creationId="{E01B0C83-7D86-54D1-4913-6D6956B99457}"/>
    </ac:deMkLst>
    <p188:txBody>
      <a:bodyPr/>
      <a:lstStyle/>
      <a:p>
        <a:r>
          <a:rPr lang="en-US"/>
          <a:t>With or without the "[…]"???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07.02.2023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07/02/2023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my bachelor project presentation. During the course of this project, I was supervised by Thiemo.</a:t>
            </a:r>
          </a:p>
          <a:p>
            <a:endParaRPr lang="en-US" dirty="0"/>
          </a:p>
          <a:p>
            <a:r>
              <a:rPr lang="en-US" dirty="0"/>
              <a:t>Machine learning, natural language processing and chatbots are finding implementation areas almost everywhere.</a:t>
            </a:r>
          </a:p>
          <a:p>
            <a:endParaRPr lang="en-US" dirty="0"/>
          </a:p>
          <a:p>
            <a:r>
              <a:rPr lang="en-US" dirty="0"/>
              <a:t>Most notable chatbot that came out recently: </a:t>
            </a:r>
            <a:r>
              <a:rPr lang="en-US" dirty="0" err="1"/>
              <a:t>chatgpt</a:t>
            </a:r>
            <a:r>
              <a:rPr lang="en-US" dirty="0"/>
              <a:t> – we’ve all used it, be it learning phase, when programming, general questions to end a discussion, …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As we can see, Chatbots can be used in a variety of places. In this project, we focused on a chatbot as a </a:t>
            </a:r>
            <a:r>
              <a:rPr lang="en-US" b="1" dirty="0">
                <a:sym typeface="Wingdings" panose="05000000000000000000" pitchFamily="2" charset="2"/>
              </a:rPr>
              <a:t>conversational tool to improve students’ writing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ym typeface="Wingdings" panose="05000000000000000000" pitchFamily="2" charset="2"/>
              </a:rPr>
              <a:t>Previous to this project</a:t>
            </a:r>
            <a:r>
              <a:rPr lang="en-US" dirty="0">
                <a:sym typeface="Wingdings" panose="05000000000000000000" pitchFamily="2" charset="2"/>
              </a:rPr>
              <a:t>, Thiemo, together with </a:t>
            </a:r>
            <a:r>
              <a:rPr lang="en-US" dirty="0" err="1">
                <a:sym typeface="Wingdings" panose="05000000000000000000" pitchFamily="2" charset="2"/>
              </a:rPr>
              <a:t>parsa</a:t>
            </a:r>
            <a:r>
              <a:rPr lang="en-US" dirty="0">
                <a:sym typeface="Wingdings" panose="05000000000000000000" pitchFamily="2" charset="2"/>
              </a:rPr>
              <a:t>, designed Writing tutor  help students writing essays (German chatbot)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My task was to : Improve </a:t>
            </a:r>
            <a:r>
              <a:rPr lang="en-US" dirty="0" err="1">
                <a:sym typeface="Wingdings" panose="05000000000000000000" pitchFamily="2" charset="2"/>
              </a:rPr>
              <a:t>WritingTutor</a:t>
            </a:r>
            <a:r>
              <a:rPr lang="en-US" dirty="0">
                <a:sym typeface="Wingdings" panose="05000000000000000000" pitchFamily="2" charset="2"/>
              </a:rPr>
              <a:t>, update design, improve the program flow, text evaluation, overall user experience…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This prompted us to choose the following research questions: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260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the user with an intuitive and easy-to-use user interface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essential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Quick and accurate responses to the user’s input are highly valued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Answers of the chatbot off topic if hand-written questions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With the insights gained during this project and the results of the evaluation, we can see a blueprint of the most important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Aspects that should be considered when creating a chatbot like </a:t>
            </a:r>
            <a:r>
              <a:rPr lang="en-US" dirty="0" err="1">
                <a:solidFill>
                  <a:schemeClr val="tx1"/>
                </a:solidFill>
              </a:rPr>
              <a:t>WritingTutor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18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5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592138"/>
            <a:ext cx="6435725" cy="36210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210518" y="4587875"/>
            <a:ext cx="6436964" cy="4013683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r>
              <a:rPr lang="fr-FR" dirty="0"/>
              <a:t> to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!</a:t>
            </a:r>
          </a:p>
          <a:p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any</a:t>
            </a:r>
            <a:r>
              <a:rPr lang="fr-FR" dirty="0"/>
              <a:t> questions, </a:t>
            </a:r>
            <a:r>
              <a:rPr lang="fr-FR" dirty="0" err="1"/>
              <a:t>I’d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happy to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50783-AAED-1941-8BCC-9F6140F0A6B1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1CB072-4A5C-F443-84CC-466F605850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3106D-EA51-A442-936C-2F743E8ED59D}" type="datetime1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07.02.2023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8310D-B91B-A743-896F-F9845CEF21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Speaker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1F563D77-70D3-894D-9BAC-6BBC60FA11C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EVENT / NAME PRESENTATION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47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Best way to support students when writing texts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Investigate influence of chatbot design on learning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To find answers to those questions: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Based improvements on results field study mentioned before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evaluation at the end of this project to see how those changes were received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00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Front 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Old: JavaScript, HTML, CSS </a:t>
            </a:r>
            <a:r>
              <a:rPr lang="en-US" dirty="0">
                <a:sym typeface="Wingdings" panose="05000000000000000000" pitchFamily="2" charset="2"/>
              </a:rPr>
              <a:t> New: </a:t>
            </a:r>
            <a:r>
              <a:rPr lang="en-US" dirty="0" err="1">
                <a:sym typeface="Wingdings" panose="05000000000000000000" pitchFamily="2" charset="2"/>
              </a:rPr>
              <a:t>ReactJs</a:t>
            </a:r>
            <a:r>
              <a:rPr lang="en-US" dirty="0">
                <a:sym typeface="Wingdings" panose="05000000000000000000" pitchFamily="2" charset="2"/>
              </a:rPr>
              <a:t>  more flexible for new implementations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3 parts – </a:t>
            </a:r>
            <a:r>
              <a:rPr lang="en-US" dirty="0" err="1"/>
              <a:t>QnA</a:t>
            </a:r>
            <a:r>
              <a:rPr lang="en-US" dirty="0"/>
              <a:t> with chatbot, text writing interface, evaluation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Back 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QnA</a:t>
            </a:r>
            <a:r>
              <a:rPr lang="en-US" dirty="0"/>
              <a:t> part done with </a:t>
            </a:r>
            <a:r>
              <a:rPr lang="en-US" dirty="0" err="1"/>
              <a:t>chatomatic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short explanation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Text evaluation done with language processing models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Polarity, subjectivity: </a:t>
            </a:r>
            <a:r>
              <a:rPr lang="en-US" dirty="0" err="1">
                <a:sym typeface="Wingdings" panose="05000000000000000000" pitchFamily="2" charset="2"/>
              </a:rPr>
              <a:t>textblob</a:t>
            </a:r>
            <a:endParaRPr lang="en-US" dirty="0"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Emotions, summary </a:t>
            </a:r>
            <a:r>
              <a:rPr lang="en-US" dirty="0" err="1">
                <a:sym typeface="Wingdings" panose="05000000000000000000" pitchFamily="2" charset="2"/>
              </a:rPr>
              <a:t>huggingface</a:t>
            </a:r>
            <a:endParaRPr lang="en-US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German Language problems (subjectivity)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Translation to English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>
                <a:sym typeface="Wingdings" panose="05000000000000000000" pitchFamily="2" charset="2"/>
              </a:rPr>
              <a:t>DEMO!!!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233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ym typeface="Wingdings" panose="05000000000000000000" pitchFamily="2" charset="2"/>
              </a:rPr>
              <a:t>Previous to this project, </a:t>
            </a:r>
            <a:r>
              <a:rPr lang="en-US" dirty="0" err="1">
                <a:sym typeface="Wingdings" panose="05000000000000000000" pitchFamily="2" charset="2"/>
              </a:rPr>
              <a:t>WritingTutor</a:t>
            </a:r>
            <a:r>
              <a:rPr lang="en-US" dirty="0">
                <a:sym typeface="Wingdings" panose="05000000000000000000" pitchFamily="2" charset="2"/>
              </a:rPr>
              <a:t> tested in a field study before the beginning of my project.</a:t>
            </a:r>
          </a:p>
          <a:p>
            <a:endParaRPr lang="en-US" dirty="0"/>
          </a:p>
          <a:p>
            <a:r>
              <a:rPr lang="en-US" dirty="0"/>
              <a:t>Feedback used to decide what to improve</a:t>
            </a:r>
          </a:p>
          <a:p>
            <a:endParaRPr lang="en-US" dirty="0"/>
          </a:p>
          <a:p>
            <a:r>
              <a:rPr lang="en-US" dirty="0"/>
              <a:t>Some feedback: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Difficulties switching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feedback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reasons for the given evaluation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48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that I decided to mainly improve the following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UX </a:t>
            </a:r>
            <a:r>
              <a:rPr lang="en-US" dirty="0">
                <a:sym typeface="Wingdings" panose="05000000000000000000" pitchFamily="2" charset="2"/>
              </a:rPr>
              <a:t> make everything smoother (automatically scroll down to the bottom when new chat message,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Interface switching  header buttons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More feedback  evaluation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TEXT HIGHLIGHTING </a:t>
            </a:r>
            <a:r>
              <a:rPr lang="en-US" dirty="0">
                <a:sym typeface="Wingdings" panose="05000000000000000000" pitchFamily="2" charset="2"/>
              </a:rPr>
              <a:t> reason for given evaluation (polarity / subjectivity/ …)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highlighting </a:t>
            </a:r>
            <a:r>
              <a:rPr lang="en-US" dirty="0">
                <a:sym typeface="Wingdings" panose="05000000000000000000" pitchFamily="2" charset="2"/>
              </a:rPr>
              <a:t> show my improvements!!! </a:t>
            </a:r>
            <a:r>
              <a:rPr lang="en-US" b="1" dirty="0">
                <a:sym typeface="Wingdings" panose="05000000000000000000" pitchFamily="2" charset="2"/>
              </a:rPr>
              <a:t>2</a:t>
            </a:r>
            <a:r>
              <a:rPr lang="en-US" b="1" baseline="30000" dirty="0">
                <a:sym typeface="Wingdings" panose="05000000000000000000" pitchFamily="2" charset="2"/>
              </a:rPr>
              <a:t>nd</a:t>
            </a:r>
            <a:r>
              <a:rPr lang="en-US" b="1" dirty="0">
                <a:sym typeface="Wingdings" panose="05000000000000000000" pitchFamily="2" charset="2"/>
              </a:rPr>
              <a:t> demo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831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of my project</a:t>
            </a:r>
          </a:p>
          <a:p>
            <a:endParaRPr lang="en-US" dirty="0"/>
          </a:p>
          <a:p>
            <a:r>
              <a:rPr lang="en-US" dirty="0"/>
              <a:t>Set up:</a:t>
            </a:r>
          </a:p>
          <a:p>
            <a:r>
              <a:rPr lang="en-US" dirty="0"/>
              <a:t>26 </a:t>
            </a:r>
            <a:r>
              <a:rPr lang="en-US" dirty="0" err="1"/>
              <a:t>paricipants</a:t>
            </a:r>
            <a:r>
              <a:rPr lang="en-US" dirty="0"/>
              <a:t>, 19 men, 7 women</a:t>
            </a:r>
          </a:p>
          <a:p>
            <a:endParaRPr lang="en-US" dirty="0"/>
          </a:p>
          <a:p>
            <a:r>
              <a:rPr lang="en-US" dirty="0"/>
              <a:t>18 had </a:t>
            </a:r>
            <a:r>
              <a:rPr lang="en-US" dirty="0" err="1"/>
              <a:t>highschool</a:t>
            </a:r>
            <a:r>
              <a:rPr lang="en-US" dirty="0"/>
              <a:t> as highest level of education</a:t>
            </a:r>
          </a:p>
          <a:p>
            <a:endParaRPr lang="en-US" dirty="0"/>
          </a:p>
          <a:p>
            <a:r>
              <a:rPr lang="en-US" dirty="0"/>
              <a:t>Task:</a:t>
            </a:r>
          </a:p>
          <a:p>
            <a:r>
              <a:rPr lang="en-US" dirty="0"/>
              <a:t>Use writing tutor </a:t>
            </a:r>
            <a:r>
              <a:rPr lang="en-US" dirty="0">
                <a:sym typeface="Wingdings" panose="05000000000000000000" pitchFamily="2" charset="2"/>
              </a:rPr>
              <a:t> check out the theory, …</a:t>
            </a:r>
          </a:p>
          <a:p>
            <a:r>
              <a:rPr lang="en-US" dirty="0">
                <a:sym typeface="Wingdings" panose="05000000000000000000" pitchFamily="2" charset="2"/>
              </a:rPr>
              <a:t>With the gained knowledge, write an essay (250-300) words</a:t>
            </a:r>
          </a:p>
          <a:p>
            <a:r>
              <a:rPr lang="en-US" dirty="0">
                <a:sym typeface="Wingdings" panose="05000000000000000000" pitchFamily="2" charset="2"/>
              </a:rPr>
              <a:t>Evaluate it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Google form with questions mainly concerning the user experience, evaluation, what parts were good, potential improvements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89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more bullet points for the user interface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Around 90% enjoyed using </a:t>
            </a:r>
            <a:r>
              <a:rPr lang="en-US" dirty="0" err="1"/>
              <a:t>WritingTutor</a:t>
            </a:r>
            <a:r>
              <a:rPr lang="en-US" dirty="0"/>
              <a:t> and found the user interface intuitive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highlighting: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Synomyms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Practical to understand evaluation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Mentions of: To know where synonyms might help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Text highlighting wasn’t used for the emotions </a:t>
            </a:r>
            <a:r>
              <a:rPr lang="en-US" dirty="0">
                <a:sym typeface="Wingdings" panose="05000000000000000000" pitchFamily="2" charset="2"/>
              </a:rPr>
              <a:t> people mentioned they would have liked that  takeaway: text highlighting is good and should be used!!!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Feedback / suggestions: some mentioned more tailored feedback (such as text highlighting) / suggestions on how to rewrite parts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86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feedback and suggestions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From eval: e.g., more feedback that might even suggest how to rewrite certain parts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E.g., make subjective text more objective,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Multilanguage: self explanatory </a:t>
            </a:r>
            <a:r>
              <a:rPr lang="en-US" dirty="0">
                <a:sym typeface="Wingdings" panose="05000000000000000000" pitchFamily="2" charset="2"/>
              </a:rPr>
              <a:t> also do it in English, … useful since multiple languages could use the same familiar interface!!!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Multiple text sorts: writing very important  emails, scientific texts,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Better mobile version: space management (overlapping stuff, …) great for shorter texts (like email) and on the go learning!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98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pecific feedback and reasons for the given assessment are essential for the user to understand why their text is evaluated in a particular way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chat functionality, users can adapt the learning pace and the content taught to their personal needs and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34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4875" y="131032"/>
            <a:ext cx="7726362" cy="593543"/>
          </a:xfrm>
        </p:spPr>
        <p:txBody>
          <a:bodyPr/>
          <a:lstStyle/>
          <a:p>
            <a:r>
              <a:rPr lang="en-US" noProof="0" dirty="0"/>
              <a:t>Action title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NAME EVENT / NAME PRESENTATION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Speaker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485893D5-116E-FE47-A1D0-1DBBE7F6F3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875" y="1204758"/>
            <a:ext cx="7726362" cy="3699982"/>
          </a:xfrm>
        </p:spPr>
        <p:txBody>
          <a:bodyPr/>
          <a:lstStyle/>
          <a:p>
            <a:r>
              <a:rPr lang="en-US" noProof="0"/>
              <a:t>Text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F6F8561C-35FC-F343-805B-62F96BD41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4875" y="944523"/>
            <a:ext cx="7726362" cy="2400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58262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chtungspfeil 4">
            <a:extLst>
              <a:ext uri="{FF2B5EF4-FFF2-40B4-BE49-F238E27FC236}">
                <a16:creationId xmlns:a16="http://schemas.microsoft.com/office/drawing/2014/main" id="{961DCC44-287F-BA4C-B4C5-F1C49D360C66}"/>
              </a:ext>
            </a:extLst>
          </p:cNvPr>
          <p:cNvSpPr/>
          <p:nvPr userDrawn="1"/>
        </p:nvSpPr>
        <p:spPr>
          <a:xfrm rot="10800000">
            <a:off x="998730" y="897565"/>
            <a:ext cx="7516620" cy="3672026"/>
          </a:xfrm>
          <a:prstGeom prst="homePlate">
            <a:avLst>
              <a:gd name="adj" fmla="val 1276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Ellipse 15">
            <a:extLst>
              <a:ext uri="{FF2B5EF4-FFF2-40B4-BE49-F238E27FC236}">
                <a16:creationId xmlns:a16="http://schemas.microsoft.com/office/drawing/2014/main" id="{BFCFEDC6-2517-5D4D-8169-948934769C8C}"/>
              </a:ext>
            </a:extLst>
          </p:cNvPr>
          <p:cNvSpPr/>
          <p:nvPr userDrawn="1"/>
        </p:nvSpPr>
        <p:spPr>
          <a:xfrm>
            <a:off x="418360" y="2465973"/>
            <a:ext cx="972108" cy="9721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Grafik 16">
            <a:extLst>
              <a:ext uri="{FF2B5EF4-FFF2-40B4-BE49-F238E27FC236}">
                <a16:creationId xmlns:a16="http://schemas.microsoft.com/office/drawing/2014/main" id="{68BB55AA-2C2C-9F46-82DB-01422AD27A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100" y="2528829"/>
            <a:ext cx="799005" cy="799005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08FD2619-82E9-7543-87F0-4287D5FB52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3209" y="951603"/>
            <a:ext cx="6967224" cy="3564364"/>
          </a:xfrm>
        </p:spPr>
        <p:txBody>
          <a:bodyPr lIns="90000"/>
          <a:lstStyle>
            <a:lvl1pPr marL="557213" indent="-557213">
              <a:buClr>
                <a:schemeClr val="accent1"/>
              </a:buClr>
              <a:buFont typeface="+mj-lt"/>
              <a:buAutoNum type="arabicPeriod"/>
              <a:defRPr lang="de-DE" sz="2000" kern="1200" dirty="0">
                <a:solidFill>
                  <a:schemeClr val="tx1"/>
                </a:solidFill>
                <a:latin typeface="Franklin Gothic Medium" panose="020B0603020102020204" pitchFamily="34" charset="0"/>
                <a:ea typeface="Franklin Gothic Medium" panose="020B06030201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tx1"/>
                </a:solidFill>
              </a:defRPr>
            </a:lvl5pPr>
          </a:lstStyle>
          <a:p>
            <a:pPr marL="557213" lvl="0" indent="-557213" algn="l" defTabSz="685800" rtl="0" eaLnBrk="1" fontAlgn="ctr" latinLnBrk="0" hangingPunct="1">
              <a:spcBef>
                <a:spcPct val="20000"/>
              </a:spcBef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en-GB" noProof="0"/>
              <a:t>Objective 1</a:t>
            </a:r>
          </a:p>
          <a:p>
            <a:pPr marL="557213" lvl="0" indent="-557213" algn="l" defTabSz="685800" rtl="0" eaLnBrk="1" fontAlgn="ctr" latinLnBrk="0" hangingPunct="1">
              <a:spcBef>
                <a:spcPct val="20000"/>
              </a:spcBef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en-GB" noProof="0"/>
              <a:t>Objective 2</a:t>
            </a:r>
          </a:p>
          <a:p>
            <a:pPr marL="557213" lvl="0" indent="-557213" algn="l" defTabSz="685800" rtl="0" eaLnBrk="1" fontAlgn="ctr" latinLnBrk="0" hangingPunct="1">
              <a:spcBef>
                <a:spcPct val="20000"/>
              </a:spcBef>
              <a:buClr>
                <a:schemeClr val="accent1"/>
              </a:buClr>
              <a:buSzPct val="150000"/>
              <a:buFont typeface="+mj-lt"/>
              <a:buAutoNum type="arabicPeriod"/>
            </a:pPr>
            <a:r>
              <a:rPr lang="en-GB" noProof="0"/>
              <a:t>Objective 3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1C41EF6-3FAA-4147-BD23-E625DAEE7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8730" y="195486"/>
            <a:ext cx="7688070" cy="59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Franklin Gothic Medium" panose="020B0603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950553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BE662773-474C-2748-9675-AC3A31C6CD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5771" y="1508954"/>
            <a:ext cx="6969577" cy="378000"/>
          </a:xfr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72000" rIns="72000" anchor="ctr"/>
          <a:lstStyle>
            <a:lvl1pPr marL="0" indent="0">
              <a:buNone/>
              <a:defRPr lang="de-DE" sz="2000" dirty="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</a:defRPr>
            </a:lvl1pPr>
          </a:lstStyle>
          <a:p>
            <a:pPr lv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Text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44E71D90-D26B-FB40-B9EA-7CE2F9AB1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965" y="1508954"/>
            <a:ext cx="397669" cy="378000"/>
          </a:xfr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>
            <a:noAutofit/>
          </a:bodyPr>
          <a:lstStyle>
            <a:lvl1pPr marL="0" indent="0" algn="ctr">
              <a:buNone/>
              <a:defRPr lang="de-DE" sz="20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</a:defRPr>
            </a:lvl1pPr>
            <a:lvl2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2pPr>
            <a:lvl3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3pPr>
            <a:lvl4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4pPr>
            <a:lvl5pPr>
              <a:defRPr lang="de-DE" sz="1200" dirty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5pPr>
          </a:lstStyle>
          <a:p>
            <a:pPr lvl="0" algn="ctr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1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E02B9ED9-1511-0641-9128-4075B6A92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5771" y="1957457"/>
            <a:ext cx="6969577" cy="378000"/>
          </a:xfr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72000" rIns="72000" anchor="ctr"/>
          <a:lstStyle>
            <a:lvl1pPr marL="0" indent="0">
              <a:buNone/>
              <a:defRPr lang="de-DE" sz="2000" dirty="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</a:defRPr>
            </a:lvl1pPr>
          </a:lstStyle>
          <a:p>
            <a:pPr lv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Text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0F75D7A3-5312-114B-930A-233DB9B958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965" y="1957457"/>
            <a:ext cx="397669" cy="378000"/>
          </a:xfr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>
            <a:noAutofit/>
          </a:bodyPr>
          <a:lstStyle>
            <a:lvl1pPr marL="0" indent="0" algn="ctr">
              <a:buNone/>
              <a:defRPr lang="de-DE" sz="20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</a:defRPr>
            </a:lvl1pPr>
            <a:lvl2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2pPr>
            <a:lvl3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3pPr>
            <a:lvl4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4pPr>
            <a:lvl5pPr>
              <a:defRPr lang="de-DE" sz="1200" dirty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5pPr>
          </a:lstStyle>
          <a:p>
            <a:pPr lvl="0" algn="ctr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2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21FA4EB-F88F-F342-B9FC-0BC71C78C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5771" y="2405960"/>
            <a:ext cx="6969577" cy="378000"/>
          </a:xfr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72000" rIns="72000" anchor="ctr"/>
          <a:lstStyle>
            <a:lvl1pPr marL="0" indent="0">
              <a:buNone/>
              <a:defRPr lang="de-DE" sz="2000" dirty="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</a:defRPr>
            </a:lvl1pPr>
          </a:lstStyle>
          <a:p>
            <a:pPr lv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Text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55F4A49E-0730-CC4C-B335-74D1042C04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965" y="2405960"/>
            <a:ext cx="397669" cy="378000"/>
          </a:xfr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>
            <a:noAutofit/>
          </a:bodyPr>
          <a:lstStyle>
            <a:lvl1pPr marL="0" indent="0" algn="ctr">
              <a:buNone/>
              <a:defRPr lang="de-DE" sz="20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</a:defRPr>
            </a:lvl1pPr>
            <a:lvl2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2pPr>
            <a:lvl3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3pPr>
            <a:lvl4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4pPr>
            <a:lvl5pPr>
              <a:defRPr lang="de-DE" sz="1200" dirty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5pPr>
          </a:lstStyle>
          <a:p>
            <a:pPr lvl="0" algn="ctr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3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4A304247-07A7-5A4D-BFD9-EBA3EA16E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5771" y="2854463"/>
            <a:ext cx="6969577" cy="378000"/>
          </a:xfr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72000" rIns="72000" anchor="ctr"/>
          <a:lstStyle>
            <a:lvl1pPr marL="0" indent="0">
              <a:buNone/>
              <a:defRPr lang="de-DE" sz="2000" dirty="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</a:defRPr>
            </a:lvl1pPr>
          </a:lstStyle>
          <a:p>
            <a:pPr lv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Text</a:t>
            </a:r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872BBC9-468F-C444-A537-BE4AC05B68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965" y="2854463"/>
            <a:ext cx="397669" cy="378000"/>
          </a:xfr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>
            <a:noAutofit/>
          </a:bodyPr>
          <a:lstStyle>
            <a:lvl1pPr marL="0" indent="0" algn="ctr">
              <a:buNone/>
              <a:defRPr lang="de-DE" sz="20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</a:defRPr>
            </a:lvl1pPr>
            <a:lvl2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2pPr>
            <a:lvl3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3pPr>
            <a:lvl4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4pPr>
            <a:lvl5pPr>
              <a:defRPr lang="de-DE" sz="1200" dirty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5pPr>
          </a:lstStyle>
          <a:p>
            <a:pPr lvl="0" algn="ctr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4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4ADD9413-0EC5-0E45-B75D-ADF76DFC07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5771" y="3302966"/>
            <a:ext cx="6969577" cy="378000"/>
          </a:xfr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72000" rIns="72000" anchor="ctr"/>
          <a:lstStyle>
            <a:lvl1pPr marL="0" indent="0">
              <a:buNone/>
              <a:defRPr lang="de-DE" sz="2000" dirty="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</a:defRPr>
            </a:lvl1pPr>
          </a:lstStyle>
          <a:p>
            <a:pPr lv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Text</a:t>
            </a:r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65DB27D-8888-7248-8E79-1EDB6EF188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4965" y="3302966"/>
            <a:ext cx="397669" cy="378000"/>
          </a:xfr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>
            <a:noAutofit/>
          </a:bodyPr>
          <a:lstStyle>
            <a:lvl1pPr marL="0" indent="0" algn="ctr">
              <a:buNone/>
              <a:defRPr lang="de-DE" sz="20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</a:defRPr>
            </a:lvl1pPr>
            <a:lvl2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2pPr>
            <a:lvl3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3pPr>
            <a:lvl4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4pPr>
            <a:lvl5pPr>
              <a:defRPr lang="de-DE" sz="1200" dirty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5pPr>
          </a:lstStyle>
          <a:p>
            <a:pPr lvl="0" algn="ctr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5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FA36B02E-A758-CE44-A99E-626F1A23FF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45771" y="3751469"/>
            <a:ext cx="6969577" cy="378000"/>
          </a:xfr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72000" rIns="72000" anchor="ctr"/>
          <a:lstStyle>
            <a:lvl1pPr marL="0" indent="0">
              <a:buNone/>
              <a:defRPr lang="de-DE" sz="2000" dirty="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</a:defRPr>
            </a:lvl1pPr>
          </a:lstStyle>
          <a:p>
            <a:pPr lv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Text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E49E1DB9-EDFA-DB42-B49B-67B3490BD7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4965" y="3751469"/>
            <a:ext cx="397669" cy="378000"/>
          </a:xfr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>
            <a:noAutofit/>
          </a:bodyPr>
          <a:lstStyle>
            <a:lvl1pPr marL="0" indent="0" algn="ctr">
              <a:buNone/>
              <a:defRPr lang="de-DE" sz="20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</a:defRPr>
            </a:lvl1pPr>
            <a:lvl2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2pPr>
            <a:lvl3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3pPr>
            <a:lvl4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4pPr>
            <a:lvl5pPr>
              <a:defRPr lang="de-DE" sz="1200" dirty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5pPr>
          </a:lstStyle>
          <a:p>
            <a:pPr lvl="0" algn="ctr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6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9AF49916-F625-7B46-8454-EB1BF5F62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45771" y="4199974"/>
            <a:ext cx="6969577" cy="378000"/>
          </a:xfrm>
          <a:noFill/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 lIns="72000" rIns="72000" anchor="ctr"/>
          <a:lstStyle>
            <a:lvl1pPr marL="0" indent="0">
              <a:buNone/>
              <a:defRPr lang="de-DE" sz="2000" dirty="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</a:defRPr>
            </a:lvl1pPr>
          </a:lstStyle>
          <a:p>
            <a:pPr lv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Text</a:t>
            </a:r>
          </a:p>
        </p:txBody>
      </p:sp>
      <p:sp>
        <p:nvSpPr>
          <p:cNvPr id="28" name="Textplatzhalter 11">
            <a:extLst>
              <a:ext uri="{FF2B5EF4-FFF2-40B4-BE49-F238E27FC236}">
                <a16:creationId xmlns:a16="http://schemas.microsoft.com/office/drawing/2014/main" id="{662228F0-E668-304B-A04C-F469B56208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74965" y="4199974"/>
            <a:ext cx="397669" cy="378000"/>
          </a:xfr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>
            <a:noAutofit/>
          </a:bodyPr>
          <a:lstStyle>
            <a:lvl1pPr marL="0" indent="0" algn="ctr">
              <a:buNone/>
              <a:defRPr lang="de-DE" sz="2000" b="1" dirty="0" smtClean="0">
                <a:solidFill>
                  <a:schemeClr val="bg1"/>
                </a:solidFill>
                <a:latin typeface="Franklin Gothic Medium" panose="020B0603020102020204" pitchFamily="34" charset="0"/>
                <a:ea typeface="+mn-ea"/>
              </a:defRPr>
            </a:lvl1pPr>
            <a:lvl2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2pPr>
            <a:lvl3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3pPr>
            <a:lvl4pPr>
              <a:defRPr lang="de-DE" sz="1200" dirty="0" smtClean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4pPr>
            <a:lvl5pPr>
              <a:defRPr lang="de-DE" sz="1200" dirty="0">
                <a:solidFill>
                  <a:schemeClr val="tx1"/>
                </a:solidFill>
                <a:latin typeface="Lucida Sans" pitchFamily="34" charset="0"/>
                <a:ea typeface="+mn-ea"/>
                <a:cs typeface="Arial" charset="0"/>
              </a:defRPr>
            </a:lvl5pPr>
          </a:lstStyle>
          <a:p>
            <a:pPr lvl="0" algn="ctr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noProof="0" dirty="0"/>
              <a:t>7</a:t>
            </a:r>
          </a:p>
        </p:txBody>
      </p:sp>
      <p:sp>
        <p:nvSpPr>
          <p:cNvPr id="29" name="Titre 5">
            <a:extLst>
              <a:ext uri="{FF2B5EF4-FFF2-40B4-BE49-F238E27FC236}">
                <a16:creationId xmlns:a16="http://schemas.microsoft.com/office/drawing/2014/main" id="{F55D1E83-1150-954E-BD4C-A7D72A330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4875" y="131032"/>
            <a:ext cx="7726362" cy="593543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</a:lstStyle>
          <a:p>
            <a:r>
              <a:rPr lang="en-US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74845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16">
            <a:extLst>
              <a:ext uri="{FF2B5EF4-FFF2-40B4-BE49-F238E27FC236}">
                <a16:creationId xmlns:a16="http://schemas.microsoft.com/office/drawing/2014/main" id="{D6F1271A-D684-2B40-8459-0043B176AFA5}"/>
              </a:ext>
            </a:extLst>
          </p:cNvPr>
          <p:cNvSpPr/>
          <p:nvPr userDrawn="1"/>
        </p:nvSpPr>
        <p:spPr>
          <a:xfrm>
            <a:off x="1007604" y="1059582"/>
            <a:ext cx="7074786" cy="10261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lang="en-US" sz="3200" noProof="0">
              <a:solidFill>
                <a:srgbClr val="FFFFFF"/>
              </a:solidFill>
              <a:latin typeface="Franklin Gothic Medium" panose="020B0603020102020204" pitchFamily="34" charset="0"/>
              <a:cs typeface="Arial" pitchFamily="34" charset="0"/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D3CD3EA5-1217-4C4F-B094-5991E7D87985}"/>
              </a:ext>
            </a:extLst>
          </p:cNvPr>
          <p:cNvSpPr>
            <a:spLocks/>
          </p:cNvSpPr>
          <p:nvPr userDrawn="1"/>
        </p:nvSpPr>
        <p:spPr bwMode="auto">
          <a:xfrm>
            <a:off x="6624228" y="1437624"/>
            <a:ext cx="1566174" cy="768459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>
              <a:latin typeface="Franklin Gothic Medium" panose="020B06030201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7B53B6-8CDC-6845-BADE-778D718D4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7664" y="1241673"/>
            <a:ext cx="702000" cy="702000"/>
          </a:xfrm>
          <a:prstGeom prst="rect">
            <a:avLst/>
          </a:prstGeom>
        </p:spPr>
      </p:pic>
      <p:sp>
        <p:nvSpPr>
          <p:cNvPr id="6" name="Shape 1816">
            <a:extLst>
              <a:ext uri="{FF2B5EF4-FFF2-40B4-BE49-F238E27FC236}">
                <a16:creationId xmlns:a16="http://schemas.microsoft.com/office/drawing/2014/main" id="{FDA84BF4-4794-F247-B928-5C11D8D55EA4}"/>
              </a:ext>
            </a:extLst>
          </p:cNvPr>
          <p:cNvSpPr/>
          <p:nvPr userDrawn="1"/>
        </p:nvSpPr>
        <p:spPr>
          <a:xfrm>
            <a:off x="1007604" y="2343351"/>
            <a:ext cx="7074786" cy="10261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lang="en-US" sz="3200" noProof="0">
              <a:solidFill>
                <a:srgbClr val="FFFFFF"/>
              </a:solidFill>
              <a:latin typeface="Franklin Gothic Medium" panose="020B0603020102020204" pitchFamily="34" charset="0"/>
              <a:cs typeface="Raleway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5434D8B-FE23-6D4C-B94C-210A6A67EBC7}"/>
              </a:ext>
            </a:extLst>
          </p:cNvPr>
          <p:cNvSpPr>
            <a:spLocks/>
          </p:cNvSpPr>
          <p:nvPr userDrawn="1"/>
        </p:nvSpPr>
        <p:spPr bwMode="auto">
          <a:xfrm>
            <a:off x="6624228" y="2721393"/>
            <a:ext cx="1566174" cy="768459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rgbClr val="7BBF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>
              <a:latin typeface="Franklin Gothic Medium" panose="020B0603020102020204" pitchFamily="34" charset="0"/>
            </a:endParaRPr>
          </a:p>
        </p:txBody>
      </p:sp>
      <p:sp>
        <p:nvSpPr>
          <p:cNvPr id="8" name="Shape 1816">
            <a:extLst>
              <a:ext uri="{FF2B5EF4-FFF2-40B4-BE49-F238E27FC236}">
                <a16:creationId xmlns:a16="http://schemas.microsoft.com/office/drawing/2014/main" id="{9D561121-4C50-EA49-830F-8CCCB2C5CAC9}"/>
              </a:ext>
            </a:extLst>
          </p:cNvPr>
          <p:cNvSpPr/>
          <p:nvPr userDrawn="1"/>
        </p:nvSpPr>
        <p:spPr>
          <a:xfrm>
            <a:off x="1007604" y="3681713"/>
            <a:ext cx="7074786" cy="10261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lang="en-US" sz="3200" noProof="0">
              <a:solidFill>
                <a:srgbClr val="FFFFFF"/>
              </a:solidFill>
              <a:latin typeface="Franklin Gothic Medium" panose="020B0603020102020204" pitchFamily="34" charset="0"/>
              <a:cs typeface="Raleway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A5AF47DB-A92E-7143-BA6A-1450D8B2C975}"/>
              </a:ext>
            </a:extLst>
          </p:cNvPr>
          <p:cNvSpPr>
            <a:spLocks/>
          </p:cNvSpPr>
          <p:nvPr userDrawn="1"/>
        </p:nvSpPr>
        <p:spPr bwMode="auto">
          <a:xfrm>
            <a:off x="6624228" y="4059755"/>
            <a:ext cx="1566174" cy="768459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rgbClr val="B7CEC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>
              <a:latin typeface="Franklin Gothic Medium" panose="020B06030201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3040CCC-7C05-8948-B912-8D5628A29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6163" y="2497874"/>
            <a:ext cx="717068" cy="717068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033B77A-864A-4242-9C50-BD359C623F19}"/>
              </a:ext>
            </a:extLst>
          </p:cNvPr>
          <p:cNvGrpSpPr/>
          <p:nvPr userDrawn="1"/>
        </p:nvGrpSpPr>
        <p:grpSpPr>
          <a:xfrm>
            <a:off x="1385646" y="4118860"/>
            <a:ext cx="317689" cy="127076"/>
            <a:chOff x="347" y="1198719"/>
            <a:chExt cx="423585" cy="169434"/>
          </a:xfrm>
        </p:grpSpPr>
        <p:sp>
          <p:nvSpPr>
            <p:cNvPr id="12" name="Eingebuchteter Richtungspfeil 11">
              <a:extLst>
                <a:ext uri="{FF2B5EF4-FFF2-40B4-BE49-F238E27FC236}">
                  <a16:creationId xmlns:a16="http://schemas.microsoft.com/office/drawing/2014/main" id="{9570F3B0-F074-7C4B-AE7C-090013873464}"/>
                </a:ext>
              </a:extLst>
            </p:cNvPr>
            <p:cNvSpPr/>
            <p:nvPr/>
          </p:nvSpPr>
          <p:spPr>
            <a:xfrm>
              <a:off x="347" y="1198719"/>
              <a:ext cx="423585" cy="169434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Eingebuchteter Richtungspfeil 4">
              <a:extLst>
                <a:ext uri="{FF2B5EF4-FFF2-40B4-BE49-F238E27FC236}">
                  <a16:creationId xmlns:a16="http://schemas.microsoft.com/office/drawing/2014/main" id="{C161422D-4683-0F41-B922-74B1B7520A88}"/>
                </a:ext>
              </a:extLst>
            </p:cNvPr>
            <p:cNvSpPr txBox="1"/>
            <p:nvPr/>
          </p:nvSpPr>
          <p:spPr>
            <a:xfrm>
              <a:off x="85064" y="1198719"/>
              <a:ext cx="254151" cy="169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3333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50" kern="1200" noProof="0">
                  <a:latin typeface="Franklin Gothic Medium" panose="020B0603020102020204" pitchFamily="34" charset="0"/>
                </a:rPr>
                <a:t> 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39027E5-A367-BB4E-BF08-EF51293BD4CC}"/>
              </a:ext>
            </a:extLst>
          </p:cNvPr>
          <p:cNvGrpSpPr/>
          <p:nvPr userDrawn="1"/>
        </p:nvGrpSpPr>
        <p:grpSpPr>
          <a:xfrm>
            <a:off x="1748568" y="4118860"/>
            <a:ext cx="317689" cy="127076"/>
            <a:chOff x="381574" y="1198719"/>
            <a:chExt cx="423585" cy="169434"/>
          </a:xfrm>
        </p:grpSpPr>
        <p:sp>
          <p:nvSpPr>
            <p:cNvPr id="15" name="Eingebuchteter Richtungspfeil 14">
              <a:extLst>
                <a:ext uri="{FF2B5EF4-FFF2-40B4-BE49-F238E27FC236}">
                  <a16:creationId xmlns:a16="http://schemas.microsoft.com/office/drawing/2014/main" id="{949C51E1-DF49-234E-89C1-9E345EB5A80B}"/>
                </a:ext>
              </a:extLst>
            </p:cNvPr>
            <p:cNvSpPr/>
            <p:nvPr/>
          </p:nvSpPr>
          <p:spPr>
            <a:xfrm>
              <a:off x="381574" y="1198719"/>
              <a:ext cx="423585" cy="169434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ingebuchteter Richtungspfeil 6">
              <a:extLst>
                <a:ext uri="{FF2B5EF4-FFF2-40B4-BE49-F238E27FC236}">
                  <a16:creationId xmlns:a16="http://schemas.microsoft.com/office/drawing/2014/main" id="{CEE1DD36-6468-9E43-8533-E30A3AB2D4B6}"/>
                </a:ext>
              </a:extLst>
            </p:cNvPr>
            <p:cNvSpPr txBox="1"/>
            <p:nvPr/>
          </p:nvSpPr>
          <p:spPr>
            <a:xfrm>
              <a:off x="466291" y="1198719"/>
              <a:ext cx="254151" cy="169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3333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50" kern="1200" noProof="0">
                  <a:latin typeface="Franklin Gothic Medium" panose="020B0603020102020204" pitchFamily="34" charset="0"/>
                </a:rPr>
                <a:t> 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3177621-F8C9-DD4D-B22D-1DA815386BED}"/>
              </a:ext>
            </a:extLst>
          </p:cNvPr>
          <p:cNvGrpSpPr/>
          <p:nvPr userDrawn="1"/>
        </p:nvGrpSpPr>
        <p:grpSpPr>
          <a:xfrm>
            <a:off x="2094072" y="4118860"/>
            <a:ext cx="317689" cy="127076"/>
            <a:chOff x="762801" y="1198719"/>
            <a:chExt cx="423585" cy="169434"/>
          </a:xfrm>
        </p:grpSpPr>
        <p:sp>
          <p:nvSpPr>
            <p:cNvPr id="18" name="Eingebuchteter Richtungspfeil 17">
              <a:extLst>
                <a:ext uri="{FF2B5EF4-FFF2-40B4-BE49-F238E27FC236}">
                  <a16:creationId xmlns:a16="http://schemas.microsoft.com/office/drawing/2014/main" id="{AB09368A-389D-2A49-B464-987EFB1ED17C}"/>
                </a:ext>
              </a:extLst>
            </p:cNvPr>
            <p:cNvSpPr/>
            <p:nvPr/>
          </p:nvSpPr>
          <p:spPr>
            <a:xfrm>
              <a:off x="762801" y="1198719"/>
              <a:ext cx="423585" cy="169434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ingebuchteter Richtungspfeil 8">
              <a:extLst>
                <a:ext uri="{FF2B5EF4-FFF2-40B4-BE49-F238E27FC236}">
                  <a16:creationId xmlns:a16="http://schemas.microsoft.com/office/drawing/2014/main" id="{B68700F8-F600-C249-A358-E93443D2BF6D}"/>
                </a:ext>
              </a:extLst>
            </p:cNvPr>
            <p:cNvSpPr txBox="1"/>
            <p:nvPr/>
          </p:nvSpPr>
          <p:spPr>
            <a:xfrm>
              <a:off x="847518" y="1198719"/>
              <a:ext cx="254151" cy="1694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13335" rIns="13335" bIns="13335" numCol="1" spcCol="1270" anchor="ctr" anchorCtr="0">
              <a:noAutofit/>
            </a:bodyPr>
            <a:lstStyle/>
            <a:p>
              <a:pPr marL="0" lvl="0" indent="0" algn="ctr" defTabSz="3333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50" kern="1200" noProof="0">
                  <a:latin typeface="Franklin Gothic Medium" panose="020B0603020102020204" pitchFamily="34" charset="0"/>
                </a:rPr>
                <a:t> </a:t>
              </a:r>
            </a:p>
          </p:txBody>
        </p:sp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BDF63053-09CE-8C4C-878C-27A3A88A28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604" y="195486"/>
            <a:ext cx="7679196" cy="5940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 panose="020B0603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Mindset, Toolset, Input &amp; Output</a:t>
            </a:r>
          </a:p>
        </p:txBody>
      </p:sp>
      <p:sp>
        <p:nvSpPr>
          <p:cNvPr id="21" name="Rectangle 118">
            <a:extLst>
              <a:ext uri="{FF2B5EF4-FFF2-40B4-BE49-F238E27FC236}">
                <a16:creationId xmlns:a16="http://schemas.microsoft.com/office/drawing/2014/main" id="{E997F578-A0B7-A949-AE68-E460188B697D}"/>
              </a:ext>
            </a:extLst>
          </p:cNvPr>
          <p:cNvSpPr/>
          <p:nvPr userDrawn="1"/>
        </p:nvSpPr>
        <p:spPr>
          <a:xfrm>
            <a:off x="6826870" y="1761660"/>
            <a:ext cx="1200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noProof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MINDSET</a:t>
            </a:r>
          </a:p>
        </p:txBody>
      </p:sp>
      <p:sp>
        <p:nvSpPr>
          <p:cNvPr id="22" name="Rectangle 118">
            <a:extLst>
              <a:ext uri="{FF2B5EF4-FFF2-40B4-BE49-F238E27FC236}">
                <a16:creationId xmlns:a16="http://schemas.microsoft.com/office/drawing/2014/main" id="{ED0FAD1B-0FE2-174A-8400-07BC9885C992}"/>
              </a:ext>
            </a:extLst>
          </p:cNvPr>
          <p:cNvSpPr/>
          <p:nvPr userDrawn="1"/>
        </p:nvSpPr>
        <p:spPr>
          <a:xfrm>
            <a:off x="6857777" y="3045429"/>
            <a:ext cx="1170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noProof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TOOLSET</a:t>
            </a:r>
          </a:p>
        </p:txBody>
      </p:sp>
      <p:sp>
        <p:nvSpPr>
          <p:cNvPr id="23" name="Rectangle 118">
            <a:extLst>
              <a:ext uri="{FF2B5EF4-FFF2-40B4-BE49-F238E27FC236}">
                <a16:creationId xmlns:a16="http://schemas.microsoft.com/office/drawing/2014/main" id="{13F37595-D865-A444-861F-2BC6446628A7}"/>
              </a:ext>
            </a:extLst>
          </p:cNvPr>
          <p:cNvSpPr/>
          <p:nvPr userDrawn="1"/>
        </p:nvSpPr>
        <p:spPr>
          <a:xfrm>
            <a:off x="6735164" y="4111916"/>
            <a:ext cx="1303563" cy="772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450"/>
              </a:spcBef>
            </a:pPr>
            <a:r>
              <a:rPr lang="en-US" sz="2000" noProof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INPUT </a:t>
            </a:r>
          </a:p>
          <a:p>
            <a:pPr algn="r">
              <a:spcBef>
                <a:spcPts val="450"/>
              </a:spcBef>
            </a:pPr>
            <a:r>
              <a:rPr lang="en-US" sz="2000" noProof="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&amp; OUTPUT</a:t>
            </a:r>
          </a:p>
        </p:txBody>
      </p:sp>
      <p:sp>
        <p:nvSpPr>
          <p:cNvPr id="29" name="Inhaltsplatzhalter 28">
            <a:extLst>
              <a:ext uri="{FF2B5EF4-FFF2-40B4-BE49-F238E27FC236}">
                <a16:creationId xmlns:a16="http://schemas.microsoft.com/office/drawing/2014/main" id="{A80E7F12-D779-AB4B-89AD-F5E2EA73BD4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75739" y="1107837"/>
            <a:ext cx="4104456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000" dirty="0">
                <a:latin typeface="Franklin Gothic Medium" panose="020B0603020102020204" pitchFamily="34" charset="0"/>
              </a:defRPr>
            </a:lvl1pPr>
          </a:lstStyle>
          <a:p>
            <a:pPr marL="145256" lvl="0" indent="-145256" fontAlgn="base">
              <a:lnSpc>
                <a:spcPct val="10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en-US" noProof="0" dirty="0"/>
              <a:t>Text</a:t>
            </a:r>
          </a:p>
        </p:txBody>
      </p:sp>
      <p:sp>
        <p:nvSpPr>
          <p:cNvPr id="30" name="Inhaltsplatzhalter 28">
            <a:extLst>
              <a:ext uri="{FF2B5EF4-FFF2-40B4-BE49-F238E27FC236}">
                <a16:creationId xmlns:a16="http://schemas.microsoft.com/office/drawing/2014/main" id="{6057FDED-ADA0-D743-B324-58AD7806E67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075739" y="2399427"/>
            <a:ext cx="4104456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000" dirty="0">
                <a:latin typeface="Franklin Gothic Medium" panose="020B0603020102020204" pitchFamily="34" charset="0"/>
              </a:defRPr>
            </a:lvl1pPr>
          </a:lstStyle>
          <a:p>
            <a:pPr marL="145256" lvl="0" indent="-145256" fontAlgn="base">
              <a:lnSpc>
                <a:spcPct val="10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en-US" noProof="0"/>
              <a:t>Text</a:t>
            </a:r>
          </a:p>
        </p:txBody>
      </p:sp>
      <p:sp>
        <p:nvSpPr>
          <p:cNvPr id="31" name="Inhaltsplatzhalter 28">
            <a:extLst>
              <a:ext uri="{FF2B5EF4-FFF2-40B4-BE49-F238E27FC236}">
                <a16:creationId xmlns:a16="http://schemas.microsoft.com/office/drawing/2014/main" id="{9088D0EA-56A5-7D41-A453-7D2D8D21E23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75739" y="3691017"/>
            <a:ext cx="4104456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000" dirty="0">
                <a:latin typeface="Franklin Gothic Medium" panose="020B0603020102020204" pitchFamily="34" charset="0"/>
              </a:defRPr>
            </a:lvl1pPr>
          </a:lstStyle>
          <a:p>
            <a:pPr marL="145256" lvl="0" indent="-145256" fontAlgn="base">
              <a:lnSpc>
                <a:spcPct val="10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en-US" noProof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1746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61904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189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65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978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935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446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69113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52544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6344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6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6927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9347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385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922061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2955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 err="1"/>
              <a:t>Thiemo</a:t>
            </a:r>
            <a:r>
              <a:rPr lang="fr-FR" dirty="0"/>
              <a:t> Wambsganss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5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chatgp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flaticon.com/free-icon/idea_4592490?k=1675697153153&amp;sign-up=google" TargetMode="External"/><Relationship Id="rId5" Type="http://schemas.openxmlformats.org/officeDocument/2006/relationships/hyperlink" Target="https://www.flaticon.com/free-icon/laptop_1055329?term=laptop&amp;page=1&amp;position=4&amp;origin=search&amp;related_id=1055329" TargetMode="External"/><Relationship Id="rId4" Type="http://schemas.openxmlformats.org/officeDocument/2006/relationships/hyperlink" Target="https://www.flaticon.com/free-icon/server_969438?term=server&amp;related_id=96943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E_6D7E7DC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5_7134291F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C779339-7E8C-8DE9-20D1-9EFFA3887B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3204" r="33586"/>
          <a:stretch/>
        </p:blipFill>
        <p:spPr>
          <a:xfrm>
            <a:off x="3102884" y="304049"/>
            <a:ext cx="1627016" cy="2197106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February 2023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Bachelor Project Presentation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4F7EFD-8933-8A12-6D2F-F6D924754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6843"/>
          <a:stretch/>
        </p:blipFill>
        <p:spPr>
          <a:xfrm>
            <a:off x="1327467" y="300456"/>
            <a:ext cx="1627016" cy="2200699"/>
          </a:xfrm>
          <a:prstGeom prst="rect">
            <a:avLst/>
          </a:prstGeom>
        </p:spPr>
      </p:pic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Luca Engel</a:t>
            </a:r>
          </a:p>
          <a:p>
            <a:r>
              <a:rPr lang="en-US"/>
              <a:t>Supervised by </a:t>
            </a:r>
          </a:p>
          <a:p>
            <a:r>
              <a:rPr lang="en-US"/>
              <a:t>Thiemo Wambsganss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WritingTutor</a:t>
            </a:r>
            <a:br>
              <a:rPr lang="en-US" dirty="0"/>
            </a:br>
            <a:r>
              <a:rPr lang="en-US" sz="2400" dirty="0"/>
              <a:t>Improving a Conversational Learning Tool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8E73F-7F5A-5890-63AD-DC44617BE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85"/>
          <a:stretch/>
        </p:blipFill>
        <p:spPr>
          <a:xfrm>
            <a:off x="2230682" y="2638752"/>
            <a:ext cx="1644649" cy="22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How should one design a chatbot to support students in general writing tasks?</a:t>
            </a:r>
          </a:p>
          <a:p>
            <a:pPr>
              <a:buClr>
                <a:schemeClr val="bg1"/>
              </a:buClr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How does the chatbot design influence students’ learning experience?</a:t>
            </a:r>
          </a:p>
          <a:p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A0770-B5CA-8A4C-9027-98426284A4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Luca Engel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DB59EFBF-38C2-6211-9D08-7661D855EB84}"/>
              </a:ext>
            </a:extLst>
          </p:cNvPr>
          <p:cNvSpPr txBox="1">
            <a:spLocks/>
          </p:cNvSpPr>
          <p:nvPr/>
        </p:nvSpPr>
        <p:spPr>
          <a:xfrm>
            <a:off x="904875" y="1563688"/>
            <a:ext cx="3667125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and easy-to-use 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Quick evaluation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Accurate responses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Thiemo Wambsganss and Tanja Käser. Effects of Learner Control Features in Designing Conversational Tutoring Systems. Working Paper. 2023.</a:t>
            </a:r>
          </a:p>
          <a:p>
            <a:r>
              <a:rPr lang="en-US" dirty="0">
                <a:hlinkClick r:id="rId3"/>
              </a:rPr>
              <a:t>https://openai.com/blog/chatgpt/</a:t>
            </a:r>
            <a:r>
              <a:rPr lang="en-US" dirty="0"/>
              <a:t>, </a:t>
            </a:r>
            <a:r>
              <a:rPr lang="en-US" dirty="0" err="1"/>
              <a:t>ChatGPT</a:t>
            </a:r>
            <a:endParaRPr lang="en-US" dirty="0"/>
          </a:p>
          <a:p>
            <a:r>
              <a:rPr lang="en-US" dirty="0">
                <a:hlinkClick r:id="rId4"/>
              </a:rPr>
              <a:t>https://www.flaticon.com/free-icon/server_969438?term=server&amp;related_id=969438</a:t>
            </a:r>
            <a:r>
              <a:rPr lang="en-US" dirty="0"/>
              <a:t>, Server icons created by </a:t>
            </a:r>
            <a:r>
              <a:rPr lang="en-US" dirty="0" err="1"/>
              <a:t>srip</a:t>
            </a:r>
            <a:r>
              <a:rPr lang="en-US" dirty="0"/>
              <a:t> – </a:t>
            </a:r>
            <a:r>
              <a:rPr lang="en-US" dirty="0" err="1"/>
              <a:t>Flaticon</a:t>
            </a:r>
            <a:endParaRPr lang="en-US" dirty="0"/>
          </a:p>
          <a:p>
            <a:r>
              <a:rPr lang="en-US" dirty="0">
                <a:hlinkClick r:id="rId5"/>
              </a:rPr>
              <a:t>https://www.flaticon.com/free-icon/laptop_1055329?term=laptop&amp;page=1&amp;position=4&amp;origin=search&amp;related_id=1055329</a:t>
            </a:r>
            <a:r>
              <a:rPr lang="en-US" dirty="0"/>
              <a:t>, Laptop icons created by Maxim </a:t>
            </a:r>
            <a:r>
              <a:rPr lang="en-US" dirty="0" err="1"/>
              <a:t>Basinski</a:t>
            </a:r>
            <a:r>
              <a:rPr lang="en-US" dirty="0"/>
              <a:t> Premium – </a:t>
            </a:r>
            <a:r>
              <a:rPr lang="en-US" dirty="0" err="1"/>
              <a:t>Flaticon</a:t>
            </a:r>
            <a:endParaRPr lang="en-US" dirty="0"/>
          </a:p>
          <a:p>
            <a:r>
              <a:rPr lang="en-US" dirty="0">
                <a:hlinkClick r:id="rId6"/>
              </a:rPr>
              <a:t>https://www.flaticon.com/free-icon/idea_4592490?k=1675697153153&amp;sign-up=google</a:t>
            </a:r>
            <a:r>
              <a:rPr lang="en-US" dirty="0"/>
              <a:t>, Future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Luca Engel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1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C5DC9A4D-B7CD-3F49-976D-9809C46B7D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494" b="2494"/>
          <a:stretch/>
        </p:blipFill>
        <p:spPr/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9137" y="1342184"/>
            <a:ext cx="2614863" cy="2232866"/>
          </a:xfrm>
        </p:spPr>
        <p:txBody>
          <a:bodyPr>
            <a:normAutofit/>
          </a:bodyPr>
          <a:lstStyle/>
          <a:p>
            <a:r>
              <a:rPr lang="fr-FR" sz="4400" dirty="0"/>
              <a:t>Questions?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6915" y="3575050"/>
            <a:ext cx="1812222" cy="1574132"/>
          </a:xfrm>
          <a:solidFill>
            <a:schemeClr val="accent2"/>
          </a:solidFill>
        </p:spPr>
        <p:txBody>
          <a:bodyPr lIns="90000">
            <a:normAutofit/>
          </a:bodyPr>
          <a:lstStyle/>
          <a:p>
            <a:r>
              <a:rPr lang="fr-FR" sz="1400" b="1" dirty="0"/>
              <a:t>Luca Engel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222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20F4E5E-C94C-9043-9393-94FDC6176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Luca Engel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How should one design a chatbot to support students in general writing tasks?</a:t>
            </a:r>
          </a:p>
          <a:p>
            <a:pPr>
              <a:buClr>
                <a:schemeClr val="bg1"/>
              </a:buClr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dirty="0"/>
              <a:t>How does the chatbot design influence students’ learning experience?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3E5B23-C44E-0330-1B22-909B6DDC7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1"/>
          <a:stretch/>
        </p:blipFill>
        <p:spPr>
          <a:xfrm>
            <a:off x="1009259" y="298787"/>
            <a:ext cx="3458356" cy="454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Front end</a:t>
            </a:r>
          </a:p>
          <a:p>
            <a:pPr marL="6286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ReactJs</a:t>
            </a:r>
            <a:endParaRPr lang="en-US" dirty="0">
              <a:solidFill>
                <a:schemeClr val="bg1"/>
              </a:solidFill>
            </a:endParaRPr>
          </a:p>
          <a:p>
            <a:pPr marL="6286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parts</a:t>
            </a:r>
          </a:p>
          <a:p>
            <a:pPr marL="9715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Chat interface</a:t>
            </a:r>
          </a:p>
          <a:p>
            <a:pPr marL="9715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writing interface</a:t>
            </a:r>
          </a:p>
          <a:p>
            <a:pPr marL="9715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evaluation interface</a:t>
            </a:r>
          </a:p>
          <a:p>
            <a:pPr marL="6286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Back end</a:t>
            </a:r>
          </a:p>
          <a:p>
            <a:pPr marL="6286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pPr marL="6286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TextBlob</a:t>
            </a:r>
            <a:r>
              <a:rPr lang="en-US" dirty="0">
                <a:solidFill>
                  <a:schemeClr val="bg1"/>
                </a:solidFill>
              </a:rPr>
              <a:t>, Hugging Face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Luca Engel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16B3E-7DC0-B165-8064-5914B43D6B05}"/>
              </a:ext>
            </a:extLst>
          </p:cNvPr>
          <p:cNvGrpSpPr/>
          <p:nvPr/>
        </p:nvGrpSpPr>
        <p:grpSpPr>
          <a:xfrm>
            <a:off x="772796" y="1856600"/>
            <a:ext cx="3693665" cy="1487959"/>
            <a:chOff x="904875" y="1891047"/>
            <a:chExt cx="3404188" cy="13160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081BDA-E6C5-DBC3-8A38-E4D620AFA56A}"/>
                </a:ext>
              </a:extLst>
            </p:cNvPr>
            <p:cNvGrpSpPr/>
            <p:nvPr/>
          </p:nvGrpSpPr>
          <p:grpSpPr>
            <a:xfrm>
              <a:off x="3397091" y="1891048"/>
              <a:ext cx="911972" cy="1123659"/>
              <a:chOff x="3430032" y="1892611"/>
              <a:chExt cx="911972" cy="112365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E0D7CC8-BB45-EFB2-CAF5-9FCAA06E2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0032" y="2130445"/>
                <a:ext cx="885825" cy="88582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99169-74F0-4CE3-5F91-A47C12010E4A}"/>
                  </a:ext>
                </a:extLst>
              </p:cNvPr>
              <p:cNvSpPr txBox="1"/>
              <p:nvPr/>
            </p:nvSpPr>
            <p:spPr>
              <a:xfrm>
                <a:off x="3456179" y="1892611"/>
                <a:ext cx="885825" cy="265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Back end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DB6CC2-CE49-363C-6226-7953E55AD537}"/>
                </a:ext>
              </a:extLst>
            </p:cNvPr>
            <p:cNvGrpSpPr/>
            <p:nvPr/>
          </p:nvGrpSpPr>
          <p:grpSpPr>
            <a:xfrm>
              <a:off x="904875" y="1891047"/>
              <a:ext cx="1296194" cy="1316005"/>
              <a:chOff x="937816" y="1892610"/>
              <a:chExt cx="1296194" cy="131600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2F6950A-FDCB-C5AD-FF20-5BBA4A620555}"/>
                  </a:ext>
                </a:extLst>
              </p:cNvPr>
              <p:cNvGrpSpPr/>
              <p:nvPr/>
            </p:nvGrpSpPr>
            <p:grpSpPr>
              <a:xfrm>
                <a:off x="937816" y="1892610"/>
                <a:ext cx="1296194" cy="1316005"/>
                <a:chOff x="937816" y="1892610"/>
                <a:chExt cx="1296194" cy="1316005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1F1D3982-6C07-AE79-4F5F-0882DADD6D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816" y="1912421"/>
                  <a:ext cx="1296194" cy="1296194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DC3C8A-2478-B09F-862F-1EB3090D3292}"/>
                    </a:ext>
                  </a:extLst>
                </p:cNvPr>
                <p:cNvSpPr txBox="1"/>
                <p:nvPr/>
              </p:nvSpPr>
              <p:spPr>
                <a:xfrm>
                  <a:off x="1125220" y="1892610"/>
                  <a:ext cx="921385" cy="2654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Front end</a:t>
                  </a:r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0ABD079-AB86-F211-FB03-5B65356789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71"/>
              <a:stretch/>
            </p:blipFill>
            <p:spPr>
              <a:xfrm>
                <a:off x="1366642" y="2235209"/>
                <a:ext cx="438541" cy="576451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CB0EBE-70A9-FBEA-A7E7-B2067E23E030}"/>
                </a:ext>
              </a:extLst>
            </p:cNvPr>
            <p:cNvSpPr txBox="1"/>
            <p:nvPr/>
          </p:nvSpPr>
          <p:spPr>
            <a:xfrm>
              <a:off x="2334186" y="1975686"/>
              <a:ext cx="9213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Questions, essay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98E33-0745-2B5F-D9BE-EDC391B3B4D6}"/>
                </a:ext>
              </a:extLst>
            </p:cNvPr>
            <p:cNvSpPr txBox="1"/>
            <p:nvPr/>
          </p:nvSpPr>
          <p:spPr>
            <a:xfrm>
              <a:off x="2250402" y="2757769"/>
              <a:ext cx="11632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Answers, </a:t>
              </a:r>
            </a:p>
            <a:p>
              <a:pPr algn="ctr"/>
              <a:r>
                <a:rPr lang="en-US" sz="1050" dirty="0"/>
                <a:t>text evaluation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1A3F5DD-D6EF-7172-C73C-44CA3D9B637A}"/>
                </a:ext>
              </a:extLst>
            </p:cNvPr>
            <p:cNvGrpSpPr/>
            <p:nvPr/>
          </p:nvGrpSpPr>
          <p:grpSpPr>
            <a:xfrm>
              <a:off x="2146779" y="2378253"/>
              <a:ext cx="1296196" cy="382920"/>
              <a:chOff x="1161188" y="723900"/>
              <a:chExt cx="1501779" cy="484861"/>
            </a:xfrm>
          </p:grpSpPr>
          <p:sp>
            <p:nvSpPr>
              <p:cNvPr id="32" name="Arrow: Curved Left 31">
                <a:extLst>
                  <a:ext uri="{FF2B5EF4-FFF2-40B4-BE49-F238E27FC236}">
                    <a16:creationId xmlns:a16="http://schemas.microsoft.com/office/drawing/2014/main" id="{72EC7B71-D90B-B8C0-6F62-2D568B44C092}"/>
                  </a:ext>
                </a:extLst>
              </p:cNvPr>
              <p:cNvSpPr/>
              <p:nvPr/>
            </p:nvSpPr>
            <p:spPr>
              <a:xfrm>
                <a:off x="2001692" y="777875"/>
                <a:ext cx="661275" cy="430886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row: Curved Right 33">
                <a:extLst>
                  <a:ext uri="{FF2B5EF4-FFF2-40B4-BE49-F238E27FC236}">
                    <a16:creationId xmlns:a16="http://schemas.microsoft.com/office/drawing/2014/main" id="{7D17FCAD-D9D0-C0C2-1AA9-468CC9932F0C}"/>
                  </a:ext>
                </a:extLst>
              </p:cNvPr>
              <p:cNvSpPr/>
              <p:nvPr/>
            </p:nvSpPr>
            <p:spPr>
              <a:xfrm flipV="1">
                <a:off x="1161188" y="723900"/>
                <a:ext cx="679450" cy="43088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4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9" y="777875"/>
            <a:ext cx="4477790" cy="1793875"/>
          </a:xfrm>
        </p:spPr>
        <p:txBody>
          <a:bodyPr/>
          <a:lstStyle/>
          <a:p>
            <a:r>
              <a:rPr lang="en-US" dirty="0"/>
              <a:t>First Evaluation:</a:t>
            </a:r>
            <a:br>
              <a:rPr lang="en-US" dirty="0"/>
            </a:br>
            <a:r>
              <a:rPr lang="en-US" dirty="0"/>
              <a:t>Feedback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20F4E5E-C94C-9043-9393-94FDC6176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Luca Engel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D740E-0C32-8942-E70A-D7D09F31FCB2}"/>
              </a:ext>
            </a:extLst>
          </p:cNvPr>
          <p:cNvSpPr txBox="1"/>
          <p:nvPr/>
        </p:nvSpPr>
        <p:spPr>
          <a:xfrm>
            <a:off x="1057275" y="3416245"/>
            <a:ext cx="332907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“The program should explicitly highlight which passages are more subjective/objective”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2B8C9-3CED-1015-FDA3-5EC9A29D15BB}"/>
              </a:ext>
            </a:extLst>
          </p:cNvPr>
          <p:cNvSpPr txBox="1"/>
          <p:nvPr/>
        </p:nvSpPr>
        <p:spPr>
          <a:xfrm>
            <a:off x="1057275" y="2317834"/>
            <a:ext cx="3329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“More feedback and more detailed feedback would be great.”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D4A7C-6113-A5DC-AD98-071042BCB8FA}"/>
              </a:ext>
            </a:extLst>
          </p:cNvPr>
          <p:cNvSpPr txBox="1"/>
          <p:nvPr/>
        </p:nvSpPr>
        <p:spPr>
          <a:xfrm>
            <a:off x="1073900" y="1011673"/>
            <a:ext cx="332907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“I had trouble jumping back and forth between my text and the </a:t>
            </a:r>
            <a:r>
              <a:rPr lang="en-US" dirty="0" err="1"/>
              <a:t>WritingTutor's</a:t>
            </a:r>
            <a:r>
              <a:rPr lang="en-US" dirty="0"/>
              <a:t> inputs.” </a:t>
            </a:r>
          </a:p>
        </p:txBody>
      </p:sp>
    </p:spTree>
    <p:extLst>
      <p:ext uri="{BB962C8B-B14F-4D97-AF65-F5344CB8AC3E}">
        <p14:creationId xmlns:p14="http://schemas.microsoft.com/office/powerpoint/2010/main" val="63804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9" y="777875"/>
            <a:ext cx="4477790" cy="1793875"/>
          </a:xfrm>
        </p:spPr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User experience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Interface switching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More feedback</a:t>
            </a:r>
            <a:br>
              <a:rPr lang="en-US" dirty="0"/>
            </a:b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Text highlighting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20F4E5E-C94C-9043-9393-94FDC6176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Luca Engel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D740E-0C32-8942-E70A-D7D09F31FCB2}"/>
              </a:ext>
            </a:extLst>
          </p:cNvPr>
          <p:cNvSpPr txBox="1"/>
          <p:nvPr/>
        </p:nvSpPr>
        <p:spPr>
          <a:xfrm>
            <a:off x="1057275" y="3416245"/>
            <a:ext cx="332907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“The program should explicitly highlight which passages are more subjective/objective”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2B8C9-3CED-1015-FDA3-5EC9A29D15BB}"/>
              </a:ext>
            </a:extLst>
          </p:cNvPr>
          <p:cNvSpPr txBox="1"/>
          <p:nvPr/>
        </p:nvSpPr>
        <p:spPr>
          <a:xfrm>
            <a:off x="1057275" y="2317834"/>
            <a:ext cx="3329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“More feedback and more detailed feedback would be great.”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D4A7C-6113-A5DC-AD98-071042BCB8FA}"/>
              </a:ext>
            </a:extLst>
          </p:cNvPr>
          <p:cNvSpPr txBox="1"/>
          <p:nvPr/>
        </p:nvSpPr>
        <p:spPr>
          <a:xfrm>
            <a:off x="1073900" y="1011673"/>
            <a:ext cx="332907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“I had trouble jumping back and forth between my text and the </a:t>
            </a:r>
            <a:r>
              <a:rPr lang="en-US" dirty="0" err="1"/>
              <a:t>WritingTutor's</a:t>
            </a:r>
            <a:r>
              <a:rPr lang="en-US" dirty="0"/>
              <a:t> inputs.” </a:t>
            </a:r>
          </a:p>
        </p:txBody>
      </p:sp>
    </p:spTree>
    <p:extLst>
      <p:ext uri="{BB962C8B-B14F-4D97-AF65-F5344CB8AC3E}">
        <p14:creationId xmlns:p14="http://schemas.microsoft.com/office/powerpoint/2010/main" val="975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64B0A5-AFC4-9D4F-91AB-92F73D0D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26 participants</a:t>
            </a:r>
          </a:p>
          <a:p>
            <a:pPr marL="6286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19 men, 7 women</a:t>
            </a:r>
          </a:p>
          <a:p>
            <a:pPr marL="6286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Luca Engel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856D75-B556-5C66-3D83-4CC0BFEE331C}"/>
              </a:ext>
            </a:extLst>
          </p:cNvPr>
          <p:cNvGrpSpPr/>
          <p:nvPr/>
        </p:nvGrpSpPr>
        <p:grpSpPr>
          <a:xfrm>
            <a:off x="571715" y="797870"/>
            <a:ext cx="3955927" cy="1714450"/>
            <a:chOff x="571715" y="653779"/>
            <a:chExt cx="3955927" cy="17144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0272C4-18E5-24D0-24F4-813ACAF15B42}"/>
                </a:ext>
              </a:extLst>
            </p:cNvPr>
            <p:cNvGrpSpPr/>
            <p:nvPr/>
          </p:nvGrpSpPr>
          <p:grpSpPr>
            <a:xfrm>
              <a:off x="594348" y="653779"/>
              <a:ext cx="3933294" cy="1319602"/>
              <a:chOff x="904875" y="658451"/>
              <a:chExt cx="3933294" cy="1319602"/>
            </a:xfrm>
          </p:grpSpPr>
          <p:pic>
            <p:nvPicPr>
              <p:cNvPr id="8" name="Picture 7" descr="Chart, pie chart&#10;&#10;Description automatically generated">
                <a:extLst>
                  <a:ext uri="{FF2B5EF4-FFF2-40B4-BE49-F238E27FC236}">
                    <a16:creationId xmlns:a16="http://schemas.microsoft.com/office/drawing/2014/main" id="{00C824AB-AA02-70AE-FA6A-2DF17F124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875" y="658451"/>
                <a:ext cx="1333276" cy="1319602"/>
              </a:xfrm>
              <a:prstGeom prst="rect">
                <a:avLst/>
              </a:prstGeom>
            </p:spPr>
          </p:pic>
          <p:pic>
            <p:nvPicPr>
              <p:cNvPr id="9" name="Picture 8" descr="Chart, pie chart&#10;&#10;Description automatically generated">
                <a:extLst>
                  <a:ext uri="{FF2B5EF4-FFF2-40B4-BE49-F238E27FC236}">
                    <a16:creationId xmlns:a16="http://schemas.microsoft.com/office/drawing/2014/main" id="{3DAE64C5-27C3-8468-0C5C-065021F56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51" y="658451"/>
                <a:ext cx="1333277" cy="1314047"/>
              </a:xfrm>
              <a:prstGeom prst="rect">
                <a:avLst/>
              </a:prstGeom>
            </p:spPr>
          </p:pic>
          <p:pic>
            <p:nvPicPr>
              <p:cNvPr id="10" name="Picture 9" descr="Text&#10;&#10;Description automatically generated">
                <a:extLst>
                  <a:ext uri="{FF2B5EF4-FFF2-40B4-BE49-F238E27FC236}">
                    <a16:creationId xmlns:a16="http://schemas.microsoft.com/office/drawing/2014/main" id="{221A5FC6-7A95-CEDD-A910-76F901CF2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9024" y="891099"/>
                <a:ext cx="1219145" cy="970475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1B0C83-7D86-54D1-4913-6D6956B99457}"/>
                </a:ext>
              </a:extLst>
            </p:cNvPr>
            <p:cNvSpPr txBox="1"/>
            <p:nvPr/>
          </p:nvSpPr>
          <p:spPr>
            <a:xfrm>
              <a:off x="1904991" y="1906564"/>
              <a:ext cx="1378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Sentence highlighting […] clarified how my essay was evaluated.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6FD1DD-89B3-5068-B4C7-7F2812DE8786}"/>
                </a:ext>
              </a:extLst>
            </p:cNvPr>
            <p:cNvSpPr txBox="1"/>
            <p:nvPr/>
          </p:nvSpPr>
          <p:spPr>
            <a:xfrm>
              <a:off x="571715" y="1899612"/>
              <a:ext cx="1378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The feedback on my essay was helpful.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CF4595-7D96-F46B-1CFC-C0575B996786}"/>
              </a:ext>
            </a:extLst>
          </p:cNvPr>
          <p:cNvSpPr txBox="1"/>
          <p:nvPr/>
        </p:nvSpPr>
        <p:spPr>
          <a:xfrm>
            <a:off x="929724" y="2794022"/>
            <a:ext cx="332907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“With [the top keywords highlighted], word repetitions can be found very easily.”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4B923-5CAC-C5FE-DF22-0D1984FB2C7D}"/>
              </a:ext>
            </a:extLst>
          </p:cNvPr>
          <p:cNvSpPr txBox="1"/>
          <p:nvPr/>
        </p:nvSpPr>
        <p:spPr>
          <a:xfrm>
            <a:off x="929724" y="3818720"/>
            <a:ext cx="3329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“Text highlighting clarified why my essay was rated the way it was”</a:t>
            </a:r>
          </a:p>
        </p:txBody>
      </p:sp>
    </p:spTree>
    <p:extLst>
      <p:ext uri="{BB962C8B-B14F-4D97-AF65-F5344CB8AC3E}">
        <p14:creationId xmlns:p14="http://schemas.microsoft.com/office/powerpoint/2010/main" val="18370062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64B0A5-AFC4-9D4F-91AB-92F73D0D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Intuitive user interface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Quick responses and evaluation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Text highlighting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More feedback / suggestions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Luca Engel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856D75-B556-5C66-3D83-4CC0BFEE331C}"/>
              </a:ext>
            </a:extLst>
          </p:cNvPr>
          <p:cNvGrpSpPr/>
          <p:nvPr/>
        </p:nvGrpSpPr>
        <p:grpSpPr>
          <a:xfrm>
            <a:off x="571715" y="797870"/>
            <a:ext cx="3955927" cy="1714450"/>
            <a:chOff x="571715" y="653779"/>
            <a:chExt cx="3955927" cy="171445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0272C4-18E5-24D0-24F4-813ACAF15B42}"/>
                </a:ext>
              </a:extLst>
            </p:cNvPr>
            <p:cNvGrpSpPr/>
            <p:nvPr/>
          </p:nvGrpSpPr>
          <p:grpSpPr>
            <a:xfrm>
              <a:off x="594348" y="653779"/>
              <a:ext cx="3933294" cy="1319602"/>
              <a:chOff x="904875" y="658451"/>
              <a:chExt cx="3933294" cy="1319602"/>
            </a:xfrm>
          </p:grpSpPr>
          <p:pic>
            <p:nvPicPr>
              <p:cNvPr id="8" name="Picture 7" descr="Chart, pie chart&#10;&#10;Description automatically generated">
                <a:extLst>
                  <a:ext uri="{FF2B5EF4-FFF2-40B4-BE49-F238E27FC236}">
                    <a16:creationId xmlns:a16="http://schemas.microsoft.com/office/drawing/2014/main" id="{00C824AB-AA02-70AE-FA6A-2DF17F124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875" y="658451"/>
                <a:ext cx="1333276" cy="1319602"/>
              </a:xfrm>
              <a:prstGeom prst="rect">
                <a:avLst/>
              </a:prstGeom>
            </p:spPr>
          </p:pic>
          <p:pic>
            <p:nvPicPr>
              <p:cNvPr id="9" name="Picture 8" descr="Chart, pie chart&#10;&#10;Description automatically generated">
                <a:extLst>
                  <a:ext uri="{FF2B5EF4-FFF2-40B4-BE49-F238E27FC236}">
                    <a16:creationId xmlns:a16="http://schemas.microsoft.com/office/drawing/2014/main" id="{3DAE64C5-27C3-8468-0C5C-065021F56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51" y="658451"/>
                <a:ext cx="1333277" cy="1314047"/>
              </a:xfrm>
              <a:prstGeom prst="rect">
                <a:avLst/>
              </a:prstGeom>
            </p:spPr>
          </p:pic>
          <p:pic>
            <p:nvPicPr>
              <p:cNvPr id="10" name="Picture 9" descr="Text&#10;&#10;Description automatically generated">
                <a:extLst>
                  <a:ext uri="{FF2B5EF4-FFF2-40B4-BE49-F238E27FC236}">
                    <a16:creationId xmlns:a16="http://schemas.microsoft.com/office/drawing/2014/main" id="{221A5FC6-7A95-CEDD-A910-76F901CF2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9024" y="891099"/>
                <a:ext cx="1219145" cy="970475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1B0C83-7D86-54D1-4913-6D6956B99457}"/>
                </a:ext>
              </a:extLst>
            </p:cNvPr>
            <p:cNvSpPr txBox="1"/>
            <p:nvPr/>
          </p:nvSpPr>
          <p:spPr>
            <a:xfrm>
              <a:off x="1904991" y="1906564"/>
              <a:ext cx="13785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Sentence highlighting […] clarified how my essay was evaluated.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6FD1DD-89B3-5068-B4C7-7F2812DE8786}"/>
                </a:ext>
              </a:extLst>
            </p:cNvPr>
            <p:cNvSpPr txBox="1"/>
            <p:nvPr/>
          </p:nvSpPr>
          <p:spPr>
            <a:xfrm>
              <a:off x="571715" y="1899612"/>
              <a:ext cx="1378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The feedback on my essay was helpful.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CF4595-7D96-F46B-1CFC-C0575B996786}"/>
              </a:ext>
            </a:extLst>
          </p:cNvPr>
          <p:cNvSpPr txBox="1"/>
          <p:nvPr/>
        </p:nvSpPr>
        <p:spPr>
          <a:xfrm>
            <a:off x="929724" y="2794022"/>
            <a:ext cx="332907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“With [the top keywords highlighted], word repetitions can be found very easily.”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74B923-5CAC-C5FE-DF22-0D1984FB2C7D}"/>
              </a:ext>
            </a:extLst>
          </p:cNvPr>
          <p:cNvSpPr txBox="1"/>
          <p:nvPr/>
        </p:nvSpPr>
        <p:spPr>
          <a:xfrm>
            <a:off x="929724" y="3818720"/>
            <a:ext cx="3329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“Text highlighting clarified why my essay was rated the way it was”</a:t>
            </a:r>
          </a:p>
        </p:txBody>
      </p:sp>
    </p:spTree>
    <p:extLst>
      <p:ext uri="{BB962C8B-B14F-4D97-AF65-F5344CB8AC3E}">
        <p14:creationId xmlns:p14="http://schemas.microsoft.com/office/powerpoint/2010/main" val="18992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A0770-B5CA-8A4C-9027-98426284A4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Luca Engel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0CF32E1C-3823-F2E9-6234-835CA1C160FE}"/>
              </a:ext>
            </a:extLst>
          </p:cNvPr>
          <p:cNvSpPr txBox="1">
            <a:spLocks/>
          </p:cNvSpPr>
          <p:nvPr/>
        </p:nvSpPr>
        <p:spPr>
          <a:xfrm>
            <a:off x="904875" y="1563688"/>
            <a:ext cx="3667125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More feedback and suggestions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Multilanguage support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Multiple text sorts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Better mobile version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FA76B33-69F4-3A26-439B-1B1C8574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00" y="2130445"/>
            <a:ext cx="2754325" cy="27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How should one design a chatbot to support students in general writing tasks?</a:t>
            </a:r>
          </a:p>
          <a:p>
            <a:pPr>
              <a:buClr>
                <a:schemeClr val="bg1"/>
              </a:buClr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WritingTutor: Improving a Conversational Learning Tool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A0770-B5CA-8A4C-9027-98426284A4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Luca Engel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18FA479A-0DF5-D5B6-579C-21351E7BAAD8}"/>
              </a:ext>
            </a:extLst>
          </p:cNvPr>
          <p:cNvSpPr txBox="1">
            <a:spLocks/>
          </p:cNvSpPr>
          <p:nvPr/>
        </p:nvSpPr>
        <p:spPr>
          <a:xfrm>
            <a:off x="904875" y="1563688"/>
            <a:ext cx="3667125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5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Feedback and reasons for the feedback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Interactive chat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Adaptivity to speed and needs of the student</a:t>
            </a:r>
          </a:p>
        </p:txBody>
      </p:sp>
    </p:spTree>
    <p:extLst>
      <p:ext uri="{BB962C8B-B14F-4D97-AF65-F5344CB8AC3E}">
        <p14:creationId xmlns:p14="http://schemas.microsoft.com/office/powerpoint/2010/main" val="17624002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1_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3699</TotalTime>
  <Words>1391</Words>
  <Application>Microsoft Office PowerPoint</Application>
  <PresentationFormat>On-screen Show (16:9)</PresentationFormat>
  <Paragraphs>235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Franklin Gothic Demi Cond</vt:lpstr>
      <vt:lpstr>Franklin Gothic Medium</vt:lpstr>
      <vt:lpstr>Lucida Sans</vt:lpstr>
      <vt:lpstr>Wingdings</vt:lpstr>
      <vt:lpstr>Thème Office</vt:lpstr>
      <vt:lpstr>1_Thème Office</vt:lpstr>
      <vt:lpstr>WritingTutor Improving a Conversational Learning Tool</vt:lpstr>
      <vt:lpstr>Research Questions</vt:lpstr>
      <vt:lpstr>Design</vt:lpstr>
      <vt:lpstr>First Evaluation: Feedback</vt:lpstr>
      <vt:lpstr>Improvement</vt:lpstr>
      <vt:lpstr>Project Evaluation</vt:lpstr>
      <vt:lpstr>Takeaways</vt:lpstr>
      <vt:lpstr>Future Work</vt:lpstr>
      <vt:lpstr>Conclusion</vt:lpstr>
      <vt:lpstr>Conclusion</vt:lpstr>
      <vt:lpstr>Bibliography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Luca Engel</cp:lastModifiedBy>
  <cp:revision>55</cp:revision>
  <dcterms:created xsi:type="dcterms:W3CDTF">2019-04-02T06:24:35Z</dcterms:created>
  <dcterms:modified xsi:type="dcterms:W3CDTF">2023-02-07T19:59:17Z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