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2"/>
  </p:notesMasterIdLst>
  <p:sldIdLst>
    <p:sldId id="256" r:id="rId2"/>
    <p:sldId id="289" r:id="rId3"/>
    <p:sldId id="304" r:id="rId4"/>
    <p:sldId id="298" r:id="rId5"/>
    <p:sldId id="290" r:id="rId6"/>
    <p:sldId id="301" r:id="rId7"/>
    <p:sldId id="302" r:id="rId8"/>
    <p:sldId id="306" r:id="rId9"/>
    <p:sldId id="305" r:id="rId10"/>
    <p:sldId id="291" r:id="rId11"/>
    <p:sldId id="303" r:id="rId12"/>
    <p:sldId id="307" r:id="rId13"/>
    <p:sldId id="308" r:id="rId14"/>
    <p:sldId id="309" r:id="rId15"/>
    <p:sldId id="292" r:id="rId16"/>
    <p:sldId id="310" r:id="rId17"/>
    <p:sldId id="311" r:id="rId18"/>
    <p:sldId id="259" r:id="rId19"/>
    <p:sldId id="312" r:id="rId20"/>
    <p:sldId id="313" r:id="rId21"/>
    <p:sldId id="293" r:id="rId22"/>
    <p:sldId id="294" r:id="rId23"/>
    <p:sldId id="295" r:id="rId24"/>
    <p:sldId id="296" r:id="rId25"/>
    <p:sldId id="297" r:id="rId26"/>
    <p:sldId id="314" r:id="rId27"/>
    <p:sldId id="315" r:id="rId28"/>
    <p:sldId id="316" r:id="rId29"/>
    <p:sldId id="317" r:id="rId30"/>
    <p:sldId id="279" r:id="rId31"/>
  </p:sldIdLst>
  <p:sldSz cx="9144000" cy="6858000" type="screen4x3"/>
  <p:notesSz cx="6797675" cy="992822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99FCD"/>
    <a:srgbClr val="B3C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854" autoAdjust="0"/>
  </p:normalViewPr>
  <p:slideViewPr>
    <p:cSldViewPr>
      <p:cViewPr>
        <p:scale>
          <a:sx n="75" d="100"/>
          <a:sy n="75" d="100"/>
        </p:scale>
        <p:origin x="-1589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4655-EF66-4270-92E7-4805041CFEBF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2557E-3856-4122-A431-2F26075C0CA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801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557E-3856-4122-A431-2F26075C0CA5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8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557E-3856-4122-A431-2F26075C0CA5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46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557E-3856-4122-A431-2F26075C0CA5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028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NO ES</a:t>
            </a:r>
            <a:r>
              <a:rPr lang="es-AR" baseline="0" dirty="0" smtClean="0"/>
              <a:t> SUFICIENTE INFORMAR: HAY QUE CONCIENTIZAR SOBRE LA NECESIDAD DE MEJORAR EL SCI Y PROMOVER EL CAMBIO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557E-3856-4122-A431-2F26075C0CA5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22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 el marco de sus funciones</a:t>
            </a:r>
            <a:r>
              <a:rPr lang="es-AR" baseline="0" dirty="0" smtClean="0"/>
              <a:t> normativas y de supervisión legalmente atribuidas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557E-3856-4122-A431-2F26075C0CA5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048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557E-3856-4122-A431-2F26075C0CA5}" type="slidenum">
              <a:rPr lang="es-AR" smtClean="0"/>
              <a:pPr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86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69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 userDrawn="1"/>
        </p:nvSpPr>
        <p:spPr>
          <a:xfrm>
            <a:off x="0" y="0"/>
            <a:ext cx="13316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7 Imagen" descr="sigen_azul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63129" y="5445224"/>
            <a:ext cx="1005382" cy="936104"/>
          </a:xfrm>
          <a:prstGeom prst="rect">
            <a:avLst/>
          </a:prstGeom>
        </p:spPr>
      </p:pic>
      <p:cxnSp>
        <p:nvCxnSpPr>
          <p:cNvPr id="10" name="9 Conector recto"/>
          <p:cNvCxnSpPr/>
          <p:nvPr userDrawn="1"/>
        </p:nvCxnSpPr>
        <p:spPr>
          <a:xfrm>
            <a:off x="0" y="1988840"/>
            <a:ext cx="13316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13" descr="Avenida_Corrientes_y_Reconquista_SIGEN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-27385"/>
            <a:ext cx="1368152" cy="182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 userDrawn="1"/>
        </p:nvSpPr>
        <p:spPr>
          <a:xfrm>
            <a:off x="-108520" y="-99392"/>
            <a:ext cx="1440160" cy="19442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10 Imagen" descr="SIGEN 20 AÑOS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9348" y="3284984"/>
            <a:ext cx="1324946" cy="6829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heck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hyperlink" Target="http://www.iscgp.gov.a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igen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sigen.ne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slide" Target="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mcainzos@sigen.gov.a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sigen_azul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905" y="5395318"/>
            <a:ext cx="1082719" cy="1008112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4682535" y="381725"/>
            <a:ext cx="356187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2800" b="1" dirty="0" smtClean="0">
                <a:solidFill>
                  <a:srgbClr val="0070C0"/>
                </a:solidFill>
              </a:rPr>
              <a:t>Sindicatura General de</a:t>
            </a:r>
          </a:p>
          <a:p>
            <a:pPr algn="r"/>
            <a:r>
              <a:rPr lang="es-AR" sz="2800" b="1" dirty="0" smtClean="0">
                <a:solidFill>
                  <a:srgbClr val="0070C0"/>
                </a:solidFill>
              </a:rPr>
              <a:t>la Provincia de Salta</a:t>
            </a:r>
          </a:p>
          <a:p>
            <a:pPr algn="r"/>
            <a:endParaRPr lang="es-AR" sz="500" b="1" dirty="0" smtClean="0">
              <a:solidFill>
                <a:srgbClr val="0070C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12160" y="5530042"/>
            <a:ext cx="2415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err="1" smtClean="0"/>
              <a:t>Cr.</a:t>
            </a:r>
            <a:r>
              <a:rPr lang="es-AR" sz="1600" b="1" dirty="0" smtClean="0"/>
              <a:t> Marcelo Ángel Cainzos </a:t>
            </a:r>
            <a:endParaRPr lang="es-AR" sz="16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12160" y="5867980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Gerente de Supervisión Social</a:t>
            </a:r>
          </a:p>
          <a:p>
            <a:r>
              <a:rPr lang="es-AR" sz="1600" b="1" dirty="0" smtClean="0"/>
              <a:t>Sindicatura General de la Nación</a:t>
            </a:r>
          </a:p>
          <a:p>
            <a:r>
              <a:rPr lang="es-AR" sz="1600" b="1" dirty="0" smtClean="0"/>
              <a:t>República Argentina</a:t>
            </a:r>
            <a:endParaRPr lang="es-AR" sz="1600" b="1" dirty="0"/>
          </a:p>
        </p:txBody>
      </p:sp>
      <p:sp>
        <p:nvSpPr>
          <p:cNvPr id="2" name="1 Rectángulo"/>
          <p:cNvSpPr/>
          <p:nvPr/>
        </p:nvSpPr>
        <p:spPr>
          <a:xfrm>
            <a:off x="2880320" y="240520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800" b="1" dirty="0">
                <a:solidFill>
                  <a:srgbClr val="0070C0"/>
                </a:solidFill>
              </a:rPr>
              <a:t>Sistema de Control Interno en el Sector </a:t>
            </a:r>
            <a:r>
              <a:rPr lang="es-AR" sz="2800" b="1" dirty="0" smtClean="0">
                <a:solidFill>
                  <a:srgbClr val="0070C0"/>
                </a:solidFill>
              </a:rPr>
              <a:t>Público</a:t>
            </a:r>
          </a:p>
          <a:p>
            <a:endParaRPr lang="es-AR" sz="2800" b="1" dirty="0">
              <a:solidFill>
                <a:srgbClr val="0070C0"/>
              </a:solidFill>
            </a:endParaRPr>
          </a:p>
          <a:p>
            <a:r>
              <a:rPr lang="es-AR" sz="2800" b="1" dirty="0" smtClean="0">
                <a:solidFill>
                  <a:srgbClr val="0070C0"/>
                </a:solidFill>
              </a:rPr>
              <a:t>Experiencia </a:t>
            </a:r>
            <a:r>
              <a:rPr lang="es-AR" sz="2800" b="1" dirty="0">
                <a:solidFill>
                  <a:srgbClr val="0070C0"/>
                </a:solidFill>
              </a:rPr>
              <a:t>SIGEN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Sistema de Control Interno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Relación de sus integrantes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40 Grupo"/>
          <p:cNvGrpSpPr/>
          <p:nvPr/>
        </p:nvGrpSpPr>
        <p:grpSpPr>
          <a:xfrm>
            <a:off x="1835696" y="1580892"/>
            <a:ext cx="1736298" cy="1008112"/>
            <a:chOff x="1814974" y="1268761"/>
            <a:chExt cx="1736298" cy="1008112"/>
          </a:xfrm>
        </p:grpSpPr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1927039" y="1268761"/>
              <a:ext cx="1512168" cy="1008112"/>
            </a:xfrm>
            <a:prstGeom prst="rect">
              <a:avLst/>
            </a:prstGeom>
            <a:gradFill rotWithShape="0">
              <a:gsLst>
                <a:gs pos="0">
                  <a:srgbClr val="9D9DFF">
                    <a:gamma/>
                    <a:tint val="60000"/>
                    <a:invGamma/>
                  </a:srgbClr>
                </a:gs>
                <a:gs pos="100000">
                  <a:srgbClr val="9D9DFF"/>
                </a:gs>
              </a:gsLst>
              <a:path path="shape">
                <a:fillToRect l="50000" t="50000" r="50000" b="50000"/>
              </a:path>
            </a:gradFill>
            <a:ln w="50800">
              <a:solidFill>
                <a:srgbClr val="9D9DFF"/>
              </a:solidFill>
              <a:miter lim="800000"/>
              <a:headEnd/>
              <a:tailEnd/>
            </a:ln>
            <a:effectLst>
              <a:outerShdw blurRad="63500" dist="101600" dir="7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normAutofit/>
            </a:bodyPr>
            <a:lstStyle/>
            <a:p>
              <a:endParaRPr lang="es-ES"/>
            </a:p>
          </p:txBody>
        </p:sp>
        <p:sp>
          <p:nvSpPr>
            <p:cNvPr id="13" name="Rectangle 54"/>
            <p:cNvSpPr>
              <a:spLocks noChangeArrowheads="1"/>
            </p:cNvSpPr>
            <p:nvPr/>
          </p:nvSpPr>
          <p:spPr bwMode="auto">
            <a:xfrm>
              <a:off x="1814974" y="1385638"/>
              <a:ext cx="1736298" cy="774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normAutofit/>
            </a:bodyPr>
            <a:lstStyle/>
            <a:p>
              <a:pPr algn="ctr" defTabSz="762000" eaLnBrk="0" hangingPunct="0"/>
              <a:r>
                <a:rPr lang="es-ES" dirty="0">
                  <a:latin typeface="Arial" charset="0"/>
                </a:rPr>
                <a:t>Autoridades</a:t>
              </a:r>
            </a:p>
            <a:p>
              <a:pPr algn="ctr" defTabSz="762000" eaLnBrk="0" hangingPunct="0"/>
              <a:r>
                <a:rPr lang="es-ES" dirty="0">
                  <a:latin typeface="Arial" charset="0"/>
                </a:rPr>
                <a:t>Máximas</a:t>
              </a:r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2123728" y="3540166"/>
            <a:ext cx="1224136" cy="678932"/>
            <a:chOff x="4256" y="2957"/>
            <a:chExt cx="630" cy="297"/>
          </a:xfrm>
        </p:grpSpPr>
        <p:sp>
          <p:nvSpPr>
            <p:cNvPr id="31" name="Rectangle 56"/>
            <p:cNvSpPr>
              <a:spLocks noChangeArrowheads="1"/>
            </p:cNvSpPr>
            <p:nvPr/>
          </p:nvSpPr>
          <p:spPr bwMode="auto">
            <a:xfrm>
              <a:off x="4256" y="2957"/>
              <a:ext cx="630" cy="29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outerShdw blurRad="63500" dist="101600" dir="7200000" algn="ctr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normAutofit/>
            </a:bodyPr>
            <a:lstStyle/>
            <a:p>
              <a:endParaRPr lang="es-ES"/>
            </a:p>
          </p:txBody>
        </p:sp>
        <p:sp>
          <p:nvSpPr>
            <p:cNvPr id="32" name="Rectangle 57"/>
            <p:cNvSpPr>
              <a:spLocks noChangeArrowheads="1"/>
            </p:cNvSpPr>
            <p:nvPr/>
          </p:nvSpPr>
          <p:spPr bwMode="auto">
            <a:xfrm>
              <a:off x="4284" y="3018"/>
              <a:ext cx="5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92075" tIns="46038" rIns="92075" bIns="46038">
              <a:normAutofit/>
            </a:bodyPr>
            <a:lstStyle/>
            <a:p>
              <a:pPr algn="ctr" defTabSz="762000" eaLnBrk="0" hangingPunct="0"/>
              <a:r>
                <a:rPr lang="es-ES" sz="2000" dirty="0">
                  <a:solidFill>
                    <a:srgbClr val="FFFFFF"/>
                  </a:solidFill>
                  <a:latin typeface="Arial" charset="0"/>
                </a:rPr>
                <a:t>UAI</a:t>
              </a:r>
            </a:p>
          </p:txBody>
        </p:sp>
      </p:grpSp>
      <p:grpSp>
        <p:nvGrpSpPr>
          <p:cNvPr id="19" name="63 Grupo"/>
          <p:cNvGrpSpPr/>
          <p:nvPr/>
        </p:nvGrpSpPr>
        <p:grpSpPr>
          <a:xfrm>
            <a:off x="2051720" y="5142618"/>
            <a:ext cx="1281474" cy="1346827"/>
            <a:chOff x="4499992" y="1412776"/>
            <a:chExt cx="1281474" cy="1346827"/>
          </a:xfrm>
          <a:effectLst>
            <a:outerShdw blurRad="88900" dist="88900" dir="7680000" algn="r" rotWithShape="0">
              <a:prstClr val="black">
                <a:alpha val="40000"/>
              </a:prstClr>
            </a:outerShdw>
          </a:effectLst>
        </p:grpSpPr>
        <p:sp>
          <p:nvSpPr>
            <p:cNvPr id="29" name="Oval 62"/>
            <p:cNvSpPr>
              <a:spLocks noChangeArrowheads="1"/>
            </p:cNvSpPr>
            <p:nvPr/>
          </p:nvSpPr>
          <p:spPr bwMode="auto">
            <a:xfrm>
              <a:off x="4499992" y="1412776"/>
              <a:ext cx="1281474" cy="1346827"/>
            </a:xfrm>
            <a:prstGeom prst="ellipse">
              <a:avLst/>
            </a:prstGeom>
            <a:gradFill rotWithShape="0">
              <a:gsLst>
                <a:gs pos="0">
                  <a:srgbClr val="33CCFF">
                    <a:gamma/>
                    <a:tint val="60000"/>
                    <a:invGamma/>
                  </a:srgbClr>
                </a:gs>
                <a:gs pos="100000">
                  <a:srgbClr val="33CCF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D9DFF"/>
              </a:solidFill>
              <a:round/>
              <a:headEnd/>
              <a:tailEnd/>
            </a:ln>
            <a:effectLst>
              <a:softEdge rad="31750"/>
            </a:effectLst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30" name="29 Imagen" descr="sigen_azul1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1990" y="1535426"/>
              <a:ext cx="1160056" cy="1080120"/>
            </a:xfrm>
            <a:prstGeom prst="rect">
              <a:avLst/>
            </a:prstGeom>
          </p:spPr>
        </p:pic>
      </p:grpSp>
      <p:sp>
        <p:nvSpPr>
          <p:cNvPr id="42" name="41 CuadroTexto"/>
          <p:cNvSpPr txBox="1"/>
          <p:nvPr/>
        </p:nvSpPr>
        <p:spPr>
          <a:xfrm>
            <a:off x="3779912" y="1484784"/>
            <a:ext cx="5040560" cy="1200329"/>
          </a:xfrm>
          <a:prstGeom prst="rect">
            <a:avLst/>
          </a:prstGeom>
          <a:solidFill>
            <a:srgbClr val="B3C0D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Responsabilidad de implantar y mantener un adecuado sistema de control interno. Prioriza al operador en su </a:t>
            </a:r>
            <a:r>
              <a:rPr lang="es-ES" b="1" dirty="0" smtClean="0">
                <a:solidFill>
                  <a:srgbClr val="0070C0"/>
                </a:solidFill>
              </a:rPr>
              <a:t>capacidad de </a:t>
            </a:r>
            <a:r>
              <a:rPr lang="es-ES" b="1" dirty="0" err="1" smtClean="0">
                <a:solidFill>
                  <a:srgbClr val="0070C0"/>
                </a:solidFill>
              </a:rPr>
              <a:t>gerenciar</a:t>
            </a:r>
            <a:r>
              <a:rPr lang="es-ES" b="1" dirty="0">
                <a:solidFill>
                  <a:srgbClr val="0070C0"/>
                </a:solidFill>
              </a:rPr>
              <a:t> </a:t>
            </a:r>
            <a:r>
              <a:rPr lang="es-ES" b="1" dirty="0" smtClean="0">
                <a:solidFill>
                  <a:srgbClr val="0070C0"/>
                </a:solidFill>
              </a:rPr>
              <a:t>y en su obligación de rendir cuentas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3779912" y="3140968"/>
            <a:ext cx="504056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En </a:t>
            </a:r>
            <a:r>
              <a:rPr lang="es-AR" dirty="0"/>
              <a:t>apoyo a </a:t>
            </a:r>
            <a:r>
              <a:rPr lang="es-AR" dirty="0" smtClean="0"/>
              <a:t>esa </a:t>
            </a:r>
            <a:r>
              <a:rPr lang="es-AR" dirty="0"/>
              <a:t>responsabilidad, </a:t>
            </a:r>
            <a:r>
              <a:rPr lang="es-AR" dirty="0" smtClean="0"/>
              <a:t>establece </a:t>
            </a:r>
            <a:r>
              <a:rPr lang="es-AR" dirty="0"/>
              <a:t>que cada organización debe contar con una Unidad de Auditoría Interna, </a:t>
            </a:r>
            <a:r>
              <a:rPr lang="es-AR" dirty="0" smtClean="0"/>
              <a:t>que le depende </a:t>
            </a:r>
            <a:r>
              <a:rPr lang="es-AR" dirty="0"/>
              <a:t>jerárquicamente </a:t>
            </a:r>
            <a:r>
              <a:rPr lang="es-AR" dirty="0" smtClean="0"/>
              <a:t>(pero es  </a:t>
            </a:r>
            <a:r>
              <a:rPr lang="es-AR" b="1" dirty="0"/>
              <a:t>independiente</a:t>
            </a:r>
            <a:r>
              <a:rPr lang="es-AR" dirty="0"/>
              <a:t> de las restantes áreas de la organización)</a:t>
            </a:r>
            <a:r>
              <a:rPr lang="es-ES" dirty="0" smtClean="0"/>
              <a:t>. 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3779912" y="5077367"/>
            <a:ext cx="5040560" cy="1477328"/>
          </a:xfrm>
          <a:prstGeom prst="rect">
            <a:avLst/>
          </a:prstGeom>
          <a:solidFill>
            <a:srgbClr val="B3C0D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Norma, coordina y supervisa el SCI: dicta normativa de CI y de AI, aprueba perfil del titular UAI, aprueba sus planes anuales, supervisa su ejecución, efectúa auditorías, formula recomendaciones, entre otros (art. 104 – Ley 24.156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536375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6079">
            <a:off x="751136" y="1394271"/>
            <a:ext cx="7254875" cy="649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>
            <a:spLocks noChangeArrowheads="1"/>
          </p:cNvSpPr>
          <p:nvPr/>
        </p:nvSpPr>
        <p:spPr bwMode="auto">
          <a:xfrm>
            <a:off x="2771427" y="2868999"/>
            <a:ext cx="5833021" cy="214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es-AR" sz="2400" b="1" dirty="0"/>
              <a:t>La construcción de procesos y controles eficaces que garanticen el éxito de los diferentes programas </a:t>
            </a:r>
            <a:r>
              <a:rPr lang="es-AR" sz="2400" b="1" dirty="0" smtClean="0"/>
              <a:t>contribuirá en </a:t>
            </a:r>
            <a:r>
              <a:rPr lang="es-AR" sz="2400" b="1" dirty="0"/>
              <a:t>la consecución de sus objetivos y una administración pública de </a:t>
            </a:r>
            <a:r>
              <a:rPr lang="es-AR" sz="2400" b="1" dirty="0" smtClean="0"/>
              <a:t>calidad.</a:t>
            </a:r>
            <a:endParaRPr lang="es-AR" sz="2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El control interno como medio para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Fortalecer la Administración Pública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2632190" y="1167744"/>
            <a:ext cx="5972258" cy="1346827"/>
            <a:chOff x="2632190" y="1167744"/>
            <a:chExt cx="5972258" cy="1346827"/>
          </a:xfrm>
        </p:grpSpPr>
        <p:grpSp>
          <p:nvGrpSpPr>
            <p:cNvPr id="9" name="8 Grupo"/>
            <p:cNvGrpSpPr/>
            <p:nvPr/>
          </p:nvGrpSpPr>
          <p:grpSpPr>
            <a:xfrm>
              <a:off x="2632190" y="1337101"/>
              <a:ext cx="1736298" cy="1008112"/>
              <a:chOff x="1814974" y="1268761"/>
              <a:chExt cx="1736298" cy="1008112"/>
            </a:xfrm>
          </p:grpSpPr>
          <p:sp>
            <p:nvSpPr>
              <p:cNvPr id="10" name="Rectangle 53"/>
              <p:cNvSpPr>
                <a:spLocks noChangeArrowheads="1"/>
              </p:cNvSpPr>
              <p:nvPr/>
            </p:nvSpPr>
            <p:spPr bwMode="auto">
              <a:xfrm>
                <a:off x="1927039" y="1268761"/>
                <a:ext cx="1512168" cy="1008112"/>
              </a:xfrm>
              <a:prstGeom prst="rect">
                <a:avLst/>
              </a:prstGeom>
              <a:gradFill rotWithShape="0">
                <a:gsLst>
                  <a:gs pos="0">
                    <a:srgbClr val="9D9DFF">
                      <a:gamma/>
                      <a:tint val="60000"/>
                      <a:invGamma/>
                    </a:srgbClr>
                  </a:gs>
                  <a:gs pos="100000">
                    <a:srgbClr val="9D9DFF"/>
                  </a:gs>
                </a:gsLst>
                <a:path path="shape">
                  <a:fillToRect l="50000" t="50000" r="50000" b="50000"/>
                </a:path>
              </a:gradFill>
              <a:ln w="50800">
                <a:solidFill>
                  <a:srgbClr val="9D9DFF"/>
                </a:solidFill>
                <a:miter lim="800000"/>
                <a:headEnd/>
                <a:tailEnd/>
              </a:ln>
              <a:effectLst>
                <a:outerShdw blurRad="63500" dist="101600" dir="7200000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>
                <a:normAutofit/>
              </a:bodyPr>
              <a:lstStyle/>
              <a:p>
                <a:endParaRPr lang="es-ES"/>
              </a:p>
            </p:txBody>
          </p:sp>
          <p:sp>
            <p:nvSpPr>
              <p:cNvPr id="11" name="Rectangle 54"/>
              <p:cNvSpPr>
                <a:spLocks noChangeArrowheads="1"/>
              </p:cNvSpPr>
              <p:nvPr/>
            </p:nvSpPr>
            <p:spPr bwMode="auto">
              <a:xfrm>
                <a:off x="1814974" y="1385638"/>
                <a:ext cx="1736298" cy="774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 anchorCtr="0">
                <a:normAutofit/>
              </a:bodyPr>
              <a:lstStyle/>
              <a:p>
                <a:pPr algn="ctr" defTabSz="762000" eaLnBrk="0" hangingPunct="0"/>
                <a:r>
                  <a:rPr lang="es-ES" dirty="0" smtClean="0">
                    <a:latin typeface="Arial" charset="0"/>
                  </a:rPr>
                  <a:t>Organización</a:t>
                </a:r>
                <a:endParaRPr lang="es-ES" dirty="0">
                  <a:latin typeface="Arial" charset="0"/>
                </a:endParaRPr>
              </a:p>
            </p:txBody>
          </p:sp>
        </p:grpSp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5233663" y="1501691"/>
              <a:ext cx="1224136" cy="678932"/>
              <a:chOff x="4256" y="2957"/>
              <a:chExt cx="630" cy="297"/>
            </a:xfrm>
          </p:grpSpPr>
          <p:sp>
            <p:nvSpPr>
              <p:cNvPr id="13" name="Rectangle 56"/>
              <p:cNvSpPr>
                <a:spLocks noChangeArrowheads="1"/>
              </p:cNvSpPr>
              <p:nvPr/>
            </p:nvSpPr>
            <p:spPr bwMode="auto">
              <a:xfrm>
                <a:off x="4256" y="2957"/>
                <a:ext cx="630" cy="29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>
                <a:outerShdw blurRad="63500" dist="101600" dir="7200000" algn="ctr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>
                <a:normAutofit/>
              </a:bodyPr>
              <a:lstStyle/>
              <a:p>
                <a:endParaRPr lang="es-ES"/>
              </a:p>
            </p:txBody>
          </p:sp>
          <p:sp>
            <p:nvSpPr>
              <p:cNvPr id="14" name="Rectangle 57"/>
              <p:cNvSpPr>
                <a:spLocks noChangeArrowheads="1"/>
              </p:cNvSpPr>
              <p:nvPr/>
            </p:nvSpPr>
            <p:spPr bwMode="auto">
              <a:xfrm>
                <a:off x="4284" y="3018"/>
                <a:ext cx="5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92075" tIns="46038" rIns="92075" bIns="46038">
                <a:normAutofit/>
              </a:bodyPr>
              <a:lstStyle/>
              <a:p>
                <a:pPr algn="ctr" defTabSz="762000" eaLnBrk="0" hangingPunct="0"/>
                <a:r>
                  <a:rPr lang="es-ES" sz="2000" dirty="0">
                    <a:solidFill>
                      <a:srgbClr val="FFFFFF"/>
                    </a:solidFill>
                    <a:latin typeface="Arial" charset="0"/>
                  </a:rPr>
                  <a:t>UAI</a:t>
                </a:r>
              </a:p>
            </p:txBody>
          </p:sp>
        </p:grpSp>
        <p:grpSp>
          <p:nvGrpSpPr>
            <p:cNvPr id="15" name="63 Grupo"/>
            <p:cNvGrpSpPr/>
            <p:nvPr/>
          </p:nvGrpSpPr>
          <p:grpSpPr>
            <a:xfrm>
              <a:off x="7322974" y="1167744"/>
              <a:ext cx="1281474" cy="1346827"/>
              <a:chOff x="4499992" y="1412776"/>
              <a:chExt cx="1281474" cy="1346827"/>
            </a:xfrm>
            <a:effectLst>
              <a:outerShdw blurRad="88900" dist="88900" dir="768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auto">
              <a:xfrm>
                <a:off x="4499992" y="1412776"/>
                <a:ext cx="1281474" cy="1346827"/>
              </a:xfrm>
              <a:prstGeom prst="ellipse">
                <a:avLst/>
              </a:prstGeom>
              <a:gradFill rotWithShape="0">
                <a:gsLst>
                  <a:gs pos="0">
                    <a:srgbClr val="33CCFF">
                      <a:gamma/>
                      <a:tint val="60000"/>
                      <a:invGamma/>
                    </a:srgbClr>
                  </a:gs>
                  <a:gs pos="100000">
                    <a:srgbClr val="33CCFF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9D9DFF"/>
                </a:solidFill>
                <a:round/>
                <a:headEnd/>
                <a:tailEnd/>
              </a:ln>
              <a:effectLst>
                <a:softEdge rad="31750"/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pic>
            <p:nvPicPr>
              <p:cNvPr id="17" name="16 Imagen" descr="sigen_azul1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581990" y="1535426"/>
                <a:ext cx="1160056" cy="10801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85327749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La labor de SIGEN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desde los comienzos a la actualidad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707904" y="1196752"/>
            <a:ext cx="30963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Relevamiento de la situación inicial del SCI</a:t>
            </a:r>
          </a:p>
          <a:p>
            <a:endParaRPr lang="es-AR" sz="2000" b="1" dirty="0" smtClean="0"/>
          </a:p>
          <a:p>
            <a:r>
              <a:rPr lang="es-AR" sz="2000" b="1" dirty="0" smtClean="0"/>
              <a:t>Impulso de la conformación de las UAI.</a:t>
            </a:r>
          </a:p>
          <a:p>
            <a:endParaRPr lang="es-AR" sz="2000" b="1" dirty="0"/>
          </a:p>
          <a:p>
            <a:r>
              <a:rPr lang="es-AR" sz="2000" b="1" dirty="0" smtClean="0"/>
              <a:t>Generación del marco normativo aplicable al SCI</a:t>
            </a:r>
          </a:p>
          <a:p>
            <a:endParaRPr lang="es-AR" sz="2000" b="1" dirty="0"/>
          </a:p>
          <a:p>
            <a:r>
              <a:rPr lang="es-AR" sz="2000" b="1" dirty="0" smtClean="0"/>
              <a:t>Ejercicio de funciones de supervisión</a:t>
            </a:r>
          </a:p>
          <a:p>
            <a:endParaRPr lang="es-AR" sz="2000" b="1" dirty="0"/>
          </a:p>
          <a:p>
            <a:r>
              <a:rPr lang="es-AR" sz="2000" b="1" dirty="0" smtClean="0"/>
              <a:t>Control Contributivo</a:t>
            </a:r>
          </a:p>
          <a:p>
            <a:endParaRPr lang="es-AR" sz="2000" b="1" dirty="0"/>
          </a:p>
          <a:p>
            <a:r>
              <a:rPr lang="es-AR" sz="2000" b="1" dirty="0" smtClean="0"/>
              <a:t>Desarrollo de herramientas técnicas y metodológicas</a:t>
            </a:r>
          </a:p>
          <a:p>
            <a:endParaRPr lang="es-AR" sz="2000" b="1" dirty="0"/>
          </a:p>
          <a:p>
            <a:r>
              <a:rPr lang="es-AR" sz="2000" b="1" dirty="0" smtClean="0"/>
              <a:t>Fortalecimiento del sector</a:t>
            </a:r>
          </a:p>
        </p:txBody>
      </p:sp>
      <p:grpSp>
        <p:nvGrpSpPr>
          <p:cNvPr id="23" name="22 Grupo"/>
          <p:cNvGrpSpPr/>
          <p:nvPr/>
        </p:nvGrpSpPr>
        <p:grpSpPr>
          <a:xfrm>
            <a:off x="1619672" y="1268760"/>
            <a:ext cx="1756896" cy="5400600"/>
            <a:chOff x="2037368" y="1268760"/>
            <a:chExt cx="1756896" cy="5400600"/>
          </a:xfrm>
        </p:grpSpPr>
        <p:grpSp>
          <p:nvGrpSpPr>
            <p:cNvPr id="10" name="63 Grupo"/>
            <p:cNvGrpSpPr/>
            <p:nvPr/>
          </p:nvGrpSpPr>
          <p:grpSpPr>
            <a:xfrm>
              <a:off x="2215001" y="1268760"/>
              <a:ext cx="1401631" cy="1350426"/>
              <a:chOff x="4499992" y="1412776"/>
              <a:chExt cx="1281474" cy="1346827"/>
            </a:xfrm>
            <a:effectLst>
              <a:outerShdw blurRad="88900" dist="88900" dir="768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62"/>
              <p:cNvSpPr>
                <a:spLocks noChangeArrowheads="1"/>
              </p:cNvSpPr>
              <p:nvPr/>
            </p:nvSpPr>
            <p:spPr bwMode="auto">
              <a:xfrm>
                <a:off x="4499992" y="1412776"/>
                <a:ext cx="1281474" cy="1346827"/>
              </a:xfrm>
              <a:prstGeom prst="ellipse">
                <a:avLst/>
              </a:prstGeom>
              <a:gradFill rotWithShape="0">
                <a:gsLst>
                  <a:gs pos="0">
                    <a:srgbClr val="33CCFF">
                      <a:gamma/>
                      <a:tint val="60000"/>
                      <a:invGamma/>
                    </a:srgbClr>
                  </a:gs>
                  <a:gs pos="100000">
                    <a:srgbClr val="33CCFF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9D9DFF"/>
                </a:solidFill>
                <a:round/>
                <a:headEnd/>
                <a:tailEnd/>
              </a:ln>
              <a:effectLst>
                <a:softEdge rad="31750"/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pic>
            <p:nvPicPr>
              <p:cNvPr id="12" name="11 Imagen" descr="sigen_azul1.jp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581990" y="1535426"/>
                <a:ext cx="1160056" cy="1080120"/>
              </a:xfrm>
              <a:prstGeom prst="rect">
                <a:avLst/>
              </a:prstGeom>
            </p:spPr>
          </p:pic>
        </p:grpSp>
        <p:grpSp>
          <p:nvGrpSpPr>
            <p:cNvPr id="16" name="15 Grupo"/>
            <p:cNvGrpSpPr/>
            <p:nvPr/>
          </p:nvGrpSpPr>
          <p:grpSpPr>
            <a:xfrm>
              <a:off x="2038225" y="2413241"/>
              <a:ext cx="1755183" cy="1231783"/>
              <a:chOff x="1886496" y="1632287"/>
              <a:chExt cx="1755183" cy="123178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14 CuadroTexto"/>
              <p:cNvSpPr txBox="1"/>
              <p:nvPr/>
            </p:nvSpPr>
            <p:spPr>
              <a:xfrm>
                <a:off x="1924542" y="1632287"/>
                <a:ext cx="171713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2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1993</a:t>
                </a:r>
                <a:endParaRPr lang="es-AR" sz="7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4" name="13 CuadroTexto"/>
              <p:cNvSpPr txBox="1"/>
              <p:nvPr/>
            </p:nvSpPr>
            <p:spPr>
              <a:xfrm>
                <a:off x="1886496" y="1663741"/>
                <a:ext cx="171713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200" dirty="0" smtClean="0">
                    <a:solidFill>
                      <a:schemeClr val="bg1">
                        <a:lumMod val="9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1993</a:t>
                </a:r>
                <a:endParaRPr lang="es-AR" sz="7200" dirty="0">
                  <a:solidFill>
                    <a:schemeClr val="bg1">
                      <a:lumMod val="9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12 CuadroTexto"/>
              <p:cNvSpPr txBox="1"/>
              <p:nvPr/>
            </p:nvSpPr>
            <p:spPr>
              <a:xfrm>
                <a:off x="1899327" y="1642447"/>
                <a:ext cx="171713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200" dirty="0" smtClean="0">
                    <a:solidFill>
                      <a:srgbClr val="B3C0D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1993</a:t>
                </a:r>
                <a:endParaRPr lang="es-AR" sz="7200" dirty="0">
                  <a:solidFill>
                    <a:srgbClr val="B3C0D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2037368" y="5418231"/>
              <a:ext cx="1756896" cy="1251129"/>
              <a:chOff x="2090647" y="1581487"/>
              <a:chExt cx="1756896" cy="1251129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18 CuadroTexto"/>
              <p:cNvSpPr txBox="1"/>
              <p:nvPr/>
            </p:nvSpPr>
            <p:spPr>
              <a:xfrm>
                <a:off x="2130406" y="1581487"/>
                <a:ext cx="171713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2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2013</a:t>
                </a:r>
                <a:endParaRPr lang="es-AR" sz="7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19 CuadroTexto"/>
              <p:cNvSpPr txBox="1"/>
              <p:nvPr/>
            </p:nvSpPr>
            <p:spPr>
              <a:xfrm>
                <a:off x="2090647" y="1632287"/>
                <a:ext cx="171713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200" dirty="0" smtClean="0">
                    <a:solidFill>
                      <a:schemeClr val="bg1">
                        <a:lumMod val="9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2013</a:t>
                </a:r>
                <a:endParaRPr lang="es-AR" sz="7200" dirty="0">
                  <a:solidFill>
                    <a:schemeClr val="bg1">
                      <a:lumMod val="9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2103901" y="1611967"/>
                <a:ext cx="171713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200" dirty="0" smtClean="0">
                    <a:solidFill>
                      <a:srgbClr val="B3C0D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2013</a:t>
                </a:r>
                <a:endParaRPr lang="es-AR" sz="7200" dirty="0">
                  <a:solidFill>
                    <a:srgbClr val="B3C0D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2" name="21 Flecha a la derecha con bandas"/>
            <p:cNvSpPr/>
            <p:nvPr/>
          </p:nvSpPr>
          <p:spPr>
            <a:xfrm rot="5400000">
              <a:off x="1852639" y="3894249"/>
              <a:ext cx="2126355" cy="1263626"/>
            </a:xfrm>
            <a:prstGeom prst="stripedRightArrow">
              <a:avLst>
                <a:gd name="adj1" fmla="val 42638"/>
                <a:gd name="adj2" fmla="val 41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948264" y="1268760"/>
            <a:ext cx="2021323" cy="5349800"/>
            <a:chOff x="6948264" y="1268760"/>
            <a:chExt cx="2021323" cy="53498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4" name="23 Flecha a la derecha con bandas"/>
            <p:cNvSpPr/>
            <p:nvPr/>
          </p:nvSpPr>
          <p:spPr>
            <a:xfrm rot="5400000">
              <a:off x="5930356" y="3144881"/>
              <a:ext cx="4057139" cy="1263626"/>
            </a:xfrm>
            <a:prstGeom prst="stripedRightArrow">
              <a:avLst>
                <a:gd name="adj1" fmla="val 42638"/>
                <a:gd name="adj2" fmla="val 41412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9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6948264" y="1268760"/>
              <a:ext cx="2021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b="1" dirty="0" smtClean="0">
                  <a:solidFill>
                    <a:srgbClr val="799FC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Rol de Auditor</a:t>
              </a:r>
              <a:endParaRPr lang="es-AR" sz="2400" b="1" dirty="0">
                <a:solidFill>
                  <a:srgbClr val="799F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7159572" y="5787563"/>
              <a:ext cx="15987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AR"/>
              </a:defPPr>
              <a:lvl1pPr>
                <a:defRPr sz="24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 algn="ctr"/>
              <a:r>
                <a:rPr lang="es-AR" dirty="0"/>
                <a:t>Rol Órgano</a:t>
              </a:r>
            </a:p>
            <a:p>
              <a:pPr algn="ctr"/>
              <a:r>
                <a:rPr lang="es-AR" dirty="0"/>
                <a:t>Rector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69354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Fortalecer la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Administración Pública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16015" y="2276871"/>
            <a:ext cx="3960000" cy="950400"/>
          </a:xfrm>
          <a:solidFill>
            <a:srgbClr val="799FCD"/>
          </a:solidFill>
          <a:ln cap="flat" algn="ctr">
            <a:noFill/>
          </a:ln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10000"/>
          </a:bodyPr>
          <a:lstStyle/>
          <a:p>
            <a:pPr marL="0" indent="0"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Herramientas para generar Conciencia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716016" y="4063851"/>
            <a:ext cx="3960440" cy="949325"/>
          </a:xfrm>
          <a:prstGeom prst="rect">
            <a:avLst/>
          </a:prstGeom>
          <a:solidFill>
            <a:srgbClr val="799FCD"/>
          </a:solidFill>
          <a:ln cap="flat" algn="ctr">
            <a:noFill/>
          </a:ln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10000"/>
          </a:bodyPr>
          <a:lstStyle>
            <a:lvl1pPr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MX" dirty="0"/>
              <a:t>Herramientas para </a:t>
            </a:r>
            <a:r>
              <a:rPr lang="es-MX" dirty="0" smtClean="0"/>
              <a:t>modificar Conductas</a:t>
            </a:r>
            <a:endParaRPr lang="es-MX" dirty="0"/>
          </a:p>
        </p:txBody>
      </p:sp>
      <p:pic>
        <p:nvPicPr>
          <p:cNvPr id="8" name="7 Imagen" descr="sigen_azul1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B1CEF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2508" y="1700808"/>
            <a:ext cx="2165436" cy="201622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835696" y="4077072"/>
            <a:ext cx="24670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Órgano Rector</a:t>
            </a:r>
          </a:p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Sistema de </a:t>
            </a:r>
          </a:p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Interno </a:t>
            </a:r>
          </a:p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PEN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28647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49970" y="187200"/>
            <a:ext cx="6998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Herramientas para el </a:t>
            </a:r>
          </a:p>
          <a:p>
            <a:r>
              <a:rPr lang="es-AR" sz="2200" b="1" dirty="0">
                <a:latin typeface="Arial" pitchFamily="34" charset="0"/>
                <a:cs typeface="Arial" pitchFamily="34" charset="0"/>
              </a:rPr>
              <a:t>f</a:t>
            </a:r>
            <a:r>
              <a:rPr lang="es-AR" sz="2200" b="1" dirty="0" smtClean="0">
                <a:latin typeface="Arial" pitchFamily="34" charset="0"/>
                <a:cs typeface="Arial" pitchFamily="34" charset="0"/>
              </a:rPr>
              <a:t>ortalecimiento del control interno</a:t>
            </a:r>
          </a:p>
          <a:p>
            <a:endParaRPr lang="es-AR" sz="22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06873" y="1885720"/>
            <a:ext cx="3442344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/>
              <a:t>Emisión de </a:t>
            </a:r>
            <a:r>
              <a:rPr lang="es-MX" b="1" dirty="0" smtClean="0"/>
              <a:t>Normas </a:t>
            </a:r>
          </a:p>
          <a:p>
            <a:pPr eaLnBrk="0" hangingPunct="0">
              <a:spcBef>
                <a:spcPct val="20000"/>
              </a:spcBef>
              <a:buClr>
                <a:srgbClr val="0070C0"/>
              </a:buClr>
              <a:buSzPct val="100000"/>
            </a:pPr>
            <a:r>
              <a:rPr lang="es-MX" b="1" dirty="0" smtClean="0"/>
              <a:t>    </a:t>
            </a:r>
            <a:r>
              <a:rPr lang="es-MX" dirty="0" smtClean="0"/>
              <a:t>- </a:t>
            </a:r>
            <a:r>
              <a:rPr lang="es-MX" dirty="0"/>
              <a:t>Control </a:t>
            </a:r>
            <a:r>
              <a:rPr lang="es-MX" dirty="0" smtClean="0"/>
              <a:t>Interno </a:t>
            </a:r>
            <a:r>
              <a:rPr lang="es-MX" sz="1500" b="1" dirty="0">
                <a:hlinkClick r:id="rId2" action="ppaction://hlinksldjump"/>
              </a:rPr>
              <a:t>(</a:t>
            </a:r>
            <a:r>
              <a:rPr lang="es-MX" sz="1500" b="1" dirty="0">
                <a:latin typeface="Wingdings" panose="05000000000000000000" pitchFamily="2" charset="2"/>
                <a:hlinkClick r:id="rId2" action="ppaction://hlinksldjump"/>
              </a:rPr>
              <a:t>1</a:t>
            </a:r>
            <a:r>
              <a:rPr lang="es-MX" sz="1500" b="1" dirty="0" smtClean="0">
                <a:hlinkClick r:id="rId2" action="ppaction://hlinksldjump"/>
              </a:rPr>
              <a:t>)</a:t>
            </a:r>
            <a:endParaRPr lang="es-MX" sz="15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s-MX" dirty="0"/>
              <a:t>    - Auditoría </a:t>
            </a:r>
            <a:r>
              <a:rPr lang="es-MX" dirty="0" smtClean="0"/>
              <a:t>Gubernamental </a:t>
            </a:r>
            <a:r>
              <a:rPr lang="es-MX" sz="1500" b="1" dirty="0"/>
              <a:t>(</a:t>
            </a:r>
            <a:r>
              <a:rPr lang="es-MX" sz="1500" b="1" dirty="0">
                <a:latin typeface="Wingdings" panose="05000000000000000000" pitchFamily="2" charset="2"/>
                <a:hlinkClick r:id="rId3" action="ppaction://hlinksldjump"/>
              </a:rPr>
              <a:t>1</a:t>
            </a:r>
            <a:r>
              <a:rPr lang="es-MX" sz="1500" b="1" dirty="0" smtClean="0"/>
              <a:t>)</a:t>
            </a:r>
            <a:endParaRPr lang="es-MX" sz="15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s-MX" dirty="0"/>
              <a:t>    - </a:t>
            </a:r>
            <a:r>
              <a:rPr lang="es-ES" dirty="0"/>
              <a:t>Manual de Control Interno   Gubernamental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/>
              <a:t>Divulgación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 smtClean="0"/>
              <a:t>Capacitación </a:t>
            </a:r>
            <a:r>
              <a:rPr lang="es-MX" b="1" dirty="0" smtClean="0">
                <a:hlinkClick r:id="rId4"/>
              </a:rPr>
              <a:t>(ISCGP)</a:t>
            </a:r>
            <a:endParaRPr lang="es-MX" b="1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s-ES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835324" y="4961046"/>
            <a:ext cx="3888804" cy="198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/>
              <a:t>Asesoramiento y Asistencia Técnica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/>
              <a:t>Comité de Control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/>
              <a:t>Acuerdo de Fortalecimiento 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de </a:t>
            </a:r>
            <a:r>
              <a:rPr lang="es-MX" b="1" dirty="0"/>
              <a:t>la Gestión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 smtClean="0"/>
              <a:t>Autoevaluación</a:t>
            </a:r>
            <a:endParaRPr lang="es-MX" b="1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s-ES" sz="20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85602" y="4961046"/>
            <a:ext cx="3062862" cy="151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  <a:defRPr/>
            </a:pPr>
            <a:r>
              <a:rPr lang="es-MX" b="1" dirty="0"/>
              <a:t>Rendición de la Gestión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  <a:defRPr/>
            </a:pPr>
            <a:r>
              <a:rPr lang="es-MX" b="1" dirty="0" smtClean="0"/>
              <a:t>Informes </a:t>
            </a:r>
            <a:r>
              <a:rPr lang="es-MX" b="1" dirty="0"/>
              <a:t>Evaluación del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SzPct val="100000"/>
              <a:defRPr/>
            </a:pPr>
            <a:r>
              <a:rPr lang="es-MX" b="1" dirty="0" smtClean="0"/>
              <a:t>      Sistema </a:t>
            </a:r>
            <a:r>
              <a:rPr lang="es-MX" b="1" dirty="0"/>
              <a:t>de Control Interno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  <a:defRPr/>
            </a:pPr>
            <a:r>
              <a:rPr lang="es-MX" b="1" dirty="0"/>
              <a:t>Redes de </a:t>
            </a:r>
            <a:r>
              <a:rPr lang="es-MX" b="1" dirty="0" smtClean="0"/>
              <a:t>Control </a:t>
            </a:r>
            <a:r>
              <a:rPr lang="es-MX" b="1" dirty="0" smtClean="0">
                <a:hlinkClick r:id="rId5" action="ppaction://hlinksldjump"/>
              </a:rPr>
              <a:t>(</a:t>
            </a:r>
            <a:r>
              <a:rPr lang="es-MX" b="1" dirty="0">
                <a:latin typeface="Wingdings" panose="05000000000000000000" pitchFamily="2" charset="2"/>
                <a:hlinkClick r:id="rId5" action="ppaction://hlinksldjump"/>
              </a:rPr>
              <a:t>1</a:t>
            </a:r>
            <a:r>
              <a:rPr lang="es-MX" b="1" dirty="0">
                <a:hlinkClick r:id="rId5" action="ppaction://hlinksldjump"/>
              </a:rPr>
              <a:t>)</a:t>
            </a:r>
            <a:endParaRPr lang="es-MX" dirty="0"/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  <a:defRPr/>
            </a:pPr>
            <a:endParaRPr lang="es-MX" b="1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831917" y="1196752"/>
            <a:ext cx="3316147" cy="547875"/>
          </a:xfrm>
          <a:solidFill>
            <a:srgbClr val="799FCD"/>
          </a:solidFill>
          <a:ln cap="flat" algn="ctr">
            <a:noFill/>
          </a:ln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55000" lnSpcReduction="20000"/>
          </a:bodyPr>
          <a:lstStyle/>
          <a:p>
            <a:pPr marL="0" indent="0"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MX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 para generar Conciencia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397570" y="1196752"/>
            <a:ext cx="3316147" cy="547875"/>
          </a:xfrm>
          <a:prstGeom prst="rect">
            <a:avLst/>
          </a:prstGeom>
          <a:solidFill>
            <a:srgbClr val="799FCD"/>
          </a:solidFill>
          <a:ln cap="flat" algn="ctr">
            <a:noFill/>
          </a:ln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Tx/>
              <a:buNone/>
              <a:defRPr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MX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 para modificar Conductas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308600" y="1541479"/>
            <a:ext cx="3943350" cy="227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endParaRPr lang="es-MX" b="1" dirty="0"/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/>
              <a:t>Recomendaciones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/>
              <a:t>Informes de Auditoría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/>
              <a:t>Informes Comisión Fiscalizadoras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/>
              <a:t>Informes de Supervisión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r>
              <a:rPr lang="es-MX" b="1" dirty="0"/>
              <a:t>Intervenciones </a:t>
            </a:r>
            <a:r>
              <a:rPr lang="es-MX" dirty="0"/>
              <a:t>(Consolidación de deuda, Sumarios, </a:t>
            </a:r>
            <a:r>
              <a:rPr lang="es-MX" dirty="0" smtClean="0"/>
              <a:t>Precio </a:t>
            </a:r>
            <a:r>
              <a:rPr lang="es-MX" dirty="0"/>
              <a:t>Testigo,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070C0"/>
              </a:buClr>
              <a:buSzPct val="100000"/>
              <a:buFont typeface="Arial" pitchFamily="34" charset="0"/>
              <a:buChar char="•"/>
            </a:pPr>
            <a:endParaRPr lang="es-ES" b="1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865412" y="4342999"/>
            <a:ext cx="6883052" cy="547875"/>
          </a:xfrm>
          <a:prstGeom prst="rect">
            <a:avLst/>
          </a:prstGeom>
          <a:solidFill>
            <a:srgbClr val="799FCD"/>
          </a:solidFill>
          <a:ln cap="flat" algn="ctr">
            <a:noFill/>
          </a:ln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Tx/>
              <a:buNone/>
              <a:defRPr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MX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Generan conciencia y modifican conductas</a:t>
            </a:r>
          </a:p>
        </p:txBody>
      </p:sp>
    </p:spTree>
    <p:extLst>
      <p:ext uri="{BB962C8B-B14F-4D97-AF65-F5344CB8AC3E}">
        <p14:creationId xmlns:p14="http://schemas.microsoft.com/office/powerpoint/2010/main" val="68057047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ruz"/>
          <p:cNvSpPr/>
          <p:nvPr/>
        </p:nvSpPr>
        <p:spPr>
          <a:xfrm>
            <a:off x="2070238" y="1785230"/>
            <a:ext cx="914400" cy="914400"/>
          </a:xfrm>
          <a:prstGeom prst="plus">
            <a:avLst>
              <a:gd name="adj" fmla="val 36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8772">
            <a:off x="1422630" y="647623"/>
            <a:ext cx="6797675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Resultados de la Supervisión del SCI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Informes, Observaciones y  Recomendaciones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1907823" y="1252758"/>
            <a:ext cx="1224136" cy="678932"/>
            <a:chOff x="4256" y="2957"/>
            <a:chExt cx="630" cy="297"/>
          </a:xfrm>
        </p:grpSpPr>
        <p:sp>
          <p:nvSpPr>
            <p:cNvPr id="8" name="Rectangle 56"/>
            <p:cNvSpPr>
              <a:spLocks noChangeArrowheads="1"/>
            </p:cNvSpPr>
            <p:nvPr/>
          </p:nvSpPr>
          <p:spPr bwMode="auto">
            <a:xfrm>
              <a:off x="4256" y="2957"/>
              <a:ext cx="630" cy="29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outerShdw blurRad="63500" dist="101600" dir="7200000" algn="ctr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normAutofit/>
            </a:bodyPr>
            <a:lstStyle/>
            <a:p>
              <a:endParaRPr lang="es-ES"/>
            </a:p>
          </p:txBody>
        </p:sp>
        <p:sp>
          <p:nvSpPr>
            <p:cNvPr id="9" name="Rectangle 57"/>
            <p:cNvSpPr>
              <a:spLocks noChangeArrowheads="1"/>
            </p:cNvSpPr>
            <p:nvPr/>
          </p:nvSpPr>
          <p:spPr bwMode="auto">
            <a:xfrm>
              <a:off x="4284" y="3018"/>
              <a:ext cx="5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92075" tIns="46038" rIns="92075" bIns="46038">
              <a:normAutofit/>
            </a:bodyPr>
            <a:lstStyle/>
            <a:p>
              <a:pPr algn="ctr" defTabSz="762000" eaLnBrk="0" hangingPunct="0"/>
              <a:r>
                <a:rPr lang="es-ES" sz="2000" dirty="0">
                  <a:solidFill>
                    <a:srgbClr val="FFFFFF"/>
                  </a:solidFill>
                  <a:latin typeface="Arial" charset="0"/>
                </a:rPr>
                <a:t>UAI</a:t>
              </a:r>
            </a:p>
          </p:txBody>
        </p:sp>
      </p:grpSp>
      <p:grpSp>
        <p:nvGrpSpPr>
          <p:cNvPr id="10" name="63 Grupo"/>
          <p:cNvGrpSpPr/>
          <p:nvPr/>
        </p:nvGrpSpPr>
        <p:grpSpPr>
          <a:xfrm>
            <a:off x="1865412" y="2442213"/>
            <a:ext cx="1281474" cy="1346827"/>
            <a:chOff x="4499992" y="1412776"/>
            <a:chExt cx="1281474" cy="1346827"/>
          </a:xfrm>
          <a:effectLst>
            <a:outerShdw blurRad="88900" dist="88900" dir="7680000" algn="r" rotWithShape="0">
              <a:prstClr val="black">
                <a:alpha val="40000"/>
              </a:prstClr>
            </a:outerShdw>
          </a:effectLst>
        </p:grpSpPr>
        <p:sp>
          <p:nvSpPr>
            <p:cNvPr id="11" name="Oval 62"/>
            <p:cNvSpPr>
              <a:spLocks noChangeArrowheads="1"/>
            </p:cNvSpPr>
            <p:nvPr/>
          </p:nvSpPr>
          <p:spPr bwMode="auto">
            <a:xfrm>
              <a:off x="4499992" y="1412776"/>
              <a:ext cx="1281474" cy="1346827"/>
            </a:xfrm>
            <a:prstGeom prst="ellipse">
              <a:avLst/>
            </a:prstGeom>
            <a:gradFill rotWithShape="0">
              <a:gsLst>
                <a:gs pos="0">
                  <a:srgbClr val="33CCFF">
                    <a:gamma/>
                    <a:tint val="60000"/>
                    <a:invGamma/>
                  </a:srgbClr>
                </a:gs>
                <a:gs pos="100000">
                  <a:srgbClr val="33CCF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D9DFF"/>
              </a:solidFill>
              <a:round/>
              <a:headEnd/>
              <a:tailEnd/>
            </a:ln>
            <a:effectLst>
              <a:softEdge rad="31750"/>
            </a:effectLst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2" name="11 Imagen" descr="sigen_azul1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1990" y="1535426"/>
              <a:ext cx="1160056" cy="1080120"/>
            </a:xfrm>
            <a:prstGeom prst="rect">
              <a:avLst/>
            </a:prstGeom>
          </p:spPr>
        </p:pic>
      </p:grpSp>
      <p:grpSp>
        <p:nvGrpSpPr>
          <p:cNvPr id="20" name="19 Grupo"/>
          <p:cNvGrpSpPr/>
          <p:nvPr/>
        </p:nvGrpSpPr>
        <p:grpSpPr>
          <a:xfrm>
            <a:off x="6405238" y="1916262"/>
            <a:ext cx="2561676" cy="1566736"/>
            <a:chOff x="1814974" y="1268761"/>
            <a:chExt cx="1736298" cy="1008112"/>
          </a:xfrm>
        </p:grpSpPr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1927039" y="1268761"/>
              <a:ext cx="1512168" cy="1008112"/>
            </a:xfrm>
            <a:prstGeom prst="rect">
              <a:avLst/>
            </a:prstGeom>
            <a:gradFill rotWithShape="0">
              <a:gsLst>
                <a:gs pos="0">
                  <a:srgbClr val="9D9DFF">
                    <a:gamma/>
                    <a:tint val="60000"/>
                    <a:invGamma/>
                  </a:srgbClr>
                </a:gs>
                <a:gs pos="100000">
                  <a:srgbClr val="9D9DFF"/>
                </a:gs>
              </a:gsLst>
              <a:path path="shape">
                <a:fillToRect l="50000" t="50000" r="50000" b="50000"/>
              </a:path>
            </a:gradFill>
            <a:ln w="50800">
              <a:solidFill>
                <a:srgbClr val="9D9DFF"/>
              </a:solidFill>
              <a:miter lim="800000"/>
              <a:headEnd/>
              <a:tailEnd/>
            </a:ln>
            <a:effectLst>
              <a:outerShdw blurRad="63500" dist="101600" dir="7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normAutofit/>
            </a:bodyPr>
            <a:lstStyle/>
            <a:p>
              <a:endParaRPr lang="es-ES"/>
            </a:p>
          </p:txBody>
        </p:sp>
        <p:sp>
          <p:nvSpPr>
            <p:cNvPr id="22" name="Rectangle 54"/>
            <p:cNvSpPr>
              <a:spLocks noChangeArrowheads="1"/>
            </p:cNvSpPr>
            <p:nvPr/>
          </p:nvSpPr>
          <p:spPr bwMode="auto">
            <a:xfrm>
              <a:off x="1814974" y="1385638"/>
              <a:ext cx="1736298" cy="774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normAutofit/>
            </a:bodyPr>
            <a:lstStyle/>
            <a:p>
              <a:pPr algn="ctr" defTabSz="762000" eaLnBrk="0" hangingPunct="0"/>
              <a:r>
                <a:rPr lang="es-ES" dirty="0" smtClean="0">
                  <a:latin typeface="Arial" charset="0"/>
                </a:rPr>
                <a:t>Modificar</a:t>
              </a:r>
            </a:p>
            <a:p>
              <a:pPr algn="ctr" defTabSz="762000" eaLnBrk="0" hangingPunct="0"/>
              <a:r>
                <a:rPr lang="es-ES" dirty="0" smtClean="0">
                  <a:latin typeface="Arial" charset="0"/>
                </a:rPr>
                <a:t> conductas y generar</a:t>
              </a:r>
            </a:p>
            <a:p>
              <a:pPr algn="ctr" defTabSz="762000" eaLnBrk="0" hangingPunct="0"/>
              <a:r>
                <a:rPr lang="es-ES" dirty="0" smtClean="0">
                  <a:latin typeface="Arial" charset="0"/>
                </a:rPr>
                <a:t>conciencia para </a:t>
              </a:r>
            </a:p>
            <a:p>
              <a:pPr algn="ctr" defTabSz="762000" eaLnBrk="0" hangingPunct="0"/>
              <a:r>
                <a:rPr lang="es-ES" dirty="0">
                  <a:latin typeface="Arial" charset="0"/>
                </a:rPr>
                <a:t>f</a:t>
              </a:r>
              <a:r>
                <a:rPr lang="es-ES" dirty="0" smtClean="0">
                  <a:latin typeface="Arial" charset="0"/>
                </a:rPr>
                <a:t>ortalecer el SCI</a:t>
              </a:r>
              <a:endParaRPr lang="es-ES" dirty="0">
                <a:latin typeface="Arial" charset="0"/>
              </a:endParaRPr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1609388" y="5604118"/>
            <a:ext cx="3600399" cy="78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500" dirty="0" smtClean="0"/>
              <a:t>Base de datos que compila informes, observaciones y su grado de regularización desde los años 1995 a la fecha</a:t>
            </a:r>
            <a:endParaRPr lang="es-AR" sz="15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52" y="5520283"/>
            <a:ext cx="2590800" cy="927100"/>
          </a:xfrm>
          <a:prstGeom prst="rect">
            <a:avLst/>
          </a:prstGeom>
          <a:noFill/>
          <a:ln>
            <a:noFill/>
          </a:ln>
          <a:effectLst>
            <a:outerShdw blurRad="63500" dist="101600" dir="72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13 Conector recto de flecha"/>
          <p:cNvCxnSpPr/>
          <p:nvPr/>
        </p:nvCxnSpPr>
        <p:spPr>
          <a:xfrm>
            <a:off x="5220071" y="4581128"/>
            <a:ext cx="1" cy="10336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3287345" y="2826802"/>
            <a:ext cx="1977659" cy="1754326"/>
          </a:xfrm>
          <a:prstGeom prst="rect">
            <a:avLst/>
          </a:prstGeom>
          <a:solidFill>
            <a:schemeClr val="accent1">
              <a:lumMod val="60000"/>
              <a:lumOff val="40000"/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 dirty="0" smtClean="0"/>
              <a:t>A partir de su labor coordinada generan informes, observaciones y recomendaciones con el fin de …</a:t>
            </a:r>
          </a:p>
        </p:txBody>
      </p:sp>
    </p:spTree>
    <p:extLst>
      <p:ext uri="{BB962C8B-B14F-4D97-AF65-F5344CB8AC3E}">
        <p14:creationId xmlns:p14="http://schemas.microsoft.com/office/powerpoint/2010/main" val="333587956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19250" y="1479550"/>
            <a:ext cx="73453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81200" algn="l"/>
              </a:tabLst>
              <a:defRPr/>
            </a:pPr>
            <a:r>
              <a:rPr lang="es-ES_tradnl" b="1" dirty="0">
                <a:solidFill>
                  <a:srgbClr val="0070C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Objetivo:</a:t>
            </a:r>
            <a:endParaRPr lang="es-AR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1077913" eaLnBrk="0" hangingPunct="0">
              <a:tabLst>
                <a:tab pos="1981200" algn="l"/>
              </a:tabLst>
              <a:defRPr/>
            </a:pPr>
            <a:r>
              <a:rPr lang="es-ES_tradnl" dirty="0">
                <a:latin typeface="Arial" pitchFamily="34" charset="0"/>
                <a:ea typeface="Times New Roman" pitchFamily="18" charset="0"/>
                <a:cs typeface="Arial" pitchFamily="34" charset="0"/>
              </a:rPr>
              <a:t>Disponer de un medio de comunicación SIGEN –UAI ágil y eficaz que permita planificar, registrar la ejecución y conformar una base de datos de actualización permanente.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619250" y="5192713"/>
            <a:ext cx="7524750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tabLst>
                <a:tab pos="1981200" algn="l"/>
              </a:tabLst>
              <a:defRPr/>
            </a:pPr>
            <a:r>
              <a:rPr lang="es-ES_tradnl" b="1" dirty="0">
                <a:solidFill>
                  <a:srgbClr val="0070C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Usuarios:</a:t>
            </a:r>
            <a:endParaRPr lang="es-AR" sz="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1165225" eaLnBrk="0" hangingPunct="0">
              <a:tabLst>
                <a:tab pos="1981200" algn="l"/>
              </a:tabLst>
              <a:defRPr/>
            </a:pPr>
            <a:r>
              <a:rPr lang="es-ES_tradnl" dirty="0">
                <a:latin typeface="Arial" pitchFamily="34" charset="0"/>
                <a:ea typeface="Times New Roman" pitchFamily="18" charset="0"/>
                <a:cs typeface="Arial" pitchFamily="34" charset="0"/>
              </a:rPr>
              <a:t>Unidades de Auditoría Interna</a:t>
            </a:r>
          </a:p>
          <a:p>
            <a:pPr marL="1165225" eaLnBrk="0" hangingPunct="0">
              <a:tabLst>
                <a:tab pos="1981200" algn="l"/>
              </a:tabLst>
              <a:defRPr/>
            </a:pPr>
            <a:r>
              <a:rPr lang="es-ES_tradnl" dirty="0">
                <a:latin typeface="Arial" pitchFamily="34" charset="0"/>
                <a:ea typeface="Times New Roman" pitchFamily="18" charset="0"/>
                <a:cs typeface="Arial" pitchFamily="34" charset="0"/>
              </a:rPr>
              <a:t>Sindicaturas Jurisdiccionales / Comisiones Fiscalizadoras</a:t>
            </a:r>
          </a:p>
          <a:p>
            <a:pPr marL="1165225" eaLnBrk="0" hangingPunct="0">
              <a:tabLst>
                <a:tab pos="1981200" algn="l"/>
              </a:tabLst>
              <a:defRPr/>
            </a:pPr>
            <a:r>
              <a:rPr lang="es-ES_tradnl" dirty="0">
                <a:latin typeface="Arial" pitchFamily="34" charset="0"/>
                <a:ea typeface="Times New Roman" pitchFamily="18" charset="0"/>
                <a:cs typeface="Arial" pitchFamily="34" charset="0"/>
              </a:rPr>
              <a:t>Gerencias de Supervisión, de Fiscalización y de Planificación Estratégica</a:t>
            </a:r>
            <a:endParaRPr lang="es-AR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250" y="2838450"/>
            <a:ext cx="75247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981200" algn="l"/>
              </a:tabLst>
              <a:defRPr/>
            </a:pPr>
            <a:r>
              <a:rPr lang="es-ES_tradnl" b="1" dirty="0">
                <a:solidFill>
                  <a:srgbClr val="0070C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Funciones:</a:t>
            </a:r>
            <a:endParaRPr lang="es-AR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1077913" eaLnBrk="0" hangingPunct="0">
              <a:tabLst>
                <a:tab pos="1981200" algn="l"/>
              </a:tabLst>
              <a:defRPr/>
            </a:pPr>
            <a:r>
              <a:rPr lang="es-ES_tradnl" dirty="0">
                <a:latin typeface="Arial" pitchFamily="34" charset="0"/>
                <a:ea typeface="Times New Roman" pitchFamily="18" charset="0"/>
                <a:cs typeface="Arial" pitchFamily="34" charset="0"/>
              </a:rPr>
              <a:t>Elaborar y registrar la ejecución del Plan anual de cada UAI</a:t>
            </a:r>
          </a:p>
          <a:p>
            <a:pPr marL="1077913" eaLnBrk="0" hangingPunct="0">
              <a:tabLst>
                <a:tab pos="1981200" algn="l"/>
              </a:tabLst>
              <a:defRPr/>
            </a:pPr>
            <a:r>
              <a:rPr lang="es-ES_tradnl" dirty="0">
                <a:latin typeface="Arial" pitchFamily="34" charset="0"/>
                <a:ea typeface="Times New Roman" pitchFamily="18" charset="0"/>
                <a:cs typeface="Arial" pitchFamily="34" charset="0"/>
              </a:rPr>
              <a:t>Registrar informes y observaciones producidos por el Sistema de Control</a:t>
            </a:r>
          </a:p>
          <a:p>
            <a:pPr marL="1077913" eaLnBrk="0" hangingPunct="0">
              <a:tabLst>
                <a:tab pos="1981200" algn="l"/>
              </a:tabLst>
              <a:defRPr/>
            </a:pPr>
            <a:r>
              <a:rPr lang="es-ES_tradnl" dirty="0">
                <a:latin typeface="Arial" pitchFamily="34" charset="0"/>
                <a:ea typeface="Times New Roman" pitchFamily="18" charset="0"/>
                <a:cs typeface="Arial" pitchFamily="34" charset="0"/>
              </a:rPr>
              <a:t>Registrar el seguimiento del grado de regularización de las observaciones</a:t>
            </a:r>
          </a:p>
          <a:p>
            <a:pPr marL="1077913" eaLnBrk="0" hangingPunct="0">
              <a:tabLst>
                <a:tab pos="1981200" algn="l"/>
              </a:tabLst>
              <a:defRPr/>
            </a:pPr>
            <a:r>
              <a:rPr lang="es-ES_tradnl" dirty="0">
                <a:latin typeface="Arial" pitchFamily="34" charset="0"/>
                <a:ea typeface="Times New Roman" pitchFamily="18" charset="0"/>
                <a:cs typeface="Arial" pitchFamily="34" charset="0"/>
              </a:rPr>
              <a:t>Registrar las instancias de supervisión que competen a SIGEN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54134" t="2751" r="21060" b="81500"/>
          <a:stretch>
            <a:fillRect/>
          </a:stretch>
        </p:blipFill>
        <p:spPr bwMode="auto">
          <a:xfrm>
            <a:off x="1865412" y="179481"/>
            <a:ext cx="2041869" cy="72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185622341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051720" y="1462425"/>
            <a:ext cx="1928670" cy="1477328"/>
            <a:chOff x="1979712" y="1196752"/>
            <a:chExt cx="1928670" cy="1477328"/>
          </a:xfrm>
        </p:grpSpPr>
        <p:pic>
          <p:nvPicPr>
            <p:cNvPr id="5" name="4 Imagen" descr="gantt chart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720" y="1268760"/>
              <a:ext cx="1783553" cy="1224136"/>
            </a:xfrm>
            <a:prstGeom prst="rect">
              <a:avLst/>
            </a:prstGeom>
          </p:spPr>
        </p:pic>
        <p:sp>
          <p:nvSpPr>
            <p:cNvPr id="6" name="5 CuadroTexto"/>
            <p:cNvSpPr txBox="1"/>
            <p:nvPr/>
          </p:nvSpPr>
          <p:spPr>
            <a:xfrm>
              <a:off x="1979712" y="1196752"/>
              <a:ext cx="1928670" cy="1477328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AR" sz="1500" b="1" dirty="0" smtClean="0">
                  <a:solidFill>
                    <a:srgbClr val="0070C0"/>
                  </a:solidFill>
                </a:rPr>
                <a:t>Organismo de Control</a:t>
              </a:r>
            </a:p>
            <a:p>
              <a:r>
                <a:rPr lang="es-AR" sz="1500" dirty="0" smtClean="0"/>
                <a:t>Ministerio – Programa</a:t>
              </a:r>
            </a:p>
            <a:p>
              <a:pPr>
                <a:buFontTx/>
                <a:buChar char="-"/>
              </a:pPr>
              <a:r>
                <a:rPr lang="es-AR" sz="1500" dirty="0" smtClean="0"/>
                <a:t>Proyecto 1</a:t>
              </a:r>
            </a:p>
            <a:p>
              <a:pPr>
                <a:buFontTx/>
                <a:buChar char="-"/>
              </a:pPr>
              <a:r>
                <a:rPr lang="es-AR" sz="1500" dirty="0" smtClean="0"/>
                <a:t>Proyecto 2</a:t>
              </a:r>
            </a:p>
            <a:p>
              <a:pPr>
                <a:buFontTx/>
                <a:buChar char="-"/>
              </a:pPr>
              <a:r>
                <a:rPr lang="es-AR" sz="1500" dirty="0" smtClean="0"/>
                <a:t>Proyecto 3</a:t>
              </a:r>
            </a:p>
            <a:p>
              <a:pPr>
                <a:buFontTx/>
                <a:buChar char="-"/>
              </a:pPr>
              <a:r>
                <a:rPr lang="es-AR" sz="1500" dirty="0" smtClean="0"/>
                <a:t>Proyecto …</a:t>
              </a:r>
              <a:endParaRPr lang="es-AR" sz="1500" dirty="0"/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3491880" y="2686561"/>
            <a:ext cx="1944216" cy="1477328"/>
          </a:xfrm>
          <a:prstGeom prst="rect">
            <a:avLst/>
          </a:prstGeom>
          <a:solidFill>
            <a:schemeClr val="bg1"/>
          </a:solidFill>
          <a:effectLst>
            <a:outerShdw blurRad="127000" dist="127000" dir="8100000" algn="tr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500" b="1" dirty="0" smtClean="0">
                <a:solidFill>
                  <a:srgbClr val="0070C0"/>
                </a:solidFill>
              </a:rPr>
              <a:t>Proyecto</a:t>
            </a:r>
            <a:r>
              <a:rPr lang="es-AR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s-AR" sz="1500" dirty="0" smtClean="0"/>
              <a:t>Objeto</a:t>
            </a:r>
          </a:p>
          <a:p>
            <a:r>
              <a:rPr lang="es-AR" sz="1500" dirty="0" smtClean="0"/>
              <a:t>Alcance</a:t>
            </a:r>
          </a:p>
          <a:p>
            <a:r>
              <a:rPr lang="es-AR" sz="1500" dirty="0" smtClean="0"/>
              <a:t>Oportunidad</a:t>
            </a:r>
          </a:p>
          <a:p>
            <a:r>
              <a:rPr lang="es-AR" sz="1500" dirty="0" smtClean="0"/>
              <a:t>Planificado</a:t>
            </a:r>
          </a:p>
          <a:p>
            <a:r>
              <a:rPr lang="es-AR" sz="1500" dirty="0" err="1" smtClean="0"/>
              <a:t>Reprogr</a:t>
            </a:r>
            <a:r>
              <a:rPr lang="es-AR" sz="1500" dirty="0" smtClean="0"/>
              <a:t>. - Imprevisto</a:t>
            </a:r>
            <a:endParaRPr lang="es-AR" sz="15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004048" y="4054713"/>
            <a:ext cx="1944216" cy="1615827"/>
          </a:xfrm>
          <a:prstGeom prst="rect">
            <a:avLst/>
          </a:prstGeom>
          <a:solidFill>
            <a:schemeClr val="bg1"/>
          </a:solidFill>
          <a:effectLst>
            <a:outerShdw blurRad="127000" dist="127000" dir="8100000" algn="tr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500" b="1" dirty="0" smtClean="0">
                <a:solidFill>
                  <a:srgbClr val="0070C0"/>
                </a:solidFill>
              </a:rPr>
              <a:t>Informe de Auditoría</a:t>
            </a:r>
          </a:p>
          <a:p>
            <a:r>
              <a:rPr lang="es-AR" sz="1500" dirty="0" smtClean="0"/>
              <a:t>Programa</a:t>
            </a:r>
          </a:p>
          <a:p>
            <a:r>
              <a:rPr lang="es-AR" sz="1500" dirty="0" smtClean="0"/>
              <a:t>Objetivo</a:t>
            </a:r>
          </a:p>
          <a:p>
            <a:r>
              <a:rPr lang="es-AR" sz="1500" dirty="0" smtClean="0"/>
              <a:t>Alcance…</a:t>
            </a:r>
          </a:p>
          <a:p>
            <a:r>
              <a:rPr lang="es-AR" sz="1500" dirty="0" smtClean="0"/>
              <a:t>Conclusiones</a:t>
            </a:r>
          </a:p>
          <a:p>
            <a:r>
              <a:rPr lang="es-AR" sz="1200" dirty="0" smtClean="0"/>
              <a:t>(versión digital del documento)</a:t>
            </a:r>
            <a:endParaRPr lang="es-AR" sz="1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732240" y="5350857"/>
            <a:ext cx="2088232" cy="1246495"/>
          </a:xfrm>
          <a:prstGeom prst="rect">
            <a:avLst/>
          </a:prstGeom>
          <a:solidFill>
            <a:schemeClr val="bg1"/>
          </a:solidFill>
          <a:effectLst>
            <a:outerShdw blurRad="127000" dist="127000" dir="8100000" algn="tr" rotWithShape="0">
              <a:prstClr val="black">
                <a:alpha val="3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500" b="1" dirty="0" smtClean="0">
                <a:solidFill>
                  <a:srgbClr val="0070C0"/>
                </a:solidFill>
              </a:rPr>
              <a:t>Observaciones y recomendaciones</a:t>
            </a:r>
          </a:p>
          <a:p>
            <a:r>
              <a:rPr lang="es-AR" sz="1500" dirty="0" smtClean="0"/>
              <a:t>Descripción</a:t>
            </a:r>
          </a:p>
          <a:p>
            <a:r>
              <a:rPr lang="es-AR" sz="1500" dirty="0" smtClean="0"/>
              <a:t>Estado de regularización</a:t>
            </a:r>
          </a:p>
          <a:p>
            <a:endParaRPr lang="es-AR" sz="1500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6516216" y="1606441"/>
            <a:ext cx="2304256" cy="20313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r"/>
            <a:r>
              <a:rPr lang="es-AR" dirty="0" smtClean="0"/>
              <a:t>Cada uno de los distintos niveles se asocia con el anterior a partir de su vinculación con el plan y proyecto al que refiere</a:t>
            </a:r>
            <a:endParaRPr lang="es-AR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747958"/>
            <a:ext cx="1584176" cy="210695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isometricOffAxis1Right"/>
            <a:lightRig rig="threePt" dir="t"/>
          </a:scene3d>
        </p:spPr>
      </p:pic>
      <p:cxnSp>
        <p:nvCxnSpPr>
          <p:cNvPr id="12" name="11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54134" t="2751" r="21060" b="81500"/>
          <a:stretch>
            <a:fillRect/>
          </a:stretch>
        </p:blipFill>
        <p:spPr bwMode="auto">
          <a:xfrm>
            <a:off x="1865412" y="179481"/>
            <a:ext cx="2041869" cy="72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14" name="13 CuadroTexto"/>
          <p:cNvSpPr txBox="1"/>
          <p:nvPr/>
        </p:nvSpPr>
        <p:spPr>
          <a:xfrm>
            <a:off x="4139952" y="333817"/>
            <a:ext cx="4608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Estructura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35834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142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Resultados de la Supervisión del SCI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Informes, Observaciones y  Recomendaciones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4" name="143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1041 Grupo"/>
          <p:cNvGrpSpPr/>
          <p:nvPr/>
        </p:nvGrpSpPr>
        <p:grpSpPr>
          <a:xfrm>
            <a:off x="2416889" y="3260356"/>
            <a:ext cx="5544616" cy="2315421"/>
            <a:chOff x="2416889" y="3055365"/>
            <a:chExt cx="5544616" cy="2315421"/>
          </a:xfrm>
        </p:grpSpPr>
        <p:grpSp>
          <p:nvGrpSpPr>
            <p:cNvPr id="1036" name="1035 Grupo"/>
            <p:cNvGrpSpPr/>
            <p:nvPr/>
          </p:nvGrpSpPr>
          <p:grpSpPr>
            <a:xfrm rot="21173240">
              <a:off x="2416889" y="3055365"/>
              <a:ext cx="5544616" cy="1424848"/>
              <a:chOff x="-3060848" y="2204864"/>
              <a:chExt cx="4320480" cy="1224136"/>
            </a:xfrm>
          </p:grpSpPr>
          <p:cxnSp>
            <p:nvCxnSpPr>
              <p:cNvPr id="12" name="11 Conector recto"/>
              <p:cNvCxnSpPr/>
              <p:nvPr/>
            </p:nvCxnSpPr>
            <p:spPr>
              <a:xfrm flipV="1">
                <a:off x="-3060848" y="2924944"/>
                <a:ext cx="1224136" cy="5040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"/>
              <p:cNvCxnSpPr/>
              <p:nvPr/>
            </p:nvCxnSpPr>
            <p:spPr>
              <a:xfrm>
                <a:off x="-1836712" y="2924944"/>
                <a:ext cx="1008112" cy="1440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/>
              <p:nvPr/>
            </p:nvCxnSpPr>
            <p:spPr>
              <a:xfrm flipV="1">
                <a:off x="-828600" y="2564904"/>
                <a:ext cx="828600" cy="5040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"/>
              <p:cNvCxnSpPr/>
              <p:nvPr/>
            </p:nvCxnSpPr>
            <p:spPr>
              <a:xfrm flipV="1">
                <a:off x="0" y="2204864"/>
                <a:ext cx="1259632" cy="3600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1040 Grupo"/>
            <p:cNvGrpSpPr/>
            <p:nvPr/>
          </p:nvGrpSpPr>
          <p:grpSpPr>
            <a:xfrm>
              <a:off x="2502410" y="4784084"/>
              <a:ext cx="5445287" cy="586702"/>
              <a:chOff x="-3060848" y="3474438"/>
              <a:chExt cx="4320480" cy="586702"/>
            </a:xfrm>
          </p:grpSpPr>
          <p:cxnSp>
            <p:nvCxnSpPr>
              <p:cNvPr id="24" name="23 Conector recto"/>
              <p:cNvCxnSpPr/>
              <p:nvPr/>
            </p:nvCxnSpPr>
            <p:spPr>
              <a:xfrm flipV="1">
                <a:off x="-3060848" y="3875067"/>
                <a:ext cx="1224136" cy="18607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>
                <a:off x="-1836712" y="3875067"/>
                <a:ext cx="1008112" cy="579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 flipV="1">
                <a:off x="-828600" y="3623556"/>
                <a:ext cx="936104" cy="3095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 flipV="1">
                <a:off x="107504" y="3474438"/>
                <a:ext cx="1152128" cy="14911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1 Rectángulo"/>
          <p:cNvSpPr/>
          <p:nvPr/>
        </p:nvSpPr>
        <p:spPr>
          <a:xfrm>
            <a:off x="2773080" y="2660719"/>
            <a:ext cx="5976664" cy="1477328"/>
          </a:xfrm>
          <a:prstGeom prst="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</p:spPr>
        <p:txBody>
          <a:bodyPr wrap="square">
            <a:spAutoFit/>
          </a:bodyPr>
          <a:lstStyle/>
          <a:p>
            <a:endParaRPr lang="es-AR" dirty="0" smtClean="0"/>
          </a:p>
          <a:p>
            <a:r>
              <a:rPr lang="es-AR" dirty="0" smtClean="0"/>
              <a:t>De </a:t>
            </a:r>
            <a:r>
              <a:rPr lang="es-AR" dirty="0"/>
              <a:t>la consulta estadística al </a:t>
            </a:r>
            <a:r>
              <a:rPr lang="es-AR" dirty="0" smtClean="0"/>
              <a:t>Sistema, </a:t>
            </a:r>
            <a:r>
              <a:rPr lang="es-AR" dirty="0"/>
              <a:t>surge que a la fecha se han registrado más de </a:t>
            </a:r>
            <a:r>
              <a:rPr lang="es-AR" b="1" dirty="0"/>
              <a:t>150.000 observaciones de control </a:t>
            </a:r>
            <a:r>
              <a:rPr lang="es-AR" b="1" dirty="0" smtClean="0"/>
              <a:t>interno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2773080" y="4388911"/>
            <a:ext cx="5976664" cy="1200329"/>
          </a:xfrm>
          <a:prstGeom prst="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</p:spPr>
        <p:txBody>
          <a:bodyPr wrap="square">
            <a:spAutoFit/>
          </a:bodyPr>
          <a:lstStyle/>
          <a:p>
            <a:endParaRPr lang="es-AR" dirty="0" smtClean="0"/>
          </a:p>
          <a:p>
            <a:r>
              <a:rPr lang="es-AR" dirty="0" smtClean="0"/>
              <a:t>En </a:t>
            </a:r>
            <a:r>
              <a:rPr lang="es-AR" dirty="0"/>
              <a:t>una proporción relevante, por años se mantenían </a:t>
            </a:r>
            <a:r>
              <a:rPr lang="es-AR" b="1" dirty="0"/>
              <a:t>sin registrar acciones correctivas</a:t>
            </a:r>
            <a:endParaRPr lang="es-AR" b="1" dirty="0" smtClean="0"/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70" y="1761783"/>
            <a:ext cx="27257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2794694" y="1438072"/>
            <a:ext cx="38168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AR" sz="2000" b="1" dirty="0" smtClean="0"/>
              <a:t>Objetivos y logros de gestión</a:t>
            </a:r>
            <a:endParaRPr lang="es-ES" altLang="es-AR" sz="2000" b="1" dirty="0"/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1403648" y="2982147"/>
            <a:ext cx="194786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AR" sz="1600" b="1" dirty="0" smtClean="0"/>
              <a:t>Observaciones + acciones encaradas (SISIO)</a:t>
            </a:r>
          </a:p>
          <a:p>
            <a:pPr algn="ctr" eaLnBrk="1" hangingPunct="1"/>
            <a:endParaRPr lang="es-ES" altLang="es-AR" sz="1600" b="1" dirty="0" smtClean="0"/>
          </a:p>
          <a:p>
            <a:pPr algn="ctr" eaLnBrk="1" hangingPunct="1"/>
            <a:r>
              <a:rPr lang="es-ES" altLang="es-AR" sz="1600" b="1" dirty="0" smtClean="0"/>
              <a:t>Supervisión UAI </a:t>
            </a:r>
            <a:endParaRPr lang="es-ES" altLang="es-AR" sz="1600" b="1" dirty="0"/>
          </a:p>
          <a:p>
            <a:pPr algn="ctr" eaLnBrk="1" hangingPunct="1"/>
            <a:endParaRPr lang="es-ES" altLang="es-AR" sz="1600" b="1" dirty="0" smtClean="0"/>
          </a:p>
          <a:p>
            <a:pPr algn="ctr" eaLnBrk="1" hangingPunct="1"/>
            <a:r>
              <a:rPr lang="es-ES" altLang="es-AR" sz="1600" b="1" dirty="0" smtClean="0"/>
              <a:t>Receptividad</a:t>
            </a:r>
          </a:p>
          <a:p>
            <a:pPr algn="ctr" eaLnBrk="1" hangingPunct="1"/>
            <a:r>
              <a:rPr lang="es-ES" altLang="es-AR" sz="1600" b="1" dirty="0" smtClean="0"/>
              <a:t> Autoridades</a:t>
            </a:r>
            <a:endParaRPr lang="es-ES" altLang="es-AR" sz="1600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24329" y="3214688"/>
            <a:ext cx="1728191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lang="es-AR" sz="2000" b="1" dirty="0"/>
              <a:t>J.G.M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lang="es-AR" sz="2000" b="1" dirty="0" smtClean="0"/>
              <a:t>Ministro</a:t>
            </a:r>
            <a:endParaRPr lang="es-AR" sz="2000" b="1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lang="es-AR" sz="2000" b="1" dirty="0" smtClean="0"/>
              <a:t>Autoridad</a:t>
            </a:r>
            <a:r>
              <a:rPr lang="es-AR" sz="2000" b="1" dirty="0"/>
              <a:t> </a:t>
            </a:r>
            <a:r>
              <a:rPr lang="es-AR" sz="2000" b="1" dirty="0" smtClean="0"/>
              <a:t>máxima del OD.</a:t>
            </a:r>
            <a:endParaRPr lang="es-AR" sz="2000" b="1" dirty="0"/>
          </a:p>
        </p:txBody>
      </p:sp>
      <p:grpSp>
        <p:nvGrpSpPr>
          <p:cNvPr id="3" name="2 Grupo"/>
          <p:cNvGrpSpPr/>
          <p:nvPr/>
        </p:nvGrpSpPr>
        <p:grpSpPr>
          <a:xfrm>
            <a:off x="6012582" y="3597275"/>
            <a:ext cx="1655762" cy="831850"/>
            <a:chOff x="5364088" y="3597275"/>
            <a:chExt cx="1655762" cy="831850"/>
          </a:xfrm>
        </p:grpSpPr>
        <p:sp>
          <p:nvSpPr>
            <p:cNvPr id="8" name="AutoShape 34"/>
            <p:cNvSpPr>
              <a:spLocks noChangeArrowheads="1"/>
            </p:cNvSpPr>
            <p:nvPr/>
          </p:nvSpPr>
          <p:spPr bwMode="auto">
            <a:xfrm>
              <a:off x="5364088" y="3597275"/>
              <a:ext cx="1655762" cy="83185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s-A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5652542" y="3817938"/>
              <a:ext cx="129572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E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DIRIGIDO</a:t>
              </a:r>
            </a:p>
          </p:txBody>
        </p: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57" y="2621288"/>
            <a:ext cx="2450960" cy="339089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5" name="14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Informe “Evaluación del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Sistema de Control Interno (IESCI)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Flecha abajo"/>
          <p:cNvSpPr/>
          <p:nvPr/>
        </p:nvSpPr>
        <p:spPr>
          <a:xfrm>
            <a:off x="4218485" y="1844823"/>
            <a:ext cx="484632" cy="1137323"/>
          </a:xfrm>
          <a:prstGeom prst="down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abajo"/>
          <p:cNvSpPr/>
          <p:nvPr/>
        </p:nvSpPr>
        <p:spPr>
          <a:xfrm rot="16200000">
            <a:off x="3522744" y="3697605"/>
            <a:ext cx="484632" cy="978408"/>
          </a:xfrm>
          <a:prstGeom prst="down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4509264" y="5019259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400" dirty="0" smtClean="0"/>
              <a:t>Año 2012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905186070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Sistema de Administración Financiera y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de Control del Sector Público Nacional Argentino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39 Grupo"/>
          <p:cNvGrpSpPr>
            <a:grpSpLocks/>
          </p:cNvGrpSpPr>
          <p:nvPr/>
        </p:nvGrpSpPr>
        <p:grpSpPr bwMode="auto">
          <a:xfrm>
            <a:off x="1880570" y="1412776"/>
            <a:ext cx="7227934" cy="4803782"/>
            <a:chOff x="1109670" y="1027898"/>
            <a:chExt cx="7605734" cy="4802204"/>
          </a:xfrm>
        </p:grpSpPr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3282733" y="2470177"/>
              <a:ext cx="2174485" cy="1940986"/>
            </a:xfrm>
            <a:prstGeom prst="ellipse">
              <a:avLst/>
            </a:prstGeom>
            <a:solidFill>
              <a:srgbClr val="00CCFF">
                <a:alpha val="38823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blurRad="152400" dist="190500" dir="6840000" sx="90000" sy="-19000" rotWithShape="0">
                <a:prstClr val="black">
                  <a:alpha val="2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92075" tIns="46038" rIns="92075" bIns="46038" anchor="ctr">
              <a:normAutofit fontScale="92500" lnSpcReduction="10000"/>
            </a:bodyPr>
            <a:lstStyle/>
            <a:p>
              <a:pPr algn="ctr"/>
              <a:r>
                <a:rPr lang="es-ES_tradnl" sz="1600" dirty="0">
                  <a:solidFill>
                    <a:srgbClr val="080808"/>
                  </a:solidFill>
                  <a:latin typeface="Arial" charset="0"/>
                </a:rPr>
                <a:t>Ministerios,</a:t>
              </a:r>
            </a:p>
            <a:p>
              <a:pPr algn="ctr"/>
              <a:r>
                <a:rPr lang="es-ES_tradnl" sz="1600" dirty="0">
                  <a:solidFill>
                    <a:srgbClr val="080808"/>
                  </a:solidFill>
                  <a:latin typeface="Arial" charset="0"/>
                </a:rPr>
                <a:t>Organismos</a:t>
              </a:r>
            </a:p>
            <a:p>
              <a:pPr algn="ctr"/>
              <a:r>
                <a:rPr lang="es-ES_tradnl" sz="1600" dirty="0">
                  <a:solidFill>
                    <a:srgbClr val="080808"/>
                  </a:solidFill>
                  <a:latin typeface="Arial" charset="0"/>
                </a:rPr>
                <a:t>Descentralizados,</a:t>
              </a:r>
            </a:p>
            <a:p>
              <a:pPr algn="ctr"/>
              <a:r>
                <a:rPr lang="es-ES_tradnl" sz="1600" dirty="0">
                  <a:solidFill>
                    <a:srgbClr val="080808"/>
                  </a:solidFill>
                  <a:latin typeface="Arial" charset="0"/>
                </a:rPr>
                <a:t>Empresas,</a:t>
              </a:r>
            </a:p>
            <a:p>
              <a:pPr algn="ctr"/>
              <a:r>
                <a:rPr lang="es-ES_tradnl" sz="1600" dirty="0">
                  <a:solidFill>
                    <a:srgbClr val="080808"/>
                  </a:solidFill>
                  <a:latin typeface="Arial" charset="0"/>
                </a:rPr>
                <a:t>Universidades,</a:t>
              </a:r>
            </a:p>
            <a:p>
              <a:pPr algn="ctr"/>
              <a:r>
                <a:rPr lang="es-ES_tradnl" sz="1600" dirty="0">
                  <a:solidFill>
                    <a:srgbClr val="080808"/>
                  </a:solidFill>
                  <a:latin typeface="Arial" charset="0"/>
                </a:rPr>
                <a:t>Entidades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331241" y="1946247"/>
              <a:ext cx="1400207" cy="915405"/>
            </a:xfrm>
            <a:prstGeom prst="ellipse">
              <a:avLst/>
            </a:prstGeom>
            <a:solidFill>
              <a:srgbClr val="00CCFF">
                <a:alpha val="38823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92075" tIns="46038" rIns="92075" bIns="46038" anchor="ctr">
              <a:normAutofit fontScale="92500" lnSpcReduction="20000"/>
            </a:bodyPr>
            <a:lstStyle/>
            <a:p>
              <a:pPr algn="ctr"/>
              <a:r>
                <a:rPr lang="es-ES_tradnl" sz="1800" dirty="0">
                  <a:solidFill>
                    <a:schemeClr val="bg1"/>
                  </a:solidFill>
                  <a:latin typeface="Arial" charset="0"/>
                </a:rPr>
                <a:t>SIGEN</a:t>
              </a:r>
            </a:p>
            <a:p>
              <a:pPr algn="ctr"/>
              <a:r>
                <a:rPr lang="es-ES_tradnl" sz="1400" dirty="0" err="1">
                  <a:solidFill>
                    <a:schemeClr val="bg1"/>
                  </a:solidFill>
                  <a:latin typeface="Arial" charset="0"/>
                </a:rPr>
                <a:t>Sist</a:t>
              </a:r>
              <a:r>
                <a:rPr lang="es-ES_tradnl" sz="1400" dirty="0" smtClean="0">
                  <a:solidFill>
                    <a:schemeClr val="bg1"/>
                  </a:solidFill>
                  <a:latin typeface="Arial" charset="0"/>
                </a:rPr>
                <a:t>. Control</a:t>
              </a:r>
              <a:endParaRPr lang="es-ES_tradnl" sz="1400" dirty="0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r>
                <a:rPr lang="es-ES_tradnl" sz="1400" dirty="0">
                  <a:solidFill>
                    <a:schemeClr val="bg1"/>
                  </a:solidFill>
                  <a:latin typeface="Arial" charset="0"/>
                </a:rPr>
                <a:t>Interno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109670" y="3500376"/>
              <a:ext cx="1400207" cy="915405"/>
            </a:xfrm>
            <a:prstGeom prst="ellipse">
              <a:avLst/>
            </a:prstGeom>
            <a:solidFill>
              <a:srgbClr val="00FF00">
                <a:alpha val="34901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92075" tIns="46038" rIns="92075" bIns="46038" anchor="ctr"/>
            <a:lstStyle/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TGN</a:t>
              </a:r>
            </a:p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Sistema</a:t>
              </a:r>
            </a:p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Tesorería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365239" y="4701292"/>
              <a:ext cx="1400207" cy="915405"/>
            </a:xfrm>
            <a:prstGeom prst="ellipse">
              <a:avLst/>
            </a:prstGeom>
            <a:solidFill>
              <a:srgbClr val="00FF00">
                <a:alpha val="34901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92075" tIns="46038" rIns="92075" bIns="46038" anchor="ctr">
              <a:normAutofit fontScale="92500" lnSpcReduction="10000"/>
            </a:bodyPr>
            <a:lstStyle/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ONP</a:t>
              </a:r>
            </a:p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Sistema</a:t>
              </a:r>
            </a:p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Presupuesto</a:t>
              </a: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4785596" y="4869068"/>
              <a:ext cx="1464832" cy="915405"/>
            </a:xfrm>
            <a:prstGeom prst="ellipse">
              <a:avLst/>
            </a:prstGeom>
            <a:solidFill>
              <a:srgbClr val="00FF00">
                <a:alpha val="34901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92075" tIns="46038" rIns="92075" bIns="46038" anchor="ctr">
              <a:normAutofit fontScale="92500" lnSpcReduction="10000"/>
            </a:bodyPr>
            <a:lstStyle/>
            <a:p>
              <a:pPr algn="ctr">
                <a:tabLst>
                  <a:tab pos="88900" algn="l"/>
                </a:tabLst>
              </a:pPr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ONCP</a:t>
              </a:r>
            </a:p>
            <a:p>
              <a:pPr algn="ctr">
                <a:tabLst>
                  <a:tab pos="88900" algn="l"/>
                </a:tabLst>
              </a:pPr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Sistema Crédito</a:t>
              </a:r>
            </a:p>
            <a:p>
              <a:pPr algn="ctr">
                <a:tabLst>
                  <a:tab pos="88900" algn="l"/>
                </a:tabLst>
              </a:pPr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Público</a:t>
              </a: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5984234" y="1946247"/>
              <a:ext cx="1400207" cy="915405"/>
            </a:xfrm>
            <a:prstGeom prst="ellipse">
              <a:avLst/>
            </a:prstGeom>
            <a:solidFill>
              <a:srgbClr val="FFCC00">
                <a:alpha val="4901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92075" tIns="46038" rIns="92075" bIns="46038" anchor="ctr"/>
            <a:lstStyle/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AGN</a:t>
              </a:r>
            </a:p>
            <a:p>
              <a:pPr algn="ctr"/>
              <a:r>
                <a:rPr lang="es-ES_tradnl" sz="1400" dirty="0" err="1">
                  <a:solidFill>
                    <a:srgbClr val="080808"/>
                  </a:solidFill>
                  <a:latin typeface="Arial" charset="0"/>
                </a:rPr>
                <a:t>Sist.Control</a:t>
              </a:r>
              <a:endParaRPr lang="es-ES_tradnl" sz="1400" dirty="0">
                <a:solidFill>
                  <a:srgbClr val="080808"/>
                </a:solidFill>
                <a:latin typeface="Arial" charset="0"/>
              </a:endParaRPr>
            </a:p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Externo</a:t>
              </a: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6427377" y="3500376"/>
              <a:ext cx="1400207" cy="915405"/>
            </a:xfrm>
            <a:prstGeom prst="ellipse">
              <a:avLst/>
            </a:prstGeom>
            <a:solidFill>
              <a:srgbClr val="00FF00">
                <a:alpha val="34901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92075" tIns="46038" rIns="92075" bIns="46038" anchor="ctr"/>
            <a:lstStyle/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CGN</a:t>
              </a:r>
            </a:p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Sistema</a:t>
              </a:r>
            </a:p>
            <a:p>
              <a:pPr algn="ctr"/>
              <a:r>
                <a:rPr lang="es-ES_tradnl" sz="1400" dirty="0">
                  <a:solidFill>
                    <a:srgbClr val="080808"/>
                  </a:solidFill>
                  <a:latin typeface="Arial" charset="0"/>
                </a:rPr>
                <a:t>Contable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109670" y="1027898"/>
              <a:ext cx="2212633" cy="491551"/>
            </a:xfrm>
            <a:prstGeom prst="rect">
              <a:avLst/>
            </a:prstGeom>
            <a:solidFill>
              <a:srgbClr val="00CCFF">
                <a:alpha val="38823"/>
              </a:srgb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>
              <a:normAutofit fontScale="85000" lnSpcReduction="20000"/>
            </a:bodyPr>
            <a:lstStyle/>
            <a:p>
              <a:pPr algn="ctr"/>
              <a:r>
                <a:rPr lang="es-ES_tradnl" sz="1800" dirty="0">
                  <a:solidFill>
                    <a:srgbClr val="080808"/>
                  </a:solidFill>
                  <a:latin typeface="Arial" charset="0"/>
                </a:rPr>
                <a:t>Presidencia</a:t>
              </a:r>
            </a:p>
            <a:p>
              <a:pPr algn="ctr"/>
              <a:r>
                <a:rPr lang="es-ES_tradnl" sz="1800" dirty="0">
                  <a:solidFill>
                    <a:srgbClr val="080808"/>
                  </a:solidFill>
                  <a:latin typeface="Arial" charset="0"/>
                </a:rPr>
                <a:t>de la</a:t>
              </a:r>
              <a:r>
                <a:rPr lang="es-ES_tradnl" sz="1800" b="0" dirty="0">
                  <a:solidFill>
                    <a:srgbClr val="080808"/>
                  </a:solidFill>
                  <a:latin typeface="Arial" charset="0"/>
                </a:rPr>
                <a:t> </a:t>
              </a:r>
              <a:r>
                <a:rPr lang="es-ES_tradnl" sz="1600" dirty="0">
                  <a:solidFill>
                    <a:srgbClr val="080808"/>
                  </a:solidFill>
                  <a:latin typeface="Arial" charset="0"/>
                </a:rPr>
                <a:t>Nación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5762663" y="1027898"/>
              <a:ext cx="2212633" cy="491551"/>
            </a:xfrm>
            <a:prstGeom prst="rect">
              <a:avLst/>
            </a:prstGeom>
            <a:solidFill>
              <a:srgbClr val="FFCC00">
                <a:alpha val="49019"/>
              </a:srgb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2075" tIns="46038" rIns="92075" bIns="46038" anchor="ctr">
              <a:normAutofit fontScale="92500" lnSpcReduction="20000"/>
            </a:bodyPr>
            <a:lstStyle/>
            <a:p>
              <a:pPr algn="ctr"/>
              <a:r>
                <a:rPr lang="es-ES_tradnl" sz="1600" dirty="0">
                  <a:solidFill>
                    <a:srgbClr val="080808"/>
                  </a:solidFill>
                  <a:latin typeface="Arial" charset="0"/>
                </a:rPr>
                <a:t>Congreso</a:t>
              </a:r>
            </a:p>
            <a:p>
              <a:pPr algn="ctr"/>
              <a:r>
                <a:rPr lang="es-ES_tradnl" sz="1600" dirty="0">
                  <a:solidFill>
                    <a:srgbClr val="080808"/>
                  </a:solidFill>
                  <a:latin typeface="Arial" charset="0"/>
                </a:rPr>
                <a:t>Nacional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772845" y="2933766"/>
              <a:ext cx="73857" cy="494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846703" y="4487894"/>
              <a:ext cx="590856" cy="423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840843" y="5264959"/>
              <a:ext cx="886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6204268" y="4417251"/>
              <a:ext cx="516999" cy="494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 flipV="1">
              <a:off x="6868980" y="2933766"/>
              <a:ext cx="147714" cy="494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2732987" y="2580555"/>
              <a:ext cx="664713" cy="2825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2511416" y="3710830"/>
              <a:ext cx="738570" cy="211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3471557" y="4346609"/>
              <a:ext cx="295428" cy="423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 flipV="1">
              <a:off x="4800985" y="4417251"/>
              <a:ext cx="369286" cy="494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H="1" flipV="1">
              <a:off x="5539555" y="3640188"/>
              <a:ext cx="812427" cy="2825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>
              <a:off x="5391840" y="2580555"/>
              <a:ext cx="590856" cy="353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7" name="Group 33"/>
            <p:cNvGrpSpPr>
              <a:grpSpLocks/>
            </p:cNvGrpSpPr>
            <p:nvPr/>
          </p:nvGrpSpPr>
          <p:grpSpPr bwMode="auto">
            <a:xfrm>
              <a:off x="1994417" y="1520921"/>
              <a:ext cx="2289568" cy="777065"/>
              <a:chOff x="1392" y="1152"/>
              <a:chExt cx="1488" cy="528"/>
            </a:xfrm>
          </p:grpSpPr>
          <p:sp>
            <p:nvSpPr>
              <p:cNvPr id="43" name="Line 34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4" name="Line 35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5" name="Line 36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>
                <a:off x="1680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6721264" y="5335601"/>
              <a:ext cx="59085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6795120" y="5688812"/>
              <a:ext cx="5169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7385977" y="5123675"/>
              <a:ext cx="1107855" cy="353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s-ES_tradnl" sz="1400">
                  <a:latin typeface="Arial" charset="0"/>
                </a:rPr>
                <a:t>Rel.Jerárquica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7312121" y="5476891"/>
              <a:ext cx="1403283" cy="353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s-ES_tradnl" sz="1400">
                  <a:latin typeface="Arial" charset="0"/>
                </a:rPr>
                <a:t>Rel.Funcional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758059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Informe “Evaluación del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Sistema de Control Interno (IESCI)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6 Grupo"/>
          <p:cNvGrpSpPr/>
          <p:nvPr/>
        </p:nvGrpSpPr>
        <p:grpSpPr>
          <a:xfrm>
            <a:off x="2767951" y="1556792"/>
            <a:ext cx="1736298" cy="1008112"/>
            <a:chOff x="1814974" y="1268761"/>
            <a:chExt cx="1736298" cy="1008112"/>
          </a:xfrm>
        </p:grpSpPr>
        <p:sp>
          <p:nvSpPr>
            <p:cNvPr id="14" name="Rectangle 53"/>
            <p:cNvSpPr>
              <a:spLocks noChangeArrowheads="1"/>
            </p:cNvSpPr>
            <p:nvPr/>
          </p:nvSpPr>
          <p:spPr bwMode="auto">
            <a:xfrm>
              <a:off x="1927039" y="1268761"/>
              <a:ext cx="1512168" cy="1008112"/>
            </a:xfrm>
            <a:prstGeom prst="rect">
              <a:avLst/>
            </a:prstGeom>
            <a:gradFill rotWithShape="0">
              <a:gsLst>
                <a:gs pos="0">
                  <a:srgbClr val="9D9DFF">
                    <a:gamma/>
                    <a:tint val="60000"/>
                    <a:invGamma/>
                  </a:srgbClr>
                </a:gs>
                <a:gs pos="100000">
                  <a:srgbClr val="9D9DFF"/>
                </a:gs>
              </a:gsLst>
              <a:path path="shape">
                <a:fillToRect l="50000" t="50000" r="50000" b="50000"/>
              </a:path>
            </a:gradFill>
            <a:ln w="50800">
              <a:solidFill>
                <a:srgbClr val="9D9DFF"/>
              </a:solidFill>
              <a:miter lim="800000"/>
              <a:headEnd/>
              <a:tailEnd/>
            </a:ln>
            <a:effectLst>
              <a:outerShdw blurRad="63500" dist="101600" dir="7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normAutofit/>
            </a:bodyPr>
            <a:lstStyle/>
            <a:p>
              <a:endParaRPr lang="es-ES"/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1814974" y="1385638"/>
              <a:ext cx="1736298" cy="774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 anchorCtr="0">
              <a:noAutofit/>
            </a:bodyPr>
            <a:lstStyle/>
            <a:p>
              <a:pPr algn="ctr" defTabSz="762000" eaLnBrk="0" hangingPunct="0"/>
              <a:r>
                <a:rPr lang="es-ES" sz="1600" dirty="0" smtClean="0">
                  <a:latin typeface="Arial" charset="0"/>
                </a:rPr>
                <a:t>Sistema</a:t>
              </a:r>
            </a:p>
            <a:p>
              <a:pPr algn="ctr" defTabSz="762000" eaLnBrk="0" hangingPunct="0"/>
              <a:r>
                <a:rPr lang="es-ES" sz="1600" dirty="0" smtClean="0">
                  <a:latin typeface="Arial" charset="0"/>
                </a:rPr>
                <a:t> de CI</a:t>
              </a:r>
              <a:endParaRPr lang="es-ES" sz="1600" dirty="0">
                <a:latin typeface="Arial" charset="0"/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2731752" y="3356992"/>
            <a:ext cx="1840248" cy="1008112"/>
            <a:chOff x="1762999" y="1268761"/>
            <a:chExt cx="1840248" cy="1008112"/>
          </a:xfrm>
        </p:grpSpPr>
        <p:sp>
          <p:nvSpPr>
            <p:cNvPr id="20" name="Rectangle 53"/>
            <p:cNvSpPr>
              <a:spLocks noChangeArrowheads="1"/>
            </p:cNvSpPr>
            <p:nvPr/>
          </p:nvSpPr>
          <p:spPr bwMode="auto">
            <a:xfrm>
              <a:off x="1927039" y="1268761"/>
              <a:ext cx="1512168" cy="1008112"/>
            </a:xfrm>
            <a:prstGeom prst="rect">
              <a:avLst/>
            </a:prstGeom>
            <a:gradFill rotWithShape="0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path path="shape">
                <a:fillToRect l="50000" t="50000" r="50000" b="50000"/>
              </a:path>
            </a:gradFill>
            <a:ln w="508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>
              <a:outerShdw blurRad="63500" dist="101600" dir="7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normAutofit/>
            </a:bodyPr>
            <a:lstStyle/>
            <a:p>
              <a:endParaRPr lang="es-ES"/>
            </a:p>
          </p:txBody>
        </p:sp>
        <p:sp>
          <p:nvSpPr>
            <p:cNvPr id="21" name="Rectangle 54"/>
            <p:cNvSpPr>
              <a:spLocks noChangeArrowheads="1"/>
            </p:cNvSpPr>
            <p:nvPr/>
          </p:nvSpPr>
          <p:spPr bwMode="auto">
            <a:xfrm>
              <a:off x="1762999" y="1449331"/>
              <a:ext cx="1840248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 anchorCtr="0">
              <a:normAutofit/>
            </a:bodyPr>
            <a:lstStyle/>
            <a:p>
              <a:pPr algn="ctr" defTabSz="762000" eaLnBrk="0" hangingPunct="0"/>
              <a:r>
                <a:rPr lang="es-ES" sz="1600" dirty="0" smtClean="0">
                  <a:latin typeface="Arial" charset="0"/>
                </a:rPr>
                <a:t>Labor de la </a:t>
              </a:r>
            </a:p>
            <a:p>
              <a:pPr algn="ctr" defTabSz="762000" eaLnBrk="0" hangingPunct="0"/>
              <a:r>
                <a:rPr lang="es-ES" sz="1600" dirty="0" smtClean="0">
                  <a:latin typeface="Arial" charset="0"/>
                </a:rPr>
                <a:t>UAI</a:t>
              </a:r>
              <a:endParaRPr lang="es-ES" sz="1600" dirty="0">
                <a:latin typeface="Arial" charset="0"/>
              </a:endParaRPr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4958009" y="1484784"/>
            <a:ext cx="1301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Adecuado</a:t>
            </a:r>
          </a:p>
          <a:p>
            <a:r>
              <a:rPr lang="es-AR" b="1" dirty="0" smtClean="0"/>
              <a:t>Razonable</a:t>
            </a:r>
          </a:p>
          <a:p>
            <a:r>
              <a:rPr lang="es-AR" b="1" dirty="0" smtClean="0"/>
              <a:t>Débil </a:t>
            </a:r>
          </a:p>
          <a:p>
            <a:r>
              <a:rPr lang="es-AR" b="1" dirty="0" smtClean="0"/>
              <a:t>Inadecuado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932040" y="3469640"/>
            <a:ext cx="1364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Satisfactoria</a:t>
            </a:r>
          </a:p>
          <a:p>
            <a:r>
              <a:rPr lang="es-AR" b="1" dirty="0" smtClean="0"/>
              <a:t>Regular</a:t>
            </a:r>
          </a:p>
          <a:p>
            <a:r>
              <a:rPr lang="es-AR" b="1" dirty="0" smtClean="0"/>
              <a:t>Insuficiente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185635" y="5478323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Alta</a:t>
            </a:r>
          </a:p>
          <a:p>
            <a:r>
              <a:rPr lang="es-AR" b="1" dirty="0" smtClean="0"/>
              <a:t>Media</a:t>
            </a:r>
          </a:p>
          <a:p>
            <a:r>
              <a:rPr lang="es-AR" b="1" dirty="0" smtClean="0"/>
              <a:t>Baja</a:t>
            </a:r>
          </a:p>
        </p:txBody>
      </p:sp>
      <p:grpSp>
        <p:nvGrpSpPr>
          <p:cNvPr id="25" name="63 Grupo"/>
          <p:cNvGrpSpPr/>
          <p:nvPr/>
        </p:nvGrpSpPr>
        <p:grpSpPr>
          <a:xfrm>
            <a:off x="7683014" y="3144228"/>
            <a:ext cx="1281474" cy="1346827"/>
            <a:chOff x="4499992" y="1412776"/>
            <a:chExt cx="1281474" cy="1346827"/>
          </a:xfrm>
          <a:effectLst>
            <a:outerShdw blurRad="88900" dist="88900" dir="7680000" algn="r" rotWithShape="0">
              <a:prstClr val="black">
                <a:alpha val="40000"/>
              </a:prstClr>
            </a:outerShdw>
          </a:effectLst>
        </p:grpSpPr>
        <p:sp>
          <p:nvSpPr>
            <p:cNvPr id="26" name="Oval 62"/>
            <p:cNvSpPr>
              <a:spLocks noChangeArrowheads="1"/>
            </p:cNvSpPr>
            <p:nvPr/>
          </p:nvSpPr>
          <p:spPr bwMode="auto">
            <a:xfrm>
              <a:off x="4499992" y="1412776"/>
              <a:ext cx="1281474" cy="1346827"/>
            </a:xfrm>
            <a:prstGeom prst="ellipse">
              <a:avLst/>
            </a:prstGeom>
            <a:gradFill rotWithShape="0">
              <a:gsLst>
                <a:gs pos="0">
                  <a:srgbClr val="33CCFF">
                    <a:gamma/>
                    <a:tint val="60000"/>
                    <a:invGamma/>
                  </a:srgbClr>
                </a:gs>
                <a:gs pos="100000">
                  <a:srgbClr val="33CCF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D9DFF"/>
              </a:solidFill>
              <a:round/>
              <a:headEnd/>
              <a:tailEnd/>
            </a:ln>
            <a:effectLst>
              <a:softEdge rad="31750"/>
            </a:effectLst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7" name="26 Imagen" descr="sigen_azul1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1990" y="1535426"/>
              <a:ext cx="1160056" cy="1080120"/>
            </a:xfrm>
            <a:prstGeom prst="rect">
              <a:avLst/>
            </a:prstGeom>
          </p:spPr>
        </p:pic>
      </p:grpSp>
      <p:sp>
        <p:nvSpPr>
          <p:cNvPr id="31" name="30 Flecha curvada hacia abajo"/>
          <p:cNvSpPr/>
          <p:nvPr/>
        </p:nvSpPr>
        <p:spPr>
          <a:xfrm rot="15842829">
            <a:off x="520399" y="3338053"/>
            <a:ext cx="4106879" cy="1707397"/>
          </a:xfrm>
          <a:prstGeom prst="curvedDown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3" name="32 Flecha abajo"/>
          <p:cNvSpPr/>
          <p:nvPr/>
        </p:nvSpPr>
        <p:spPr>
          <a:xfrm rot="10800000">
            <a:off x="3779912" y="4296901"/>
            <a:ext cx="432048" cy="1181421"/>
          </a:xfrm>
          <a:prstGeom prst="down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6" name="15 Grupo"/>
          <p:cNvGrpSpPr/>
          <p:nvPr/>
        </p:nvGrpSpPr>
        <p:grpSpPr>
          <a:xfrm>
            <a:off x="2731752" y="5373216"/>
            <a:ext cx="1840248" cy="1008112"/>
            <a:chOff x="1762999" y="1268761"/>
            <a:chExt cx="1840248" cy="1008112"/>
          </a:xfrm>
        </p:grpSpPr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927039" y="1268761"/>
              <a:ext cx="1512168" cy="1008112"/>
            </a:xfrm>
            <a:prstGeom prst="rect">
              <a:avLst/>
            </a:prstGeom>
            <a:gradFill rotWithShape="0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</a:gradFill>
            <a:ln w="50800">
              <a:solidFill>
                <a:srgbClr val="92D050"/>
              </a:solidFill>
              <a:miter lim="800000"/>
              <a:headEnd/>
              <a:tailEnd/>
            </a:ln>
            <a:effectLst>
              <a:outerShdw blurRad="63500" dist="101600" dir="7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normAutofit/>
            </a:bodyPr>
            <a:lstStyle/>
            <a:p>
              <a:endParaRPr lang="es-ES"/>
            </a:p>
          </p:txBody>
        </p:sp>
        <p:sp>
          <p:nvSpPr>
            <p:cNvPr id="18" name="Rectangle 54"/>
            <p:cNvSpPr>
              <a:spLocks noChangeArrowheads="1"/>
            </p:cNvSpPr>
            <p:nvPr/>
          </p:nvSpPr>
          <p:spPr bwMode="auto">
            <a:xfrm>
              <a:off x="1762999" y="1449331"/>
              <a:ext cx="1840248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 anchorCtr="0">
              <a:normAutofit/>
            </a:bodyPr>
            <a:lstStyle/>
            <a:p>
              <a:pPr algn="ctr" defTabSz="762000" eaLnBrk="0" hangingPunct="0"/>
              <a:r>
                <a:rPr lang="es-ES" sz="1600" dirty="0" smtClean="0">
                  <a:latin typeface="Arial" charset="0"/>
                </a:rPr>
                <a:t>Receptividad de</a:t>
              </a:r>
            </a:p>
            <a:p>
              <a:pPr algn="ctr" defTabSz="762000" eaLnBrk="0" hangingPunct="0"/>
              <a:r>
                <a:rPr lang="es-ES" sz="1600" dirty="0" smtClean="0">
                  <a:latin typeface="Arial" charset="0"/>
                </a:rPr>
                <a:t>las autoridades</a:t>
              </a:r>
              <a:endParaRPr lang="es-ES" sz="1600" dirty="0">
                <a:latin typeface="Arial" charset="0"/>
              </a:endParaRPr>
            </a:p>
          </p:txBody>
        </p:sp>
      </p:grpSp>
      <p:sp>
        <p:nvSpPr>
          <p:cNvPr id="28" name="27 Flecha abajo"/>
          <p:cNvSpPr/>
          <p:nvPr/>
        </p:nvSpPr>
        <p:spPr>
          <a:xfrm>
            <a:off x="3203848" y="4296903"/>
            <a:ext cx="432048" cy="1181420"/>
          </a:xfrm>
          <a:prstGeom prst="down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Flecha arriba"/>
          <p:cNvSpPr/>
          <p:nvPr/>
        </p:nvSpPr>
        <p:spPr>
          <a:xfrm rot="18103309">
            <a:off x="6710975" y="1725323"/>
            <a:ext cx="475554" cy="178590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Flecha arriba"/>
          <p:cNvSpPr/>
          <p:nvPr/>
        </p:nvSpPr>
        <p:spPr>
          <a:xfrm>
            <a:off x="3461791" y="2448028"/>
            <a:ext cx="475554" cy="917998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Flecha arriba"/>
          <p:cNvSpPr/>
          <p:nvPr/>
        </p:nvSpPr>
        <p:spPr>
          <a:xfrm rot="16200000">
            <a:off x="8304746" y="5515675"/>
            <a:ext cx="345238" cy="1242052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2" name="41 CuadroTexto"/>
          <p:cNvSpPr txBox="1"/>
          <p:nvPr/>
        </p:nvSpPr>
        <p:spPr>
          <a:xfrm>
            <a:off x="8248267" y="5867980"/>
            <a:ext cx="78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Evalúa</a:t>
            </a:r>
            <a:endParaRPr lang="es-AR" dirty="0"/>
          </a:p>
        </p:txBody>
      </p:sp>
      <p:sp>
        <p:nvSpPr>
          <p:cNvPr id="43" name="42 Flecha arriba"/>
          <p:cNvSpPr/>
          <p:nvPr/>
        </p:nvSpPr>
        <p:spPr>
          <a:xfrm rot="16200000">
            <a:off x="7963777" y="5956681"/>
            <a:ext cx="345238" cy="1368152"/>
          </a:xfrm>
          <a:prstGeom prst="up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7596336" y="6300028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Incide sobre</a:t>
            </a:r>
            <a:endParaRPr lang="es-AR" dirty="0"/>
          </a:p>
        </p:txBody>
      </p:sp>
      <p:sp>
        <p:nvSpPr>
          <p:cNvPr id="45" name="44 Flecha abajo"/>
          <p:cNvSpPr/>
          <p:nvPr/>
        </p:nvSpPr>
        <p:spPr>
          <a:xfrm rot="5400000">
            <a:off x="6732727" y="3137384"/>
            <a:ext cx="432048" cy="11507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Flecha abajo"/>
          <p:cNvSpPr/>
          <p:nvPr/>
        </p:nvSpPr>
        <p:spPr>
          <a:xfrm rot="2975861">
            <a:off x="6693414" y="4193214"/>
            <a:ext cx="504056" cy="165869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Flecha abajo"/>
          <p:cNvSpPr/>
          <p:nvPr/>
        </p:nvSpPr>
        <p:spPr>
          <a:xfrm rot="2975861">
            <a:off x="6786392" y="4381179"/>
            <a:ext cx="504056" cy="1658692"/>
          </a:xfrm>
          <a:prstGeom prst="down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Flecha abajo"/>
          <p:cNvSpPr/>
          <p:nvPr/>
        </p:nvSpPr>
        <p:spPr>
          <a:xfrm rot="5400000">
            <a:off x="6660917" y="3309759"/>
            <a:ext cx="432048" cy="1150757"/>
          </a:xfrm>
          <a:prstGeom prst="down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713694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Contribución esperada de los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Órganos de Control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3126574" y="1412776"/>
            <a:ext cx="5697415" cy="677108"/>
          </a:xfrm>
          <a:prstGeom prst="rect">
            <a:avLst/>
          </a:prstGeom>
          <a:solidFill>
            <a:srgbClr val="B3C0D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AR" sz="2000" b="1" dirty="0" smtClean="0"/>
              <a:t>NO</a:t>
            </a:r>
            <a:r>
              <a:rPr lang="es-AR" dirty="0" smtClean="0"/>
              <a:t> se agota en la </a:t>
            </a:r>
            <a:r>
              <a:rPr lang="es-AR" dirty="0"/>
              <a:t>emisión de informes y </a:t>
            </a:r>
            <a:r>
              <a:rPr lang="es-AR" dirty="0" smtClean="0"/>
              <a:t>formulación</a:t>
            </a:r>
            <a:br>
              <a:rPr lang="es-AR" dirty="0" smtClean="0"/>
            </a:br>
            <a:r>
              <a:rPr lang="es-AR" dirty="0" smtClean="0"/>
              <a:t>de observaciones</a:t>
            </a:r>
            <a:r>
              <a:rPr lang="es-AR" dirty="0"/>
              <a:t> </a:t>
            </a:r>
            <a:r>
              <a:rPr lang="es-AR" dirty="0" smtClean="0"/>
              <a:t>y recomendaciones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3126574" y="2444413"/>
            <a:ext cx="5697414" cy="954107"/>
          </a:xfrm>
          <a:prstGeom prst="rect">
            <a:avLst/>
          </a:prstGeom>
          <a:solidFill>
            <a:srgbClr val="B3C0D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s-AR" sz="2000" b="1" dirty="0" smtClean="0">
                <a:solidFill>
                  <a:prstClr val="black"/>
                </a:solidFill>
              </a:rPr>
              <a:t>Pretende modificar </a:t>
            </a:r>
            <a:r>
              <a:rPr lang="es-AR" sz="2000" b="1" dirty="0">
                <a:solidFill>
                  <a:prstClr val="black"/>
                </a:solidFill>
              </a:rPr>
              <a:t>las causas</a:t>
            </a:r>
            <a:r>
              <a:rPr lang="es-AR" dirty="0">
                <a:solidFill>
                  <a:prstClr val="black"/>
                </a:solidFill>
              </a:rPr>
              <a:t> que motivan los </a:t>
            </a:r>
            <a:r>
              <a:rPr lang="es-AR" dirty="0" smtClean="0">
                <a:solidFill>
                  <a:prstClr val="black"/>
                </a:solidFill>
              </a:rPr>
              <a:t>desvíos para prevenir su ocurrencia y evitar su reiteración, y así minimizar los riesgos a que se halla expuesta toda gestión.</a:t>
            </a:r>
            <a:endParaRPr lang="es-AR" dirty="0">
              <a:solidFill>
                <a:prstClr val="black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126574" y="3751292"/>
            <a:ext cx="5697415" cy="1261884"/>
          </a:xfrm>
          <a:prstGeom prst="rect">
            <a:avLst/>
          </a:prstGeom>
          <a:solidFill>
            <a:srgbClr val="B3C0D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AR" dirty="0"/>
              <a:t>M</a:t>
            </a:r>
            <a:r>
              <a:rPr lang="es-AR" dirty="0" smtClean="0"/>
              <a:t>uy </a:t>
            </a:r>
            <a:r>
              <a:rPr lang="es-AR" sz="2000" b="1" dirty="0"/>
              <a:t>fuerte incidencia de la participación de </a:t>
            </a:r>
            <a:r>
              <a:rPr lang="es-AR" sz="2000" b="1" dirty="0" smtClean="0"/>
              <a:t>terceros en </a:t>
            </a:r>
            <a:r>
              <a:rPr lang="es-AR" sz="2000" b="1" dirty="0"/>
              <a:t>el logro de dicho </a:t>
            </a:r>
            <a:r>
              <a:rPr lang="es-AR" sz="2000" b="1" dirty="0" smtClean="0"/>
              <a:t>objetivo</a:t>
            </a:r>
            <a:r>
              <a:rPr lang="es-AR" dirty="0" smtClean="0"/>
              <a:t>: </a:t>
            </a:r>
            <a:r>
              <a:rPr lang="es-AR" dirty="0"/>
              <a:t>las máximas autoridades de las distintas jurisdicciones y entidades, sus mandos medios y el personal que conforman sus cuadros.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051720" y="5301208"/>
            <a:ext cx="6701871" cy="132343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s-AR" sz="2000" b="1" dirty="0">
                <a:solidFill>
                  <a:srgbClr val="0070C0"/>
                </a:solidFill>
              </a:rPr>
              <a:t>Este escenario requiere entonces trabajar sobre la concientización de los funcionarios públicos acerca de la relevancia y beneficios de mantener un sistema de control interno eficaz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122118" y="1412776"/>
            <a:ext cx="622927" cy="360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wordArtVert" wrap="square" rtlCol="0">
            <a:normAutofit fontScale="85000" lnSpcReduction="10000"/>
          </a:bodyPr>
          <a:lstStyle/>
          <a:p>
            <a:r>
              <a:rPr lang="es-AR" sz="2400" b="1" dirty="0" smtClean="0"/>
              <a:t>ESCENARIO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8688537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79516" y="1268760"/>
            <a:ext cx="6883052" cy="984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AR" dirty="0" smtClean="0"/>
              <a:t>Resolución </a:t>
            </a:r>
            <a:r>
              <a:rPr lang="es-AR" dirty="0"/>
              <a:t>N° 114 </a:t>
            </a:r>
            <a:r>
              <a:rPr lang="es-AR" dirty="0" smtClean="0"/>
              <a:t>/2004 – SGN: la </a:t>
            </a:r>
            <a:r>
              <a:rPr lang="es-AR" dirty="0"/>
              <a:t>Sindicatura General de la Nación </a:t>
            </a:r>
            <a:r>
              <a:rPr lang="es-AR" dirty="0" smtClean="0"/>
              <a:t>creó el </a:t>
            </a:r>
            <a:r>
              <a:rPr lang="es-AR" sz="2000" b="1" dirty="0">
                <a:solidFill>
                  <a:srgbClr val="0070C0"/>
                </a:solidFill>
              </a:rPr>
              <a:t>“Programa de Regularización del Ambiente de Control Interno</a:t>
            </a:r>
            <a:r>
              <a:rPr lang="es-AR" sz="2000" b="1" dirty="0" smtClean="0">
                <a:solidFill>
                  <a:srgbClr val="0070C0"/>
                </a:solidFill>
              </a:rPr>
              <a:t>”.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Implementación de Acuerdos Programas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para regularizar observaciones al SCI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2404718" y="2361654"/>
            <a:ext cx="583264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AR" b="1" dirty="0" smtClean="0"/>
              <a:t>Finalidad: </a:t>
            </a:r>
            <a:r>
              <a:rPr lang="es-AR" dirty="0" smtClean="0"/>
              <a:t>promover la implementación de acciones correctivas, mediante </a:t>
            </a:r>
            <a:r>
              <a:rPr lang="es-AR" dirty="0"/>
              <a:t>la suscripción de Actas </a:t>
            </a:r>
            <a:r>
              <a:rPr lang="es-AR" dirty="0" smtClean="0"/>
              <a:t>Acuerdo</a:t>
            </a:r>
            <a:r>
              <a:rPr lang="es-AR" dirty="0"/>
              <a:t> </a:t>
            </a:r>
            <a:r>
              <a:rPr lang="es-AR" dirty="0" smtClean="0"/>
              <a:t>con las máximas autoridades de los organismos que adhieran.  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2404718" y="3443515"/>
            <a:ext cx="583264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AR" b="1" dirty="0" smtClean="0"/>
              <a:t>Alcance: </a:t>
            </a:r>
            <a:r>
              <a:rPr lang="es-AR" dirty="0" smtClean="0"/>
              <a:t>Inicialmente se implementó para 24 organismos y jurisdicciones, luego se amplió paulatinamente.  </a:t>
            </a:r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2404718" y="4305870"/>
            <a:ext cx="583264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AR" b="1" dirty="0" smtClean="0"/>
              <a:t>Resultados:  </a:t>
            </a:r>
            <a:r>
              <a:rPr lang="es-AR" dirty="0" smtClean="0"/>
              <a:t>Hasta 2011 se suscribieron 61 acuerdos. A se subsanaron aprox. 20.000 de las 39.500 observaciones iniciales.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1879516" y="5661248"/>
            <a:ext cx="688305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AR" dirty="0" smtClean="0"/>
              <a:t>Resolución </a:t>
            </a:r>
            <a:r>
              <a:rPr lang="es-AR" dirty="0"/>
              <a:t>N° </a:t>
            </a:r>
            <a:r>
              <a:rPr lang="es-AR" dirty="0" smtClean="0"/>
              <a:t>36/2011 – SGN: SIGEN aprueba el </a:t>
            </a:r>
            <a:r>
              <a:rPr lang="es-AR" sz="2000" b="1" dirty="0">
                <a:solidFill>
                  <a:srgbClr val="0070C0"/>
                </a:solidFill>
              </a:rPr>
              <a:t>“Programa de </a:t>
            </a:r>
            <a:r>
              <a:rPr lang="es-AR" sz="2000" b="1" dirty="0" smtClean="0">
                <a:solidFill>
                  <a:srgbClr val="0070C0"/>
                </a:solidFill>
              </a:rPr>
              <a:t>Fortalecimiento del Sistema de Control Interno”</a:t>
            </a:r>
            <a:endParaRPr lang="es-AR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1865412" y="5445224"/>
            <a:ext cx="688305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41604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Pantalla"/>
          <p:cNvSpPr/>
          <p:nvPr/>
        </p:nvSpPr>
        <p:spPr>
          <a:xfrm>
            <a:off x="2483768" y="1268760"/>
            <a:ext cx="6552728" cy="2326401"/>
          </a:xfrm>
          <a:prstGeom prst="flowChartDisplay">
            <a:avLst/>
          </a:prstGeom>
          <a:gradFill flip="none" rotWithShape="1">
            <a:gsLst>
              <a:gs pos="63000">
                <a:srgbClr val="799FCD">
                  <a:alpha val="52000"/>
                </a:srgbClr>
              </a:gs>
              <a:gs pos="8000">
                <a:schemeClr val="accent1">
                  <a:tint val="66000"/>
                  <a:satMod val="160000"/>
                </a:schemeClr>
              </a:gs>
              <a:gs pos="4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Programa </a:t>
            </a:r>
            <a:r>
              <a:rPr lang="es-AR" sz="2200" b="1" dirty="0">
                <a:latin typeface="Arial" pitchFamily="34" charset="0"/>
                <a:cs typeface="Arial" pitchFamily="34" charset="0"/>
              </a:rPr>
              <a:t>de </a:t>
            </a:r>
            <a:r>
              <a:rPr lang="es-AR" sz="2200" b="1" dirty="0" smtClean="0">
                <a:latin typeface="Arial" pitchFamily="34" charset="0"/>
                <a:cs typeface="Arial" pitchFamily="34" charset="0"/>
              </a:rPr>
              <a:t>Fortalecimiento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del </a:t>
            </a:r>
            <a:r>
              <a:rPr lang="es-AR" sz="2200" b="1" dirty="0">
                <a:latin typeface="Arial" pitchFamily="34" charset="0"/>
                <a:cs typeface="Arial" pitchFamily="34" charset="0"/>
              </a:rPr>
              <a:t>Sistema de Control Interno 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3923928" y="2671832"/>
            <a:ext cx="4824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Metodología </a:t>
            </a:r>
            <a:r>
              <a:rPr lang="es-AR" b="1" dirty="0">
                <a:solidFill>
                  <a:srgbClr val="0070C0"/>
                </a:solidFill>
              </a:rPr>
              <a:t>de Autoevaluación y Diagnóstico de Procesos </a:t>
            </a:r>
            <a:r>
              <a:rPr lang="es-AR" dirty="0" smtClean="0"/>
              <a:t>(como </a:t>
            </a:r>
            <a:r>
              <a:rPr lang="es-AR" dirty="0"/>
              <a:t>buena práctica de control </a:t>
            </a:r>
            <a:r>
              <a:rPr lang="es-AR" dirty="0" smtClean="0"/>
              <a:t>interno).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652002" y="2082056"/>
            <a:ext cx="1663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70C0"/>
                </a:solidFill>
              </a:rPr>
              <a:t>Componentes</a:t>
            </a:r>
          </a:p>
          <a:p>
            <a:r>
              <a:rPr lang="es-AR" sz="2000" b="1" dirty="0">
                <a:solidFill>
                  <a:srgbClr val="0070C0"/>
                </a:solidFill>
              </a:rPr>
              <a:t>d</a:t>
            </a:r>
            <a:r>
              <a:rPr lang="es-AR" sz="2000" b="1" dirty="0" smtClean="0">
                <a:solidFill>
                  <a:srgbClr val="0070C0"/>
                </a:solidFill>
              </a:rPr>
              <a:t>el Programa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1342509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Normas </a:t>
            </a:r>
            <a:r>
              <a:rPr lang="es-AR" dirty="0" smtClean="0">
                <a:solidFill>
                  <a:prstClr val="black"/>
                </a:solidFill>
              </a:rPr>
              <a:t>sobre </a:t>
            </a:r>
            <a:r>
              <a:rPr lang="es-AR" dirty="0">
                <a:solidFill>
                  <a:prstClr val="black"/>
                </a:solidFill>
              </a:rPr>
              <a:t>constitución y funcionamiento de </a:t>
            </a:r>
            <a:r>
              <a:rPr lang="es-AR" b="1" dirty="0">
                <a:solidFill>
                  <a:srgbClr val="0070C0"/>
                </a:solidFill>
              </a:rPr>
              <a:t>Comités de Control 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923929" y="2021096"/>
            <a:ext cx="4824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Plan Compromiso de Mejora de la Gestión y el Control Interno, 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652002" y="3840728"/>
            <a:ext cx="2399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70C0"/>
                </a:solidFill>
              </a:rPr>
              <a:t>Elaboración del Plan </a:t>
            </a:r>
          </a:p>
          <a:p>
            <a:r>
              <a:rPr lang="es-AR" sz="2000" b="1" dirty="0" smtClean="0">
                <a:solidFill>
                  <a:srgbClr val="0070C0"/>
                </a:solidFill>
              </a:rPr>
              <a:t>Compromiso: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149688" y="4769857"/>
            <a:ext cx="1381870" cy="13234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Reconocer la necesidad de solucionar los problemas del SCI</a:t>
            </a:r>
            <a:endParaRPr lang="es-AR" sz="16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798037" y="4769857"/>
            <a:ext cx="1472490" cy="13234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Priorización de observaciones</a:t>
            </a:r>
            <a:br>
              <a:rPr lang="es-AR" sz="1600" b="1" dirty="0" smtClean="0"/>
            </a:br>
            <a:r>
              <a:rPr lang="es-AR" sz="1600" b="1" dirty="0" smtClean="0"/>
              <a:t>Análisis de causalidad</a:t>
            </a:r>
          </a:p>
          <a:p>
            <a:r>
              <a:rPr lang="es-AR" sz="1600" b="1" dirty="0" smtClean="0"/>
              <a:t>Selección</a:t>
            </a:r>
            <a:endParaRPr lang="es-AR" sz="16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537006" y="4769857"/>
            <a:ext cx="1472490" cy="13234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Establecer contenidos del compromiso de mejora</a:t>
            </a:r>
          </a:p>
          <a:p>
            <a:endParaRPr lang="es-AR" sz="16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275974" y="4769857"/>
            <a:ext cx="1472490" cy="13234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Formalizarlo mediante un acta acuerdo entre SIGEN y la organización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504460759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"/>
          <p:cNvSpPr/>
          <p:nvPr/>
        </p:nvSpPr>
        <p:spPr>
          <a:xfrm>
            <a:off x="1547664" y="3818950"/>
            <a:ext cx="7416824" cy="1404446"/>
          </a:xfrm>
          <a:prstGeom prst="rect">
            <a:avLst/>
          </a:prstGeom>
          <a:solidFill>
            <a:srgbClr val="B3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Programa </a:t>
            </a:r>
            <a:r>
              <a:rPr lang="es-AR" sz="2200" b="1" dirty="0">
                <a:latin typeface="Arial" pitchFamily="34" charset="0"/>
                <a:cs typeface="Arial" pitchFamily="34" charset="0"/>
              </a:rPr>
              <a:t>de </a:t>
            </a:r>
            <a:r>
              <a:rPr lang="es-AR" sz="2200" b="1" dirty="0" smtClean="0">
                <a:latin typeface="Arial" pitchFamily="34" charset="0"/>
                <a:cs typeface="Arial" pitchFamily="34" charset="0"/>
              </a:rPr>
              <a:t>Fortalecimiento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del </a:t>
            </a:r>
            <a:r>
              <a:rPr lang="es-AR" sz="2200" b="1" dirty="0">
                <a:latin typeface="Arial" pitchFamily="34" charset="0"/>
                <a:cs typeface="Arial" pitchFamily="34" charset="0"/>
              </a:rPr>
              <a:t>Sistema de Control Interno 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749970" y="1135792"/>
            <a:ext cx="378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rgbClr val="0070C0"/>
                </a:solidFill>
              </a:rPr>
              <a:t>Contenido del Plan Compromiso: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23728" y="1700808"/>
            <a:ext cx="1486208" cy="1077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Detalle de las observaciones objeto del acuerdo</a:t>
            </a:r>
            <a:endParaRPr lang="es-AR" sz="16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772077" y="1700808"/>
            <a:ext cx="1472490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Acciones correctivas asociadas a una o a un conjunto de observaciones</a:t>
            </a:r>
            <a:endParaRPr lang="es-AR" sz="16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511046" y="1700808"/>
            <a:ext cx="1555274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Responsables de la implementación de las acciones correctivas</a:t>
            </a:r>
          </a:p>
          <a:p>
            <a:endParaRPr lang="es-AR" sz="16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7250014" y="1700808"/>
            <a:ext cx="1616506" cy="13234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Plazos (etapas)  para la implementación de las acciones comprometidas </a:t>
            </a:r>
            <a:endParaRPr lang="es-AR" sz="16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727985" y="3418840"/>
            <a:ext cx="827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70C0"/>
                </a:solidFill>
              </a:rPr>
              <a:t>Roles:</a:t>
            </a:r>
            <a:endParaRPr lang="es-AR" b="1" dirty="0">
              <a:solidFill>
                <a:srgbClr val="0070C0"/>
              </a:solidFill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1548552" y="4027223"/>
            <a:ext cx="1574016" cy="987901"/>
            <a:chOff x="1814974" y="1268761"/>
            <a:chExt cx="1736298" cy="1008112"/>
          </a:xfrm>
        </p:grpSpPr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1927039" y="1268761"/>
              <a:ext cx="1512168" cy="1008112"/>
            </a:xfrm>
            <a:prstGeom prst="rect">
              <a:avLst/>
            </a:prstGeom>
            <a:gradFill rotWithShape="0">
              <a:gsLst>
                <a:gs pos="0">
                  <a:srgbClr val="9D9DFF">
                    <a:gamma/>
                    <a:tint val="60000"/>
                    <a:invGamma/>
                  </a:srgbClr>
                </a:gs>
                <a:gs pos="100000">
                  <a:srgbClr val="9D9DFF"/>
                </a:gs>
              </a:gsLst>
              <a:path path="shape">
                <a:fillToRect l="50000" t="50000" r="50000" b="50000"/>
              </a:path>
            </a:gradFill>
            <a:ln w="50800">
              <a:solidFill>
                <a:srgbClr val="9D9DFF"/>
              </a:solidFill>
              <a:miter lim="800000"/>
              <a:headEnd/>
              <a:tailEnd/>
            </a:ln>
            <a:effectLst>
              <a:outerShdw blurRad="63500" dist="101600" dir="7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normAutofit/>
            </a:bodyPr>
            <a:lstStyle/>
            <a:p>
              <a:endParaRPr lang="es-ES"/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1814974" y="1385638"/>
              <a:ext cx="1736298" cy="774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normAutofit/>
            </a:bodyPr>
            <a:lstStyle/>
            <a:p>
              <a:pPr algn="ctr" defTabSz="762000" eaLnBrk="0" hangingPunct="0"/>
              <a:r>
                <a:rPr lang="es-ES" dirty="0">
                  <a:latin typeface="Arial" charset="0"/>
                </a:rPr>
                <a:t>Autoridades</a:t>
              </a:r>
            </a:p>
            <a:p>
              <a:pPr algn="ctr" defTabSz="762000" eaLnBrk="0" hangingPunct="0"/>
              <a:r>
                <a:rPr lang="es-ES" dirty="0">
                  <a:latin typeface="Arial" charset="0"/>
                </a:rPr>
                <a:t>Máximas</a:t>
              </a:r>
            </a:p>
          </p:txBody>
        </p: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3785828" y="4181707"/>
            <a:ext cx="1224136" cy="678932"/>
            <a:chOff x="4256" y="2957"/>
            <a:chExt cx="630" cy="2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4256" y="2957"/>
              <a:ext cx="630" cy="29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outerShdw blurRad="63500" dist="101600" dir="7200000" algn="ctr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normAutofit/>
            </a:bodyPr>
            <a:lstStyle/>
            <a:p>
              <a:endParaRPr lang="es-ES"/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4284" y="3018"/>
              <a:ext cx="5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92075" tIns="46038" rIns="92075" bIns="46038">
              <a:normAutofit/>
            </a:bodyPr>
            <a:lstStyle/>
            <a:p>
              <a:pPr algn="ctr" defTabSz="762000" eaLnBrk="0" hangingPunct="0"/>
              <a:r>
                <a:rPr lang="es-ES" sz="2000" dirty="0">
                  <a:solidFill>
                    <a:srgbClr val="FFFFFF"/>
                  </a:solidFill>
                  <a:latin typeface="Arial" charset="0"/>
                </a:rPr>
                <a:t>UAI</a:t>
              </a:r>
            </a:p>
          </p:txBody>
        </p:sp>
      </p:grpSp>
      <p:grpSp>
        <p:nvGrpSpPr>
          <p:cNvPr id="18" name="63 Grupo"/>
          <p:cNvGrpSpPr/>
          <p:nvPr/>
        </p:nvGrpSpPr>
        <p:grpSpPr>
          <a:xfrm>
            <a:off x="5671572" y="3919788"/>
            <a:ext cx="1042124" cy="1202770"/>
            <a:chOff x="4499992" y="1412776"/>
            <a:chExt cx="1281474" cy="1346827"/>
          </a:xfrm>
          <a:effectLst>
            <a:outerShdw blurRad="88900" dist="88900" dir="7680000" algn="r" rotWithShape="0">
              <a:prstClr val="black">
                <a:alpha val="40000"/>
              </a:prstClr>
            </a:outerShdw>
          </a:effectLst>
        </p:grpSpPr>
        <p:sp>
          <p:nvSpPr>
            <p:cNvPr id="19" name="Oval 62"/>
            <p:cNvSpPr>
              <a:spLocks noChangeArrowheads="1"/>
            </p:cNvSpPr>
            <p:nvPr/>
          </p:nvSpPr>
          <p:spPr bwMode="auto">
            <a:xfrm>
              <a:off x="4499992" y="1412776"/>
              <a:ext cx="1281474" cy="1346827"/>
            </a:xfrm>
            <a:prstGeom prst="ellipse">
              <a:avLst/>
            </a:prstGeom>
            <a:gradFill rotWithShape="0">
              <a:gsLst>
                <a:gs pos="0">
                  <a:srgbClr val="33CCFF">
                    <a:gamma/>
                    <a:tint val="60000"/>
                    <a:invGamma/>
                  </a:srgbClr>
                </a:gs>
                <a:gs pos="100000">
                  <a:srgbClr val="33CCF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D9DFF"/>
              </a:solidFill>
              <a:round/>
              <a:headEnd/>
              <a:tailEnd/>
            </a:ln>
            <a:effectLst>
              <a:softEdge rad="31750"/>
            </a:effectLst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0" name="19 Imagen" descr="sigen_azul1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81990" y="1535426"/>
              <a:ext cx="1160056" cy="1080120"/>
            </a:xfrm>
            <a:prstGeom prst="rect">
              <a:avLst/>
            </a:prstGeom>
          </p:spPr>
        </p:pic>
      </p:grpSp>
      <p:sp>
        <p:nvSpPr>
          <p:cNvPr id="21" name="20 CuadroTexto"/>
          <p:cNvSpPr txBox="1"/>
          <p:nvPr/>
        </p:nvSpPr>
        <p:spPr>
          <a:xfrm>
            <a:off x="1636577" y="5223396"/>
            <a:ext cx="205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Dictar acto administrativo, difundir en toda la organización, instruir su cumplimiento, arbitrar los medios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3709680" y="5223396"/>
            <a:ext cx="205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Efectuar el seguimiento de los compromisos e informar sobre su grado de cumplimiento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5592048" y="5256121"/>
            <a:ext cx="1657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Asesorar, </a:t>
            </a:r>
          </a:p>
          <a:p>
            <a:r>
              <a:rPr lang="es-AR" sz="1600" b="1" dirty="0" smtClean="0"/>
              <a:t>supervisar su cumplimiento y valorar los avances alcanzados </a:t>
            </a:r>
          </a:p>
        </p:txBody>
      </p:sp>
      <p:cxnSp>
        <p:nvCxnSpPr>
          <p:cNvPr id="26" name="25 Conector recto"/>
          <p:cNvCxnSpPr/>
          <p:nvPr/>
        </p:nvCxnSpPr>
        <p:spPr>
          <a:xfrm>
            <a:off x="7236296" y="3618895"/>
            <a:ext cx="0" cy="312247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7596336" y="4059508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Comité de Control</a:t>
            </a:r>
            <a:endParaRPr lang="es-AR" sz="20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380312" y="5256121"/>
            <a:ext cx="187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Ámbito de conocimiento y análisis conjunto sobre cuestiones relativas al SCI</a:t>
            </a:r>
          </a:p>
        </p:txBody>
      </p:sp>
    </p:spTree>
    <p:extLst>
      <p:ext uri="{BB962C8B-B14F-4D97-AF65-F5344CB8AC3E}">
        <p14:creationId xmlns:p14="http://schemas.microsoft.com/office/powerpoint/2010/main" val="1718356463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55776" y="2132856"/>
            <a:ext cx="6336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>
                <a:solidFill>
                  <a:srgbClr val="0070C0"/>
                </a:solidFill>
              </a:rPr>
              <a:t>Concientizar</a:t>
            </a:r>
            <a:r>
              <a:rPr lang="es-AR" dirty="0" smtClean="0"/>
              <a:t> a autoridades, funcionarios y cuadros en general sobre la relevancia de mantener un adecuado Sistema de Control Interno. 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1727985" y="1484784"/>
            <a:ext cx="19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70C0"/>
                </a:solidFill>
              </a:rPr>
              <a:t>Efectos logrados: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Programa </a:t>
            </a:r>
            <a:r>
              <a:rPr lang="es-AR" sz="2200" b="1" dirty="0">
                <a:latin typeface="Arial" pitchFamily="34" charset="0"/>
                <a:cs typeface="Arial" pitchFamily="34" charset="0"/>
              </a:rPr>
              <a:t>de </a:t>
            </a:r>
            <a:r>
              <a:rPr lang="es-AR" sz="2200" b="1" dirty="0" smtClean="0">
                <a:latin typeface="Arial" pitchFamily="34" charset="0"/>
                <a:cs typeface="Arial" pitchFamily="34" charset="0"/>
              </a:rPr>
              <a:t>Fortalecimiento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del </a:t>
            </a:r>
            <a:r>
              <a:rPr lang="es-AR" sz="2200" b="1" dirty="0">
                <a:latin typeface="Arial" pitchFamily="34" charset="0"/>
                <a:cs typeface="Arial" pitchFamily="34" charset="0"/>
              </a:rPr>
              <a:t>Sistema de Control Interno 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2555776" y="5025950"/>
            <a:ext cx="5995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Aportar a la construcción </a:t>
            </a:r>
            <a:r>
              <a:rPr lang="es-AR" b="1" dirty="0">
                <a:solidFill>
                  <a:srgbClr val="0070C0"/>
                </a:solidFill>
              </a:rPr>
              <a:t>de una administración </a:t>
            </a:r>
            <a:r>
              <a:rPr lang="es-AR" b="1" dirty="0" smtClean="0">
                <a:solidFill>
                  <a:srgbClr val="0070C0"/>
                </a:solidFill>
              </a:rPr>
              <a:t>con mayores capacidades para asegurar una eficaz gestión de las políticas públicas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555776" y="3452807"/>
            <a:ext cx="633670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>
                <a:solidFill>
                  <a:srgbClr val="0070C0"/>
                </a:solidFill>
              </a:rPr>
              <a:t>Avanzar</a:t>
            </a:r>
            <a:r>
              <a:rPr lang="es-AR" dirty="0" smtClean="0"/>
              <a:t> en </a:t>
            </a:r>
            <a:r>
              <a:rPr lang="es-AR" dirty="0"/>
              <a:t>la modificación de aquellas acciones que </a:t>
            </a:r>
            <a:r>
              <a:rPr lang="es-AR" dirty="0" smtClean="0"/>
              <a:t>pudieran </a:t>
            </a:r>
            <a:r>
              <a:rPr lang="es-AR" dirty="0"/>
              <a:t>ser generadoras de operaciones ineficaces, ineficientes o que pudieran estar desarrollándose sin que se garantice el debido cumplimiento de la totalidad de los requisitos </a:t>
            </a:r>
            <a:r>
              <a:rPr lang="es-AR" dirty="0" smtClean="0"/>
              <a:t>legales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2938250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68" y="1319302"/>
            <a:ext cx="1223988" cy="163578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598663" y="1798638"/>
            <a:ext cx="514980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AR" sz="2000" b="1" dirty="0"/>
              <a:t>Normas Generales de Control Interno</a:t>
            </a:r>
          </a:p>
          <a:p>
            <a:pPr eaLnBrk="1" hangingPunct="1"/>
            <a:r>
              <a:rPr lang="es-ES" alt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Resolución Nº </a:t>
            </a:r>
            <a:r>
              <a:rPr lang="es-ES" altLang="es-A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107/1998 </a:t>
            </a:r>
            <a:r>
              <a:rPr lang="es-ES" alt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SGN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598663" y="3380219"/>
            <a:ext cx="524717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AR" sz="2000" b="1" dirty="0"/>
              <a:t>Normas de Control Interno para Tecnologías de Información</a:t>
            </a:r>
          </a:p>
          <a:p>
            <a:pPr eaLnBrk="1" hangingPunct="1"/>
            <a:r>
              <a:rPr lang="es-ES" alt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Resolución Nº 48/2005 SGN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598663" y="5040719"/>
            <a:ext cx="486176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AR" sz="2000" b="1" dirty="0"/>
              <a:t>Normas Mínimas de Control Interno para el buen Gobierno Corporativo en Empresas y Sociedades del Estado</a:t>
            </a:r>
          </a:p>
          <a:p>
            <a:pPr eaLnBrk="1" hangingPunct="1"/>
            <a:r>
              <a:rPr lang="es-ES" alt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Resolución Nº 37/2006 SGN 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68" y="3095181"/>
            <a:ext cx="1205011" cy="1633881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68" y="4869160"/>
            <a:ext cx="1223988" cy="163578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Normas de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Control </a:t>
            </a:r>
            <a:r>
              <a:rPr lang="es-AR" sz="2200" b="1" dirty="0">
                <a:latin typeface="Arial" pitchFamily="34" charset="0"/>
                <a:cs typeface="Arial" pitchFamily="34" charset="0"/>
              </a:rPr>
              <a:t>Interno 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8662" y="3380218"/>
            <a:ext cx="524717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AR" sz="2000" b="1" dirty="0"/>
              <a:t>Normas de Control Interno para Tecnologías de Información</a:t>
            </a:r>
          </a:p>
          <a:p>
            <a:pPr eaLnBrk="1" hangingPunct="1"/>
            <a:r>
              <a:rPr lang="es-ES" alt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Resolución Nº 48/2005 SGN</a:t>
            </a:r>
          </a:p>
        </p:txBody>
      </p:sp>
      <p:sp>
        <p:nvSpPr>
          <p:cNvPr id="14" name="13 Flecha derecha">
            <a:hlinkClick r:id="rId5" action="ppaction://hlinksldjump"/>
          </p:cNvPr>
          <p:cNvSpPr/>
          <p:nvPr/>
        </p:nvSpPr>
        <p:spPr>
          <a:xfrm>
            <a:off x="7988300" y="6291263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es-AR" dirty="0">
                <a:solidFill>
                  <a:schemeClr val="tx1"/>
                </a:solidFill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247467894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Normas de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Auditoría Interna Gubernamental 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Flecha derecha">
            <a:hlinkClick r:id="rId2" action="ppaction://hlinksldjump"/>
          </p:cNvPr>
          <p:cNvSpPr/>
          <p:nvPr/>
        </p:nvSpPr>
        <p:spPr>
          <a:xfrm>
            <a:off x="7988300" y="6291263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es-AR" dirty="0">
                <a:solidFill>
                  <a:schemeClr val="tx1"/>
                </a:solidFill>
              </a:rPr>
              <a:t>volver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825181" y="2133600"/>
            <a:ext cx="38512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AR" sz="2400" b="1" dirty="0"/>
              <a:t>Normas de Auditoría Interna Gubernamental</a:t>
            </a:r>
          </a:p>
          <a:p>
            <a:pPr eaLnBrk="1" hangingPunct="1"/>
            <a:r>
              <a:rPr lang="es-ES" alt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Resolución Nº 152/2002 SGN</a:t>
            </a: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1840572" cy="252028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931" y="3573016"/>
            <a:ext cx="1692072" cy="2430609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979712" y="5013175"/>
            <a:ext cx="3851275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AR" sz="2400" b="1" dirty="0"/>
              <a:t>Manual de Control Interno Gubernamental</a:t>
            </a:r>
          </a:p>
          <a:p>
            <a:pPr eaLnBrk="1" hangingPunct="1"/>
            <a:r>
              <a:rPr lang="es-ES" alt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Resolución Nº 03/2011 SGN</a:t>
            </a:r>
          </a:p>
        </p:txBody>
      </p:sp>
    </p:spTree>
    <p:extLst>
      <p:ext uri="{BB962C8B-B14F-4D97-AF65-F5344CB8AC3E}">
        <p14:creationId xmlns:p14="http://schemas.microsoft.com/office/powerpoint/2010/main" val="2380001011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49970" y="18864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Redes de Control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l_fi" descr="1-20-red_federal_sige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520344"/>
            <a:ext cx="20162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41300" dist="215900" dir="12780000" sx="101000" sy="101000" algn="r" rotWithShape="0">
              <a:prstClr val="black">
                <a:alpha val="33000"/>
              </a:prstClr>
            </a:outerShdw>
          </a:effectLst>
        </p:spPr>
      </p:pic>
      <p:sp>
        <p:nvSpPr>
          <p:cNvPr id="8" name="7 Flecha derecha">
            <a:hlinkClick r:id="rId4" action="ppaction://hlinksldjump"/>
          </p:cNvPr>
          <p:cNvSpPr/>
          <p:nvPr/>
        </p:nvSpPr>
        <p:spPr>
          <a:xfrm>
            <a:off x="7988300" y="6291263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es-AR" dirty="0">
                <a:solidFill>
                  <a:schemeClr val="tx1"/>
                </a:solidFill>
              </a:rPr>
              <a:t>volver</a:t>
            </a:r>
          </a:p>
        </p:txBody>
      </p:sp>
      <p:pic>
        <p:nvPicPr>
          <p:cNvPr id="9" name="Picture 3" descr="Logo_Control-de-defensa_col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56" y="4293096"/>
            <a:ext cx="2940584" cy="1440160"/>
          </a:xfrm>
          <a:prstGeom prst="rect">
            <a:avLst/>
          </a:prstGeom>
          <a:noFill/>
          <a:ln>
            <a:noFill/>
          </a:ln>
          <a:effectLst>
            <a:outerShdw blurRad="241300" dist="215900" dir="12780000" sx="101000" sy="101000" algn="r" rotWithShape="0">
              <a:prstClr val="black">
                <a:alpha val="3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766242" y="4293096"/>
            <a:ext cx="367277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altLang="es-A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Complementa </a:t>
            </a:r>
            <a:r>
              <a:rPr lang="es-AR" altLang="es-AR" sz="1700" dirty="0">
                <a:latin typeface="Arial" panose="020B0604020202020204" pitchFamily="34" charset="0"/>
                <a:cs typeface="Arial" panose="020B0604020202020204" pitchFamily="34" charset="0"/>
              </a:rPr>
              <a:t>las estructuras </a:t>
            </a:r>
            <a:r>
              <a:rPr lang="es-AR" altLang="es-A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de auditoría </a:t>
            </a:r>
            <a:r>
              <a:rPr lang="es-AR" altLang="es-AR" sz="1700" dirty="0">
                <a:latin typeface="Arial" panose="020B0604020202020204" pitchFamily="34" charset="0"/>
                <a:cs typeface="Arial" panose="020B0604020202020204" pitchFamily="34" charset="0"/>
              </a:rPr>
              <a:t>del Ministerio de Defensa y </a:t>
            </a:r>
            <a:r>
              <a:rPr lang="es-AR" altLang="es-A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AR" altLang="es-AR" sz="1700" dirty="0">
                <a:latin typeface="Arial" panose="020B0604020202020204" pitchFamily="34" charset="0"/>
                <a:cs typeface="Arial" panose="020B0604020202020204" pitchFamily="34" charset="0"/>
              </a:rPr>
              <a:t>inspectorías de las FFAA </a:t>
            </a:r>
            <a:r>
              <a:rPr lang="es-AR" altLang="es-A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AR" altLang="es-AR" sz="1700" dirty="0">
                <a:latin typeface="Arial" panose="020B0604020202020204" pitchFamily="34" charset="0"/>
                <a:cs typeface="Arial" panose="020B0604020202020204" pitchFamily="34" charset="0"/>
              </a:rPr>
              <a:t>los efectos de contribuir con mejoras en la manera de planificar, gestionar y medir resultados</a:t>
            </a:r>
            <a:endParaRPr lang="es-A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637501" y="1988840"/>
            <a:ext cx="41829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altLang="es-A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 </a:t>
            </a:r>
            <a:r>
              <a:rPr lang="es-AR" altLang="es-AR" sz="1700" dirty="0">
                <a:latin typeface="Arial" panose="020B0604020202020204" pitchFamily="34" charset="0"/>
                <a:cs typeface="Arial" panose="020B0604020202020204" pitchFamily="34" charset="0"/>
              </a:rPr>
              <a:t>y complementa las estructuras estatales de fiscalización y auditoría con el fin de evaluar el desempeño de los programas </a:t>
            </a:r>
            <a:r>
              <a:rPr lang="es-AR" altLang="es-A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sociales.</a:t>
            </a:r>
            <a:endParaRPr lang="es-A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20215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2143" r="976" b="6592"/>
          <a:stretch/>
        </p:blipFill>
        <p:spPr bwMode="auto">
          <a:xfrm>
            <a:off x="1475656" y="822506"/>
            <a:ext cx="7632848" cy="527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derecha">
            <a:hlinkClick r:id="rId3" action="ppaction://hlinksldjump"/>
          </p:cNvPr>
          <p:cNvSpPr/>
          <p:nvPr/>
        </p:nvSpPr>
        <p:spPr>
          <a:xfrm>
            <a:off x="7988300" y="6291263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es-AR" dirty="0">
                <a:solidFill>
                  <a:schemeClr val="tx1"/>
                </a:solidFill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739911348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40335" y="2061170"/>
            <a:ext cx="6998494" cy="2807990"/>
          </a:xfrm>
          <a:prstGeom prst="rect">
            <a:avLst/>
          </a:prstGeom>
          <a:noFill/>
          <a:ln/>
        </p:spPr>
        <p:txBody>
          <a:bodyPr wrap="square" lIns="92075" tIns="46038" rIns="92075" bIns="46038" anchor="t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700"/>
              </a:lnSpc>
              <a:spcAft>
                <a:spcPts val="1000"/>
              </a:spcAft>
              <a:buFontTx/>
              <a:buNone/>
            </a:pPr>
            <a:r>
              <a:rPr lang="es-ES" sz="3100" dirty="0" smtClean="0">
                <a:latin typeface="Arial" charset="0"/>
              </a:rPr>
              <a:t>	</a:t>
            </a:r>
            <a:r>
              <a:rPr lang="es-ES" sz="2000" b="1" dirty="0" smtClean="0">
                <a:latin typeface="Arial" charset="0"/>
              </a:rPr>
              <a:t>Es un  proceso diseñado para proporcionar una garantía razonable sobre el logro de objetivos  en una o más de las siguientes categorías:</a:t>
            </a:r>
          </a:p>
          <a:p>
            <a:pPr lvl="1" algn="just">
              <a:lnSpc>
                <a:spcPts val="2700"/>
              </a:lnSpc>
              <a:buFont typeface="Courier New" pitchFamily="49" charset="0"/>
              <a:buChar char="o"/>
            </a:pPr>
            <a:r>
              <a:rPr lang="es-ES" sz="2000" b="1" dirty="0" smtClean="0">
                <a:latin typeface="Arial" charset="0"/>
              </a:rPr>
              <a:t>Efectividad y eficiencia de las operaciones</a:t>
            </a:r>
          </a:p>
          <a:p>
            <a:pPr lvl="1" algn="just">
              <a:lnSpc>
                <a:spcPts val="2700"/>
              </a:lnSpc>
              <a:buFont typeface="Courier New" pitchFamily="49" charset="0"/>
              <a:buChar char="o"/>
            </a:pPr>
            <a:r>
              <a:rPr lang="es-ES" sz="2000" b="1" dirty="0" smtClean="0">
                <a:latin typeface="Arial" charset="0"/>
              </a:rPr>
              <a:t>Confiabilidad de la información financiera</a:t>
            </a:r>
          </a:p>
          <a:p>
            <a:pPr lvl="1" algn="just">
              <a:lnSpc>
                <a:spcPts val="2700"/>
              </a:lnSpc>
              <a:buFont typeface="Courier New" pitchFamily="49" charset="0"/>
              <a:buChar char="o"/>
            </a:pPr>
            <a:r>
              <a:rPr lang="es-ES" sz="2000" b="1" dirty="0" smtClean="0">
                <a:latin typeface="Arial" charset="0"/>
              </a:rPr>
              <a:t>Cumplimiento con las leyes, reglamentos, normas y políticas</a:t>
            </a:r>
            <a:endParaRPr lang="es-ES" sz="2000" b="1" dirty="0">
              <a:latin typeface="Arial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19672" y="5373216"/>
            <a:ext cx="7344816" cy="792163"/>
          </a:xfrm>
          <a:prstGeom prst="rect">
            <a:avLst/>
          </a:prstGeom>
          <a:solidFill>
            <a:srgbClr val="799FCD">
              <a:alpha val="39999"/>
            </a:srgbClr>
          </a:solidFill>
          <a:ln>
            <a:noFill/>
          </a:ln>
          <a:effectLst>
            <a:outerShdw blurRad="203200" dist="114300" dir="3180000" sx="101000" sy="101000" algn="l" rotWithShape="0">
              <a:prstClr val="black">
                <a:alpha val="73000"/>
              </a:prstClr>
            </a:outerShdw>
          </a:effectLst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s-ES_tradnl" b="1" dirty="0">
                <a:effectLst/>
                <a:latin typeface="Arial" pitchFamily="34" charset="0"/>
                <a:cs typeface="Arial" pitchFamily="34" charset="0"/>
              </a:rPr>
              <a:t>SUSTENTO DE LA BUENA </a:t>
            </a:r>
            <a:r>
              <a:rPr lang="es-ES_tradnl" b="1" dirty="0" smtClean="0">
                <a:effectLst/>
                <a:latin typeface="Arial" pitchFamily="34" charset="0"/>
                <a:cs typeface="Arial" pitchFamily="34" charset="0"/>
              </a:rPr>
              <a:t>GESTION</a:t>
            </a:r>
          </a:p>
          <a:p>
            <a:pPr algn="ctr">
              <a:spcBef>
                <a:spcPct val="0"/>
              </a:spcBef>
            </a:pPr>
            <a:r>
              <a:rPr lang="es-ES_tradnl" b="1" dirty="0" smtClean="0">
                <a:effectLst/>
                <a:latin typeface="Arial" pitchFamily="34" charset="0"/>
                <a:cs typeface="Arial" pitchFamily="34" charset="0"/>
              </a:rPr>
              <a:t>Y </a:t>
            </a:r>
            <a:r>
              <a:rPr lang="es-ES_tradnl" b="1" dirty="0">
                <a:effectLst/>
                <a:latin typeface="Arial" pitchFamily="34" charset="0"/>
                <a:cs typeface="Arial" pitchFamily="34" charset="0"/>
              </a:rPr>
              <a:t>LA RENDICION DE CUENTAS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071598" y="1484784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latin typeface="Arial" pitchFamily="34" charset="0"/>
                <a:cs typeface="Arial" pitchFamily="34" charset="0"/>
              </a:rPr>
              <a:t>Concepto</a:t>
            </a:r>
            <a:r>
              <a:rPr lang="es-AR" b="1" dirty="0" smtClean="0">
                <a:latin typeface="Arial" pitchFamily="34" charset="0"/>
                <a:cs typeface="Arial" pitchFamily="34" charset="0"/>
              </a:rPr>
              <a:t>:</a:t>
            </a:r>
            <a:endParaRPr lang="es-A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Control interno </a:t>
            </a:r>
          </a:p>
        </p:txBody>
      </p:sp>
    </p:spTree>
    <p:extLst>
      <p:ext uri="{BB962C8B-B14F-4D97-AF65-F5344CB8AC3E}">
        <p14:creationId xmlns:p14="http://schemas.microsoft.com/office/powerpoint/2010/main" val="1377257979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4"/>
          <p:cNvSpPr txBox="1">
            <a:spLocks noChangeArrowheads="1"/>
          </p:cNvSpPr>
          <p:nvPr/>
        </p:nvSpPr>
        <p:spPr bwMode="auto">
          <a:xfrm>
            <a:off x="2138833" y="2412404"/>
            <a:ext cx="59055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3200" dirty="0"/>
              <a:t>Muchas </a:t>
            </a:r>
            <a:r>
              <a:rPr lang="es-AR" sz="3200" dirty="0" smtClean="0"/>
              <a:t>gracias</a:t>
            </a:r>
          </a:p>
          <a:p>
            <a:pPr algn="ctr"/>
            <a:endParaRPr lang="es-AR" sz="3200" dirty="0"/>
          </a:p>
          <a:p>
            <a:pPr algn="ctr"/>
            <a:r>
              <a:rPr lang="es-AR" sz="3200" dirty="0" smtClean="0"/>
              <a:t>Cr. Marcelo </a:t>
            </a:r>
            <a:r>
              <a:rPr lang="es-AR" sz="3200" dirty="0" err="1" smtClean="0"/>
              <a:t>Cainzos</a:t>
            </a:r>
            <a:endParaRPr lang="es-AR" sz="3200" dirty="0"/>
          </a:p>
          <a:p>
            <a:pPr algn="ctr"/>
            <a:r>
              <a:rPr lang="es-AR" dirty="0" smtClean="0">
                <a:hlinkClick r:id="rId3"/>
              </a:rPr>
              <a:t>mcainzos@sigen.gov.ar</a:t>
            </a:r>
            <a:endParaRPr lang="es-AR" dirty="0" smtClean="0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Sistema de Control Interno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Ley 24.156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865412" y="137124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Art. 98: 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286721" y="1831757"/>
            <a:ext cx="6040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Es materia de su (SIGEN) competencia el </a:t>
            </a:r>
            <a:r>
              <a:rPr lang="es-AR" b="1" dirty="0" smtClean="0">
                <a:solidFill>
                  <a:srgbClr val="0070C0"/>
                </a:solidFill>
              </a:rPr>
              <a:t>control interno </a:t>
            </a:r>
            <a:r>
              <a:rPr lang="es-AR" dirty="0" smtClean="0"/>
              <a:t>de las jurisdicciones que componen el Poder Ejecutivo Nacional, Organismos Descentralizados y empresas y sociedades del Estado que dependan del mismo, </a:t>
            </a:r>
            <a:r>
              <a:rPr lang="es-AR" b="1" dirty="0" smtClean="0">
                <a:solidFill>
                  <a:srgbClr val="0070C0"/>
                </a:solidFill>
              </a:rPr>
              <a:t>sus métodos y procedimientos de trabajo, normas orientativas y estructura orgánica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65412" y="396353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Art. 100: 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286721" y="4424045"/>
            <a:ext cx="6040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El SCI queda conformado por la Sindicatura General de la Nación, </a:t>
            </a:r>
            <a:r>
              <a:rPr lang="es-AR" b="1" dirty="0" smtClean="0">
                <a:solidFill>
                  <a:srgbClr val="0070C0"/>
                </a:solidFill>
              </a:rPr>
              <a:t>órgano normativo, de supervisión y coordinación</a:t>
            </a:r>
            <a:r>
              <a:rPr lang="es-AR" dirty="0" smtClean="0"/>
              <a:t>, y por las </a:t>
            </a:r>
            <a:r>
              <a:rPr lang="es-AR" b="1" dirty="0" smtClean="0">
                <a:solidFill>
                  <a:srgbClr val="0070C0"/>
                </a:solidFill>
              </a:rPr>
              <a:t>unidades de auditoría interna</a:t>
            </a:r>
            <a:r>
              <a:rPr lang="es-AR" dirty="0" smtClean="0"/>
              <a:t>, que serán creadas en cada jurisdicción y en las entidades que dependan del PEN. Estas unidades </a:t>
            </a:r>
            <a:r>
              <a:rPr lang="es-AR" b="1" dirty="0" smtClean="0">
                <a:solidFill>
                  <a:srgbClr val="0070C0"/>
                </a:solidFill>
              </a:rPr>
              <a:t>dependerán jerárquicamente </a:t>
            </a:r>
            <a:r>
              <a:rPr lang="es-AR" dirty="0" smtClean="0"/>
              <a:t>de la autoridad superior de cada organismo y </a:t>
            </a:r>
            <a:r>
              <a:rPr lang="es-AR" b="1" dirty="0" smtClean="0">
                <a:solidFill>
                  <a:srgbClr val="0070C0"/>
                </a:solidFill>
              </a:rPr>
              <a:t>actuarán coordinadas técnicamente por la Sindicatura General.</a:t>
            </a:r>
            <a:endParaRPr lang="es-A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65435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Sistema de Control Interno del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Integración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65 Grupo"/>
          <p:cNvGrpSpPr/>
          <p:nvPr/>
        </p:nvGrpSpPr>
        <p:grpSpPr>
          <a:xfrm>
            <a:off x="2339752" y="1484784"/>
            <a:ext cx="6160033" cy="4392488"/>
            <a:chOff x="2114850" y="1269744"/>
            <a:chExt cx="6160033" cy="4392488"/>
          </a:xfrm>
        </p:grpSpPr>
        <p:grpSp>
          <p:nvGrpSpPr>
            <p:cNvPr id="75" name="Group 37"/>
            <p:cNvGrpSpPr>
              <a:grpSpLocks/>
            </p:cNvGrpSpPr>
            <p:nvPr/>
          </p:nvGrpSpPr>
          <p:grpSpPr bwMode="auto">
            <a:xfrm>
              <a:off x="2114850" y="3273146"/>
              <a:ext cx="1701179" cy="817712"/>
              <a:chOff x="800" y="1962"/>
              <a:chExt cx="1211" cy="547"/>
            </a:xfrm>
            <a:effectLst>
              <a:outerShdw blurRad="63500" dist="101600" dir="7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86" name="Rectangle 38"/>
              <p:cNvSpPr>
                <a:spLocks noChangeArrowheads="1"/>
              </p:cNvSpPr>
              <p:nvPr/>
            </p:nvSpPr>
            <p:spPr bwMode="auto">
              <a:xfrm>
                <a:off x="823" y="1962"/>
                <a:ext cx="1184" cy="541"/>
              </a:xfrm>
              <a:prstGeom prst="rect">
                <a:avLst/>
              </a:prstGeom>
              <a:gradFill rotWithShape="0">
                <a:gsLst>
                  <a:gs pos="0">
                    <a:srgbClr val="9D9DFF">
                      <a:gamma/>
                      <a:tint val="60000"/>
                      <a:invGamma/>
                    </a:srgbClr>
                  </a:gs>
                  <a:gs pos="100000">
                    <a:srgbClr val="9D9DFF"/>
                  </a:gs>
                </a:gsLst>
                <a:path path="shape">
                  <a:fillToRect l="50000" t="50000" r="50000" b="50000"/>
                </a:path>
              </a:gradFill>
              <a:ln w="50800">
                <a:solidFill>
                  <a:srgbClr val="9D9DFF"/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>
                <a:normAutofit/>
              </a:bodyPr>
              <a:lstStyle/>
              <a:p>
                <a:endParaRPr lang="es-ES"/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1642" y="2292"/>
                <a:ext cx="369" cy="21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>
                <a:normAutofit fontScale="92500" lnSpcReduction="20000"/>
              </a:bodyPr>
              <a:lstStyle/>
              <a:p>
                <a:endParaRPr lang="es-ES"/>
              </a:p>
            </p:txBody>
          </p:sp>
          <p:sp>
            <p:nvSpPr>
              <p:cNvPr id="88" name="Rectangle 40"/>
              <p:cNvSpPr>
                <a:spLocks noChangeArrowheads="1"/>
              </p:cNvSpPr>
              <p:nvPr/>
            </p:nvSpPr>
            <p:spPr bwMode="auto">
              <a:xfrm>
                <a:off x="1658" y="2297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>
                <a:normAutofit lnSpcReduction="10000"/>
              </a:bodyPr>
              <a:lstStyle/>
              <a:p>
                <a:pPr algn="ctr" defTabSz="762000" eaLnBrk="0" hangingPunct="0"/>
                <a:r>
                  <a:rPr lang="es-ES" sz="1600">
                    <a:solidFill>
                      <a:srgbClr val="FFFFFF"/>
                    </a:solidFill>
                    <a:latin typeface="Arial" charset="0"/>
                  </a:rPr>
                  <a:t>UAI</a:t>
                </a:r>
              </a:p>
            </p:txBody>
          </p:sp>
          <p:sp>
            <p:nvSpPr>
              <p:cNvPr id="89" name="Rectangle 41"/>
              <p:cNvSpPr>
                <a:spLocks noChangeArrowheads="1"/>
              </p:cNvSpPr>
              <p:nvPr/>
            </p:nvSpPr>
            <p:spPr bwMode="auto">
              <a:xfrm>
                <a:off x="800" y="2027"/>
                <a:ext cx="12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>
                <a:normAutofit/>
              </a:bodyPr>
              <a:lstStyle/>
              <a:p>
                <a:pPr algn="ctr" defTabSz="762000" eaLnBrk="0" hangingPunct="0"/>
                <a:r>
                  <a:rPr lang="es-ES" sz="1400" dirty="0">
                    <a:latin typeface="Arial" charset="0"/>
                  </a:rPr>
                  <a:t>JURISDICCIONES</a:t>
                </a:r>
              </a:p>
            </p:txBody>
          </p:sp>
        </p:grpSp>
        <p:grpSp>
          <p:nvGrpSpPr>
            <p:cNvPr id="76" name="Group 42"/>
            <p:cNvGrpSpPr>
              <a:grpSpLocks/>
            </p:cNvGrpSpPr>
            <p:nvPr/>
          </p:nvGrpSpPr>
          <p:grpSpPr bwMode="auto">
            <a:xfrm>
              <a:off x="4214984" y="3273146"/>
              <a:ext cx="1711012" cy="817712"/>
              <a:chOff x="2295" y="1962"/>
              <a:chExt cx="1218" cy="547"/>
            </a:xfrm>
            <a:effectLst>
              <a:outerShdw blurRad="63500" dist="101600" dir="7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Rectangle 43"/>
              <p:cNvSpPr>
                <a:spLocks noChangeArrowheads="1"/>
              </p:cNvSpPr>
              <p:nvPr/>
            </p:nvSpPr>
            <p:spPr bwMode="auto">
              <a:xfrm>
                <a:off x="2296" y="1962"/>
                <a:ext cx="1214" cy="541"/>
              </a:xfrm>
              <a:prstGeom prst="rect">
                <a:avLst/>
              </a:prstGeom>
              <a:gradFill rotWithShape="0">
                <a:gsLst>
                  <a:gs pos="0">
                    <a:srgbClr val="9D9DFF">
                      <a:gamma/>
                      <a:tint val="60000"/>
                      <a:invGamma/>
                    </a:srgbClr>
                  </a:gs>
                  <a:gs pos="100000">
                    <a:srgbClr val="9D9DFF"/>
                  </a:gs>
                </a:gsLst>
                <a:path path="shape">
                  <a:fillToRect l="50000" t="50000" r="50000" b="50000"/>
                </a:path>
              </a:gradFill>
              <a:ln w="50800">
                <a:solidFill>
                  <a:srgbClr val="9D9DFF"/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>
                <a:normAutofit/>
              </a:bodyPr>
              <a:lstStyle/>
              <a:p>
                <a:endParaRPr lang="es-ES"/>
              </a:p>
            </p:txBody>
          </p:sp>
          <p:sp>
            <p:nvSpPr>
              <p:cNvPr id="83" name="Rectangle 44"/>
              <p:cNvSpPr>
                <a:spLocks noChangeArrowheads="1"/>
              </p:cNvSpPr>
              <p:nvPr/>
            </p:nvSpPr>
            <p:spPr bwMode="auto">
              <a:xfrm>
                <a:off x="3142" y="2292"/>
                <a:ext cx="369" cy="21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>
                <a:normAutofit fontScale="92500" lnSpcReduction="20000"/>
              </a:bodyPr>
              <a:lstStyle/>
              <a:p>
                <a:endParaRPr lang="es-ES"/>
              </a:p>
            </p:txBody>
          </p:sp>
          <p:sp>
            <p:nvSpPr>
              <p:cNvPr id="84" name="Rectangle 45"/>
              <p:cNvSpPr>
                <a:spLocks noChangeArrowheads="1"/>
              </p:cNvSpPr>
              <p:nvPr/>
            </p:nvSpPr>
            <p:spPr bwMode="auto">
              <a:xfrm>
                <a:off x="3158" y="2297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>
                <a:normAutofit lnSpcReduction="10000"/>
              </a:bodyPr>
              <a:lstStyle/>
              <a:p>
                <a:pPr algn="ctr" defTabSz="762000" eaLnBrk="0" hangingPunct="0"/>
                <a:r>
                  <a:rPr lang="es-ES" sz="1600">
                    <a:solidFill>
                      <a:srgbClr val="FFFFFF"/>
                    </a:solidFill>
                    <a:latin typeface="Arial" charset="0"/>
                  </a:rPr>
                  <a:t>UAI</a:t>
                </a:r>
              </a:p>
            </p:txBody>
          </p:sp>
          <p:sp>
            <p:nvSpPr>
              <p:cNvPr id="85" name="Rectangle 46"/>
              <p:cNvSpPr>
                <a:spLocks noChangeArrowheads="1"/>
              </p:cNvSpPr>
              <p:nvPr/>
            </p:nvSpPr>
            <p:spPr bwMode="auto">
              <a:xfrm>
                <a:off x="2295" y="2027"/>
                <a:ext cx="12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>
                <a:normAutofit/>
              </a:bodyPr>
              <a:lstStyle/>
              <a:p>
                <a:pPr algn="ctr" defTabSz="762000" eaLnBrk="0" hangingPunct="0"/>
                <a:r>
                  <a:rPr lang="es-ES" sz="1400" dirty="0">
                    <a:latin typeface="Arial" charset="0"/>
                  </a:rPr>
                  <a:t>ORG. DESCENTR.</a:t>
                </a:r>
              </a:p>
            </p:txBody>
          </p:sp>
        </p:grpSp>
        <p:sp>
          <p:nvSpPr>
            <p:cNvPr id="91" name="Rectangle 53"/>
            <p:cNvSpPr>
              <a:spLocks noChangeArrowheads="1"/>
            </p:cNvSpPr>
            <p:nvPr/>
          </p:nvSpPr>
          <p:spPr bwMode="auto">
            <a:xfrm>
              <a:off x="2148188" y="4430433"/>
              <a:ext cx="5828399" cy="1231799"/>
            </a:xfrm>
            <a:prstGeom prst="rect">
              <a:avLst/>
            </a:prstGeom>
            <a:gradFill rotWithShape="0">
              <a:gsLst>
                <a:gs pos="0">
                  <a:srgbClr val="9D9DFF">
                    <a:gamma/>
                    <a:tint val="60000"/>
                    <a:invGamma/>
                  </a:srgbClr>
                </a:gs>
                <a:gs pos="100000">
                  <a:srgbClr val="9D9DFF"/>
                </a:gs>
              </a:gsLst>
              <a:path path="shape">
                <a:fillToRect l="50000" t="50000" r="50000" b="50000"/>
              </a:path>
            </a:gradFill>
            <a:ln w="50800">
              <a:solidFill>
                <a:srgbClr val="9D9DFF"/>
              </a:solidFill>
              <a:miter lim="800000"/>
              <a:headEnd/>
              <a:tailEnd/>
            </a:ln>
            <a:effectLst>
              <a:outerShdw blurRad="63500" dist="101600" dir="7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normAutofit/>
            </a:bodyPr>
            <a:lstStyle/>
            <a:p>
              <a:endParaRPr lang="es-ES"/>
            </a:p>
          </p:txBody>
        </p:sp>
        <p:sp>
          <p:nvSpPr>
            <p:cNvPr id="92" name="Rectangle 54"/>
            <p:cNvSpPr>
              <a:spLocks noChangeArrowheads="1"/>
            </p:cNvSpPr>
            <p:nvPr/>
          </p:nvSpPr>
          <p:spPr bwMode="auto">
            <a:xfrm>
              <a:off x="2217022" y="4659153"/>
              <a:ext cx="1736298" cy="774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normAutofit/>
            </a:bodyPr>
            <a:lstStyle/>
            <a:p>
              <a:pPr algn="ctr" defTabSz="762000" eaLnBrk="0" hangingPunct="0"/>
              <a:r>
                <a:rPr lang="es-ES">
                  <a:latin typeface="Arial" charset="0"/>
                </a:rPr>
                <a:t>Autoridades</a:t>
              </a:r>
            </a:p>
            <a:p>
              <a:pPr algn="ctr" defTabSz="762000" eaLnBrk="0" hangingPunct="0"/>
              <a:r>
                <a:rPr lang="es-ES">
                  <a:latin typeface="Arial" charset="0"/>
                </a:rPr>
                <a:t>Máximas</a:t>
              </a:r>
            </a:p>
          </p:txBody>
        </p:sp>
        <p:grpSp>
          <p:nvGrpSpPr>
            <p:cNvPr id="93" name="Group 55"/>
            <p:cNvGrpSpPr>
              <a:grpSpLocks/>
            </p:cNvGrpSpPr>
            <p:nvPr/>
          </p:nvGrpSpPr>
          <p:grpSpPr bwMode="auto">
            <a:xfrm>
              <a:off x="6973580" y="4814623"/>
              <a:ext cx="885006" cy="470894"/>
              <a:chOff x="4256" y="2948"/>
              <a:chExt cx="630" cy="315"/>
            </a:xfrm>
          </p:grpSpPr>
          <p:sp>
            <p:nvSpPr>
              <p:cNvPr id="97" name="Rectangle 56"/>
              <p:cNvSpPr>
                <a:spLocks noChangeArrowheads="1"/>
              </p:cNvSpPr>
              <p:nvPr/>
            </p:nvSpPr>
            <p:spPr bwMode="auto">
              <a:xfrm>
                <a:off x="4256" y="2948"/>
                <a:ext cx="630" cy="29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rmAutofit/>
              </a:bodyPr>
              <a:lstStyle/>
              <a:p>
                <a:endParaRPr lang="es-ES"/>
              </a:p>
            </p:txBody>
          </p:sp>
          <p:sp>
            <p:nvSpPr>
              <p:cNvPr id="98" name="Rectangle 57"/>
              <p:cNvSpPr>
                <a:spLocks noChangeArrowheads="1"/>
              </p:cNvSpPr>
              <p:nvPr/>
            </p:nvSpPr>
            <p:spPr bwMode="auto">
              <a:xfrm>
                <a:off x="4273" y="2975"/>
                <a:ext cx="5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normAutofit/>
              </a:bodyPr>
              <a:lstStyle/>
              <a:p>
                <a:pPr algn="ctr" defTabSz="762000" eaLnBrk="0" hangingPunct="0"/>
                <a:r>
                  <a:rPr lang="es-ES">
                    <a:solidFill>
                      <a:srgbClr val="FFFFFF"/>
                    </a:solidFill>
                    <a:latin typeface="Arial" charset="0"/>
                  </a:rPr>
                  <a:t>UAI</a:t>
                </a:r>
              </a:p>
            </p:txBody>
          </p:sp>
        </p:grpSp>
        <p:sp>
          <p:nvSpPr>
            <p:cNvPr id="94" name="Line 58"/>
            <p:cNvSpPr>
              <a:spLocks noChangeShapeType="1"/>
            </p:cNvSpPr>
            <p:nvPr/>
          </p:nvSpPr>
          <p:spPr bwMode="auto">
            <a:xfrm>
              <a:off x="3915050" y="5045727"/>
              <a:ext cx="2950021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  <a:scene3d>
              <a:camera prst="obliqueTopLeft">
                <a:rot lat="18599986" lon="0" rev="21599991"/>
              </a:camera>
              <a:lightRig rig="threePt" dir="t"/>
            </a:scene3d>
            <a:sp3d>
              <a:bevelT prst="slope"/>
            </a:sp3d>
          </p:spPr>
          <p:txBody>
            <a:bodyPr>
              <a:normAutofit fontScale="25000" lnSpcReduction="20000"/>
            </a:bodyPr>
            <a:lstStyle/>
            <a:p>
              <a:endParaRPr lang="es-ES"/>
            </a:p>
          </p:txBody>
        </p:sp>
        <p:sp>
          <p:nvSpPr>
            <p:cNvPr id="95" name="Rectangle 59"/>
            <p:cNvSpPr>
              <a:spLocks noChangeArrowheads="1"/>
            </p:cNvSpPr>
            <p:nvPr/>
          </p:nvSpPr>
          <p:spPr bwMode="auto">
            <a:xfrm>
              <a:off x="4114869" y="4666627"/>
              <a:ext cx="2296802" cy="430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normAutofit/>
            </a:bodyPr>
            <a:lstStyle/>
            <a:p>
              <a:pPr algn="ctr" defTabSz="762000" eaLnBrk="0" hangingPunct="0"/>
              <a:r>
                <a:rPr lang="es-ES" b="0"/>
                <a:t>Relación Jerárquica</a:t>
              </a:r>
            </a:p>
          </p:txBody>
        </p:sp>
        <p:sp>
          <p:nvSpPr>
            <p:cNvPr id="96" name="Rectangle 60"/>
            <p:cNvSpPr>
              <a:spLocks noChangeArrowheads="1"/>
            </p:cNvSpPr>
            <p:nvPr/>
          </p:nvSpPr>
          <p:spPr bwMode="auto">
            <a:xfrm>
              <a:off x="4161226" y="5059787"/>
              <a:ext cx="1983538" cy="430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normAutofit/>
            </a:bodyPr>
            <a:lstStyle/>
            <a:p>
              <a:pPr algn="ctr" defTabSz="762000" eaLnBrk="0" hangingPunct="0"/>
              <a:r>
                <a:rPr lang="es-ES" b="0" dirty="0"/>
                <a:t>y Administrativa</a:t>
              </a:r>
            </a:p>
          </p:txBody>
        </p:sp>
        <p:sp>
          <p:nvSpPr>
            <p:cNvPr id="117" name="Rectangle 79"/>
            <p:cNvSpPr>
              <a:spLocks noChangeArrowheads="1"/>
            </p:cNvSpPr>
            <p:nvPr/>
          </p:nvSpPr>
          <p:spPr bwMode="auto">
            <a:xfrm>
              <a:off x="5940152" y="2060848"/>
              <a:ext cx="2334731" cy="831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defTabSz="762000" eaLnBrk="0" hangingPunct="0"/>
              <a:r>
                <a:rPr lang="es-ES" sz="1600" dirty="0"/>
                <a:t>Relación </a:t>
              </a:r>
              <a:r>
                <a:rPr lang="es-ES" sz="1600" dirty="0" smtClean="0"/>
                <a:t>funcional:</a:t>
              </a:r>
              <a:endParaRPr lang="es-ES" sz="1600" dirty="0"/>
            </a:p>
            <a:p>
              <a:pPr defTabSz="762000" eaLnBrk="0" hangingPunct="0"/>
              <a:r>
                <a:rPr lang="es-ES" sz="1600" dirty="0" smtClean="0"/>
                <a:t>coordinación </a:t>
              </a:r>
              <a:endParaRPr lang="es-ES" sz="1600" dirty="0"/>
            </a:p>
            <a:p>
              <a:pPr defTabSz="762000" eaLnBrk="0" hangingPunct="0"/>
              <a:r>
                <a:rPr lang="es-ES" sz="1600" dirty="0"/>
                <a:t>y supervisión</a:t>
              </a:r>
            </a:p>
          </p:txBody>
        </p:sp>
        <p:grpSp>
          <p:nvGrpSpPr>
            <p:cNvPr id="64" name="63 Grupo"/>
            <p:cNvGrpSpPr/>
            <p:nvPr/>
          </p:nvGrpSpPr>
          <p:grpSpPr>
            <a:xfrm>
              <a:off x="4499992" y="1269744"/>
              <a:ext cx="1281474" cy="1346827"/>
              <a:chOff x="4499992" y="1269744"/>
              <a:chExt cx="1281474" cy="1346827"/>
            </a:xfrm>
            <a:effectLst>
              <a:outerShdw blurRad="88900" dist="88900" dir="768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0" name="Oval 62"/>
              <p:cNvSpPr>
                <a:spLocks noChangeArrowheads="1"/>
              </p:cNvSpPr>
              <p:nvPr/>
            </p:nvSpPr>
            <p:spPr bwMode="auto">
              <a:xfrm>
                <a:off x="4499992" y="1269744"/>
                <a:ext cx="1281474" cy="1346827"/>
              </a:xfrm>
              <a:prstGeom prst="ellipse">
                <a:avLst/>
              </a:prstGeom>
              <a:gradFill rotWithShape="0">
                <a:gsLst>
                  <a:gs pos="0">
                    <a:srgbClr val="33CCFF">
                      <a:gamma/>
                      <a:tint val="60000"/>
                      <a:invGamma/>
                    </a:srgbClr>
                  </a:gs>
                  <a:gs pos="100000">
                    <a:srgbClr val="33CCFF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9D9DFF"/>
                </a:solidFill>
                <a:round/>
                <a:headEnd/>
                <a:tailEnd/>
              </a:ln>
              <a:effectLst>
                <a:softEdge rad="31750"/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pic>
            <p:nvPicPr>
              <p:cNvPr id="71" name="70 Imagen" descr="sigen_azul1.jp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581990" y="1322066"/>
                <a:ext cx="1160056" cy="1080120"/>
              </a:xfrm>
              <a:prstGeom prst="rect">
                <a:avLst/>
              </a:prstGeom>
            </p:spPr>
          </p:pic>
        </p:grpSp>
        <p:grpSp>
          <p:nvGrpSpPr>
            <p:cNvPr id="29" name="Group 42"/>
            <p:cNvGrpSpPr>
              <a:grpSpLocks/>
            </p:cNvGrpSpPr>
            <p:nvPr/>
          </p:nvGrpSpPr>
          <p:grpSpPr bwMode="auto">
            <a:xfrm>
              <a:off x="6219670" y="3273145"/>
              <a:ext cx="1782655" cy="817712"/>
              <a:chOff x="2244" y="1962"/>
              <a:chExt cx="1269" cy="547"/>
            </a:xfrm>
            <a:effectLst>
              <a:outerShdw blurRad="63500" dist="101600" dir="7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Rectangle 43"/>
              <p:cNvSpPr>
                <a:spLocks noChangeArrowheads="1"/>
              </p:cNvSpPr>
              <p:nvPr/>
            </p:nvSpPr>
            <p:spPr bwMode="auto">
              <a:xfrm>
                <a:off x="2296" y="1962"/>
                <a:ext cx="1214" cy="541"/>
              </a:xfrm>
              <a:prstGeom prst="rect">
                <a:avLst/>
              </a:prstGeom>
              <a:gradFill rotWithShape="0">
                <a:gsLst>
                  <a:gs pos="0">
                    <a:srgbClr val="9D9DFF">
                      <a:gamma/>
                      <a:tint val="60000"/>
                      <a:invGamma/>
                    </a:srgbClr>
                  </a:gs>
                  <a:gs pos="100000">
                    <a:srgbClr val="9D9DFF"/>
                  </a:gs>
                </a:gsLst>
                <a:path path="shape">
                  <a:fillToRect l="50000" t="50000" r="50000" b="50000"/>
                </a:path>
              </a:gradFill>
              <a:ln w="50800">
                <a:solidFill>
                  <a:srgbClr val="9D9DFF"/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>
                <a:normAutofit/>
              </a:bodyPr>
              <a:lstStyle/>
              <a:p>
                <a:endParaRPr lang="es-ES"/>
              </a:p>
            </p:txBody>
          </p:sp>
          <p:sp>
            <p:nvSpPr>
              <p:cNvPr id="31" name="Rectangle 44"/>
              <p:cNvSpPr>
                <a:spLocks noChangeArrowheads="1"/>
              </p:cNvSpPr>
              <p:nvPr/>
            </p:nvSpPr>
            <p:spPr bwMode="auto">
              <a:xfrm>
                <a:off x="3142" y="2292"/>
                <a:ext cx="369" cy="21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>
                <a:normAutofit fontScale="92500" lnSpcReduction="20000"/>
              </a:bodyPr>
              <a:lstStyle/>
              <a:p>
                <a:endParaRPr lang="es-ES"/>
              </a:p>
            </p:txBody>
          </p:sp>
          <p:sp>
            <p:nvSpPr>
              <p:cNvPr id="32" name="Rectangle 45"/>
              <p:cNvSpPr>
                <a:spLocks noChangeArrowheads="1"/>
              </p:cNvSpPr>
              <p:nvPr/>
            </p:nvSpPr>
            <p:spPr bwMode="auto">
              <a:xfrm>
                <a:off x="3158" y="2297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>
                <a:normAutofit lnSpcReduction="10000"/>
              </a:bodyPr>
              <a:lstStyle/>
              <a:p>
                <a:pPr algn="ctr" defTabSz="762000" eaLnBrk="0" hangingPunct="0"/>
                <a:r>
                  <a:rPr lang="es-ES" sz="1600">
                    <a:solidFill>
                      <a:srgbClr val="FFFFFF"/>
                    </a:solidFill>
                    <a:latin typeface="Arial" charset="0"/>
                  </a:rPr>
                  <a:t>UAI</a:t>
                </a:r>
              </a:p>
            </p:txBody>
          </p:sp>
          <p:sp>
            <p:nvSpPr>
              <p:cNvPr id="33" name="Rectangle 46"/>
              <p:cNvSpPr>
                <a:spLocks noChangeArrowheads="1"/>
              </p:cNvSpPr>
              <p:nvPr/>
            </p:nvSpPr>
            <p:spPr bwMode="auto">
              <a:xfrm>
                <a:off x="2295" y="2027"/>
                <a:ext cx="12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>
                <a:normAutofit/>
              </a:bodyPr>
              <a:lstStyle/>
              <a:p>
                <a:pPr defTabSz="762000" eaLnBrk="0" hangingPunct="0"/>
                <a:r>
                  <a:rPr lang="es-ES" sz="1400" dirty="0" smtClean="0">
                    <a:latin typeface="Arial" charset="0"/>
                  </a:rPr>
                  <a:t>EMPRESAS Y</a:t>
                </a:r>
                <a:endParaRPr lang="es-ES" sz="1400" dirty="0">
                  <a:latin typeface="Arial" charset="0"/>
                </a:endParaRPr>
              </a:p>
            </p:txBody>
          </p:sp>
          <p:sp>
            <p:nvSpPr>
              <p:cNvPr id="34" name="Rectangle 46"/>
              <p:cNvSpPr>
                <a:spLocks noChangeArrowheads="1"/>
              </p:cNvSpPr>
              <p:nvPr/>
            </p:nvSpPr>
            <p:spPr bwMode="auto">
              <a:xfrm>
                <a:off x="2244" y="2251"/>
                <a:ext cx="12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2075" tIns="46038" rIns="92075" bIns="46038">
                <a:normAutofit/>
              </a:bodyPr>
              <a:lstStyle/>
              <a:p>
                <a:pPr defTabSz="762000" eaLnBrk="0" hangingPunct="0"/>
                <a:r>
                  <a:rPr lang="es-ES" sz="1400" dirty="0" smtClean="0">
                    <a:latin typeface="Arial" charset="0"/>
                  </a:rPr>
                  <a:t>SOCIEDADES</a:t>
                </a:r>
                <a:endParaRPr lang="es-ES" sz="1400" dirty="0">
                  <a:latin typeface="Arial" charset="0"/>
                </a:endParaRPr>
              </a:p>
            </p:txBody>
          </p:sp>
        </p:grpSp>
        <p:grpSp>
          <p:nvGrpSpPr>
            <p:cNvPr id="63" name="62 Grupo"/>
            <p:cNvGrpSpPr/>
            <p:nvPr/>
          </p:nvGrpSpPr>
          <p:grpSpPr>
            <a:xfrm>
              <a:off x="5140729" y="2616570"/>
              <a:ext cx="2259902" cy="2238415"/>
              <a:chOff x="5140729" y="2616570"/>
              <a:chExt cx="2259902" cy="2238415"/>
            </a:xfrm>
            <a:effectLst>
              <a:outerShdw blurRad="50800" dist="63500" dir="7680000" algn="r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6" name="55 Forma"/>
              <p:cNvCxnSpPr>
                <a:stCxn id="100" idx="4"/>
              </p:cNvCxnSpPr>
              <p:nvPr/>
            </p:nvCxnSpPr>
            <p:spPr>
              <a:xfrm rot="16200000" flipH="1">
                <a:off x="5457770" y="2299529"/>
                <a:ext cx="309357" cy="943439"/>
              </a:xfrm>
              <a:prstGeom prst="bentConnector2">
                <a:avLst/>
              </a:prstGeom>
              <a:ln w="44450"/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57 Conector angular"/>
              <p:cNvCxnSpPr>
                <a:endCxn id="98" idx="0"/>
              </p:cNvCxnSpPr>
              <p:nvPr/>
            </p:nvCxnSpPr>
            <p:spPr>
              <a:xfrm rot="16200000" flipH="1">
                <a:off x="5773434" y="3227788"/>
                <a:ext cx="1929056" cy="1325338"/>
              </a:xfrm>
              <a:prstGeom prst="bentConnector3">
                <a:avLst>
                  <a:gd name="adj1" fmla="val 68434"/>
                </a:avLst>
              </a:prstGeom>
              <a:ln w="44450">
                <a:tailEnd type="triangle"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7780685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Sistema de Control Interno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Ley 24.156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865412" y="1371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Art. 101: 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286721" y="1831757"/>
            <a:ext cx="6040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La </a:t>
            </a:r>
            <a:r>
              <a:rPr lang="es-AR" b="1" dirty="0" smtClean="0">
                <a:solidFill>
                  <a:srgbClr val="0070C0"/>
                </a:solidFill>
              </a:rPr>
              <a:t>autoridad superior </a:t>
            </a:r>
            <a:r>
              <a:rPr lang="es-AR" dirty="0" smtClean="0"/>
              <a:t>de cada jurisdicción o entidad dependiente del PEN </a:t>
            </a:r>
            <a:r>
              <a:rPr lang="es-AR" b="1" dirty="0" smtClean="0">
                <a:solidFill>
                  <a:srgbClr val="0070C0"/>
                </a:solidFill>
              </a:rPr>
              <a:t>será responsable del mantenimiento de un adecuado sistema de control interno</a:t>
            </a:r>
            <a:r>
              <a:rPr lang="es-AR" dirty="0" smtClean="0"/>
              <a:t> que incluirá los instrumentos de control previo y posterior incorporados al plan de organización y en los reglamentos, manuales de procedimientos de cada organismo y </a:t>
            </a:r>
            <a:r>
              <a:rPr lang="es-AR" b="1" dirty="0" smtClean="0">
                <a:solidFill>
                  <a:srgbClr val="0070C0"/>
                </a:solidFill>
              </a:rPr>
              <a:t>la auditoría interna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65412" y="387235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Art. 102: 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286721" y="4332867"/>
            <a:ext cx="6040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La </a:t>
            </a:r>
            <a:r>
              <a:rPr lang="es-AR" b="1" dirty="0" smtClean="0">
                <a:solidFill>
                  <a:srgbClr val="0070C0"/>
                </a:solidFill>
              </a:rPr>
              <a:t>auditoría interna </a:t>
            </a:r>
            <a:r>
              <a:rPr lang="es-AR" dirty="0" smtClean="0"/>
              <a:t>es un </a:t>
            </a:r>
            <a:r>
              <a:rPr lang="es-AR" b="1" dirty="0" smtClean="0">
                <a:solidFill>
                  <a:srgbClr val="0070C0"/>
                </a:solidFill>
              </a:rPr>
              <a:t>servicio a toda la organización </a:t>
            </a:r>
            <a:r>
              <a:rPr lang="es-AR" dirty="0" smtClean="0"/>
              <a:t>y consiste en el examen posterior de las actividades financieras y administrativas de las entidades a que hace referencia esta Ley, realizada por los auditores integrantes de las unidades de auditoría interna. </a:t>
            </a:r>
            <a:r>
              <a:rPr lang="es-AR" b="1" dirty="0" smtClean="0">
                <a:solidFill>
                  <a:srgbClr val="0070C0"/>
                </a:solidFill>
              </a:rPr>
              <a:t>Las funciones y actividades de los auditores internos deberán mantenerse desligadas de las operaciones sujetas a su examen.</a:t>
            </a:r>
            <a:endParaRPr lang="es-A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5936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Sistema de Control Interno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Ley 24.156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865412" y="265432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Art. 103: 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286721" y="3232500"/>
            <a:ext cx="6040434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AR" dirty="0" smtClean="0"/>
              <a:t>El </a:t>
            </a:r>
            <a:r>
              <a:rPr lang="es-AR" b="1" dirty="0" smtClean="0">
                <a:solidFill>
                  <a:srgbClr val="0070C0"/>
                </a:solidFill>
              </a:rPr>
              <a:t>modelo de control </a:t>
            </a:r>
            <a:r>
              <a:rPr lang="es-AR" dirty="0" smtClean="0"/>
              <a:t>que aplique y coordine la Sindicatura deberá ser </a:t>
            </a:r>
            <a:r>
              <a:rPr lang="es-AR" b="1" dirty="0" smtClean="0">
                <a:solidFill>
                  <a:srgbClr val="0070C0"/>
                </a:solidFill>
              </a:rPr>
              <a:t>integral e integrado</a:t>
            </a:r>
            <a:r>
              <a:rPr lang="es-AR" dirty="0" smtClean="0"/>
              <a:t>, abarcar los aspectos presupuestarios, económicos, financieros, patrimoniales normativos y de gestión, </a:t>
            </a:r>
            <a:r>
              <a:rPr lang="es-AR" b="1" dirty="0" smtClean="0">
                <a:solidFill>
                  <a:srgbClr val="0070C0"/>
                </a:solidFill>
              </a:rPr>
              <a:t>la evaluación de programas y proyectos</a:t>
            </a:r>
            <a:r>
              <a:rPr lang="es-AR" dirty="0" smtClean="0"/>
              <a:t> y operaciones y </a:t>
            </a:r>
            <a:r>
              <a:rPr lang="es-AR" b="1" dirty="0" smtClean="0">
                <a:solidFill>
                  <a:srgbClr val="0070C0"/>
                </a:solidFill>
              </a:rPr>
              <a:t>estar fundado en criterios de economía, eficiencia y eficacia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1865412" y="1700808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0070C0"/>
                </a:solidFill>
              </a:rPr>
              <a:t>El modelo:</a:t>
            </a:r>
            <a:endParaRPr lang="es-AR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12869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Interrelación entre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las “3 E” 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29 Grupo"/>
          <p:cNvGrpSpPr/>
          <p:nvPr/>
        </p:nvGrpSpPr>
        <p:grpSpPr>
          <a:xfrm>
            <a:off x="1619672" y="1340768"/>
            <a:ext cx="7992888" cy="4232770"/>
            <a:chOff x="1619672" y="1340768"/>
            <a:chExt cx="7992888" cy="4232770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699581" y="4892213"/>
              <a:ext cx="2340000" cy="6813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anchor="ctr"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2921134" y="3635851"/>
              <a:ext cx="1136650" cy="6032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anchor="ctr"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6085522" y="3591451"/>
              <a:ext cx="2487557" cy="6813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anchor="ctr"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603750" y="2223938"/>
              <a:ext cx="1136650" cy="6032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anchor="ctr"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1619672" y="2342207"/>
              <a:ext cx="739680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altLang="es-A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Economía: Adquisición de  </a:t>
              </a:r>
              <a:r>
                <a:rPr lang="es-ES" altLang="es-AR" sz="1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Insumos</a:t>
              </a:r>
              <a:r>
                <a:rPr lang="es-ES" altLang="es-AR" sz="1800" b="1" dirty="0">
                  <a:solidFill>
                    <a:srgbClr val="EFF57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altLang="es-A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apropiados a   </a:t>
              </a:r>
              <a:r>
                <a:rPr lang="es-ES" altLang="es-AR" sz="1800" b="1" dirty="0">
                  <a:solidFill>
                    <a:srgbClr val="EFF57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Costo</a:t>
              </a:r>
              <a:r>
                <a:rPr lang="es-MX" altLang="es-AR" sz="1800" b="1" dirty="0">
                  <a:solidFill>
                    <a:srgbClr val="EFF57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altLang="es-AR" sz="1800" b="1" dirty="0">
                  <a:solidFill>
                    <a:srgbClr val="EFF57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Mínimo</a:t>
              </a: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617328" y="1340768"/>
              <a:ext cx="3149901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ES" altLang="es-A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Cantidad/Calidad/Oportunidad</a:t>
              </a: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6324600" y="1628800"/>
              <a:ext cx="0" cy="729692"/>
            </a:xfrm>
            <a:prstGeom prst="line">
              <a:avLst/>
            </a:prstGeom>
            <a:noFill/>
            <a:ln w="34925">
              <a:solidFill>
                <a:srgbClr val="FFFFFF"/>
              </a:solidFill>
              <a:round/>
              <a:headEnd type="triangle" w="lg" len="lg"/>
              <a:tailEnd type="none" w="med" len="lg"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20228632" lon="21417369" rev="1511153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658416" y="3733800"/>
              <a:ext cx="7333184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s-ES" altLang="es-A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Eficiencia</a:t>
              </a:r>
              <a:r>
                <a:rPr lang="es-ES" altLang="es-AR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 </a:t>
              </a:r>
              <a:r>
                <a:rPr lang="es-ES" altLang="es-AR" sz="1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Insumos</a:t>
              </a:r>
              <a:r>
                <a:rPr lang="es-ES" altLang="es-AR" sz="1800" b="1" dirty="0">
                  <a:solidFill>
                    <a:srgbClr val="EFF57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altLang="es-A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 produciendo más   </a:t>
              </a:r>
              <a:r>
                <a:rPr lang="es-ES" altLang="es-AR" sz="1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Productos/Servicios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687760" y="5029200"/>
              <a:ext cx="7924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s-ES" altLang="es-A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Eficacia</a:t>
              </a:r>
              <a:r>
                <a:rPr lang="es-ES" altLang="es-AR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 </a:t>
              </a:r>
              <a:r>
                <a:rPr lang="es-ES" altLang="es-AR" sz="17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Productos/Servicios</a:t>
              </a:r>
              <a:r>
                <a:rPr lang="es-ES" altLang="es-A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 rinden   </a:t>
              </a:r>
              <a:r>
                <a:rPr lang="es-ES" altLang="es-AR" sz="1800" b="1" dirty="0">
                  <a:solidFill>
                    <a:srgbClr val="EFF57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Resultado Deseado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8784" y="5008880"/>
              <a:ext cx="2362200" cy="515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8270984" y="5266849"/>
              <a:ext cx="644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8915400" y="2971800"/>
              <a:ext cx="1588" cy="22844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 flipH="1">
              <a:off x="3933200" y="2708920"/>
              <a:ext cx="288032" cy="1290147"/>
            </a:xfrm>
            <a:prstGeom prst="line">
              <a:avLst/>
            </a:prstGeom>
            <a:noFill/>
            <a:ln w="34925">
              <a:solidFill>
                <a:srgbClr val="FFFFFF"/>
              </a:solidFill>
              <a:round/>
              <a:headEnd type="triangle" w="lg" len="lg"/>
              <a:tailEnd type="none" w="med" len="lg"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20228632" lon="21417369" rev="8711153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7288660" y="2311250"/>
              <a:ext cx="1727820" cy="515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4"/>
            <p:cNvSpPr>
              <a:spLocks noChangeShapeType="1"/>
            </p:cNvSpPr>
            <p:nvPr/>
          </p:nvSpPr>
          <p:spPr bwMode="auto">
            <a:xfrm flipH="1">
              <a:off x="5453568" y="4064072"/>
              <a:ext cx="288032" cy="1290147"/>
            </a:xfrm>
            <a:prstGeom prst="line">
              <a:avLst/>
            </a:prstGeom>
            <a:noFill/>
            <a:ln w="34925">
              <a:solidFill>
                <a:srgbClr val="FFFFFF"/>
              </a:solidFill>
              <a:round/>
              <a:headEnd type="triangle" w="lg" len="lg"/>
              <a:tailEnd type="none" w="med" len="lg"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20228632" lon="21417369" rev="8711153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667220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6888178" cy="4244926"/>
          </a:xfrm>
          <a:prstGeom prst="rect">
            <a:avLst/>
          </a:prstGeom>
          <a:noFill/>
          <a:ln>
            <a:noFill/>
          </a:ln>
          <a:effectLst>
            <a:outerShdw blurRad="533400" dist="469900" dir="14280000" algn="ctr" rotWithShape="0">
              <a:schemeClr val="accent1">
                <a:lumMod val="75000"/>
                <a:alpha val="66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Síntesis gráfica de los alcances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del concepto “Evaluación”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0969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1862</Words>
  <Application>Microsoft Office PowerPoint</Application>
  <PresentationFormat>Presentación en pantalla (4:3)</PresentationFormat>
  <Paragraphs>334</Paragraphs>
  <Slides>30</Slides>
  <Notes>6</Notes>
  <HiddenSlides>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Marcelo Cainzos</dc:creator>
  <cp:lastModifiedBy>Marcelo Cainzos</cp:lastModifiedBy>
  <cp:revision>501</cp:revision>
  <cp:lastPrinted>2012-07-12T18:27:52Z</cp:lastPrinted>
  <dcterms:created xsi:type="dcterms:W3CDTF">2011-09-27T13:24:55Z</dcterms:created>
  <dcterms:modified xsi:type="dcterms:W3CDTF">2013-11-11T18:02:18Z</dcterms:modified>
</cp:coreProperties>
</file>