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90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3" r:id="rId12"/>
    <p:sldId id="299" r:id="rId13"/>
    <p:sldId id="300" r:id="rId14"/>
    <p:sldId id="279" r:id="rId15"/>
  </p:sldIdLst>
  <p:sldSz cx="9144000" cy="6858000" type="screen4x3"/>
  <p:notesSz cx="6797675" cy="992822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0DF"/>
    <a:srgbClr val="0070C0"/>
    <a:srgbClr val="799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854" autoAdjust="0"/>
  </p:normalViewPr>
  <p:slideViewPr>
    <p:cSldViewPr>
      <p:cViewPr varScale="1">
        <p:scale>
          <a:sx n="77" d="100"/>
          <a:sy n="77" d="100"/>
        </p:scale>
        <p:origin x="-1541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4655-EF66-4270-92E7-4805041CFEBF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2557E-3856-4122-A431-2F26075C0CA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801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8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75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557E-3856-4122-A431-2F26075C0CA5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8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505AE8-5D98-4FC7-A619-D096211AFA6A}" type="datetimeFigureOut">
              <a:rPr lang="es-AR" smtClean="0"/>
              <a:pPr/>
              <a:t>11/11/2013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87837C-7D32-4DFB-ACDD-7E87DAC579E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69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 userDrawn="1"/>
        </p:nvSpPr>
        <p:spPr>
          <a:xfrm>
            <a:off x="0" y="0"/>
            <a:ext cx="13316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7 Imagen" descr="sigen_azul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63129" y="5445224"/>
            <a:ext cx="1005382" cy="936104"/>
          </a:xfrm>
          <a:prstGeom prst="rect">
            <a:avLst/>
          </a:prstGeom>
        </p:spPr>
      </p:pic>
      <p:cxnSp>
        <p:nvCxnSpPr>
          <p:cNvPr id="10" name="9 Conector recto"/>
          <p:cNvCxnSpPr/>
          <p:nvPr userDrawn="1"/>
        </p:nvCxnSpPr>
        <p:spPr>
          <a:xfrm>
            <a:off x="0" y="1988840"/>
            <a:ext cx="13316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3" descr="Avenida_Corrientes_y_Reconquista_SIGEN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-27385"/>
            <a:ext cx="1368152" cy="182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 userDrawn="1"/>
        </p:nvSpPr>
        <p:spPr>
          <a:xfrm>
            <a:off x="-108520" y="-99392"/>
            <a:ext cx="1440160" cy="19442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sx="1000" sy="1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10 Imagen" descr="SIGEN 20 AÑOS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9348" y="3284984"/>
            <a:ext cx="1324946" cy="6829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heck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cainzos@sigen.gov.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sigen_azu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05" y="5395318"/>
            <a:ext cx="1082719" cy="1008112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4682535" y="381725"/>
            <a:ext cx="356187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2800" b="1" dirty="0" smtClean="0">
                <a:solidFill>
                  <a:srgbClr val="0070C0"/>
                </a:solidFill>
              </a:rPr>
              <a:t>Sindicatura General de</a:t>
            </a:r>
          </a:p>
          <a:p>
            <a:pPr algn="r"/>
            <a:r>
              <a:rPr lang="es-AR" sz="2800" b="1" dirty="0" smtClean="0">
                <a:solidFill>
                  <a:srgbClr val="0070C0"/>
                </a:solidFill>
              </a:rPr>
              <a:t>la Provincia de Salta</a:t>
            </a:r>
          </a:p>
          <a:p>
            <a:pPr algn="r"/>
            <a:endParaRPr lang="es-AR" sz="500" b="1" dirty="0" smtClean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12160" y="5530042"/>
            <a:ext cx="241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err="1" smtClean="0"/>
              <a:t>Cr.</a:t>
            </a:r>
            <a:r>
              <a:rPr lang="es-AR" sz="1600" b="1" dirty="0" smtClean="0"/>
              <a:t> Marcelo Ángel Cainzos </a:t>
            </a:r>
            <a:endParaRPr lang="es-AR" sz="16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12160" y="586798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Gerente de Supervisión Social</a:t>
            </a:r>
          </a:p>
          <a:p>
            <a:r>
              <a:rPr lang="es-AR" sz="1600" b="1" dirty="0" smtClean="0"/>
              <a:t>Sindicatura General de la Nación</a:t>
            </a:r>
          </a:p>
          <a:p>
            <a:r>
              <a:rPr lang="es-AR" sz="1600" b="1" dirty="0" smtClean="0"/>
              <a:t>República Argentina</a:t>
            </a:r>
            <a:endParaRPr lang="es-AR" sz="1600" b="1" dirty="0"/>
          </a:p>
        </p:txBody>
      </p:sp>
      <p:sp>
        <p:nvSpPr>
          <p:cNvPr id="2" name="1 Rectángulo"/>
          <p:cNvSpPr/>
          <p:nvPr/>
        </p:nvSpPr>
        <p:spPr>
          <a:xfrm>
            <a:off x="2952328" y="24928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800" b="1" dirty="0" smtClean="0">
                <a:solidFill>
                  <a:srgbClr val="0070C0"/>
                </a:solidFill>
              </a:rPr>
              <a:t>Funciones de Supervisión de la </a:t>
            </a:r>
            <a:r>
              <a:rPr lang="es-AR" sz="2800" b="1" dirty="0" smtClean="0">
                <a:solidFill>
                  <a:srgbClr val="0070C0"/>
                </a:solidFill>
              </a:rPr>
              <a:t>Labor de las Unidades de Auditoría Interna</a:t>
            </a:r>
            <a:endParaRPr lang="es-AR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95736" y="1700808"/>
            <a:ext cx="6408712" cy="44644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65100" dist="292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Ejecución de Tareas y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Proyectos no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Programados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613005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520607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195736" y="1700808"/>
            <a:ext cx="6408712" cy="44644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65100" dist="292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46" y="1772816"/>
            <a:ext cx="5985974" cy="413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Ejecución de Horas </a:t>
            </a:r>
            <a:endParaRPr lang="es-AR" sz="2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Programadas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46158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Supervisión de la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labor de la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Unidad de Auditoría Interna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884610" y="1268760"/>
            <a:ext cx="327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Contenido del informe anual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19218" y="1844824"/>
            <a:ext cx="63572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Alcance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Comentarios y observaciones</a:t>
            </a:r>
          </a:p>
          <a:p>
            <a:pPr marL="631825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Presentación del Plan Anual</a:t>
            </a:r>
          </a:p>
          <a:p>
            <a:pPr marL="631825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Conformación de la UAI</a:t>
            </a:r>
          </a:p>
          <a:p>
            <a:pPr marL="631825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AR" dirty="0" smtClean="0"/>
              <a:t>Ejecución del Planeamiento</a:t>
            </a:r>
          </a:p>
          <a:p>
            <a:pPr marL="895350" indent="-285750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s-AR" dirty="0" smtClean="0"/>
              <a:t>Cumplimiento de las Resoluciones </a:t>
            </a:r>
            <a:r>
              <a:rPr lang="es-AR" dirty="0"/>
              <a:t>15/06 y 73/10 – SGN</a:t>
            </a:r>
            <a:endParaRPr lang="es-AR" dirty="0" smtClean="0"/>
          </a:p>
          <a:p>
            <a:pPr marL="895350" indent="-285750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s-AR" dirty="0" smtClean="0"/>
              <a:t>Cumplimiento Resoluciones 152/02, 45/03 y 3/11 – SGN </a:t>
            </a:r>
          </a:p>
          <a:p>
            <a:pPr marL="895350" indent="-285750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s-AR" dirty="0" smtClean="0"/>
              <a:t>Contribución de los informes UAI al SCI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Opinión del auditado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Conclusión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Anexos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212824815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19672" y="260648"/>
            <a:ext cx="3816424" cy="48578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0587"/>
            <a:ext cx="3816424" cy="48852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245007" y="1237374"/>
            <a:ext cx="3575466" cy="4760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9"/>
          <a:stretch/>
        </p:blipFill>
        <p:spPr bwMode="auto">
          <a:xfrm>
            <a:off x="5245007" y="1237374"/>
            <a:ext cx="3575465" cy="47605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7988300" y="6237312"/>
            <a:ext cx="979488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>
              <a:defRPr/>
            </a:pPr>
            <a:r>
              <a:rPr lang="es-AR" dirty="0">
                <a:solidFill>
                  <a:schemeClr val="tx1"/>
                </a:solidFill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93851764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4"/>
          <p:cNvSpPr txBox="1">
            <a:spLocks noChangeArrowheads="1"/>
          </p:cNvSpPr>
          <p:nvPr/>
        </p:nvSpPr>
        <p:spPr bwMode="auto">
          <a:xfrm>
            <a:off x="2138833" y="2412404"/>
            <a:ext cx="59055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3200" dirty="0"/>
              <a:t>Muchas </a:t>
            </a:r>
            <a:r>
              <a:rPr lang="es-AR" sz="3200" dirty="0" smtClean="0"/>
              <a:t>gracias</a:t>
            </a:r>
          </a:p>
          <a:p>
            <a:pPr algn="ctr"/>
            <a:endParaRPr lang="es-AR" sz="3200" dirty="0"/>
          </a:p>
          <a:p>
            <a:pPr algn="ctr"/>
            <a:r>
              <a:rPr lang="es-AR" sz="3200" dirty="0" smtClean="0"/>
              <a:t>Cr. Marcelo </a:t>
            </a:r>
            <a:r>
              <a:rPr lang="es-AR" sz="3200" dirty="0" err="1" smtClean="0"/>
              <a:t>Cainzos</a:t>
            </a:r>
            <a:endParaRPr lang="es-AR" sz="3200" dirty="0"/>
          </a:p>
          <a:p>
            <a:pPr algn="ctr"/>
            <a:r>
              <a:rPr lang="es-AR" dirty="0" smtClean="0">
                <a:hlinkClick r:id="rId3"/>
              </a:rPr>
              <a:t>mcainzos@sigen.gov.ar</a:t>
            </a:r>
            <a:endParaRPr lang="es-AR" dirty="0" smtClean="0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Aspectos comprendidos en las funciones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de supervisión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016816" y="1700808"/>
            <a:ext cx="59476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hlinkClick r:id="rId3" action="ppaction://hlinksldjump"/>
              </a:rPr>
              <a:t>Aprobación del perfil profesional </a:t>
            </a:r>
            <a:r>
              <a:rPr lang="es-AR" dirty="0" smtClean="0"/>
              <a:t>de los postulantes a cubrir el cargo de Auditor Interno (Res N° 17/2006 – SGN)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Participación en los órganos de selección en los concursos destinados a cubrir vacantes en Unidades de Auditoría Interna (</a:t>
            </a:r>
            <a:r>
              <a:rPr lang="es-AR" dirty="0"/>
              <a:t>Res </a:t>
            </a:r>
            <a:r>
              <a:rPr lang="es-AR" dirty="0" smtClean="0"/>
              <a:t>N° 98/2009 </a:t>
            </a:r>
            <a:r>
              <a:rPr lang="es-AR" dirty="0"/>
              <a:t>– SGP)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Aprobación de las estructuras organizativas de las UAI y sus posteriores modificaciones (Decreto 971/93 y Res. N° 207/2012 SGN)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Aprobación de los planes anuales de auditoría interna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Supervisión de la ejecución de los planes anuales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Supervisión de la labor de las UAI. 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597570" y="3574207"/>
            <a:ext cx="1492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0070C0"/>
                </a:solidFill>
              </a:rPr>
              <a:t>Estructura</a:t>
            </a:r>
            <a:endParaRPr lang="es-AR" sz="2400" b="1" dirty="0">
              <a:solidFill>
                <a:srgbClr val="0070C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1597570" y="4677896"/>
            <a:ext cx="1168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0070C0"/>
                </a:solidFill>
              </a:rPr>
              <a:t>Gestión</a:t>
            </a:r>
            <a:endParaRPr lang="es-AR" sz="2400" b="1" dirty="0">
              <a:solidFill>
                <a:srgbClr val="0070C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603702" y="1670328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0070C0"/>
                </a:solidFill>
              </a:rPr>
              <a:t>RRHH</a:t>
            </a:r>
            <a:endParaRPr lang="es-A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5805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619672" y="1124744"/>
            <a:ext cx="3629545" cy="554461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Supervisión de la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labor de la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Unidad de Auditoría Interna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831917" y="1368957"/>
            <a:ext cx="3316147" cy="547875"/>
          </a:xfrm>
          <a:solidFill>
            <a:srgbClr val="799FCD"/>
          </a:solidFill>
          <a:ln cap="flat" algn="ctr">
            <a:noFill/>
          </a:ln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/>
          <a:p>
            <a:pPr marL="0" indent="0"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MX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Semestral</a:t>
            </a:r>
            <a:endParaRPr lang="es-MX" sz="2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7570" y="1368957"/>
            <a:ext cx="3316147" cy="547875"/>
          </a:xfrm>
          <a:prstGeom prst="rect">
            <a:avLst/>
          </a:prstGeom>
          <a:solidFill>
            <a:srgbClr val="799FCD"/>
          </a:solidFill>
          <a:ln cap="flat" algn="ctr">
            <a:noFill/>
          </a:ln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  <a:defRPr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MX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Anual</a:t>
            </a:r>
            <a:endParaRPr lang="es-MX" sz="2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884610" y="2169169"/>
            <a:ext cx="1150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Objetivo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65412" y="2660719"/>
            <a:ext cx="7007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Evaluar el grado de cumplimiento, correspondiente al año 20##, del Plan Anual de Auditoría de la Unidad de Auditoría Interna </a:t>
            </a:r>
            <a:r>
              <a:rPr lang="es-ES" dirty="0" smtClean="0"/>
              <a:t>XXX </a:t>
            </a:r>
            <a:r>
              <a:rPr lang="es-ES_tradnl" dirty="0"/>
              <a:t>en el marco de las funciones definidas para la Sindicatura General de la Nación en el artículo 104, inc. g) de la Ley N° 24.156</a:t>
            </a:r>
            <a:r>
              <a:rPr lang="es-ES_tradnl" dirty="0" smtClean="0"/>
              <a:t>.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1884610" y="4145012"/>
            <a:ext cx="3263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70C0"/>
                </a:solidFill>
              </a:rPr>
              <a:t>Se trata de una evaluación de medio término que procura informar a la máxima autoridad sobre el grado de ejecución alcanzado y orientar a la UAI para adecuar su labor a fin de lograr un cumplimiento adecuado 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345971" y="1124744"/>
            <a:ext cx="3629545" cy="554461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529016" y="4145012"/>
            <a:ext cx="3263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70C0"/>
                </a:solidFill>
              </a:rPr>
              <a:t>Informa a la máxima autoridad acerca de la gestión llevada a cabo por la Unidad de Auditoría Interna comprendiendo desde la etapa de planificación hasta la emisión de sus informes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29236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Supervisión de la 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labor de la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Unidad de Auditoría Interna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884610" y="1268760"/>
            <a:ext cx="327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70C0"/>
                </a:solidFill>
              </a:rPr>
              <a:t>Contenido del informe anual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19218" y="1844824"/>
            <a:ext cx="63572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Alcance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Comentarios y observaciones</a:t>
            </a:r>
          </a:p>
          <a:p>
            <a:pPr marL="631825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Presentación del Plan Anual</a:t>
            </a:r>
          </a:p>
          <a:p>
            <a:pPr marL="631825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Conformación de la UAI</a:t>
            </a:r>
          </a:p>
          <a:p>
            <a:pPr marL="631825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AR" dirty="0" smtClean="0"/>
              <a:t>Ejecución del Planeamiento</a:t>
            </a:r>
          </a:p>
          <a:p>
            <a:pPr marL="895350" indent="-285750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s-AR" dirty="0" smtClean="0"/>
              <a:t>Cumplimiento de las Resoluciones </a:t>
            </a:r>
            <a:r>
              <a:rPr lang="es-AR" dirty="0"/>
              <a:t>15/06 y 73/10 – SGN</a:t>
            </a:r>
            <a:endParaRPr lang="es-AR" dirty="0" smtClean="0"/>
          </a:p>
          <a:p>
            <a:pPr marL="895350" indent="-285750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s-AR" dirty="0" smtClean="0"/>
              <a:t>Cumplimiento Resoluciones 152/02, 45/03 y 3/11 – SGN </a:t>
            </a:r>
          </a:p>
          <a:p>
            <a:pPr marL="895350" indent="-285750">
              <a:spcBef>
                <a:spcPts val="600"/>
              </a:spcBef>
              <a:buFont typeface="Calibri" panose="020F0502020204030204" pitchFamily="34" charset="0"/>
              <a:buChar char="₋"/>
            </a:pPr>
            <a:r>
              <a:rPr lang="es-AR" dirty="0" smtClean="0"/>
              <a:t>Contribución de los informes UAI al SCI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Opinión del auditado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Conclusión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 smtClean="0"/>
              <a:t>Anexos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9562649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Dotación de 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la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Unidad de Auditoría Interna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 Grupo"/>
          <p:cNvGrpSpPr/>
          <p:nvPr/>
        </p:nvGrpSpPr>
        <p:grpSpPr>
          <a:xfrm>
            <a:off x="2051720" y="1916832"/>
            <a:ext cx="6408712" cy="3528392"/>
            <a:chOff x="2051720" y="1916832"/>
            <a:chExt cx="6408712" cy="3528392"/>
          </a:xfrm>
          <a:solidFill>
            <a:schemeClr val="accent1">
              <a:lumMod val="20000"/>
              <a:lumOff val="80000"/>
            </a:schemeClr>
          </a:solidFill>
          <a:effectLst>
            <a:outerShdw blurRad="114300" dist="279400" dir="12600000" algn="r" rotWithShape="0">
              <a:prstClr val="black">
                <a:alpha val="40000"/>
              </a:prstClr>
            </a:outerShdw>
          </a:effectLst>
        </p:grpSpPr>
        <p:sp>
          <p:nvSpPr>
            <p:cNvPr id="4" name="3 Rectángulo"/>
            <p:cNvSpPr/>
            <p:nvPr/>
          </p:nvSpPr>
          <p:spPr>
            <a:xfrm>
              <a:off x="2051720" y="1916832"/>
              <a:ext cx="6408712" cy="35283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717" y="1988840"/>
              <a:ext cx="6208719" cy="338437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44258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979712" y="2564904"/>
            <a:ext cx="6768752" cy="24482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65100" dist="292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Ejecución de informes</a:t>
            </a:r>
            <a:endParaRPr lang="es-AR" sz="2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Planificados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80" y="2727896"/>
            <a:ext cx="6658160" cy="206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07080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67744" y="2276872"/>
            <a:ext cx="6408712" cy="2664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65100" dist="292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Ejecución de proyectos de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realización no selectiva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69096"/>
            <a:ext cx="6096945" cy="166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65959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95736" y="1628800"/>
            <a:ext cx="6408712" cy="44644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65100" dist="292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99" y="1791141"/>
            <a:ext cx="6178836" cy="406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Ejecución de Proyectos de</a:t>
            </a:r>
          </a:p>
          <a:p>
            <a:r>
              <a:rPr lang="es-AR" sz="2200" b="1" dirty="0">
                <a:latin typeface="Arial" pitchFamily="34" charset="0"/>
                <a:cs typeface="Arial" pitchFamily="34" charset="0"/>
              </a:rPr>
              <a:t>r</a:t>
            </a:r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ealización selectiva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29320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95736" y="1700808"/>
            <a:ext cx="6408712" cy="44644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65100" dist="292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1749970" y="187200"/>
            <a:ext cx="6998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Ejecución de</a:t>
            </a:r>
          </a:p>
          <a:p>
            <a:r>
              <a:rPr lang="es-AR" sz="2200" b="1" dirty="0" smtClean="0">
                <a:latin typeface="Arial" pitchFamily="34" charset="0"/>
                <a:cs typeface="Arial" pitchFamily="34" charset="0"/>
              </a:rPr>
              <a:t>“Otras Actividades”</a:t>
            </a:r>
            <a:endParaRPr lang="es-AR" sz="2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865412" y="980728"/>
            <a:ext cx="6883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12" y="2162696"/>
            <a:ext cx="6119735" cy="321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055153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447</Words>
  <Application>Microsoft Office PowerPoint</Application>
  <PresentationFormat>Presentación en pantalla (4:3)</PresentationFormat>
  <Paragraphs>86</Paragraphs>
  <Slides>14</Slides>
  <Notes>3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Marcelo Cainzos</dc:creator>
  <cp:lastModifiedBy>Marcelo Cainzos</cp:lastModifiedBy>
  <cp:revision>539</cp:revision>
  <cp:lastPrinted>2012-07-12T18:27:52Z</cp:lastPrinted>
  <dcterms:created xsi:type="dcterms:W3CDTF">2011-09-27T13:24:55Z</dcterms:created>
  <dcterms:modified xsi:type="dcterms:W3CDTF">2013-11-11T16:10:20Z</dcterms:modified>
</cp:coreProperties>
</file>