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3" r:id="rId15"/>
    <p:sldId id="270" r:id="rId16"/>
    <p:sldId id="272"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303" r:id="rId40"/>
    <p:sldId id="320" r:id="rId41"/>
    <p:sldId id="321" r:id="rId42"/>
    <p:sldId id="322" r:id="rId43"/>
    <p:sldId id="304" r:id="rId44"/>
    <p:sldId id="323" r:id="rId45"/>
    <p:sldId id="324" r:id="rId46"/>
    <p:sldId id="325" r:id="rId47"/>
    <p:sldId id="326" r:id="rId48"/>
    <p:sldId id="327" r:id="rId49"/>
    <p:sldId id="328" r:id="rId50"/>
    <p:sldId id="329" r:id="rId51"/>
    <p:sldId id="330" r:id="rId52"/>
    <p:sldId id="331" r:id="rId53"/>
    <p:sldId id="305" r:id="rId54"/>
    <p:sldId id="332" r:id="rId55"/>
    <p:sldId id="307" r:id="rId56"/>
    <p:sldId id="308" r:id="rId57"/>
    <p:sldId id="309" r:id="rId58"/>
    <p:sldId id="310" r:id="rId59"/>
    <p:sldId id="311" r:id="rId60"/>
    <p:sldId id="312" r:id="rId61"/>
    <p:sldId id="313" r:id="rId62"/>
    <p:sldId id="315" r:id="rId63"/>
    <p:sldId id="316" r:id="rId64"/>
    <p:sldId id="317" r:id="rId65"/>
    <p:sldId id="318" r:id="rId66"/>
    <p:sldId id="319" r:id="rId67"/>
    <p:sldId id="314" r:id="rId6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6" d="100"/>
          <a:sy n="116" d="100"/>
        </p:scale>
        <p:origin x="-1446"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driana\Documents\Grafico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Adriana\Documents\Grafico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cat>
            <c:strRef>
              <c:f>'Ejem 1'!$A$3:$H$3</c:f>
              <c:strCache>
                <c:ptCount val="8"/>
                <c:pt idx="0">
                  <c:v>Por demora en la atención</c:v>
                </c:pt>
                <c:pt idx="1">
                  <c:v>Por falta de cordialidad en la atención </c:v>
                </c:pt>
                <c:pt idx="2">
                  <c:v>Por falta de idoneidad en la información</c:v>
                </c:pt>
                <c:pt idx="3">
                  <c:v>Por malas condiciones edilicias</c:v>
                </c:pt>
                <c:pt idx="4">
                  <c:v>Por el método de atención </c:v>
                </c:pt>
                <c:pt idx="5">
                  <c:v>Por relación costo-precio </c:v>
                </c:pt>
                <c:pt idx="6">
                  <c:v>Porque las otras formas de información no son buenas</c:v>
                </c:pt>
                <c:pt idx="7">
                  <c:v>Otras</c:v>
                </c:pt>
              </c:strCache>
            </c:strRef>
          </c:cat>
          <c:val>
            <c:numRef>
              <c:f>'Ejem 1'!$A$5:$H$5</c:f>
              <c:numCache>
                <c:formatCode>General</c:formatCode>
                <c:ptCount val="8"/>
                <c:pt idx="0">
                  <c:v>22</c:v>
                </c:pt>
                <c:pt idx="1">
                  <c:v>20</c:v>
                </c:pt>
                <c:pt idx="2">
                  <c:v>18</c:v>
                </c:pt>
                <c:pt idx="3">
                  <c:v>15</c:v>
                </c:pt>
                <c:pt idx="4">
                  <c:v>15</c:v>
                </c:pt>
                <c:pt idx="5">
                  <c:v>12</c:v>
                </c:pt>
                <c:pt idx="6">
                  <c:v>11</c:v>
                </c:pt>
                <c:pt idx="7">
                  <c:v>7</c:v>
                </c:pt>
              </c:numCache>
            </c:numRef>
          </c:val>
        </c:ser>
        <c:dLbls>
          <c:showLegendKey val="0"/>
          <c:showVal val="0"/>
          <c:showCatName val="0"/>
          <c:showSerName val="0"/>
          <c:showPercent val="0"/>
          <c:showBubbleSize val="0"/>
        </c:dLbls>
        <c:gapWidth val="150"/>
        <c:axId val="28059520"/>
        <c:axId val="28061056"/>
      </c:barChart>
      <c:lineChart>
        <c:grouping val="standard"/>
        <c:varyColors val="0"/>
        <c:ser>
          <c:idx val="1"/>
          <c:order val="1"/>
          <c:val>
            <c:numRef>
              <c:f>'Ejem 1'!$A$9:$H$9</c:f>
              <c:numCache>
                <c:formatCode>0.00%</c:formatCode>
                <c:ptCount val="8"/>
                <c:pt idx="0">
                  <c:v>0.18333333333333454</c:v>
                </c:pt>
                <c:pt idx="1">
                  <c:v>0.35000000000000031</c:v>
                </c:pt>
                <c:pt idx="2">
                  <c:v>0.5</c:v>
                </c:pt>
                <c:pt idx="3">
                  <c:v>0.62500000000000366</c:v>
                </c:pt>
                <c:pt idx="4">
                  <c:v>0.75000000000000366</c:v>
                </c:pt>
                <c:pt idx="5">
                  <c:v>0.85000000000000064</c:v>
                </c:pt>
                <c:pt idx="6">
                  <c:v>0.94166666666666654</c:v>
                </c:pt>
                <c:pt idx="7">
                  <c:v>1</c:v>
                </c:pt>
              </c:numCache>
            </c:numRef>
          </c:val>
          <c:smooth val="0"/>
        </c:ser>
        <c:ser>
          <c:idx val="2"/>
          <c:order val="2"/>
          <c:spPr>
            <a:ln>
              <a:solidFill>
                <a:srgbClr val="FF0000"/>
              </a:solidFill>
            </a:ln>
          </c:spPr>
          <c:marker>
            <c:symbol val="circle"/>
            <c:size val="7"/>
          </c:marker>
          <c:val>
            <c:numRef>
              <c:f>'Ejem 1'!$A$10:$H$10</c:f>
              <c:numCache>
                <c:formatCode>0.00%</c:formatCode>
                <c:ptCount val="8"/>
                <c:pt idx="0">
                  <c:v>0.2</c:v>
                </c:pt>
                <c:pt idx="1">
                  <c:v>0.2</c:v>
                </c:pt>
                <c:pt idx="2">
                  <c:v>0.2</c:v>
                </c:pt>
                <c:pt idx="3">
                  <c:v>0.2</c:v>
                </c:pt>
                <c:pt idx="4">
                  <c:v>0.2</c:v>
                </c:pt>
                <c:pt idx="5">
                  <c:v>0.2</c:v>
                </c:pt>
                <c:pt idx="6">
                  <c:v>0.2</c:v>
                </c:pt>
                <c:pt idx="7">
                  <c:v>0.2</c:v>
                </c:pt>
              </c:numCache>
            </c:numRef>
          </c:val>
          <c:smooth val="0"/>
        </c:ser>
        <c:dLbls>
          <c:showLegendKey val="0"/>
          <c:showVal val="0"/>
          <c:showCatName val="0"/>
          <c:showSerName val="0"/>
          <c:showPercent val="0"/>
          <c:showBubbleSize val="0"/>
        </c:dLbls>
        <c:marker val="1"/>
        <c:smooth val="0"/>
        <c:axId val="28068864"/>
        <c:axId val="28067328"/>
      </c:lineChart>
      <c:catAx>
        <c:axId val="28059520"/>
        <c:scaling>
          <c:orientation val="minMax"/>
        </c:scaling>
        <c:delete val="0"/>
        <c:axPos val="b"/>
        <c:majorTickMark val="out"/>
        <c:minorTickMark val="none"/>
        <c:tickLblPos val="nextTo"/>
        <c:txPr>
          <a:bodyPr rot="-5400000" vert="horz"/>
          <a:lstStyle/>
          <a:p>
            <a:pPr>
              <a:defRPr sz="1000" b="0"/>
            </a:pPr>
            <a:endParaRPr lang="es-AR"/>
          </a:p>
        </c:txPr>
        <c:crossAx val="28061056"/>
        <c:crosses val="autoZero"/>
        <c:auto val="1"/>
        <c:lblAlgn val="ctr"/>
        <c:lblOffset val="100"/>
        <c:noMultiLvlLbl val="0"/>
      </c:catAx>
      <c:valAx>
        <c:axId val="28061056"/>
        <c:scaling>
          <c:orientation val="minMax"/>
          <c:max val="120"/>
          <c:min val="0"/>
        </c:scaling>
        <c:delete val="0"/>
        <c:axPos val="l"/>
        <c:majorGridlines/>
        <c:title>
          <c:tx>
            <c:rich>
              <a:bodyPr rot="-5400000" vert="horz"/>
              <a:lstStyle/>
              <a:p>
                <a:pPr>
                  <a:defRPr/>
                </a:pPr>
                <a:r>
                  <a:rPr lang="en-US"/>
                  <a:t>Frecuencia</a:t>
                </a:r>
              </a:p>
            </c:rich>
          </c:tx>
          <c:overlay val="0"/>
        </c:title>
        <c:numFmt formatCode="General" sourceLinked="1"/>
        <c:majorTickMark val="out"/>
        <c:minorTickMark val="none"/>
        <c:tickLblPos val="nextTo"/>
        <c:crossAx val="28059520"/>
        <c:crosses val="autoZero"/>
        <c:crossBetween val="between"/>
      </c:valAx>
      <c:valAx>
        <c:axId val="28067328"/>
        <c:scaling>
          <c:orientation val="minMax"/>
          <c:max val="1"/>
        </c:scaling>
        <c:delete val="0"/>
        <c:axPos val="r"/>
        <c:numFmt formatCode="0.00%" sourceLinked="1"/>
        <c:majorTickMark val="out"/>
        <c:minorTickMark val="none"/>
        <c:tickLblPos val="nextTo"/>
        <c:crossAx val="28068864"/>
        <c:crosses val="max"/>
        <c:crossBetween val="between"/>
      </c:valAx>
      <c:catAx>
        <c:axId val="28068864"/>
        <c:scaling>
          <c:orientation val="minMax"/>
        </c:scaling>
        <c:delete val="1"/>
        <c:axPos val="b"/>
        <c:majorTickMark val="out"/>
        <c:minorTickMark val="none"/>
        <c:tickLblPos val="none"/>
        <c:crossAx val="28067328"/>
        <c:crosses val="autoZero"/>
        <c:auto val="1"/>
        <c:lblAlgn val="ctr"/>
        <c:lblOffset val="100"/>
        <c:noMultiLvlLbl val="0"/>
      </c:catAx>
      <c:spPr>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c:spPr>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cat>
            <c:strRef>
              <c:f>'Ejem 2'!$A$3:$E$3</c:f>
              <c:strCache>
                <c:ptCount val="5"/>
                <c:pt idx="0">
                  <c:v>Porque pierden el tiempo (hablando por celular, paseando, haciendo otras cosas) </c:v>
                </c:pt>
                <c:pt idx="1">
                  <c:v>Porque el personal es lerdo </c:v>
                </c:pt>
                <c:pt idx="2">
                  <c:v>Porque hay poco personal </c:v>
                </c:pt>
                <c:pt idx="3">
                  <c:v>Porque no le anda la PC </c:v>
                </c:pt>
                <c:pt idx="4">
                  <c:v>Otras: </c:v>
                </c:pt>
              </c:strCache>
            </c:strRef>
          </c:cat>
          <c:val>
            <c:numRef>
              <c:f>'Ejem 2'!$A$5:$E$5</c:f>
              <c:numCache>
                <c:formatCode>General</c:formatCode>
                <c:ptCount val="5"/>
                <c:pt idx="0">
                  <c:v>8</c:v>
                </c:pt>
                <c:pt idx="1">
                  <c:v>5</c:v>
                </c:pt>
                <c:pt idx="2">
                  <c:v>4</c:v>
                </c:pt>
                <c:pt idx="3">
                  <c:v>3</c:v>
                </c:pt>
                <c:pt idx="4">
                  <c:v>2</c:v>
                </c:pt>
              </c:numCache>
            </c:numRef>
          </c:val>
        </c:ser>
        <c:dLbls>
          <c:showLegendKey val="0"/>
          <c:showVal val="0"/>
          <c:showCatName val="0"/>
          <c:showSerName val="0"/>
          <c:showPercent val="0"/>
          <c:showBubbleSize val="0"/>
        </c:dLbls>
        <c:gapWidth val="150"/>
        <c:axId val="30895488"/>
        <c:axId val="30897280"/>
      </c:barChart>
      <c:lineChart>
        <c:grouping val="standard"/>
        <c:varyColors val="0"/>
        <c:ser>
          <c:idx val="1"/>
          <c:order val="1"/>
          <c:val>
            <c:numRef>
              <c:f>'Ejem 2'!$A$9:$E$9</c:f>
              <c:numCache>
                <c:formatCode>0.00%</c:formatCode>
                <c:ptCount val="5"/>
                <c:pt idx="0">
                  <c:v>0.36363636363636381</c:v>
                </c:pt>
                <c:pt idx="1">
                  <c:v>0.59090909090909094</c:v>
                </c:pt>
                <c:pt idx="2">
                  <c:v>0.77272727272727715</c:v>
                </c:pt>
                <c:pt idx="3">
                  <c:v>0.90909090909090906</c:v>
                </c:pt>
                <c:pt idx="4">
                  <c:v>1</c:v>
                </c:pt>
              </c:numCache>
            </c:numRef>
          </c:val>
          <c:smooth val="0"/>
        </c:ser>
        <c:ser>
          <c:idx val="2"/>
          <c:order val="2"/>
          <c:spPr>
            <a:ln>
              <a:solidFill>
                <a:srgbClr val="FF0000"/>
              </a:solidFill>
            </a:ln>
          </c:spPr>
          <c:marker>
            <c:symbol val="none"/>
          </c:marker>
          <c:val>
            <c:numRef>
              <c:f>'Ejem 2'!$A$10:$E$10</c:f>
              <c:numCache>
                <c:formatCode>0.00%</c:formatCode>
                <c:ptCount val="5"/>
                <c:pt idx="0">
                  <c:v>0.2</c:v>
                </c:pt>
                <c:pt idx="1">
                  <c:v>0.2</c:v>
                </c:pt>
                <c:pt idx="2">
                  <c:v>0.2</c:v>
                </c:pt>
                <c:pt idx="3">
                  <c:v>0.2</c:v>
                </c:pt>
                <c:pt idx="4">
                  <c:v>0.2</c:v>
                </c:pt>
              </c:numCache>
            </c:numRef>
          </c:val>
          <c:smooth val="0"/>
        </c:ser>
        <c:dLbls>
          <c:showLegendKey val="0"/>
          <c:showVal val="0"/>
          <c:showCatName val="0"/>
          <c:showSerName val="0"/>
          <c:showPercent val="0"/>
          <c:showBubbleSize val="0"/>
        </c:dLbls>
        <c:marker val="1"/>
        <c:smooth val="0"/>
        <c:axId val="30900992"/>
        <c:axId val="30899200"/>
      </c:lineChart>
      <c:catAx>
        <c:axId val="30895488"/>
        <c:scaling>
          <c:orientation val="minMax"/>
        </c:scaling>
        <c:delete val="0"/>
        <c:axPos val="b"/>
        <c:majorTickMark val="out"/>
        <c:minorTickMark val="none"/>
        <c:tickLblPos val="nextTo"/>
        <c:txPr>
          <a:bodyPr rot="-5400000" vert="horz"/>
          <a:lstStyle/>
          <a:p>
            <a:pPr>
              <a:defRPr sz="1000" b="0"/>
            </a:pPr>
            <a:endParaRPr lang="es-AR"/>
          </a:p>
        </c:txPr>
        <c:crossAx val="30897280"/>
        <c:crosses val="autoZero"/>
        <c:auto val="1"/>
        <c:lblAlgn val="ctr"/>
        <c:lblOffset val="100"/>
        <c:noMultiLvlLbl val="0"/>
      </c:catAx>
      <c:valAx>
        <c:axId val="30897280"/>
        <c:scaling>
          <c:orientation val="minMax"/>
          <c:max val="22"/>
          <c:min val="0"/>
        </c:scaling>
        <c:delete val="0"/>
        <c:axPos val="l"/>
        <c:majorGridlines/>
        <c:title>
          <c:tx>
            <c:rich>
              <a:bodyPr rot="-5400000" vert="horz"/>
              <a:lstStyle/>
              <a:p>
                <a:pPr>
                  <a:defRPr/>
                </a:pPr>
                <a:r>
                  <a:rPr lang="en-US"/>
                  <a:t>Frecuencia</a:t>
                </a:r>
              </a:p>
            </c:rich>
          </c:tx>
          <c:overlay val="0"/>
        </c:title>
        <c:numFmt formatCode="General" sourceLinked="1"/>
        <c:majorTickMark val="out"/>
        <c:minorTickMark val="none"/>
        <c:tickLblPos val="nextTo"/>
        <c:crossAx val="30895488"/>
        <c:crosses val="autoZero"/>
        <c:crossBetween val="between"/>
        <c:majorUnit val="2"/>
      </c:valAx>
      <c:valAx>
        <c:axId val="30899200"/>
        <c:scaling>
          <c:orientation val="minMax"/>
          <c:max val="1"/>
        </c:scaling>
        <c:delete val="0"/>
        <c:axPos val="r"/>
        <c:numFmt formatCode="0.00%" sourceLinked="1"/>
        <c:majorTickMark val="out"/>
        <c:minorTickMark val="none"/>
        <c:tickLblPos val="nextTo"/>
        <c:crossAx val="30900992"/>
        <c:crosses val="max"/>
        <c:crossBetween val="between"/>
      </c:valAx>
      <c:catAx>
        <c:axId val="30900992"/>
        <c:scaling>
          <c:orientation val="minMax"/>
        </c:scaling>
        <c:delete val="1"/>
        <c:axPos val="b"/>
        <c:majorTickMark val="out"/>
        <c:minorTickMark val="none"/>
        <c:tickLblPos val="none"/>
        <c:crossAx val="30899200"/>
        <c:crosses val="autoZero"/>
        <c:auto val="1"/>
        <c:lblAlgn val="ctr"/>
        <c:lblOffset val="100"/>
        <c:noMultiLvlLbl val="0"/>
      </c:catAx>
      <c:spPr>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c:spPr>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7BAB5-2917-43EF-8B46-2EF6C8E3039F}" type="datetimeFigureOut">
              <a:rPr lang="es-AR" smtClean="0"/>
              <a:pPr/>
              <a:t>28/08/2014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DBD22-2FF7-44C0-8123-483DC1AE906D}" type="slidenum">
              <a:rPr lang="es-AR" smtClean="0"/>
              <a:pPr/>
              <a:t>‹Nº›</a:t>
            </a:fld>
            <a:endParaRPr lang="es-AR"/>
          </a:p>
        </p:txBody>
      </p:sp>
    </p:spTree>
    <p:extLst>
      <p:ext uri="{BB962C8B-B14F-4D97-AF65-F5344CB8AC3E}">
        <p14:creationId xmlns:p14="http://schemas.microsoft.com/office/powerpoint/2010/main" val="348267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5BDC3B-3549-4AB5-A43D-CAB1B26CF461}" type="slidenum">
              <a:rPr lang="es-ES" smtClean="0"/>
              <a:pPr/>
              <a:t>11</a:t>
            </a:fld>
            <a:endParaRPr lang="es-ES" smtClean="0"/>
          </a:p>
        </p:txBody>
      </p:sp>
      <p:sp>
        <p:nvSpPr>
          <p:cNvPr id="7065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70660" name="Rectangle 3"/>
          <p:cNvSpPr>
            <a:spLocks noGrp="1" noChangeArrowheads="1"/>
          </p:cNvSpPr>
          <p:nvPr>
            <p:ph type="body" idx="1"/>
          </p:nvPr>
        </p:nvSpPr>
        <p:spPr>
          <a:noFill/>
          <a:ln/>
        </p:spPr>
        <p:txBody>
          <a:bodyPr lIns="89722" tIns="44861" rIns="89722" bIns="44861"/>
          <a:lstStyle/>
          <a:p>
            <a:pPr eaLnBrk="1" hangingPunct="1"/>
            <a:r>
              <a:rPr lang="es-ES_tradnl" smtClean="0"/>
              <a:t>Cuando se usa software para la verificación de requisitos especificados este debe ser validado previamente a su uso. En el caso que el software utilizado para ensayar un producto haya sido diseñado específicamente para este propósito, este debe cumplir con los requisitos para desarrollo de producto explicitados en el punto 7.3 de la norma.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6D96EB9-BA16-48B9-BB7D-1D670BDD20FB}" type="slidenum">
              <a:rPr lang="es-ES" smtClean="0"/>
              <a:pPr/>
              <a:t>62</a:t>
            </a:fld>
            <a:endParaRPr lang="es-ES" smtClean="0"/>
          </a:p>
        </p:txBody>
      </p:sp>
      <p:sp>
        <p:nvSpPr>
          <p:cNvPr id="7168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71684" name="Rectangle 3"/>
          <p:cNvSpPr>
            <a:spLocks noGrp="1" noChangeArrowheads="1"/>
          </p:cNvSpPr>
          <p:nvPr>
            <p:ph type="body" idx="1"/>
          </p:nvPr>
        </p:nvSpPr>
        <p:spPr>
          <a:noFill/>
          <a:ln/>
        </p:spPr>
        <p:txBody>
          <a:bodyPr lIns="89722" tIns="44861" rIns="89722" bIns="44861"/>
          <a:lstStyle/>
          <a:p>
            <a:pPr eaLnBrk="1" hangingPunct="1"/>
            <a:r>
              <a:rPr lang="es-ES_tradnl" smtClean="0"/>
              <a:t>Cuando se usa software para la verificación de requisitos especificados este debe ser validado previamente a su uso. En el caso que el software utilizado para ensayar un producto haya sido diseñado específicamente para este propósito, este debe cumplir con los requisitos para desarrollo de producto explicitados en el punto 7.3 de la norma.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773F17A-3E4D-49F5-91D5-140920877A70}" type="datetimeFigureOut">
              <a:rPr lang="es-AR" smtClean="0"/>
              <a:pPr/>
              <a:t>28/08/2014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0B00E0CF-547A-41E6-BA9A-6116E767975B}" type="slidenum">
              <a:rPr lang="es-AR" smtClean="0"/>
              <a:pPr/>
              <a:t>‹Nº›</a:t>
            </a:fld>
            <a:endParaRPr lang="es-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17A-3E4D-49F5-91D5-140920877A70}" type="datetimeFigureOut">
              <a:rPr lang="es-AR" smtClean="0"/>
              <a:pPr/>
              <a:t>28/08/2014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0E0CF-547A-41E6-BA9A-6116E767975B}"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b="1" dirty="0" smtClean="0">
                <a:latin typeface="Swis721 BT" pitchFamily="34" charset="0"/>
              </a:rPr>
              <a:t>TALLER DE </a:t>
            </a:r>
            <a:r>
              <a:rPr lang="es-AR" b="1" dirty="0" smtClean="0">
                <a:latin typeface="Swis721 BT" pitchFamily="34" charset="0"/>
              </a:rPr>
              <a:t>TRATAMIENTO DE NO CONFORMIDADES. </a:t>
            </a:r>
            <a:endParaRPr lang="es-AR" dirty="0"/>
          </a:p>
        </p:txBody>
      </p:sp>
      <p:sp>
        <p:nvSpPr>
          <p:cNvPr id="3" name="2 Subtítulo"/>
          <p:cNvSpPr>
            <a:spLocks noGrp="1"/>
          </p:cNvSpPr>
          <p:nvPr>
            <p:ph type="subTitle" idx="1"/>
          </p:nvPr>
        </p:nvSpPr>
        <p:spPr/>
        <p:txBody>
          <a:bodyPr/>
          <a:lstStyle/>
          <a:p>
            <a:r>
              <a:rPr lang="es-AR" b="1" dirty="0" smtClean="0">
                <a:solidFill>
                  <a:schemeClr val="tx1"/>
                </a:solidFill>
                <a:effectLst>
                  <a:outerShdw blurRad="38100" dist="38100" dir="2700000" algn="tl">
                    <a:srgbClr val="C0C0C0"/>
                  </a:outerShdw>
                </a:effectLst>
                <a:latin typeface="Swis721 BT" pitchFamily="34" charset="0"/>
                <a:cs typeface="Arial" pitchFamily="34" charset="0"/>
              </a:rPr>
              <a:t>Abril de 2014</a:t>
            </a:r>
          </a:p>
          <a:p>
            <a:r>
              <a:rPr lang="es-AR" b="1" dirty="0" smtClean="0">
                <a:solidFill>
                  <a:schemeClr val="tx1"/>
                </a:solidFill>
                <a:effectLst>
                  <a:outerShdw blurRad="38100" dist="38100" dir="2700000" algn="tl">
                    <a:srgbClr val="C0C0C0"/>
                  </a:outerShdw>
                </a:effectLst>
                <a:latin typeface="Swis721 BT" pitchFamily="34" charset="0"/>
                <a:cs typeface="Arial" pitchFamily="34" charset="0"/>
              </a:rPr>
              <a:t>Ing. Adriana Palacios</a:t>
            </a:r>
          </a:p>
          <a:p>
            <a:endParaRPr lang="es-AR"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0" y="-71438"/>
            <a:ext cx="9144000" cy="1143001"/>
          </a:xfrm>
        </p:spPr>
        <p:txBody>
          <a:bodyPr>
            <a:normAutofit fontScale="90000"/>
          </a:bodyPr>
          <a:lstStyle/>
          <a:p>
            <a:r>
              <a:rPr lang="es-AR" sz="3700" b="1" u="sng" smtClean="0"/>
              <a:t>CAMINO DE LA IDENTIFICACIÓN Y GESTIÓN DE UNA NO CONFORMIDAD</a:t>
            </a:r>
          </a:p>
        </p:txBody>
      </p:sp>
      <p:sp>
        <p:nvSpPr>
          <p:cNvPr id="19459" name="2 Marcador de contenido"/>
          <p:cNvSpPr>
            <a:spLocks noGrp="1"/>
          </p:cNvSpPr>
          <p:nvPr>
            <p:ph idx="1"/>
          </p:nvPr>
        </p:nvSpPr>
        <p:spPr>
          <a:xfrm>
            <a:off x="285750" y="1671638"/>
            <a:ext cx="9144000" cy="4757758"/>
          </a:xfrm>
        </p:spPr>
        <p:txBody>
          <a:bodyPr>
            <a:normAutofit fontScale="92500" lnSpcReduction="10000"/>
          </a:bodyPr>
          <a:lstStyle/>
          <a:p>
            <a:pPr>
              <a:buFontTx/>
              <a:buNone/>
            </a:pPr>
            <a:r>
              <a:rPr lang="es-AR" sz="1900" b="1" u="sng" dirty="0" smtClean="0"/>
              <a:t>DETECCIÓN DE NO CONFORMIDAD</a:t>
            </a:r>
            <a:r>
              <a:rPr lang="es-AR" sz="1900" b="1" dirty="0" smtClean="0"/>
              <a:t> (ES UN </a:t>
            </a:r>
            <a:r>
              <a:rPr lang="es-AR" sz="1900" b="1" u="sng" dirty="0" smtClean="0"/>
              <a:t>INCUMPLIMIENTO A UN REQUISITO</a:t>
            </a:r>
            <a:r>
              <a:rPr lang="es-AR" sz="1900" b="1" dirty="0" smtClean="0"/>
              <a:t>, RESPALDADO POR UNA </a:t>
            </a:r>
            <a:r>
              <a:rPr lang="es-AR" sz="1900" b="1" u="sng" dirty="0" smtClean="0"/>
              <a:t>EVIDENCIA OBJETIVA</a:t>
            </a:r>
            <a:r>
              <a:rPr lang="es-AR" sz="1900" b="1" dirty="0" smtClean="0"/>
              <a:t>)</a:t>
            </a:r>
          </a:p>
          <a:p>
            <a:pPr>
              <a:buFontTx/>
              <a:buNone/>
            </a:pPr>
            <a:endParaRPr lang="es-AR" sz="1900" b="1" dirty="0" smtClean="0"/>
          </a:p>
          <a:p>
            <a:pPr>
              <a:buFontTx/>
              <a:buNone/>
            </a:pPr>
            <a:endParaRPr lang="es-AR" sz="1900" b="1" dirty="0" smtClean="0"/>
          </a:p>
          <a:p>
            <a:pPr>
              <a:buFontTx/>
              <a:buNone/>
            </a:pPr>
            <a:endParaRPr lang="es-AR" sz="1900" b="1" dirty="0" smtClean="0"/>
          </a:p>
          <a:p>
            <a:pPr>
              <a:buFontTx/>
              <a:buNone/>
            </a:pPr>
            <a:r>
              <a:rPr lang="es-AR" sz="1900" b="1" dirty="0" smtClean="0"/>
              <a:t>SE COMPARA CON EL </a:t>
            </a:r>
            <a:r>
              <a:rPr lang="es-AR" sz="1900" b="1" u="sng" dirty="0" smtClean="0"/>
              <a:t>CRITERIO </a:t>
            </a:r>
            <a:r>
              <a:rPr lang="es-AR" sz="1900" b="1" dirty="0" smtClean="0"/>
              <a:t>(NORMA ISO 9001 U OTRAS NORMAS Y DOCUMENTOS </a:t>
            </a:r>
          </a:p>
          <a:p>
            <a:pPr>
              <a:buFontTx/>
              <a:buNone/>
            </a:pPr>
            <a:r>
              <a:rPr lang="es-AR" sz="1900" b="1" dirty="0" smtClean="0"/>
              <a:t>DE LA ORGANIZACIÓN)</a:t>
            </a:r>
          </a:p>
          <a:p>
            <a:pPr>
              <a:buFontTx/>
              <a:buNone/>
            </a:pPr>
            <a:endParaRPr lang="es-AR" sz="1900" b="1" dirty="0" smtClean="0"/>
          </a:p>
          <a:p>
            <a:pPr>
              <a:buFontTx/>
              <a:buNone/>
            </a:pPr>
            <a:endParaRPr lang="es-AR" sz="1900" b="1" dirty="0" smtClean="0"/>
          </a:p>
          <a:p>
            <a:pPr>
              <a:buFontTx/>
              <a:buNone/>
            </a:pPr>
            <a:r>
              <a:rPr lang="es-AR" sz="1900" b="1" dirty="0" smtClean="0"/>
              <a:t>SE DETERMINA LA </a:t>
            </a:r>
            <a:r>
              <a:rPr lang="es-AR" sz="1900" b="1" u="sng" dirty="0" smtClean="0"/>
              <a:t>CATEGORÍA DEL HALLAZGO </a:t>
            </a:r>
            <a:r>
              <a:rPr lang="es-AR" sz="1900" b="1" dirty="0" smtClean="0"/>
              <a:t>(ESTABLECIDAS POR LA ORGANIZACIÓN O ENTE CERTIFICADOR): NO CONFORMIDAD, OBSERVACIÓN, OPORTUNIDAD DE MEJORA, NO CONFORMIDAD MAYOR Y MENOR</a:t>
            </a:r>
          </a:p>
          <a:p>
            <a:pPr>
              <a:buFontTx/>
              <a:buNone/>
            </a:pPr>
            <a:endParaRPr lang="es-AR" sz="1900" b="1" dirty="0" smtClean="0"/>
          </a:p>
          <a:p>
            <a:pPr>
              <a:buFontTx/>
              <a:buNone/>
            </a:pPr>
            <a:endParaRPr lang="es-AR" sz="1900" b="1" dirty="0" smtClean="0"/>
          </a:p>
          <a:p>
            <a:pPr>
              <a:buFontTx/>
              <a:buNone/>
            </a:pPr>
            <a:r>
              <a:rPr lang="es-AR" sz="1900" b="1" dirty="0" smtClean="0"/>
              <a:t>SE DETERMINA LA </a:t>
            </a:r>
            <a:r>
              <a:rPr lang="es-AR" sz="1900" b="1" u="sng" dirty="0" smtClean="0"/>
              <a:t>GESTIÓN POSTERIOR</a:t>
            </a:r>
            <a:r>
              <a:rPr lang="es-AR" sz="1900" b="1" dirty="0" smtClean="0"/>
              <a:t>: ACCIONES CORRECTIVAS, CORRECCIONES; ACCIONES PREVENTIVAS</a:t>
            </a:r>
          </a:p>
        </p:txBody>
      </p:sp>
      <p:cxnSp>
        <p:nvCxnSpPr>
          <p:cNvPr id="5" name="4 Conector recto de flecha"/>
          <p:cNvCxnSpPr/>
          <p:nvPr/>
        </p:nvCxnSpPr>
        <p:spPr>
          <a:xfrm rot="5400000">
            <a:off x="3962398" y="2538404"/>
            <a:ext cx="792163" cy="158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rot="5400000">
            <a:off x="3998117" y="3860007"/>
            <a:ext cx="720725" cy="158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rot="5400000">
            <a:off x="3926680" y="5288766"/>
            <a:ext cx="863600" cy="158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171" name="Rectangle 3"/>
          <p:cNvSpPr>
            <a:spLocks noGrp="1" noChangeArrowheads="1"/>
          </p:cNvSpPr>
          <p:nvPr>
            <p:ph type="body" idx="1"/>
          </p:nvPr>
        </p:nvSpPr>
        <p:spPr>
          <a:xfrm>
            <a:off x="214313" y="44450"/>
            <a:ext cx="8929687" cy="4800600"/>
          </a:xfrm>
        </p:spPr>
        <p:txBody>
          <a:bodyPr>
            <a:noAutofit/>
          </a:bodyPr>
          <a:lstStyle/>
          <a:p>
            <a:pPr lvl="1" eaLnBrk="1" hangingPunct="1">
              <a:buClr>
                <a:srgbClr val="FF0066"/>
              </a:buClr>
              <a:buFontTx/>
              <a:buNone/>
            </a:pPr>
            <a:r>
              <a:rPr lang="es-ES_tradnl" sz="2400" b="1" u="sng" dirty="0" smtClean="0"/>
              <a:t>8.5.2  Acciones correctivas (9001)</a:t>
            </a:r>
          </a:p>
          <a:p>
            <a:pPr>
              <a:buFontTx/>
              <a:buNone/>
            </a:pPr>
            <a:r>
              <a:rPr lang="es-AR" sz="2400" dirty="0" smtClean="0"/>
              <a:t>La organización debe tomar </a:t>
            </a:r>
            <a:r>
              <a:rPr lang="es-AR" sz="2400" u="sng" dirty="0" smtClean="0"/>
              <a:t>acciones </a:t>
            </a:r>
            <a:r>
              <a:rPr lang="es-AR" sz="2400" dirty="0" smtClean="0"/>
              <a:t>para eliminar las</a:t>
            </a:r>
          </a:p>
          <a:p>
            <a:pPr>
              <a:buFontTx/>
              <a:buNone/>
            </a:pPr>
            <a:r>
              <a:rPr lang="es-AR" sz="2400" dirty="0" smtClean="0"/>
              <a:t> </a:t>
            </a:r>
            <a:r>
              <a:rPr lang="es-AR" sz="2400" u="sng" dirty="0" smtClean="0"/>
              <a:t>causas de las no conformidades </a:t>
            </a:r>
            <a:r>
              <a:rPr lang="es-AR" sz="2400" dirty="0" smtClean="0"/>
              <a:t>con objeto de </a:t>
            </a:r>
          </a:p>
          <a:p>
            <a:pPr>
              <a:buFontTx/>
              <a:buNone/>
            </a:pPr>
            <a:r>
              <a:rPr lang="es-AR" sz="2400" dirty="0" smtClean="0"/>
              <a:t>prevenir que vuelvan a ocurrir. Las acciones correctivas deben ser apropiadas a los efectos de las no conformidades encontradas.</a:t>
            </a:r>
          </a:p>
          <a:p>
            <a:pPr>
              <a:buFontTx/>
              <a:buNone/>
            </a:pPr>
            <a:r>
              <a:rPr lang="es-AR" sz="2400" dirty="0" smtClean="0"/>
              <a:t>Debe establecerse un procedimiento documentado para definir</a:t>
            </a:r>
          </a:p>
          <a:p>
            <a:pPr>
              <a:buFontTx/>
              <a:buNone/>
            </a:pPr>
            <a:r>
              <a:rPr lang="es-AR" sz="2400" dirty="0" smtClean="0"/>
              <a:t> los requisitos para:</a:t>
            </a:r>
          </a:p>
          <a:p>
            <a:pPr>
              <a:buFontTx/>
              <a:buNone/>
            </a:pPr>
            <a:r>
              <a:rPr lang="es-AR" sz="2400" dirty="0" smtClean="0"/>
              <a:t>a) revisar las no conformidades (incluyendo las quejas de los clientes), </a:t>
            </a:r>
          </a:p>
          <a:p>
            <a:pPr>
              <a:buFontTx/>
              <a:buNone/>
            </a:pPr>
            <a:r>
              <a:rPr lang="es-AR" sz="2400" dirty="0" smtClean="0"/>
              <a:t>b) determinar las causas de las no conformidades,</a:t>
            </a:r>
          </a:p>
          <a:p>
            <a:pPr>
              <a:buFontTx/>
              <a:buNone/>
            </a:pPr>
            <a:r>
              <a:rPr lang="es-AR" sz="2400" dirty="0" smtClean="0"/>
              <a:t>c) evaluar la necesidad de adoptar </a:t>
            </a:r>
            <a:r>
              <a:rPr lang="es-AR" sz="2400" u="sng" dirty="0" smtClean="0"/>
              <a:t>acciones</a:t>
            </a:r>
            <a:r>
              <a:rPr lang="es-AR" sz="2400" dirty="0" smtClean="0"/>
              <a:t> para asegurarse de que las no conformidades no vuelvan a ocurrir,</a:t>
            </a:r>
          </a:p>
          <a:p>
            <a:pPr>
              <a:buFontTx/>
              <a:buNone/>
            </a:pPr>
            <a:r>
              <a:rPr lang="es-AR" sz="2400" dirty="0" smtClean="0"/>
              <a:t>d) determinar e implementar las </a:t>
            </a:r>
            <a:r>
              <a:rPr lang="es-AR" sz="2400" u="sng" dirty="0" smtClean="0"/>
              <a:t>acciones </a:t>
            </a:r>
            <a:r>
              <a:rPr lang="es-AR" sz="2400" dirty="0" smtClean="0"/>
              <a:t>necesarias,</a:t>
            </a:r>
          </a:p>
          <a:p>
            <a:pPr>
              <a:buFontTx/>
              <a:buNone/>
            </a:pPr>
            <a:r>
              <a:rPr lang="es-AR" sz="2400" dirty="0" smtClean="0"/>
              <a:t>e) registrar los resultados de las </a:t>
            </a:r>
            <a:r>
              <a:rPr lang="es-AR" sz="2400" u="sng" dirty="0" smtClean="0"/>
              <a:t>acciones</a:t>
            </a:r>
            <a:r>
              <a:rPr lang="es-AR" sz="2400" dirty="0" smtClean="0"/>
              <a:t> tomadas (véase 4.2.4), y</a:t>
            </a:r>
          </a:p>
          <a:p>
            <a:pPr>
              <a:buFontTx/>
              <a:buNone/>
            </a:pPr>
            <a:r>
              <a:rPr lang="es-AR" sz="2400" dirty="0" smtClean="0"/>
              <a:t>f) revisar la eficacia de las </a:t>
            </a:r>
            <a:r>
              <a:rPr lang="es-AR" sz="2400" u="sng" dirty="0" smtClean="0"/>
              <a:t>acciones correctivas </a:t>
            </a:r>
            <a:r>
              <a:rPr lang="es-AR" sz="2400" dirty="0" smtClean="0"/>
              <a:t>tomadas.</a:t>
            </a:r>
          </a:p>
          <a:p>
            <a:pPr lvl="1" eaLnBrk="1" hangingPunct="1">
              <a:buClr>
                <a:srgbClr val="FF0066"/>
              </a:buClr>
              <a:buFont typeface="Monotype Sorts" charset="2"/>
              <a:buNone/>
            </a:pPr>
            <a:endParaRPr lang="es-ES_tradnl" sz="24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anim calcmode="lin" valueType="num">
                                      <p:cBhvr additive="base">
                                        <p:cTn id="7" dur="500" fill="hold"/>
                                        <p:tgtEl>
                                          <p:spTgt spid="1031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11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850" y="-214313"/>
            <a:ext cx="8893175" cy="847726"/>
          </a:xfrm>
        </p:spPr>
        <p:txBody>
          <a:bodyPr/>
          <a:lstStyle/>
          <a:p>
            <a:pPr eaLnBrk="1" hangingPunct="1"/>
            <a:r>
              <a:rPr lang="es-ES" sz="3200" smtClean="0"/>
              <a:t>Repasando….. Proceso de acción correctiva </a:t>
            </a:r>
          </a:p>
        </p:txBody>
      </p:sp>
      <p:sp>
        <p:nvSpPr>
          <p:cNvPr id="21507" name="Rectangle 4"/>
          <p:cNvSpPr>
            <a:spLocks noChangeArrowheads="1"/>
          </p:cNvSpPr>
          <p:nvPr/>
        </p:nvSpPr>
        <p:spPr bwMode="auto">
          <a:xfrm>
            <a:off x="1546225" y="1125538"/>
            <a:ext cx="2520950" cy="431800"/>
          </a:xfrm>
          <a:prstGeom prst="rect">
            <a:avLst/>
          </a:prstGeom>
          <a:noFill/>
          <a:ln w="9525">
            <a:solidFill>
              <a:schemeClr val="tx1"/>
            </a:solidFill>
            <a:miter lim="800000"/>
            <a:headEnd/>
            <a:tailEnd/>
          </a:ln>
        </p:spPr>
        <p:txBody>
          <a:bodyPr wrap="none" anchor="ctr"/>
          <a:lstStyle/>
          <a:p>
            <a:pPr algn="ctr"/>
            <a:r>
              <a:rPr lang="es-ES"/>
              <a:t>No conformidad real</a:t>
            </a:r>
          </a:p>
        </p:txBody>
      </p:sp>
      <p:sp>
        <p:nvSpPr>
          <p:cNvPr id="21508" name="Rectangle 6"/>
          <p:cNvSpPr>
            <a:spLocks noChangeArrowheads="1"/>
          </p:cNvSpPr>
          <p:nvPr/>
        </p:nvSpPr>
        <p:spPr bwMode="auto">
          <a:xfrm>
            <a:off x="1331913" y="1844675"/>
            <a:ext cx="2520950" cy="576263"/>
          </a:xfrm>
          <a:prstGeom prst="rect">
            <a:avLst/>
          </a:prstGeom>
          <a:noFill/>
          <a:ln w="9525">
            <a:solidFill>
              <a:schemeClr val="tx1"/>
            </a:solidFill>
            <a:miter lim="800000"/>
            <a:headEnd/>
            <a:tailEnd/>
          </a:ln>
        </p:spPr>
        <p:txBody>
          <a:bodyPr wrap="none" anchor="ctr"/>
          <a:lstStyle/>
          <a:p>
            <a:pPr algn="ctr"/>
            <a:r>
              <a:rPr lang="es-ES"/>
              <a:t>Análisis inmediato</a:t>
            </a:r>
          </a:p>
        </p:txBody>
      </p:sp>
      <p:sp>
        <p:nvSpPr>
          <p:cNvPr id="21509" name="Rectangle 7"/>
          <p:cNvSpPr>
            <a:spLocks noChangeArrowheads="1"/>
          </p:cNvSpPr>
          <p:nvPr/>
        </p:nvSpPr>
        <p:spPr bwMode="auto">
          <a:xfrm>
            <a:off x="5000628" y="1773238"/>
            <a:ext cx="4108447" cy="1012820"/>
          </a:xfrm>
          <a:prstGeom prst="rect">
            <a:avLst/>
          </a:prstGeom>
          <a:noFill/>
          <a:ln w="9525">
            <a:solidFill>
              <a:schemeClr val="tx1"/>
            </a:solidFill>
            <a:miter lim="800000"/>
            <a:headEnd/>
            <a:tailEnd/>
          </a:ln>
        </p:spPr>
        <p:txBody>
          <a:bodyPr wrap="none" anchor="ctr"/>
          <a:lstStyle/>
          <a:p>
            <a:pPr algn="ctr"/>
            <a:r>
              <a:rPr lang="es-ES" dirty="0"/>
              <a:t>Corrección (acción inmediata, </a:t>
            </a:r>
          </a:p>
          <a:p>
            <a:pPr algn="ctr"/>
            <a:r>
              <a:rPr lang="es-ES" dirty="0"/>
              <a:t>si aplica</a:t>
            </a:r>
            <a:r>
              <a:rPr lang="es-ES" dirty="0" smtClean="0"/>
              <a:t>)</a:t>
            </a:r>
          </a:p>
          <a:p>
            <a:pPr algn="ctr"/>
            <a:r>
              <a:rPr lang="es-ES" dirty="0" smtClean="0"/>
              <a:t>Finaliza aquí si se trata de una “Observación”</a:t>
            </a:r>
          </a:p>
          <a:p>
            <a:pPr algn="ctr"/>
            <a:endParaRPr lang="es-ES" dirty="0"/>
          </a:p>
        </p:txBody>
      </p:sp>
      <p:sp>
        <p:nvSpPr>
          <p:cNvPr id="21510" name="Rectangle 8"/>
          <p:cNvSpPr>
            <a:spLocks noChangeArrowheads="1"/>
          </p:cNvSpPr>
          <p:nvPr/>
        </p:nvSpPr>
        <p:spPr bwMode="auto">
          <a:xfrm>
            <a:off x="395288" y="2924175"/>
            <a:ext cx="5689600" cy="720725"/>
          </a:xfrm>
          <a:prstGeom prst="rect">
            <a:avLst/>
          </a:prstGeom>
          <a:noFill/>
          <a:ln w="9525">
            <a:solidFill>
              <a:schemeClr val="tx1"/>
            </a:solidFill>
            <a:miter lim="800000"/>
            <a:headEnd/>
            <a:tailEnd/>
          </a:ln>
        </p:spPr>
        <p:txBody>
          <a:bodyPr wrap="none" anchor="ctr"/>
          <a:lstStyle/>
          <a:p>
            <a:pPr algn="ctr"/>
            <a:r>
              <a:rPr lang="es-ES"/>
              <a:t>Análisis de causa (con metodología y registro)</a:t>
            </a:r>
          </a:p>
        </p:txBody>
      </p:sp>
      <p:sp>
        <p:nvSpPr>
          <p:cNvPr id="21511" name="Rectangle 9"/>
          <p:cNvSpPr>
            <a:spLocks noChangeArrowheads="1"/>
          </p:cNvSpPr>
          <p:nvPr/>
        </p:nvSpPr>
        <p:spPr bwMode="auto">
          <a:xfrm>
            <a:off x="250825" y="4005263"/>
            <a:ext cx="5183188" cy="647700"/>
          </a:xfrm>
          <a:prstGeom prst="rect">
            <a:avLst/>
          </a:prstGeom>
          <a:noFill/>
          <a:ln w="9525">
            <a:solidFill>
              <a:schemeClr val="tx1"/>
            </a:solidFill>
            <a:miter lim="800000"/>
            <a:headEnd/>
            <a:tailEnd/>
          </a:ln>
        </p:spPr>
        <p:txBody>
          <a:bodyPr wrap="none" anchor="ctr"/>
          <a:lstStyle/>
          <a:p>
            <a:pPr algn="ctr"/>
            <a:r>
              <a:rPr lang="es-ES"/>
              <a:t>Establecimiento de un Plan de acción </a:t>
            </a:r>
          </a:p>
          <a:p>
            <a:pPr algn="ctr"/>
            <a:r>
              <a:rPr lang="es-ES"/>
              <a:t>(qué cosa, cuándo, cómo, quién)</a:t>
            </a:r>
          </a:p>
        </p:txBody>
      </p:sp>
      <p:sp>
        <p:nvSpPr>
          <p:cNvPr id="21512" name="Rectangle 10"/>
          <p:cNvSpPr>
            <a:spLocks noChangeArrowheads="1"/>
          </p:cNvSpPr>
          <p:nvPr/>
        </p:nvSpPr>
        <p:spPr bwMode="auto">
          <a:xfrm>
            <a:off x="1979613" y="5156200"/>
            <a:ext cx="1584325" cy="504825"/>
          </a:xfrm>
          <a:prstGeom prst="rect">
            <a:avLst/>
          </a:prstGeom>
          <a:noFill/>
          <a:ln w="9525">
            <a:solidFill>
              <a:schemeClr val="tx1"/>
            </a:solidFill>
            <a:miter lim="800000"/>
            <a:headEnd/>
            <a:tailEnd/>
          </a:ln>
        </p:spPr>
        <p:txBody>
          <a:bodyPr wrap="none" anchor="ctr"/>
          <a:lstStyle/>
          <a:p>
            <a:pPr algn="ctr"/>
            <a:r>
              <a:rPr lang="es-ES"/>
              <a:t>seguimiento</a:t>
            </a:r>
          </a:p>
        </p:txBody>
      </p:sp>
      <p:sp>
        <p:nvSpPr>
          <p:cNvPr id="21513" name="Rectangle 11"/>
          <p:cNvSpPr>
            <a:spLocks noChangeArrowheads="1"/>
          </p:cNvSpPr>
          <p:nvPr/>
        </p:nvSpPr>
        <p:spPr bwMode="auto">
          <a:xfrm>
            <a:off x="4787900" y="4941888"/>
            <a:ext cx="3024188" cy="360362"/>
          </a:xfrm>
          <a:prstGeom prst="rect">
            <a:avLst/>
          </a:prstGeom>
          <a:noFill/>
          <a:ln w="9525">
            <a:solidFill>
              <a:schemeClr val="tx1"/>
            </a:solidFill>
            <a:miter lim="800000"/>
            <a:headEnd/>
            <a:tailEnd/>
          </a:ln>
        </p:spPr>
        <p:txBody>
          <a:bodyPr wrap="none" anchor="ctr"/>
          <a:lstStyle/>
          <a:p>
            <a:pPr algn="ctr"/>
            <a:r>
              <a:rPr lang="es-ES"/>
              <a:t>Cumplimiento del Plan</a:t>
            </a:r>
          </a:p>
        </p:txBody>
      </p:sp>
      <p:sp>
        <p:nvSpPr>
          <p:cNvPr id="21514" name="Rectangle 12"/>
          <p:cNvSpPr>
            <a:spLocks noChangeArrowheads="1"/>
          </p:cNvSpPr>
          <p:nvPr/>
        </p:nvSpPr>
        <p:spPr bwMode="auto">
          <a:xfrm>
            <a:off x="4643438" y="5589588"/>
            <a:ext cx="3600450" cy="574675"/>
          </a:xfrm>
          <a:prstGeom prst="rect">
            <a:avLst/>
          </a:prstGeom>
          <a:noFill/>
          <a:ln w="9525">
            <a:solidFill>
              <a:schemeClr val="tx1"/>
            </a:solidFill>
            <a:miter lim="800000"/>
            <a:headEnd/>
            <a:tailEnd/>
          </a:ln>
        </p:spPr>
        <p:txBody>
          <a:bodyPr wrap="none" anchor="ctr"/>
          <a:lstStyle/>
          <a:p>
            <a:pPr algn="ctr"/>
            <a:r>
              <a:rPr lang="es-ES"/>
              <a:t>Verificación de eficacia de </a:t>
            </a:r>
          </a:p>
          <a:p>
            <a:pPr algn="ctr"/>
            <a:r>
              <a:rPr lang="es-ES"/>
              <a:t>acción correctiva</a:t>
            </a:r>
          </a:p>
        </p:txBody>
      </p:sp>
      <p:sp>
        <p:nvSpPr>
          <p:cNvPr id="21515" name="Line 13"/>
          <p:cNvSpPr>
            <a:spLocks noChangeShapeType="1"/>
          </p:cNvSpPr>
          <p:nvPr/>
        </p:nvSpPr>
        <p:spPr bwMode="auto">
          <a:xfrm>
            <a:off x="2771775" y="1555750"/>
            <a:ext cx="0" cy="360363"/>
          </a:xfrm>
          <a:prstGeom prst="line">
            <a:avLst/>
          </a:prstGeom>
          <a:noFill/>
          <a:ln w="9525">
            <a:solidFill>
              <a:schemeClr val="tx1"/>
            </a:solidFill>
            <a:round/>
            <a:headEnd/>
            <a:tailEnd type="triangle" w="med" len="med"/>
          </a:ln>
        </p:spPr>
        <p:txBody>
          <a:bodyPr/>
          <a:lstStyle/>
          <a:p>
            <a:endParaRPr lang="es-AR"/>
          </a:p>
        </p:txBody>
      </p:sp>
      <p:sp>
        <p:nvSpPr>
          <p:cNvPr id="21516" name="Line 14"/>
          <p:cNvSpPr>
            <a:spLocks noChangeShapeType="1"/>
          </p:cNvSpPr>
          <p:nvPr/>
        </p:nvSpPr>
        <p:spPr bwMode="auto">
          <a:xfrm>
            <a:off x="2771775" y="2420938"/>
            <a:ext cx="0" cy="431800"/>
          </a:xfrm>
          <a:prstGeom prst="line">
            <a:avLst/>
          </a:prstGeom>
          <a:noFill/>
          <a:ln w="9525">
            <a:solidFill>
              <a:schemeClr val="tx1"/>
            </a:solidFill>
            <a:round/>
            <a:headEnd/>
            <a:tailEnd type="triangle" w="med" len="med"/>
          </a:ln>
        </p:spPr>
        <p:txBody>
          <a:bodyPr/>
          <a:lstStyle/>
          <a:p>
            <a:endParaRPr lang="es-AR"/>
          </a:p>
        </p:txBody>
      </p:sp>
      <p:sp>
        <p:nvSpPr>
          <p:cNvPr id="21517" name="Line 15"/>
          <p:cNvSpPr>
            <a:spLocks noChangeShapeType="1"/>
          </p:cNvSpPr>
          <p:nvPr/>
        </p:nvSpPr>
        <p:spPr bwMode="auto">
          <a:xfrm>
            <a:off x="2771775" y="3500438"/>
            <a:ext cx="0" cy="504825"/>
          </a:xfrm>
          <a:prstGeom prst="line">
            <a:avLst/>
          </a:prstGeom>
          <a:noFill/>
          <a:ln w="9525">
            <a:solidFill>
              <a:schemeClr val="tx1"/>
            </a:solidFill>
            <a:round/>
            <a:headEnd/>
            <a:tailEnd type="triangle" w="med" len="med"/>
          </a:ln>
        </p:spPr>
        <p:txBody>
          <a:bodyPr/>
          <a:lstStyle/>
          <a:p>
            <a:endParaRPr lang="es-AR"/>
          </a:p>
        </p:txBody>
      </p:sp>
      <p:sp>
        <p:nvSpPr>
          <p:cNvPr id="21518" name="Line 16"/>
          <p:cNvSpPr>
            <a:spLocks noChangeShapeType="1"/>
          </p:cNvSpPr>
          <p:nvPr/>
        </p:nvSpPr>
        <p:spPr bwMode="auto">
          <a:xfrm>
            <a:off x="2771775" y="4652963"/>
            <a:ext cx="0" cy="504825"/>
          </a:xfrm>
          <a:prstGeom prst="line">
            <a:avLst/>
          </a:prstGeom>
          <a:noFill/>
          <a:ln w="9525">
            <a:solidFill>
              <a:schemeClr val="tx1"/>
            </a:solidFill>
            <a:round/>
            <a:headEnd/>
            <a:tailEnd type="triangle" w="med" len="med"/>
          </a:ln>
        </p:spPr>
        <p:txBody>
          <a:bodyPr/>
          <a:lstStyle/>
          <a:p>
            <a:endParaRPr lang="es-AR"/>
          </a:p>
        </p:txBody>
      </p:sp>
      <p:sp>
        <p:nvSpPr>
          <p:cNvPr id="21519" name="Line 17"/>
          <p:cNvSpPr>
            <a:spLocks noChangeShapeType="1"/>
          </p:cNvSpPr>
          <p:nvPr/>
        </p:nvSpPr>
        <p:spPr bwMode="auto">
          <a:xfrm flipV="1">
            <a:off x="3563938" y="5157788"/>
            <a:ext cx="1223962" cy="215900"/>
          </a:xfrm>
          <a:prstGeom prst="line">
            <a:avLst/>
          </a:prstGeom>
          <a:noFill/>
          <a:ln w="9525">
            <a:solidFill>
              <a:schemeClr val="tx1"/>
            </a:solidFill>
            <a:round/>
            <a:headEnd/>
            <a:tailEnd type="triangle" w="med" len="med"/>
          </a:ln>
        </p:spPr>
        <p:txBody>
          <a:bodyPr/>
          <a:lstStyle/>
          <a:p>
            <a:endParaRPr lang="es-AR"/>
          </a:p>
        </p:txBody>
      </p:sp>
      <p:sp>
        <p:nvSpPr>
          <p:cNvPr id="21520" name="Line 18"/>
          <p:cNvSpPr>
            <a:spLocks noChangeShapeType="1"/>
          </p:cNvSpPr>
          <p:nvPr/>
        </p:nvSpPr>
        <p:spPr bwMode="auto">
          <a:xfrm>
            <a:off x="3563938" y="5373688"/>
            <a:ext cx="1079500" cy="503237"/>
          </a:xfrm>
          <a:prstGeom prst="line">
            <a:avLst/>
          </a:prstGeom>
          <a:noFill/>
          <a:ln w="9525">
            <a:solidFill>
              <a:schemeClr val="tx1"/>
            </a:solidFill>
            <a:round/>
            <a:headEnd/>
            <a:tailEnd type="triangle" w="med" len="med"/>
          </a:ln>
        </p:spPr>
        <p:txBody>
          <a:bodyPr/>
          <a:lstStyle/>
          <a:p>
            <a:endParaRPr lang="es-AR"/>
          </a:p>
        </p:txBody>
      </p:sp>
      <p:sp>
        <p:nvSpPr>
          <p:cNvPr id="21521" name="Line 19"/>
          <p:cNvSpPr>
            <a:spLocks noChangeShapeType="1"/>
          </p:cNvSpPr>
          <p:nvPr/>
        </p:nvSpPr>
        <p:spPr bwMode="auto">
          <a:xfrm flipV="1">
            <a:off x="3851275" y="2133600"/>
            <a:ext cx="1441450" cy="0"/>
          </a:xfrm>
          <a:prstGeom prst="line">
            <a:avLst/>
          </a:prstGeom>
          <a:noFill/>
          <a:ln w="9525">
            <a:solidFill>
              <a:schemeClr val="tx1"/>
            </a:solidFill>
            <a:round/>
            <a:headEnd/>
            <a:tailEnd type="triangle" w="med" len="med"/>
          </a:ln>
        </p:spPr>
        <p:txBody>
          <a:bodyPr/>
          <a:lstStyle/>
          <a:p>
            <a:endParaRPr lang="es-AR"/>
          </a:p>
        </p:txBody>
      </p:sp>
      <p:sp>
        <p:nvSpPr>
          <p:cNvPr id="21522" name="Rectangle 20"/>
          <p:cNvSpPr>
            <a:spLocks noChangeArrowheads="1"/>
          </p:cNvSpPr>
          <p:nvPr/>
        </p:nvSpPr>
        <p:spPr bwMode="auto">
          <a:xfrm>
            <a:off x="4140200" y="6381750"/>
            <a:ext cx="4032250" cy="476250"/>
          </a:xfrm>
          <a:prstGeom prst="rect">
            <a:avLst/>
          </a:prstGeom>
          <a:noFill/>
          <a:ln w="9525">
            <a:solidFill>
              <a:schemeClr val="tx1"/>
            </a:solidFill>
            <a:miter lim="800000"/>
            <a:headEnd/>
            <a:tailEnd/>
          </a:ln>
        </p:spPr>
        <p:txBody>
          <a:bodyPr wrap="none" anchor="ctr"/>
          <a:lstStyle/>
          <a:p>
            <a:pPr algn="ctr"/>
            <a:r>
              <a:rPr lang="es-ES"/>
              <a:t>Cierre de acción correctiva</a:t>
            </a:r>
          </a:p>
        </p:txBody>
      </p:sp>
      <p:sp>
        <p:nvSpPr>
          <p:cNvPr id="21523" name="Line 21"/>
          <p:cNvSpPr>
            <a:spLocks noChangeShapeType="1"/>
          </p:cNvSpPr>
          <p:nvPr/>
        </p:nvSpPr>
        <p:spPr bwMode="auto">
          <a:xfrm>
            <a:off x="6084888" y="6165850"/>
            <a:ext cx="0" cy="215900"/>
          </a:xfrm>
          <a:prstGeom prst="line">
            <a:avLst/>
          </a:prstGeom>
          <a:noFill/>
          <a:ln w="44450">
            <a:solidFill>
              <a:schemeClr val="tx1"/>
            </a:solidFill>
            <a:round/>
            <a:headEnd/>
            <a:tailEnd type="triangle" w="med" len="med"/>
          </a:ln>
        </p:spPr>
        <p:txBody>
          <a:bodyPr/>
          <a:lstStyle/>
          <a:p>
            <a:endParaRPr lang="es-AR"/>
          </a:p>
        </p:txBody>
      </p:sp>
      <p:sp>
        <p:nvSpPr>
          <p:cNvPr id="20" name="Line 14"/>
          <p:cNvSpPr>
            <a:spLocks noChangeShapeType="1"/>
          </p:cNvSpPr>
          <p:nvPr/>
        </p:nvSpPr>
        <p:spPr bwMode="auto">
          <a:xfrm flipH="1">
            <a:off x="3786182" y="2428868"/>
            <a:ext cx="1214446" cy="571504"/>
          </a:xfrm>
          <a:prstGeom prst="line">
            <a:avLst/>
          </a:prstGeom>
          <a:noFill/>
          <a:ln w="9525">
            <a:solidFill>
              <a:schemeClr val="tx1"/>
            </a:solidFill>
            <a:round/>
            <a:headEnd/>
            <a:tailEnd type="triangle" w="med" len="med"/>
          </a:ln>
        </p:spPr>
        <p:txBody>
          <a:bodyPr/>
          <a:lstStyle/>
          <a:p>
            <a:endParaRPr lang="es-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685800" y="142859"/>
            <a:ext cx="7772400" cy="1143001"/>
          </a:xfrm>
        </p:spPr>
        <p:txBody>
          <a:bodyPr>
            <a:normAutofit fontScale="90000"/>
          </a:bodyPr>
          <a:lstStyle/>
          <a:p>
            <a:r>
              <a:rPr lang="es-AR" dirty="0" smtClean="0"/>
              <a:t>PARTES IMPORTANTES DE LA “ACCIÓN CORRECTIVA”</a:t>
            </a:r>
          </a:p>
        </p:txBody>
      </p:sp>
      <p:sp>
        <p:nvSpPr>
          <p:cNvPr id="22531" name="2 Marcador de contenido"/>
          <p:cNvSpPr>
            <a:spLocks noGrp="1"/>
          </p:cNvSpPr>
          <p:nvPr>
            <p:ph idx="1"/>
          </p:nvPr>
        </p:nvSpPr>
        <p:spPr>
          <a:xfrm>
            <a:off x="1608148" y="1531956"/>
            <a:ext cx="7464446" cy="4611688"/>
          </a:xfrm>
        </p:spPr>
        <p:txBody>
          <a:bodyPr>
            <a:normAutofit fontScale="92500" lnSpcReduction="20000"/>
          </a:bodyPr>
          <a:lstStyle/>
          <a:p>
            <a:pPr>
              <a:buFontTx/>
              <a:buNone/>
            </a:pPr>
            <a:endParaRPr lang="es-AR" sz="2800" dirty="0" smtClean="0"/>
          </a:p>
          <a:p>
            <a:r>
              <a:rPr lang="es-AR" sz="2800" dirty="0" smtClean="0"/>
              <a:t>DETERMINACIÓN DEL REQUISITO INCUMPLIDO, DEMOSTRADO CON LA “EVIDENCIA OBJETIVA”</a:t>
            </a:r>
          </a:p>
          <a:p>
            <a:endParaRPr lang="es-AR" sz="2800" dirty="0" smtClean="0"/>
          </a:p>
          <a:p>
            <a:r>
              <a:rPr lang="es-AR" sz="2800" dirty="0" smtClean="0"/>
              <a:t>DETERMINACIÓN DE LA EVIDENCIA OBJETIVA QUE SUSTENTARÁ LA NO CONFORMIDAD.</a:t>
            </a:r>
          </a:p>
          <a:p>
            <a:endParaRPr lang="es-AR" sz="2800" dirty="0" smtClean="0"/>
          </a:p>
          <a:p>
            <a:r>
              <a:rPr lang="es-AR" sz="2800" dirty="0" smtClean="0"/>
              <a:t>ANÁLISIS DE CAUSA</a:t>
            </a:r>
          </a:p>
          <a:p>
            <a:pPr>
              <a:buFontTx/>
              <a:buNone/>
            </a:pPr>
            <a:endParaRPr lang="es-AR" sz="2800" dirty="0" smtClean="0"/>
          </a:p>
          <a:p>
            <a:r>
              <a:rPr lang="es-AR" sz="2800" dirty="0" smtClean="0"/>
              <a:t>PLAN DE ACCIÓN</a:t>
            </a:r>
          </a:p>
          <a:p>
            <a:pPr>
              <a:buFontTx/>
              <a:buNone/>
            </a:pPr>
            <a:endParaRPr lang="es-AR" sz="2800" dirty="0" smtClean="0"/>
          </a:p>
          <a:p>
            <a:r>
              <a:rPr lang="es-AR" sz="2800" dirty="0" smtClean="0"/>
              <a:t>SEGUIMIENTO Y VERIFICACIÓN DE EFICACIA</a:t>
            </a:r>
          </a:p>
        </p:txBody>
      </p:sp>
      <p:sp>
        <p:nvSpPr>
          <p:cNvPr id="4" name="3 Abrir llave"/>
          <p:cNvSpPr/>
          <p:nvPr/>
        </p:nvSpPr>
        <p:spPr>
          <a:xfrm>
            <a:off x="1285852" y="1000108"/>
            <a:ext cx="428628" cy="25003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 name="1 Título"/>
          <p:cNvSpPr txBox="1">
            <a:spLocks/>
          </p:cNvSpPr>
          <p:nvPr/>
        </p:nvSpPr>
        <p:spPr>
          <a:xfrm>
            <a:off x="0" y="2214568"/>
            <a:ext cx="1357290" cy="1143001"/>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1600" b="0" i="0" u="none" strike="noStrike" kern="1200" cap="none" spc="0" normalizeH="0" baseline="0" noProof="0" dirty="0" smtClean="0">
                <a:ln>
                  <a:noFill/>
                </a:ln>
                <a:solidFill>
                  <a:schemeClr val="tx1"/>
                </a:solidFill>
                <a:effectLst/>
                <a:uLnTx/>
                <a:uFillTx/>
                <a:latin typeface="+mj-lt"/>
                <a:ea typeface="+mj-ea"/>
                <a:cs typeface="+mj-cs"/>
              </a:rPr>
              <a:t>PUEDE</a:t>
            </a:r>
            <a:r>
              <a:rPr kumimoji="0" lang="es-AR" sz="1600" b="0" i="0" u="none" strike="noStrike" kern="1200" cap="none" spc="0" normalizeH="0" noProof="0" dirty="0" smtClean="0">
                <a:ln>
                  <a:noFill/>
                </a:ln>
                <a:solidFill>
                  <a:schemeClr val="tx1"/>
                </a:solidFill>
                <a:effectLst/>
                <a:uLnTx/>
                <a:uFillTx/>
                <a:latin typeface="+mj-lt"/>
                <a:ea typeface="+mj-ea"/>
                <a:cs typeface="+mj-cs"/>
              </a:rPr>
              <a:t> PROVENIR DE AUDITORÍAS INTERNAS O EXTERNAS O DEL SGC</a:t>
            </a:r>
            <a:endParaRPr kumimoji="0" lang="es-AR" sz="1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a:xfrm>
            <a:off x="85725" y="285750"/>
            <a:ext cx="7772400" cy="1143000"/>
          </a:xfrm>
        </p:spPr>
        <p:txBody>
          <a:bodyPr>
            <a:normAutofit fontScale="90000"/>
          </a:bodyPr>
          <a:lstStyle/>
          <a:p>
            <a:r>
              <a:rPr lang="es-AR" dirty="0" smtClean="0"/>
              <a:t>IDENTIFICACIÓN DEL REQUISITO INCUMPLIDO</a:t>
            </a:r>
          </a:p>
        </p:txBody>
      </p:sp>
      <p:sp>
        <p:nvSpPr>
          <p:cNvPr id="26627" name="2 Marcador de contenido"/>
          <p:cNvSpPr>
            <a:spLocks noGrp="1"/>
          </p:cNvSpPr>
          <p:nvPr>
            <p:ph idx="1"/>
          </p:nvPr>
        </p:nvSpPr>
        <p:spPr>
          <a:xfrm>
            <a:off x="323850" y="2924175"/>
            <a:ext cx="8640763" cy="2376488"/>
          </a:xfrm>
        </p:spPr>
        <p:txBody>
          <a:bodyPr/>
          <a:lstStyle/>
          <a:p>
            <a:r>
              <a:rPr lang="es-AR" smtClean="0"/>
              <a:t>SE DEBE IDENTIFICAR CLARAMENTE EL REQUISITO INCUMPLIDO, SINO, EL DESVÍO NO TIENE SUSTENTO (Requisito de la Norma o documentos de la organización).</a:t>
            </a:r>
          </a:p>
          <a:p>
            <a:pPr>
              <a:buFontTx/>
              <a:buNone/>
            </a:pPr>
            <a:endParaRPr lang="es-AR"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142875" y="260350"/>
            <a:ext cx="7772400" cy="1143000"/>
          </a:xfrm>
        </p:spPr>
        <p:txBody>
          <a:bodyPr>
            <a:normAutofit fontScale="90000"/>
          </a:bodyPr>
          <a:lstStyle/>
          <a:p>
            <a:r>
              <a:rPr lang="es-AR" smtClean="0"/>
              <a:t>IDENTIFICACIÓN DE EVIDENCIA OBJETIVA</a:t>
            </a:r>
          </a:p>
        </p:txBody>
      </p:sp>
      <p:sp>
        <p:nvSpPr>
          <p:cNvPr id="23555" name="2 Marcador de contenido"/>
          <p:cNvSpPr>
            <a:spLocks noGrp="1"/>
          </p:cNvSpPr>
          <p:nvPr>
            <p:ph idx="1"/>
          </p:nvPr>
        </p:nvSpPr>
        <p:spPr>
          <a:xfrm>
            <a:off x="250825" y="1628775"/>
            <a:ext cx="8642350" cy="4752975"/>
          </a:xfrm>
        </p:spPr>
        <p:txBody>
          <a:bodyPr/>
          <a:lstStyle/>
          <a:p>
            <a:pPr>
              <a:buFontTx/>
              <a:buNone/>
            </a:pPr>
            <a:endParaRPr lang="es-AR" smtClean="0"/>
          </a:p>
          <a:p>
            <a:r>
              <a:rPr lang="es-AR" smtClean="0"/>
              <a:t>LA EVIDENCIA OBJETIVA DEBE SER CONTUNDENTE E INOBJETABLE EN RELACIÓN AL REQUISITO, DEBE SER SUFICIENTE PARA SUSTENTAR EL DESVÍO Y SU CATEGORIZACIÓN.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2 Marcador de contenido"/>
          <p:cNvSpPr>
            <a:spLocks noGrp="1"/>
          </p:cNvSpPr>
          <p:nvPr>
            <p:ph idx="1"/>
          </p:nvPr>
        </p:nvSpPr>
        <p:spPr>
          <a:xfrm>
            <a:off x="0" y="1142984"/>
            <a:ext cx="9144000" cy="4319587"/>
          </a:xfrm>
        </p:spPr>
        <p:txBody>
          <a:bodyPr>
            <a:noAutofit/>
          </a:bodyPr>
          <a:lstStyle/>
          <a:p>
            <a:pPr>
              <a:buFontTx/>
              <a:buNone/>
            </a:pPr>
            <a:r>
              <a:rPr lang="es-AR" sz="1600" dirty="0" smtClean="0"/>
              <a:t>       </a:t>
            </a:r>
            <a:r>
              <a:rPr lang="es-AR" sz="1600" b="1" u="sng" dirty="0" smtClean="0"/>
              <a:t>Es importante tener en claro la diferencia entre una evidencia objetiva y una inferencia</a:t>
            </a:r>
          </a:p>
          <a:p>
            <a:pPr>
              <a:buFontTx/>
              <a:buNone/>
            </a:pPr>
            <a:r>
              <a:rPr lang="es-AR" sz="1600" dirty="0" smtClean="0"/>
              <a:t>Un empleado detecta lo siguiente en la organización:</a:t>
            </a:r>
          </a:p>
          <a:p>
            <a:r>
              <a:rPr lang="es-AR" sz="1600" dirty="0" smtClean="0"/>
              <a:t>No se han realizado los </a:t>
            </a:r>
            <a:r>
              <a:rPr lang="es-AR" sz="1600" dirty="0" err="1" smtClean="0"/>
              <a:t>backup</a:t>
            </a:r>
            <a:r>
              <a:rPr lang="es-AR" sz="1600" dirty="0" smtClean="0"/>
              <a:t> de la carpeta de usuarios de la PC 5 en su sector.</a:t>
            </a:r>
          </a:p>
          <a:p>
            <a:r>
              <a:rPr lang="es-AR" sz="1600" dirty="0" smtClean="0"/>
              <a:t>Cuando está en el sector de Ventas, escucha que un empleado recibe un llamada de un cliente que se queja, </a:t>
            </a:r>
          </a:p>
          <a:p>
            <a:pPr>
              <a:buFont typeface="Arial" charset="0"/>
              <a:buNone/>
            </a:pPr>
            <a:r>
              <a:rPr lang="es-AR" sz="1600" dirty="0" smtClean="0"/>
              <a:t>       el empleado lo escucha atentamente, le explica lo que pueden hacer y como resolverlo, lo transfiere a otro sector y corta.</a:t>
            </a:r>
          </a:p>
          <a:p>
            <a:r>
              <a:rPr lang="es-AR" sz="1600" dirty="0" smtClean="0"/>
              <a:t>Ha ingresado un empleado nuevo al mismo sector donde él trabaja y está hace 1 mes y todavía no lo han capacitado respecto de la Política de la Calidad.</a:t>
            </a:r>
          </a:p>
          <a:p>
            <a:pPr>
              <a:buFontTx/>
              <a:buNone/>
            </a:pPr>
            <a:endParaRPr lang="es-AR" sz="1600" dirty="0" smtClean="0"/>
          </a:p>
          <a:p>
            <a:pPr>
              <a:buFontTx/>
              <a:buNone/>
            </a:pPr>
            <a:r>
              <a:rPr lang="es-AR" sz="1600" dirty="0" smtClean="0"/>
              <a:t>Le propone al responsable de la Calidad, generar las siguientes No Conformidades: </a:t>
            </a:r>
          </a:p>
          <a:p>
            <a:r>
              <a:rPr lang="es-AR" sz="1600" dirty="0" smtClean="0"/>
              <a:t>Se incumple con el apartado 4.2.4 Control de registros de la Norma, ya que no se están resguardando los registros del sistema de gestión.</a:t>
            </a:r>
          </a:p>
          <a:p>
            <a:r>
              <a:rPr lang="es-AR" sz="1600" dirty="0" smtClean="0"/>
              <a:t>Se incumple el requisito 8.5.2 Acciones Correctivas de la Norma, ya que no se registran las quejas de los clientes.</a:t>
            </a:r>
          </a:p>
          <a:p>
            <a:r>
              <a:rPr lang="es-AR" sz="1600" dirty="0" smtClean="0"/>
              <a:t>Se incumple el requisito 5.3 </a:t>
            </a:r>
            <a:r>
              <a:rPr lang="es-AR" sz="1600" dirty="0" err="1" smtClean="0"/>
              <a:t>Politica</a:t>
            </a:r>
            <a:r>
              <a:rPr lang="es-AR" sz="1600" dirty="0" smtClean="0"/>
              <a:t> de la calidad, ya que la misma no fue difundida con un nuevo empleado.</a:t>
            </a:r>
          </a:p>
          <a:p>
            <a:pPr>
              <a:buFontTx/>
              <a:buNone/>
            </a:pPr>
            <a:endParaRPr lang="es-AR" sz="1600" b="1" dirty="0" smtClean="0"/>
          </a:p>
          <a:p>
            <a:pPr>
              <a:buFontTx/>
              <a:buNone/>
            </a:pPr>
            <a:r>
              <a:rPr lang="es-AR" sz="1600" b="1" dirty="0" smtClean="0"/>
              <a:t>¿cuál es el error?</a:t>
            </a:r>
          </a:p>
          <a:p>
            <a:pPr>
              <a:buFontTx/>
              <a:buNone/>
            </a:pPr>
            <a:endParaRPr lang="es-AR" sz="1600" dirty="0" smtClean="0"/>
          </a:p>
        </p:txBody>
      </p:sp>
      <p:sp>
        <p:nvSpPr>
          <p:cNvPr id="4" name="1 Título"/>
          <p:cNvSpPr txBox="1">
            <a:spLocks/>
          </p:cNvSpPr>
          <p:nvPr/>
        </p:nvSpPr>
        <p:spPr>
          <a:xfrm>
            <a:off x="785786" y="0"/>
            <a:ext cx="7772400" cy="114300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3200" b="0" i="0" u="none" strike="noStrike" kern="1200" cap="none" spc="0" normalizeH="0" baseline="0" noProof="0" smtClean="0">
                <a:ln>
                  <a:noFill/>
                </a:ln>
                <a:solidFill>
                  <a:schemeClr val="tx1"/>
                </a:solidFill>
                <a:effectLst/>
                <a:uLnTx/>
                <a:uFillTx/>
                <a:latin typeface="+mj-lt"/>
                <a:ea typeface="+mj-ea"/>
                <a:cs typeface="+mj-cs"/>
              </a:rPr>
              <a:t>Evidencia objetiva - inferencia</a:t>
            </a:r>
            <a:endParaRPr kumimoji="0" lang="es-AR"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685800" y="115888"/>
            <a:ext cx="7772400" cy="1143000"/>
          </a:xfrm>
        </p:spPr>
        <p:txBody>
          <a:bodyPr/>
          <a:lstStyle/>
          <a:p>
            <a:r>
              <a:rPr lang="es-AR" smtClean="0"/>
              <a:t>Redacción</a:t>
            </a:r>
          </a:p>
        </p:txBody>
      </p:sp>
      <p:sp>
        <p:nvSpPr>
          <p:cNvPr id="27651" name="2 Marcador de contenido"/>
          <p:cNvSpPr>
            <a:spLocks noGrp="1"/>
          </p:cNvSpPr>
          <p:nvPr>
            <p:ph idx="1"/>
          </p:nvPr>
        </p:nvSpPr>
        <p:spPr>
          <a:xfrm>
            <a:off x="0" y="1412875"/>
            <a:ext cx="9144000" cy="4683125"/>
          </a:xfrm>
        </p:spPr>
        <p:txBody>
          <a:bodyPr>
            <a:normAutofit/>
          </a:bodyPr>
          <a:lstStyle/>
          <a:p>
            <a:r>
              <a:rPr lang="es-AR" sz="2800" b="1" u="sng" dirty="0" smtClean="0"/>
              <a:t>Aconsejable:  </a:t>
            </a:r>
            <a:r>
              <a:rPr lang="es-AR" sz="2800" b="1" dirty="0" smtClean="0"/>
              <a:t>requisito incumplido</a:t>
            </a:r>
            <a:r>
              <a:rPr lang="es-AR" sz="2800" dirty="0" smtClean="0"/>
              <a:t>: requisito de la Norma y/o de la documentación de la organización, sino no se comprende el desvío relacionado a la gestión de la calidad.</a:t>
            </a:r>
          </a:p>
          <a:p>
            <a:pPr>
              <a:buFontTx/>
              <a:buNone/>
            </a:pPr>
            <a:endParaRPr lang="es-AR" sz="2800" dirty="0" smtClean="0"/>
          </a:p>
          <a:p>
            <a:r>
              <a:rPr lang="es-AR" sz="2800" b="1" u="sng" dirty="0" smtClean="0"/>
              <a:t>Aconsejable:</a:t>
            </a:r>
            <a:r>
              <a:rPr lang="es-AR" sz="2800" dirty="0" smtClean="0"/>
              <a:t> </a:t>
            </a:r>
            <a:r>
              <a:rPr lang="es-AR" sz="2800" b="1" dirty="0" smtClean="0"/>
              <a:t>evidencia objetiva que respalda el hallazgo: </a:t>
            </a:r>
            <a:r>
              <a:rPr lang="es-AR" sz="2800" dirty="0" smtClean="0"/>
              <a:t>descripción de la situación observada, documento y sus datos de fechas, codificación, revisión; registro encontrado con su identificación completa y fecha.</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685800" y="-26988"/>
            <a:ext cx="7772400" cy="1143001"/>
          </a:xfrm>
        </p:spPr>
        <p:txBody>
          <a:bodyPr>
            <a:normAutofit fontScale="90000"/>
          </a:bodyPr>
          <a:lstStyle/>
          <a:p>
            <a:r>
              <a:rPr lang="es-AR" smtClean="0"/>
              <a:t>EJEMPLOS: Redacción</a:t>
            </a:r>
            <a:br>
              <a:rPr lang="es-AR" smtClean="0"/>
            </a:br>
            <a:r>
              <a:rPr lang="es-AR" smtClean="0"/>
              <a:t>¿cuál es el error?</a:t>
            </a:r>
          </a:p>
        </p:txBody>
      </p:sp>
      <p:sp>
        <p:nvSpPr>
          <p:cNvPr id="28675" name="Text Box 5"/>
          <p:cNvSpPr txBox="1">
            <a:spLocks noChangeArrowheads="1"/>
          </p:cNvSpPr>
          <p:nvPr/>
        </p:nvSpPr>
        <p:spPr bwMode="auto">
          <a:xfrm>
            <a:off x="0" y="1825625"/>
            <a:ext cx="9144000" cy="3352800"/>
          </a:xfrm>
          <a:prstGeom prst="rect">
            <a:avLst/>
          </a:prstGeom>
          <a:solidFill>
            <a:schemeClr val="bg1"/>
          </a:solidFill>
          <a:ln w="9525">
            <a:solidFill>
              <a:srgbClr val="333399"/>
            </a:solidFill>
            <a:miter lim="800000"/>
            <a:headEnd/>
            <a:tailEnd/>
          </a:ln>
        </p:spPr>
        <p:txBody>
          <a:bodyPr>
            <a:spAutoFit/>
          </a:bodyPr>
          <a:lstStyle/>
          <a:p>
            <a:pPr>
              <a:lnSpc>
                <a:spcPct val="80000"/>
              </a:lnSpc>
              <a:spcBef>
                <a:spcPct val="50000"/>
              </a:spcBef>
            </a:pPr>
            <a:endParaRPr lang="es-ES_tradnl" sz="3200" b="1"/>
          </a:p>
          <a:p>
            <a:pPr>
              <a:lnSpc>
                <a:spcPct val="80000"/>
              </a:lnSpc>
              <a:spcBef>
                <a:spcPct val="50000"/>
              </a:spcBef>
            </a:pPr>
            <a:r>
              <a:rPr lang="es-ES_tradnl" sz="3200" b="1"/>
              <a:t>7.2.3 Comunicación con el cliente</a:t>
            </a:r>
          </a:p>
          <a:p>
            <a:pPr>
              <a:lnSpc>
                <a:spcPct val="80000"/>
              </a:lnSpc>
              <a:spcBef>
                <a:spcPct val="50000"/>
              </a:spcBef>
            </a:pPr>
            <a:r>
              <a:rPr lang="es-ES_tradnl" sz="3200"/>
              <a:t>“ </a:t>
            </a:r>
            <a:r>
              <a:rPr lang="es-ES_tradnl" sz="3200" b="1" i="1"/>
              <a:t>No esta establecida una metodología para la determinación e implementación de disposiciones eficaces para la comunicación con los clientes relativas a la quejas, o insatisfacciones expresadas a través de las encuestas”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611188" y="188913"/>
            <a:ext cx="7772400" cy="1143000"/>
          </a:xfrm>
        </p:spPr>
        <p:txBody>
          <a:bodyPr>
            <a:normAutofit fontScale="90000"/>
          </a:bodyPr>
          <a:lstStyle/>
          <a:p>
            <a:r>
              <a:rPr lang="es-AR" smtClean="0"/>
              <a:t>EJEMPLOS: ¿cómo debería redactarse correctamente?</a:t>
            </a:r>
          </a:p>
        </p:txBody>
      </p:sp>
      <p:sp>
        <p:nvSpPr>
          <p:cNvPr id="29699" name="Text Box 5"/>
          <p:cNvSpPr>
            <a:spLocks noGrp="1" noChangeArrowheads="1"/>
          </p:cNvSpPr>
          <p:nvPr>
            <p:ph idx="1"/>
          </p:nvPr>
        </p:nvSpPr>
        <p:spPr>
          <a:xfrm>
            <a:off x="179388" y="2060575"/>
            <a:ext cx="8640762" cy="4425950"/>
          </a:xfrm>
          <a:solidFill>
            <a:schemeClr val="bg1"/>
          </a:solidFill>
          <a:ln>
            <a:solidFill>
              <a:srgbClr val="333399"/>
            </a:solidFill>
          </a:ln>
        </p:spPr>
        <p:txBody>
          <a:bodyPr>
            <a:spAutoFit/>
          </a:bodyPr>
          <a:lstStyle/>
          <a:p>
            <a:pPr>
              <a:lnSpc>
                <a:spcPct val="80000"/>
              </a:lnSpc>
              <a:spcBef>
                <a:spcPct val="50000"/>
              </a:spcBef>
              <a:buFontTx/>
              <a:buNone/>
            </a:pPr>
            <a:r>
              <a:rPr lang="es-ES_tradnl" b="1" smtClean="0"/>
              <a:t>7.2.3 Comunicación con el cliente</a:t>
            </a:r>
          </a:p>
          <a:p>
            <a:pPr>
              <a:lnSpc>
                <a:spcPct val="70000"/>
              </a:lnSpc>
              <a:spcBef>
                <a:spcPct val="50000"/>
              </a:spcBef>
              <a:buFontTx/>
              <a:buNone/>
            </a:pPr>
            <a:r>
              <a:rPr lang="es-ES_tradnl" smtClean="0"/>
              <a:t>“ </a:t>
            </a:r>
            <a:r>
              <a:rPr lang="es-ES_tradnl" i="1" u="sng" smtClean="0"/>
              <a:t>La organización no ha presentado evidencias documentadas que permitan asegurar</a:t>
            </a:r>
            <a:r>
              <a:rPr lang="es-ES_tradnl" i="1" smtClean="0"/>
              <a:t> que el SGC ha determinado e implementado  disposiciones eficaces para la comunicación con los clientes relativas a la quejas, o insatisfacciones expresadas a través de las encuestas”</a:t>
            </a:r>
          </a:p>
          <a:p>
            <a:pPr>
              <a:lnSpc>
                <a:spcPct val="70000"/>
              </a:lnSpc>
              <a:spcBef>
                <a:spcPct val="50000"/>
              </a:spcBef>
              <a:buFontTx/>
              <a:buNone/>
            </a:pPr>
            <a:r>
              <a:rPr lang="es-ES_tradnl" b="1" i="1" smtClean="0"/>
              <a:t>Evidencia Objetiva: </a:t>
            </a:r>
            <a:r>
              <a:rPr lang="es-ES_tradnl" i="1" smtClean="0"/>
              <a:t>No se encontraron evidencias de respuestas al cliente en el caso de: Reclamo del 20/05/13, queja de cliente Veris.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Oval 2"/>
          <p:cNvSpPr>
            <a:spLocks noChangeArrowheads="1"/>
          </p:cNvSpPr>
          <p:nvPr/>
        </p:nvSpPr>
        <p:spPr bwMode="auto">
          <a:xfrm>
            <a:off x="1776413" y="2530475"/>
            <a:ext cx="5638800" cy="3970338"/>
          </a:xfrm>
          <a:prstGeom prst="ellipse">
            <a:avLst/>
          </a:prstGeom>
          <a:solidFill>
            <a:srgbClr val="EAEAEA"/>
          </a:solidFill>
          <a:ln w="57150">
            <a:solidFill>
              <a:schemeClr val="tx1"/>
            </a:solidFill>
            <a:round/>
            <a:headEnd/>
            <a:tailEnd/>
          </a:ln>
        </p:spPr>
        <p:txBody>
          <a:bodyPr/>
          <a:lstStyle/>
          <a:p>
            <a:endParaRPr lang="es-AR" sz="2000">
              <a:latin typeface="Tahoma" pitchFamily="34" charset="0"/>
            </a:endParaRPr>
          </a:p>
        </p:txBody>
      </p:sp>
      <p:sp>
        <p:nvSpPr>
          <p:cNvPr id="157699" name="Freeform 3"/>
          <p:cNvSpPr>
            <a:spLocks/>
          </p:cNvSpPr>
          <p:nvPr/>
        </p:nvSpPr>
        <p:spPr bwMode="auto">
          <a:xfrm>
            <a:off x="5476875" y="3360738"/>
            <a:ext cx="457200" cy="573087"/>
          </a:xfrm>
          <a:custGeom>
            <a:avLst/>
            <a:gdLst>
              <a:gd name="T0" fmla="*/ 2147483647 w 128"/>
              <a:gd name="T1" fmla="*/ 2147483647 h 284"/>
              <a:gd name="T2" fmla="*/ 2147483647 w 128"/>
              <a:gd name="T3" fmla="*/ 2147483647 h 284"/>
              <a:gd name="T4" fmla="*/ 2147483647 w 128"/>
              <a:gd name="T5" fmla="*/ 2147483647 h 284"/>
              <a:gd name="T6" fmla="*/ 2147483647 w 128"/>
              <a:gd name="T7" fmla="*/ 2147483647 h 284"/>
              <a:gd name="T8" fmla="*/ 2147483647 w 128"/>
              <a:gd name="T9" fmla="*/ 2147483647 h 284"/>
              <a:gd name="T10" fmla="*/ 2147483647 w 128"/>
              <a:gd name="T11" fmla="*/ 2147483647 h 284"/>
              <a:gd name="T12" fmla="*/ 2147483647 w 128"/>
              <a:gd name="T13" fmla="*/ 2147483647 h 284"/>
              <a:gd name="T14" fmla="*/ 2147483647 w 128"/>
              <a:gd name="T15" fmla="*/ 2147483647 h 284"/>
              <a:gd name="T16" fmla="*/ 2147483647 w 128"/>
              <a:gd name="T17" fmla="*/ 2147483647 h 284"/>
              <a:gd name="T18" fmla="*/ 2147483647 w 128"/>
              <a:gd name="T19" fmla="*/ 2147483647 h 284"/>
              <a:gd name="T20" fmla="*/ 2147483647 w 128"/>
              <a:gd name="T21" fmla="*/ 2147483647 h 284"/>
              <a:gd name="T22" fmla="*/ 2147483647 w 128"/>
              <a:gd name="T23" fmla="*/ 2147483647 h 284"/>
              <a:gd name="T24" fmla="*/ 2147483647 w 128"/>
              <a:gd name="T25" fmla="*/ 2147483647 h 284"/>
              <a:gd name="T26" fmla="*/ 2147483647 w 128"/>
              <a:gd name="T27" fmla="*/ 2147483647 h 284"/>
              <a:gd name="T28" fmla="*/ 2147483647 w 128"/>
              <a:gd name="T29" fmla="*/ 2147483647 h 284"/>
              <a:gd name="T30" fmla="*/ 2147483647 w 128"/>
              <a:gd name="T31" fmla="*/ 2147483647 h 284"/>
              <a:gd name="T32" fmla="*/ 2147483647 w 128"/>
              <a:gd name="T33" fmla="*/ 2147483647 h 284"/>
              <a:gd name="T34" fmla="*/ 2147483647 w 128"/>
              <a:gd name="T35" fmla="*/ 2147483647 h 284"/>
              <a:gd name="T36" fmla="*/ 2147483647 w 128"/>
              <a:gd name="T37" fmla="*/ 2147483647 h 284"/>
              <a:gd name="T38" fmla="*/ 2147483647 w 128"/>
              <a:gd name="T39" fmla="*/ 2147483647 h 284"/>
              <a:gd name="T40" fmla="*/ 2147483647 w 128"/>
              <a:gd name="T41" fmla="*/ 2147483647 h 284"/>
              <a:gd name="T42" fmla="*/ 2147483647 w 128"/>
              <a:gd name="T43" fmla="*/ 2147483647 h 284"/>
              <a:gd name="T44" fmla="*/ 2147483647 w 128"/>
              <a:gd name="T45" fmla="*/ 2147483647 h 284"/>
              <a:gd name="T46" fmla="*/ 2147483647 w 128"/>
              <a:gd name="T47" fmla="*/ 2147483647 h 284"/>
              <a:gd name="T48" fmla="*/ 2147483647 w 128"/>
              <a:gd name="T49" fmla="*/ 2147483647 h 284"/>
              <a:gd name="T50" fmla="*/ 2147483647 w 128"/>
              <a:gd name="T51" fmla="*/ 2147483647 h 284"/>
              <a:gd name="T52" fmla="*/ 2147483647 w 128"/>
              <a:gd name="T53" fmla="*/ 2147483647 h 284"/>
              <a:gd name="T54" fmla="*/ 2147483647 w 128"/>
              <a:gd name="T55" fmla="*/ 2147483647 h 284"/>
              <a:gd name="T56" fmla="*/ 2147483647 w 128"/>
              <a:gd name="T57" fmla="*/ 2147483647 h 284"/>
              <a:gd name="T58" fmla="*/ 2147483647 w 128"/>
              <a:gd name="T59" fmla="*/ 2147483647 h 284"/>
              <a:gd name="T60" fmla="*/ 2147483647 w 128"/>
              <a:gd name="T61" fmla="*/ 2147483647 h 284"/>
              <a:gd name="T62" fmla="*/ 2147483647 w 128"/>
              <a:gd name="T63" fmla="*/ 2147483647 h 284"/>
              <a:gd name="T64" fmla="*/ 2147483647 w 128"/>
              <a:gd name="T65" fmla="*/ 2147483647 h 284"/>
              <a:gd name="T66" fmla="*/ 2147483647 w 128"/>
              <a:gd name="T67" fmla="*/ 2147483647 h 284"/>
              <a:gd name="T68" fmla="*/ 2147483647 w 128"/>
              <a:gd name="T69" fmla="*/ 2147483647 h 284"/>
              <a:gd name="T70" fmla="*/ 2147483647 w 128"/>
              <a:gd name="T71" fmla="*/ 2147483647 h 284"/>
              <a:gd name="T72" fmla="*/ 2147483647 w 128"/>
              <a:gd name="T73" fmla="*/ 2147483647 h 284"/>
              <a:gd name="T74" fmla="*/ 2147483647 w 128"/>
              <a:gd name="T75" fmla="*/ 2147483647 h 284"/>
              <a:gd name="T76" fmla="*/ 2147483647 w 128"/>
              <a:gd name="T77" fmla="*/ 0 h 284"/>
              <a:gd name="T78" fmla="*/ 0 w 128"/>
              <a:gd name="T79" fmla="*/ 2147483647 h 284"/>
              <a:gd name="T80" fmla="*/ 2147483647 w 128"/>
              <a:gd name="T81" fmla="*/ 2147483647 h 284"/>
              <a:gd name="T82" fmla="*/ 2147483647 w 128"/>
              <a:gd name="T83" fmla="*/ 2147483647 h 284"/>
              <a:gd name="T84" fmla="*/ 2147483647 w 128"/>
              <a:gd name="T85" fmla="*/ 2147483647 h 284"/>
              <a:gd name="T86" fmla="*/ 2147483647 w 128"/>
              <a:gd name="T87" fmla="*/ 2147483647 h 284"/>
              <a:gd name="T88" fmla="*/ 2147483647 w 128"/>
              <a:gd name="T89" fmla="*/ 2147483647 h 284"/>
              <a:gd name="T90" fmla="*/ 2147483647 w 128"/>
              <a:gd name="T91" fmla="*/ 2147483647 h 284"/>
              <a:gd name="T92" fmla="*/ 2147483647 w 128"/>
              <a:gd name="T93" fmla="*/ 2147483647 h 284"/>
              <a:gd name="T94" fmla="*/ 2147483647 w 128"/>
              <a:gd name="T95" fmla="*/ 2147483647 h 284"/>
              <a:gd name="T96" fmla="*/ 2147483647 w 128"/>
              <a:gd name="T97" fmla="*/ 2147483647 h 284"/>
              <a:gd name="T98" fmla="*/ 2147483647 w 128"/>
              <a:gd name="T99" fmla="*/ 2147483647 h 284"/>
              <a:gd name="T100" fmla="*/ 2147483647 w 128"/>
              <a:gd name="T101" fmla="*/ 2147483647 h 284"/>
              <a:gd name="T102" fmla="*/ 2147483647 w 128"/>
              <a:gd name="T103" fmla="*/ 2147483647 h 284"/>
              <a:gd name="T104" fmla="*/ 2147483647 w 128"/>
              <a:gd name="T105" fmla="*/ 2147483647 h 284"/>
              <a:gd name="T106" fmla="*/ 2147483647 w 128"/>
              <a:gd name="T107" fmla="*/ 2147483647 h 284"/>
              <a:gd name="T108" fmla="*/ 2147483647 w 128"/>
              <a:gd name="T109" fmla="*/ 2147483647 h 284"/>
              <a:gd name="T110" fmla="*/ 2147483647 w 128"/>
              <a:gd name="T111" fmla="*/ 2147483647 h 284"/>
              <a:gd name="T112" fmla="*/ 2147483647 w 128"/>
              <a:gd name="T113" fmla="*/ 2147483647 h 284"/>
              <a:gd name="T114" fmla="*/ 2147483647 w 128"/>
              <a:gd name="T115" fmla="*/ 2147483647 h 284"/>
              <a:gd name="T116" fmla="*/ 2147483647 w 128"/>
              <a:gd name="T117" fmla="*/ 2147483647 h 284"/>
              <a:gd name="T118" fmla="*/ 2147483647 w 128"/>
              <a:gd name="T119" fmla="*/ 2147483647 h 2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8"/>
              <a:gd name="T181" fmla="*/ 0 h 284"/>
              <a:gd name="T182" fmla="*/ 128 w 128"/>
              <a:gd name="T183" fmla="*/ 284 h 2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8" h="284">
                <a:moveTo>
                  <a:pt x="128" y="226"/>
                </a:moveTo>
                <a:lnTo>
                  <a:pt x="128" y="219"/>
                </a:lnTo>
                <a:lnTo>
                  <a:pt x="128" y="213"/>
                </a:lnTo>
                <a:lnTo>
                  <a:pt x="128" y="206"/>
                </a:lnTo>
                <a:lnTo>
                  <a:pt x="128" y="200"/>
                </a:lnTo>
                <a:lnTo>
                  <a:pt x="122" y="200"/>
                </a:lnTo>
                <a:lnTo>
                  <a:pt x="122" y="193"/>
                </a:lnTo>
                <a:lnTo>
                  <a:pt x="122" y="187"/>
                </a:lnTo>
                <a:lnTo>
                  <a:pt x="122" y="180"/>
                </a:lnTo>
                <a:lnTo>
                  <a:pt x="115" y="174"/>
                </a:lnTo>
                <a:lnTo>
                  <a:pt x="115" y="168"/>
                </a:lnTo>
                <a:lnTo>
                  <a:pt x="115" y="161"/>
                </a:lnTo>
                <a:lnTo>
                  <a:pt x="109" y="155"/>
                </a:lnTo>
                <a:lnTo>
                  <a:pt x="109" y="148"/>
                </a:lnTo>
                <a:lnTo>
                  <a:pt x="109" y="142"/>
                </a:lnTo>
                <a:lnTo>
                  <a:pt x="103" y="142"/>
                </a:lnTo>
                <a:lnTo>
                  <a:pt x="103" y="135"/>
                </a:lnTo>
                <a:lnTo>
                  <a:pt x="103" y="129"/>
                </a:lnTo>
                <a:lnTo>
                  <a:pt x="96" y="122"/>
                </a:lnTo>
                <a:lnTo>
                  <a:pt x="96" y="116"/>
                </a:lnTo>
                <a:lnTo>
                  <a:pt x="90" y="116"/>
                </a:lnTo>
                <a:lnTo>
                  <a:pt x="90" y="109"/>
                </a:lnTo>
                <a:lnTo>
                  <a:pt x="90" y="103"/>
                </a:lnTo>
                <a:lnTo>
                  <a:pt x="83" y="103"/>
                </a:lnTo>
                <a:lnTo>
                  <a:pt x="83" y="97"/>
                </a:lnTo>
                <a:lnTo>
                  <a:pt x="83" y="90"/>
                </a:lnTo>
                <a:lnTo>
                  <a:pt x="77" y="90"/>
                </a:lnTo>
                <a:lnTo>
                  <a:pt x="77" y="84"/>
                </a:lnTo>
                <a:lnTo>
                  <a:pt x="70" y="77"/>
                </a:lnTo>
                <a:lnTo>
                  <a:pt x="70" y="71"/>
                </a:lnTo>
                <a:lnTo>
                  <a:pt x="64" y="71"/>
                </a:lnTo>
                <a:lnTo>
                  <a:pt x="64" y="64"/>
                </a:lnTo>
                <a:lnTo>
                  <a:pt x="58" y="64"/>
                </a:lnTo>
                <a:lnTo>
                  <a:pt x="58" y="58"/>
                </a:lnTo>
                <a:lnTo>
                  <a:pt x="51" y="58"/>
                </a:lnTo>
                <a:lnTo>
                  <a:pt x="51" y="51"/>
                </a:lnTo>
                <a:lnTo>
                  <a:pt x="45" y="51"/>
                </a:lnTo>
                <a:lnTo>
                  <a:pt x="58" y="0"/>
                </a:lnTo>
                <a:lnTo>
                  <a:pt x="0" y="71"/>
                </a:lnTo>
                <a:lnTo>
                  <a:pt x="13" y="219"/>
                </a:lnTo>
                <a:lnTo>
                  <a:pt x="19" y="174"/>
                </a:lnTo>
                <a:lnTo>
                  <a:pt x="26" y="180"/>
                </a:lnTo>
                <a:lnTo>
                  <a:pt x="32" y="187"/>
                </a:lnTo>
                <a:lnTo>
                  <a:pt x="38" y="193"/>
                </a:lnTo>
                <a:lnTo>
                  <a:pt x="45" y="200"/>
                </a:lnTo>
                <a:lnTo>
                  <a:pt x="45" y="206"/>
                </a:lnTo>
                <a:lnTo>
                  <a:pt x="51" y="213"/>
                </a:lnTo>
                <a:lnTo>
                  <a:pt x="51" y="219"/>
                </a:lnTo>
                <a:lnTo>
                  <a:pt x="58" y="226"/>
                </a:lnTo>
                <a:lnTo>
                  <a:pt x="58" y="232"/>
                </a:lnTo>
                <a:lnTo>
                  <a:pt x="58" y="238"/>
                </a:lnTo>
                <a:lnTo>
                  <a:pt x="64" y="245"/>
                </a:lnTo>
                <a:lnTo>
                  <a:pt x="64" y="251"/>
                </a:lnTo>
                <a:lnTo>
                  <a:pt x="70" y="264"/>
                </a:lnTo>
                <a:lnTo>
                  <a:pt x="70" y="271"/>
                </a:lnTo>
                <a:lnTo>
                  <a:pt x="70" y="277"/>
                </a:lnTo>
                <a:lnTo>
                  <a:pt x="70" y="284"/>
                </a:lnTo>
                <a:lnTo>
                  <a:pt x="128" y="226"/>
                </a:lnTo>
                <a:close/>
              </a:path>
            </a:pathLst>
          </a:custGeom>
          <a:solidFill>
            <a:schemeClr val="bg1"/>
          </a:solidFill>
          <a:ln w="38100">
            <a:solidFill>
              <a:srgbClr val="000000"/>
            </a:solidFill>
            <a:round/>
            <a:headEnd/>
            <a:tailEnd/>
          </a:ln>
        </p:spPr>
        <p:txBody>
          <a:bodyPr/>
          <a:lstStyle/>
          <a:p>
            <a:endParaRPr lang="es-AR"/>
          </a:p>
        </p:txBody>
      </p:sp>
      <p:sp>
        <p:nvSpPr>
          <p:cNvPr id="157700" name="Freeform 4"/>
          <p:cNvSpPr>
            <a:spLocks/>
          </p:cNvSpPr>
          <p:nvPr/>
        </p:nvSpPr>
        <p:spPr bwMode="auto">
          <a:xfrm>
            <a:off x="5629275" y="4808538"/>
            <a:ext cx="317500" cy="457200"/>
          </a:xfrm>
          <a:custGeom>
            <a:avLst/>
            <a:gdLst>
              <a:gd name="T0" fmla="*/ 2147483647 w 122"/>
              <a:gd name="T1" fmla="*/ 2147483647 h 271"/>
              <a:gd name="T2" fmla="*/ 2147483647 w 122"/>
              <a:gd name="T3" fmla="*/ 2147483647 h 271"/>
              <a:gd name="T4" fmla="*/ 2147483647 w 122"/>
              <a:gd name="T5" fmla="*/ 2147483647 h 271"/>
              <a:gd name="T6" fmla="*/ 2147483647 w 122"/>
              <a:gd name="T7" fmla="*/ 2147483647 h 271"/>
              <a:gd name="T8" fmla="*/ 2147483647 w 122"/>
              <a:gd name="T9" fmla="*/ 2147483647 h 271"/>
              <a:gd name="T10" fmla="*/ 2147483647 w 122"/>
              <a:gd name="T11" fmla="*/ 2147483647 h 271"/>
              <a:gd name="T12" fmla="*/ 2147483647 w 122"/>
              <a:gd name="T13" fmla="*/ 2147483647 h 271"/>
              <a:gd name="T14" fmla="*/ 2147483647 w 122"/>
              <a:gd name="T15" fmla="*/ 2147483647 h 271"/>
              <a:gd name="T16" fmla="*/ 2147483647 w 122"/>
              <a:gd name="T17" fmla="*/ 2147483647 h 271"/>
              <a:gd name="T18" fmla="*/ 2147483647 w 122"/>
              <a:gd name="T19" fmla="*/ 2147483647 h 271"/>
              <a:gd name="T20" fmla="*/ 2147483647 w 122"/>
              <a:gd name="T21" fmla="*/ 2147483647 h 271"/>
              <a:gd name="T22" fmla="*/ 2147483647 w 122"/>
              <a:gd name="T23" fmla="*/ 2147483647 h 271"/>
              <a:gd name="T24" fmla="*/ 2147483647 w 122"/>
              <a:gd name="T25" fmla="*/ 2147483647 h 271"/>
              <a:gd name="T26" fmla="*/ 2147483647 w 122"/>
              <a:gd name="T27" fmla="*/ 2147483647 h 271"/>
              <a:gd name="T28" fmla="*/ 2147483647 w 122"/>
              <a:gd name="T29" fmla="*/ 2147483647 h 271"/>
              <a:gd name="T30" fmla="*/ 2147483647 w 122"/>
              <a:gd name="T31" fmla="*/ 2147483647 h 271"/>
              <a:gd name="T32" fmla="*/ 2147483647 w 122"/>
              <a:gd name="T33" fmla="*/ 2147483647 h 271"/>
              <a:gd name="T34" fmla="*/ 2147483647 w 122"/>
              <a:gd name="T35" fmla="*/ 2147483647 h 271"/>
              <a:gd name="T36" fmla="*/ 2147483647 w 122"/>
              <a:gd name="T37" fmla="*/ 2147483647 h 271"/>
              <a:gd name="T38" fmla="*/ 2147483647 w 122"/>
              <a:gd name="T39" fmla="*/ 2147483647 h 271"/>
              <a:gd name="T40" fmla="*/ 2147483647 w 122"/>
              <a:gd name="T41" fmla="*/ 2147483647 h 271"/>
              <a:gd name="T42" fmla="*/ 2147483647 w 122"/>
              <a:gd name="T43" fmla="*/ 2147483647 h 271"/>
              <a:gd name="T44" fmla="*/ 2147483647 w 122"/>
              <a:gd name="T45" fmla="*/ 2147483647 h 271"/>
              <a:gd name="T46" fmla="*/ 2147483647 w 122"/>
              <a:gd name="T47" fmla="*/ 2147483647 h 271"/>
              <a:gd name="T48" fmla="*/ 2147483647 w 122"/>
              <a:gd name="T49" fmla="*/ 2147483647 h 271"/>
              <a:gd name="T50" fmla="*/ 2147483647 w 122"/>
              <a:gd name="T51" fmla="*/ 2147483647 h 271"/>
              <a:gd name="T52" fmla="*/ 2147483647 w 122"/>
              <a:gd name="T53" fmla="*/ 2147483647 h 271"/>
              <a:gd name="T54" fmla="*/ 2147483647 w 122"/>
              <a:gd name="T55" fmla="*/ 2147483647 h 271"/>
              <a:gd name="T56" fmla="*/ 2147483647 w 122"/>
              <a:gd name="T57" fmla="*/ 2147483647 h 271"/>
              <a:gd name="T58" fmla="*/ 2147483647 w 122"/>
              <a:gd name="T59" fmla="*/ 2147483647 h 271"/>
              <a:gd name="T60" fmla="*/ 2147483647 w 122"/>
              <a:gd name="T61" fmla="*/ 2147483647 h 271"/>
              <a:gd name="T62" fmla="*/ 2147483647 w 122"/>
              <a:gd name="T63" fmla="*/ 2147483647 h 271"/>
              <a:gd name="T64" fmla="*/ 2147483647 w 122"/>
              <a:gd name="T65" fmla="*/ 2147483647 h 271"/>
              <a:gd name="T66" fmla="*/ 2147483647 w 122"/>
              <a:gd name="T67" fmla="*/ 2147483647 h 271"/>
              <a:gd name="T68" fmla="*/ 2147483647 w 122"/>
              <a:gd name="T69" fmla="*/ 2147483647 h 271"/>
              <a:gd name="T70" fmla="*/ 2147483647 w 122"/>
              <a:gd name="T71" fmla="*/ 2147483647 h 271"/>
              <a:gd name="T72" fmla="*/ 2147483647 w 122"/>
              <a:gd name="T73" fmla="*/ 2147483647 h 271"/>
              <a:gd name="T74" fmla="*/ 2147483647 w 122"/>
              <a:gd name="T75" fmla="*/ 2147483647 h 271"/>
              <a:gd name="T76" fmla="*/ 2147483647 w 122"/>
              <a:gd name="T77" fmla="*/ 0 h 271"/>
              <a:gd name="T78" fmla="*/ 2147483647 w 122"/>
              <a:gd name="T79" fmla="*/ 2147483647 h 271"/>
              <a:gd name="T80" fmla="*/ 2147483647 w 122"/>
              <a:gd name="T81" fmla="*/ 2147483647 h 271"/>
              <a:gd name="T82" fmla="*/ 2147483647 w 122"/>
              <a:gd name="T83" fmla="*/ 2147483647 h 271"/>
              <a:gd name="T84" fmla="*/ 2147483647 w 122"/>
              <a:gd name="T85" fmla="*/ 2147483647 h 271"/>
              <a:gd name="T86" fmla="*/ 2147483647 w 122"/>
              <a:gd name="T87" fmla="*/ 2147483647 h 271"/>
              <a:gd name="T88" fmla="*/ 2147483647 w 122"/>
              <a:gd name="T89" fmla="*/ 2147483647 h 271"/>
              <a:gd name="T90" fmla="*/ 2147483647 w 122"/>
              <a:gd name="T91" fmla="*/ 2147483647 h 271"/>
              <a:gd name="T92" fmla="*/ 2147483647 w 122"/>
              <a:gd name="T93" fmla="*/ 2147483647 h 271"/>
              <a:gd name="T94" fmla="*/ 2147483647 w 122"/>
              <a:gd name="T95" fmla="*/ 2147483647 h 271"/>
              <a:gd name="T96" fmla="*/ 2147483647 w 122"/>
              <a:gd name="T97" fmla="*/ 2147483647 h 271"/>
              <a:gd name="T98" fmla="*/ 2147483647 w 122"/>
              <a:gd name="T99" fmla="*/ 2147483647 h 271"/>
              <a:gd name="T100" fmla="*/ 2147483647 w 122"/>
              <a:gd name="T101" fmla="*/ 2147483647 h 271"/>
              <a:gd name="T102" fmla="*/ 2147483647 w 122"/>
              <a:gd name="T103" fmla="*/ 2147483647 h 271"/>
              <a:gd name="T104" fmla="*/ 2147483647 w 122"/>
              <a:gd name="T105" fmla="*/ 2147483647 h 271"/>
              <a:gd name="T106" fmla="*/ 2147483647 w 122"/>
              <a:gd name="T107" fmla="*/ 2147483647 h 271"/>
              <a:gd name="T108" fmla="*/ 2147483647 w 122"/>
              <a:gd name="T109" fmla="*/ 2147483647 h 271"/>
              <a:gd name="T110" fmla="*/ 2147483647 w 122"/>
              <a:gd name="T111" fmla="*/ 2147483647 h 271"/>
              <a:gd name="T112" fmla="*/ 0 w 122"/>
              <a:gd name="T113" fmla="*/ 2147483647 h 271"/>
              <a:gd name="T114" fmla="*/ 0 w 122"/>
              <a:gd name="T115" fmla="*/ 2147483647 h 271"/>
              <a:gd name="T116" fmla="*/ 2147483647 w 122"/>
              <a:gd name="T117" fmla="*/ 2147483647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2"/>
              <a:gd name="T178" fmla="*/ 0 h 271"/>
              <a:gd name="T179" fmla="*/ 122 w 122"/>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2" h="271">
                <a:moveTo>
                  <a:pt x="25" y="271"/>
                </a:moveTo>
                <a:lnTo>
                  <a:pt x="25" y="264"/>
                </a:lnTo>
                <a:lnTo>
                  <a:pt x="32" y="264"/>
                </a:lnTo>
                <a:lnTo>
                  <a:pt x="32" y="258"/>
                </a:lnTo>
                <a:lnTo>
                  <a:pt x="38" y="258"/>
                </a:lnTo>
                <a:lnTo>
                  <a:pt x="38" y="251"/>
                </a:lnTo>
                <a:lnTo>
                  <a:pt x="45" y="245"/>
                </a:lnTo>
                <a:lnTo>
                  <a:pt x="45" y="238"/>
                </a:lnTo>
                <a:lnTo>
                  <a:pt x="51" y="238"/>
                </a:lnTo>
                <a:lnTo>
                  <a:pt x="51" y="232"/>
                </a:lnTo>
                <a:lnTo>
                  <a:pt x="51" y="225"/>
                </a:lnTo>
                <a:lnTo>
                  <a:pt x="57" y="225"/>
                </a:lnTo>
                <a:lnTo>
                  <a:pt x="57" y="219"/>
                </a:lnTo>
                <a:lnTo>
                  <a:pt x="57" y="213"/>
                </a:lnTo>
                <a:lnTo>
                  <a:pt x="64" y="213"/>
                </a:lnTo>
                <a:lnTo>
                  <a:pt x="64" y="206"/>
                </a:lnTo>
                <a:lnTo>
                  <a:pt x="70" y="200"/>
                </a:lnTo>
                <a:lnTo>
                  <a:pt x="70" y="193"/>
                </a:lnTo>
                <a:lnTo>
                  <a:pt x="70" y="187"/>
                </a:lnTo>
                <a:lnTo>
                  <a:pt x="77" y="180"/>
                </a:lnTo>
                <a:lnTo>
                  <a:pt x="77" y="174"/>
                </a:lnTo>
                <a:lnTo>
                  <a:pt x="77" y="167"/>
                </a:lnTo>
                <a:lnTo>
                  <a:pt x="83" y="161"/>
                </a:lnTo>
                <a:lnTo>
                  <a:pt x="83" y="155"/>
                </a:lnTo>
                <a:lnTo>
                  <a:pt x="83" y="148"/>
                </a:lnTo>
                <a:lnTo>
                  <a:pt x="89" y="142"/>
                </a:lnTo>
                <a:lnTo>
                  <a:pt x="89" y="135"/>
                </a:lnTo>
                <a:lnTo>
                  <a:pt x="89" y="129"/>
                </a:lnTo>
                <a:lnTo>
                  <a:pt x="89" y="122"/>
                </a:lnTo>
                <a:lnTo>
                  <a:pt x="96" y="116"/>
                </a:lnTo>
                <a:lnTo>
                  <a:pt x="96" y="109"/>
                </a:lnTo>
                <a:lnTo>
                  <a:pt x="96" y="103"/>
                </a:lnTo>
                <a:lnTo>
                  <a:pt x="96" y="97"/>
                </a:lnTo>
                <a:lnTo>
                  <a:pt x="122" y="122"/>
                </a:lnTo>
                <a:lnTo>
                  <a:pt x="83" y="0"/>
                </a:lnTo>
                <a:lnTo>
                  <a:pt x="19" y="13"/>
                </a:lnTo>
                <a:lnTo>
                  <a:pt x="45" y="39"/>
                </a:lnTo>
                <a:lnTo>
                  <a:pt x="45" y="51"/>
                </a:lnTo>
                <a:lnTo>
                  <a:pt x="38" y="58"/>
                </a:lnTo>
                <a:lnTo>
                  <a:pt x="38" y="64"/>
                </a:lnTo>
                <a:lnTo>
                  <a:pt x="38" y="77"/>
                </a:lnTo>
                <a:lnTo>
                  <a:pt x="32" y="84"/>
                </a:lnTo>
                <a:lnTo>
                  <a:pt x="32" y="90"/>
                </a:lnTo>
                <a:lnTo>
                  <a:pt x="25" y="97"/>
                </a:lnTo>
                <a:lnTo>
                  <a:pt x="25" y="103"/>
                </a:lnTo>
                <a:lnTo>
                  <a:pt x="25" y="109"/>
                </a:lnTo>
                <a:lnTo>
                  <a:pt x="19" y="116"/>
                </a:lnTo>
                <a:lnTo>
                  <a:pt x="19" y="122"/>
                </a:lnTo>
                <a:lnTo>
                  <a:pt x="12" y="129"/>
                </a:lnTo>
                <a:lnTo>
                  <a:pt x="6" y="135"/>
                </a:lnTo>
                <a:lnTo>
                  <a:pt x="6" y="142"/>
                </a:lnTo>
                <a:lnTo>
                  <a:pt x="0" y="142"/>
                </a:lnTo>
                <a:lnTo>
                  <a:pt x="0" y="148"/>
                </a:lnTo>
                <a:lnTo>
                  <a:pt x="25" y="271"/>
                </a:lnTo>
                <a:close/>
              </a:path>
            </a:pathLst>
          </a:custGeom>
          <a:solidFill>
            <a:schemeClr val="bg1"/>
          </a:solidFill>
          <a:ln w="38100">
            <a:solidFill>
              <a:srgbClr val="000000"/>
            </a:solidFill>
            <a:round/>
            <a:headEnd/>
            <a:tailEnd/>
          </a:ln>
        </p:spPr>
        <p:txBody>
          <a:bodyPr/>
          <a:lstStyle/>
          <a:p>
            <a:endParaRPr lang="es-AR"/>
          </a:p>
        </p:txBody>
      </p:sp>
      <p:sp>
        <p:nvSpPr>
          <p:cNvPr id="157701" name="Freeform 5"/>
          <p:cNvSpPr>
            <a:spLocks/>
          </p:cNvSpPr>
          <p:nvPr/>
        </p:nvSpPr>
        <p:spPr bwMode="auto">
          <a:xfrm>
            <a:off x="3267075" y="4808538"/>
            <a:ext cx="292100" cy="546100"/>
          </a:xfrm>
          <a:custGeom>
            <a:avLst/>
            <a:gdLst>
              <a:gd name="T0" fmla="*/ 0 w 148"/>
              <a:gd name="T1" fmla="*/ 2147483647 h 271"/>
              <a:gd name="T2" fmla="*/ 0 w 148"/>
              <a:gd name="T3" fmla="*/ 2147483647 h 271"/>
              <a:gd name="T4" fmla="*/ 0 w 148"/>
              <a:gd name="T5" fmla="*/ 2147483647 h 271"/>
              <a:gd name="T6" fmla="*/ 2147483647 w 148"/>
              <a:gd name="T7" fmla="*/ 2147483647 h 271"/>
              <a:gd name="T8" fmla="*/ 2147483647 w 148"/>
              <a:gd name="T9" fmla="*/ 2147483647 h 271"/>
              <a:gd name="T10" fmla="*/ 2147483647 w 148"/>
              <a:gd name="T11" fmla="*/ 2147483647 h 271"/>
              <a:gd name="T12" fmla="*/ 2147483647 w 148"/>
              <a:gd name="T13" fmla="*/ 2147483647 h 271"/>
              <a:gd name="T14" fmla="*/ 2147483647 w 148"/>
              <a:gd name="T15" fmla="*/ 2147483647 h 271"/>
              <a:gd name="T16" fmla="*/ 2147483647 w 148"/>
              <a:gd name="T17" fmla="*/ 2147483647 h 271"/>
              <a:gd name="T18" fmla="*/ 2147483647 w 148"/>
              <a:gd name="T19" fmla="*/ 2147483647 h 271"/>
              <a:gd name="T20" fmla="*/ 2147483647 w 148"/>
              <a:gd name="T21" fmla="*/ 2147483647 h 271"/>
              <a:gd name="T22" fmla="*/ 2147483647 w 148"/>
              <a:gd name="T23" fmla="*/ 2147483647 h 271"/>
              <a:gd name="T24" fmla="*/ 2147483647 w 148"/>
              <a:gd name="T25" fmla="*/ 2147483647 h 271"/>
              <a:gd name="T26" fmla="*/ 2147483647 w 148"/>
              <a:gd name="T27" fmla="*/ 2147483647 h 271"/>
              <a:gd name="T28" fmla="*/ 2147483647 w 148"/>
              <a:gd name="T29" fmla="*/ 2147483647 h 271"/>
              <a:gd name="T30" fmla="*/ 2147483647 w 148"/>
              <a:gd name="T31" fmla="*/ 2147483647 h 271"/>
              <a:gd name="T32" fmla="*/ 2147483647 w 148"/>
              <a:gd name="T33" fmla="*/ 2147483647 h 271"/>
              <a:gd name="T34" fmla="*/ 2147483647 w 148"/>
              <a:gd name="T35" fmla="*/ 2147483647 h 271"/>
              <a:gd name="T36" fmla="*/ 2147483647 w 148"/>
              <a:gd name="T37" fmla="*/ 2147483647 h 271"/>
              <a:gd name="T38" fmla="*/ 2147483647 w 148"/>
              <a:gd name="T39" fmla="*/ 2147483647 h 271"/>
              <a:gd name="T40" fmla="*/ 2147483647 w 148"/>
              <a:gd name="T41" fmla="*/ 2147483647 h 271"/>
              <a:gd name="T42" fmla="*/ 2147483647 w 148"/>
              <a:gd name="T43" fmla="*/ 2147483647 h 271"/>
              <a:gd name="T44" fmla="*/ 2147483647 w 148"/>
              <a:gd name="T45" fmla="*/ 2147483647 h 271"/>
              <a:gd name="T46" fmla="*/ 2147483647 w 148"/>
              <a:gd name="T47" fmla="*/ 2147483647 h 271"/>
              <a:gd name="T48" fmla="*/ 2147483647 w 148"/>
              <a:gd name="T49" fmla="*/ 2147483647 h 271"/>
              <a:gd name="T50" fmla="*/ 2147483647 w 148"/>
              <a:gd name="T51" fmla="*/ 2147483647 h 271"/>
              <a:gd name="T52" fmla="*/ 2147483647 w 148"/>
              <a:gd name="T53" fmla="*/ 2147483647 h 271"/>
              <a:gd name="T54" fmla="*/ 2147483647 w 148"/>
              <a:gd name="T55" fmla="*/ 2147483647 h 271"/>
              <a:gd name="T56" fmla="*/ 2147483647 w 148"/>
              <a:gd name="T57" fmla="*/ 2147483647 h 271"/>
              <a:gd name="T58" fmla="*/ 2147483647 w 148"/>
              <a:gd name="T59" fmla="*/ 2147483647 h 271"/>
              <a:gd name="T60" fmla="*/ 2147483647 w 148"/>
              <a:gd name="T61" fmla="*/ 2147483647 h 271"/>
              <a:gd name="T62" fmla="*/ 2147483647 w 148"/>
              <a:gd name="T63" fmla="*/ 2147483647 h 271"/>
              <a:gd name="T64" fmla="*/ 2147483647 w 148"/>
              <a:gd name="T65" fmla="*/ 2147483647 h 271"/>
              <a:gd name="T66" fmla="*/ 2147483647 w 148"/>
              <a:gd name="T67" fmla="*/ 2147483647 h 271"/>
              <a:gd name="T68" fmla="*/ 2147483647 w 148"/>
              <a:gd name="T69" fmla="*/ 2147483647 h 271"/>
              <a:gd name="T70" fmla="*/ 2147483647 w 148"/>
              <a:gd name="T71" fmla="*/ 2147483647 h 271"/>
              <a:gd name="T72" fmla="*/ 2147483647 w 148"/>
              <a:gd name="T73" fmla="*/ 2147483647 h 271"/>
              <a:gd name="T74" fmla="*/ 2147483647 w 148"/>
              <a:gd name="T75" fmla="*/ 2147483647 h 271"/>
              <a:gd name="T76" fmla="*/ 2147483647 w 148"/>
              <a:gd name="T77" fmla="*/ 2147483647 h 271"/>
              <a:gd name="T78" fmla="*/ 2147483647 w 148"/>
              <a:gd name="T79" fmla="*/ 2147483647 h 271"/>
              <a:gd name="T80" fmla="*/ 2147483647 w 148"/>
              <a:gd name="T81" fmla="*/ 2147483647 h 271"/>
              <a:gd name="T82" fmla="*/ 2147483647 w 148"/>
              <a:gd name="T83" fmla="*/ 2147483647 h 271"/>
              <a:gd name="T84" fmla="*/ 2147483647 w 148"/>
              <a:gd name="T85" fmla="*/ 2147483647 h 271"/>
              <a:gd name="T86" fmla="*/ 2147483647 w 148"/>
              <a:gd name="T87" fmla="*/ 2147483647 h 271"/>
              <a:gd name="T88" fmla="*/ 2147483647 w 148"/>
              <a:gd name="T89" fmla="*/ 2147483647 h 271"/>
              <a:gd name="T90" fmla="*/ 2147483647 w 148"/>
              <a:gd name="T91" fmla="*/ 2147483647 h 271"/>
              <a:gd name="T92" fmla="*/ 2147483647 w 148"/>
              <a:gd name="T93" fmla="*/ 2147483647 h 271"/>
              <a:gd name="T94" fmla="*/ 2147483647 w 148"/>
              <a:gd name="T95" fmla="*/ 2147483647 h 271"/>
              <a:gd name="T96" fmla="*/ 2147483647 w 148"/>
              <a:gd name="T97" fmla="*/ 2147483647 h 271"/>
              <a:gd name="T98" fmla="*/ 2147483647 w 148"/>
              <a:gd name="T99" fmla="*/ 2147483647 h 271"/>
              <a:gd name="T100" fmla="*/ 2147483647 w 148"/>
              <a:gd name="T101" fmla="*/ 2147483647 h 271"/>
              <a:gd name="T102" fmla="*/ 2147483647 w 148"/>
              <a:gd name="T103" fmla="*/ 2147483647 h 271"/>
              <a:gd name="T104" fmla="*/ 2147483647 w 148"/>
              <a:gd name="T105" fmla="*/ 2147483647 h 271"/>
              <a:gd name="T106" fmla="*/ 2147483647 w 148"/>
              <a:gd name="T107" fmla="*/ 2147483647 h 271"/>
              <a:gd name="T108" fmla="*/ 2147483647 w 148"/>
              <a:gd name="T109" fmla="*/ 0 h 271"/>
              <a:gd name="T110" fmla="*/ 0 w 148"/>
              <a:gd name="T111" fmla="*/ 2147483647 h 2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
              <a:gd name="T169" fmla="*/ 0 h 271"/>
              <a:gd name="T170" fmla="*/ 148 w 148"/>
              <a:gd name="T171" fmla="*/ 271 h 2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 h="271">
                <a:moveTo>
                  <a:pt x="0" y="64"/>
                </a:moveTo>
                <a:lnTo>
                  <a:pt x="0" y="64"/>
                </a:lnTo>
                <a:lnTo>
                  <a:pt x="0" y="71"/>
                </a:lnTo>
                <a:lnTo>
                  <a:pt x="6" y="77"/>
                </a:lnTo>
                <a:lnTo>
                  <a:pt x="6" y="84"/>
                </a:lnTo>
                <a:lnTo>
                  <a:pt x="6" y="90"/>
                </a:lnTo>
                <a:lnTo>
                  <a:pt x="13" y="97"/>
                </a:lnTo>
                <a:lnTo>
                  <a:pt x="13" y="103"/>
                </a:lnTo>
                <a:lnTo>
                  <a:pt x="13" y="110"/>
                </a:lnTo>
                <a:lnTo>
                  <a:pt x="19" y="116"/>
                </a:lnTo>
                <a:lnTo>
                  <a:pt x="19" y="122"/>
                </a:lnTo>
                <a:lnTo>
                  <a:pt x="26" y="129"/>
                </a:lnTo>
                <a:lnTo>
                  <a:pt x="26" y="135"/>
                </a:lnTo>
                <a:lnTo>
                  <a:pt x="26" y="142"/>
                </a:lnTo>
                <a:lnTo>
                  <a:pt x="32" y="142"/>
                </a:lnTo>
                <a:lnTo>
                  <a:pt x="32" y="148"/>
                </a:lnTo>
                <a:lnTo>
                  <a:pt x="38" y="155"/>
                </a:lnTo>
                <a:lnTo>
                  <a:pt x="38" y="161"/>
                </a:lnTo>
                <a:lnTo>
                  <a:pt x="45" y="168"/>
                </a:lnTo>
                <a:lnTo>
                  <a:pt x="45" y="174"/>
                </a:lnTo>
                <a:lnTo>
                  <a:pt x="51" y="180"/>
                </a:lnTo>
                <a:lnTo>
                  <a:pt x="58" y="187"/>
                </a:lnTo>
                <a:lnTo>
                  <a:pt x="58" y="193"/>
                </a:lnTo>
                <a:lnTo>
                  <a:pt x="64" y="193"/>
                </a:lnTo>
                <a:lnTo>
                  <a:pt x="64" y="200"/>
                </a:lnTo>
                <a:lnTo>
                  <a:pt x="71" y="206"/>
                </a:lnTo>
                <a:lnTo>
                  <a:pt x="71" y="213"/>
                </a:lnTo>
                <a:lnTo>
                  <a:pt x="77" y="213"/>
                </a:lnTo>
                <a:lnTo>
                  <a:pt x="83" y="219"/>
                </a:lnTo>
                <a:lnTo>
                  <a:pt x="58" y="271"/>
                </a:lnTo>
                <a:lnTo>
                  <a:pt x="141" y="206"/>
                </a:lnTo>
                <a:lnTo>
                  <a:pt x="148" y="71"/>
                </a:lnTo>
                <a:lnTo>
                  <a:pt x="128" y="110"/>
                </a:lnTo>
                <a:lnTo>
                  <a:pt x="122" y="103"/>
                </a:lnTo>
                <a:lnTo>
                  <a:pt x="115" y="97"/>
                </a:lnTo>
                <a:lnTo>
                  <a:pt x="109" y="90"/>
                </a:lnTo>
                <a:lnTo>
                  <a:pt x="103" y="84"/>
                </a:lnTo>
                <a:lnTo>
                  <a:pt x="103" y="77"/>
                </a:lnTo>
                <a:lnTo>
                  <a:pt x="96" y="71"/>
                </a:lnTo>
                <a:lnTo>
                  <a:pt x="90" y="64"/>
                </a:lnTo>
                <a:lnTo>
                  <a:pt x="90" y="58"/>
                </a:lnTo>
                <a:lnTo>
                  <a:pt x="83" y="51"/>
                </a:lnTo>
                <a:lnTo>
                  <a:pt x="83" y="45"/>
                </a:lnTo>
                <a:lnTo>
                  <a:pt x="77" y="39"/>
                </a:lnTo>
                <a:lnTo>
                  <a:pt x="77" y="32"/>
                </a:lnTo>
                <a:lnTo>
                  <a:pt x="77" y="19"/>
                </a:lnTo>
                <a:lnTo>
                  <a:pt x="71" y="13"/>
                </a:lnTo>
                <a:lnTo>
                  <a:pt x="71" y="6"/>
                </a:lnTo>
                <a:lnTo>
                  <a:pt x="71" y="0"/>
                </a:lnTo>
                <a:lnTo>
                  <a:pt x="0" y="64"/>
                </a:lnTo>
                <a:close/>
              </a:path>
            </a:pathLst>
          </a:custGeom>
          <a:solidFill>
            <a:schemeClr val="bg1"/>
          </a:solidFill>
          <a:ln w="38100">
            <a:solidFill>
              <a:srgbClr val="000000"/>
            </a:solidFill>
            <a:round/>
            <a:headEnd/>
            <a:tailEnd/>
          </a:ln>
        </p:spPr>
        <p:txBody>
          <a:bodyPr/>
          <a:lstStyle/>
          <a:p>
            <a:endParaRPr lang="es-AR"/>
          </a:p>
        </p:txBody>
      </p:sp>
      <p:sp>
        <p:nvSpPr>
          <p:cNvPr id="157702" name="Freeform 6"/>
          <p:cNvSpPr>
            <a:spLocks/>
          </p:cNvSpPr>
          <p:nvPr/>
        </p:nvSpPr>
        <p:spPr bwMode="auto">
          <a:xfrm>
            <a:off x="3267075" y="3360738"/>
            <a:ext cx="419100" cy="560387"/>
          </a:xfrm>
          <a:custGeom>
            <a:avLst/>
            <a:gdLst>
              <a:gd name="T0" fmla="*/ 2147483647 w 174"/>
              <a:gd name="T1" fmla="*/ 0 h 277"/>
              <a:gd name="T2" fmla="*/ 2147483647 w 174"/>
              <a:gd name="T3" fmla="*/ 2147483647 h 277"/>
              <a:gd name="T4" fmla="*/ 2147483647 w 174"/>
              <a:gd name="T5" fmla="*/ 2147483647 h 277"/>
              <a:gd name="T6" fmla="*/ 2147483647 w 174"/>
              <a:gd name="T7" fmla="*/ 2147483647 h 277"/>
              <a:gd name="T8" fmla="*/ 2147483647 w 174"/>
              <a:gd name="T9" fmla="*/ 2147483647 h 277"/>
              <a:gd name="T10" fmla="*/ 2147483647 w 174"/>
              <a:gd name="T11" fmla="*/ 2147483647 h 277"/>
              <a:gd name="T12" fmla="*/ 2147483647 w 174"/>
              <a:gd name="T13" fmla="*/ 2147483647 h 277"/>
              <a:gd name="T14" fmla="*/ 2147483647 w 174"/>
              <a:gd name="T15" fmla="*/ 2147483647 h 277"/>
              <a:gd name="T16" fmla="*/ 2147483647 w 174"/>
              <a:gd name="T17" fmla="*/ 2147483647 h 277"/>
              <a:gd name="T18" fmla="*/ 2147483647 w 174"/>
              <a:gd name="T19" fmla="*/ 2147483647 h 277"/>
              <a:gd name="T20" fmla="*/ 2147483647 w 174"/>
              <a:gd name="T21" fmla="*/ 2147483647 h 277"/>
              <a:gd name="T22" fmla="*/ 2147483647 w 174"/>
              <a:gd name="T23" fmla="*/ 2147483647 h 277"/>
              <a:gd name="T24" fmla="*/ 2147483647 w 174"/>
              <a:gd name="T25" fmla="*/ 2147483647 h 277"/>
              <a:gd name="T26" fmla="*/ 2147483647 w 174"/>
              <a:gd name="T27" fmla="*/ 2147483647 h 277"/>
              <a:gd name="T28" fmla="*/ 2147483647 w 174"/>
              <a:gd name="T29" fmla="*/ 2147483647 h 277"/>
              <a:gd name="T30" fmla="*/ 2147483647 w 174"/>
              <a:gd name="T31" fmla="*/ 2147483647 h 277"/>
              <a:gd name="T32" fmla="*/ 2147483647 w 174"/>
              <a:gd name="T33" fmla="*/ 2147483647 h 277"/>
              <a:gd name="T34" fmla="*/ 2147483647 w 174"/>
              <a:gd name="T35" fmla="*/ 2147483647 h 277"/>
              <a:gd name="T36" fmla="*/ 2147483647 w 174"/>
              <a:gd name="T37" fmla="*/ 2147483647 h 277"/>
              <a:gd name="T38" fmla="*/ 2147483647 w 174"/>
              <a:gd name="T39" fmla="*/ 2147483647 h 277"/>
              <a:gd name="T40" fmla="*/ 2147483647 w 174"/>
              <a:gd name="T41" fmla="*/ 2147483647 h 277"/>
              <a:gd name="T42" fmla="*/ 2147483647 w 174"/>
              <a:gd name="T43" fmla="*/ 2147483647 h 277"/>
              <a:gd name="T44" fmla="*/ 2147483647 w 174"/>
              <a:gd name="T45" fmla="*/ 2147483647 h 277"/>
              <a:gd name="T46" fmla="*/ 2147483647 w 174"/>
              <a:gd name="T47" fmla="*/ 2147483647 h 277"/>
              <a:gd name="T48" fmla="*/ 2147483647 w 174"/>
              <a:gd name="T49" fmla="*/ 2147483647 h 277"/>
              <a:gd name="T50" fmla="*/ 2147483647 w 174"/>
              <a:gd name="T51" fmla="*/ 2147483647 h 277"/>
              <a:gd name="T52" fmla="*/ 2147483647 w 174"/>
              <a:gd name="T53" fmla="*/ 2147483647 h 277"/>
              <a:gd name="T54" fmla="*/ 2147483647 w 174"/>
              <a:gd name="T55" fmla="*/ 2147483647 h 277"/>
              <a:gd name="T56" fmla="*/ 2147483647 w 174"/>
              <a:gd name="T57" fmla="*/ 2147483647 h 277"/>
              <a:gd name="T58" fmla="*/ 2147483647 w 174"/>
              <a:gd name="T59" fmla="*/ 2147483647 h 277"/>
              <a:gd name="T60" fmla="*/ 2147483647 w 174"/>
              <a:gd name="T61" fmla="*/ 2147483647 h 277"/>
              <a:gd name="T62" fmla="*/ 2147483647 w 174"/>
              <a:gd name="T63" fmla="*/ 2147483647 h 277"/>
              <a:gd name="T64" fmla="*/ 2147483647 w 174"/>
              <a:gd name="T65" fmla="*/ 2147483647 h 277"/>
              <a:gd name="T66" fmla="*/ 2147483647 w 174"/>
              <a:gd name="T67" fmla="*/ 2147483647 h 277"/>
              <a:gd name="T68" fmla="*/ 2147483647 w 174"/>
              <a:gd name="T69" fmla="*/ 2147483647 h 277"/>
              <a:gd name="T70" fmla="*/ 2147483647 w 174"/>
              <a:gd name="T71" fmla="*/ 2147483647 h 277"/>
              <a:gd name="T72" fmla="*/ 2147483647 w 174"/>
              <a:gd name="T73" fmla="*/ 2147483647 h 277"/>
              <a:gd name="T74" fmla="*/ 2147483647 w 174"/>
              <a:gd name="T75" fmla="*/ 2147483647 h 277"/>
              <a:gd name="T76" fmla="*/ 0 w 174"/>
              <a:gd name="T77" fmla="*/ 2147483647 h 277"/>
              <a:gd name="T78" fmla="*/ 2147483647 w 174"/>
              <a:gd name="T79" fmla="*/ 2147483647 h 277"/>
              <a:gd name="T80" fmla="*/ 2147483647 w 174"/>
              <a:gd name="T81" fmla="*/ 2147483647 h 277"/>
              <a:gd name="T82" fmla="*/ 2147483647 w 174"/>
              <a:gd name="T83" fmla="*/ 2147483647 h 277"/>
              <a:gd name="T84" fmla="*/ 2147483647 w 174"/>
              <a:gd name="T85" fmla="*/ 2147483647 h 277"/>
              <a:gd name="T86" fmla="*/ 2147483647 w 174"/>
              <a:gd name="T87" fmla="*/ 2147483647 h 277"/>
              <a:gd name="T88" fmla="*/ 2147483647 w 174"/>
              <a:gd name="T89" fmla="*/ 2147483647 h 277"/>
              <a:gd name="T90" fmla="*/ 2147483647 w 174"/>
              <a:gd name="T91" fmla="*/ 2147483647 h 277"/>
              <a:gd name="T92" fmla="*/ 2147483647 w 174"/>
              <a:gd name="T93" fmla="*/ 2147483647 h 277"/>
              <a:gd name="T94" fmla="*/ 2147483647 w 174"/>
              <a:gd name="T95" fmla="*/ 2147483647 h 277"/>
              <a:gd name="T96" fmla="*/ 2147483647 w 174"/>
              <a:gd name="T97" fmla="*/ 2147483647 h 277"/>
              <a:gd name="T98" fmla="*/ 2147483647 w 174"/>
              <a:gd name="T99" fmla="*/ 2147483647 h 277"/>
              <a:gd name="T100" fmla="*/ 2147483647 w 174"/>
              <a:gd name="T101" fmla="*/ 2147483647 h 277"/>
              <a:gd name="T102" fmla="*/ 2147483647 w 174"/>
              <a:gd name="T103" fmla="*/ 2147483647 h 277"/>
              <a:gd name="T104" fmla="*/ 2147483647 w 174"/>
              <a:gd name="T105" fmla="*/ 2147483647 h 277"/>
              <a:gd name="T106" fmla="*/ 2147483647 w 174"/>
              <a:gd name="T107" fmla="*/ 2147483647 h 277"/>
              <a:gd name="T108" fmla="*/ 2147483647 w 174"/>
              <a:gd name="T109" fmla="*/ 2147483647 h 277"/>
              <a:gd name="T110" fmla="*/ 2147483647 w 174"/>
              <a:gd name="T111" fmla="*/ 2147483647 h 277"/>
              <a:gd name="T112" fmla="*/ 2147483647 w 174"/>
              <a:gd name="T113" fmla="*/ 2147483647 h 277"/>
              <a:gd name="T114" fmla="*/ 2147483647 w 174"/>
              <a:gd name="T115" fmla="*/ 2147483647 h 277"/>
              <a:gd name="T116" fmla="*/ 2147483647 w 174"/>
              <a:gd name="T117" fmla="*/ 2147483647 h 277"/>
              <a:gd name="T118" fmla="*/ 2147483647 w 174"/>
              <a:gd name="T119" fmla="*/ 0 h 2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277"/>
              <a:gd name="T182" fmla="*/ 174 w 174"/>
              <a:gd name="T183" fmla="*/ 277 h 27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277">
                <a:moveTo>
                  <a:pt x="141" y="0"/>
                </a:moveTo>
                <a:lnTo>
                  <a:pt x="135" y="7"/>
                </a:lnTo>
                <a:lnTo>
                  <a:pt x="129" y="7"/>
                </a:lnTo>
                <a:lnTo>
                  <a:pt x="129" y="13"/>
                </a:lnTo>
                <a:lnTo>
                  <a:pt x="122" y="13"/>
                </a:lnTo>
                <a:lnTo>
                  <a:pt x="122" y="19"/>
                </a:lnTo>
                <a:lnTo>
                  <a:pt x="116" y="19"/>
                </a:lnTo>
                <a:lnTo>
                  <a:pt x="116" y="26"/>
                </a:lnTo>
                <a:lnTo>
                  <a:pt x="109" y="26"/>
                </a:lnTo>
                <a:lnTo>
                  <a:pt x="109" y="32"/>
                </a:lnTo>
                <a:lnTo>
                  <a:pt x="103" y="32"/>
                </a:lnTo>
                <a:lnTo>
                  <a:pt x="103" y="39"/>
                </a:lnTo>
                <a:lnTo>
                  <a:pt x="97" y="45"/>
                </a:lnTo>
                <a:lnTo>
                  <a:pt x="90" y="52"/>
                </a:lnTo>
                <a:lnTo>
                  <a:pt x="90" y="58"/>
                </a:lnTo>
                <a:lnTo>
                  <a:pt x="84" y="65"/>
                </a:lnTo>
                <a:lnTo>
                  <a:pt x="77" y="71"/>
                </a:lnTo>
                <a:lnTo>
                  <a:pt x="77" y="77"/>
                </a:lnTo>
                <a:lnTo>
                  <a:pt x="71" y="84"/>
                </a:lnTo>
                <a:lnTo>
                  <a:pt x="71" y="90"/>
                </a:lnTo>
                <a:lnTo>
                  <a:pt x="64" y="97"/>
                </a:lnTo>
                <a:lnTo>
                  <a:pt x="64" y="103"/>
                </a:lnTo>
                <a:lnTo>
                  <a:pt x="58" y="110"/>
                </a:lnTo>
                <a:lnTo>
                  <a:pt x="58" y="116"/>
                </a:lnTo>
                <a:lnTo>
                  <a:pt x="58" y="123"/>
                </a:lnTo>
                <a:lnTo>
                  <a:pt x="52" y="129"/>
                </a:lnTo>
                <a:lnTo>
                  <a:pt x="52" y="136"/>
                </a:lnTo>
                <a:lnTo>
                  <a:pt x="45" y="142"/>
                </a:lnTo>
                <a:lnTo>
                  <a:pt x="45" y="148"/>
                </a:lnTo>
                <a:lnTo>
                  <a:pt x="45" y="155"/>
                </a:lnTo>
                <a:lnTo>
                  <a:pt x="39" y="161"/>
                </a:lnTo>
                <a:lnTo>
                  <a:pt x="39" y="168"/>
                </a:lnTo>
                <a:lnTo>
                  <a:pt x="39" y="174"/>
                </a:lnTo>
                <a:lnTo>
                  <a:pt x="39" y="181"/>
                </a:lnTo>
                <a:lnTo>
                  <a:pt x="0" y="155"/>
                </a:lnTo>
                <a:lnTo>
                  <a:pt x="52" y="277"/>
                </a:lnTo>
                <a:lnTo>
                  <a:pt x="148" y="258"/>
                </a:lnTo>
                <a:lnTo>
                  <a:pt x="109" y="232"/>
                </a:lnTo>
                <a:lnTo>
                  <a:pt x="116" y="226"/>
                </a:lnTo>
                <a:lnTo>
                  <a:pt x="116" y="213"/>
                </a:lnTo>
                <a:lnTo>
                  <a:pt x="122" y="206"/>
                </a:lnTo>
                <a:lnTo>
                  <a:pt x="122" y="200"/>
                </a:lnTo>
                <a:lnTo>
                  <a:pt x="129" y="187"/>
                </a:lnTo>
                <a:lnTo>
                  <a:pt x="129" y="181"/>
                </a:lnTo>
                <a:lnTo>
                  <a:pt x="135" y="174"/>
                </a:lnTo>
                <a:lnTo>
                  <a:pt x="135" y="168"/>
                </a:lnTo>
                <a:lnTo>
                  <a:pt x="141" y="161"/>
                </a:lnTo>
                <a:lnTo>
                  <a:pt x="148" y="155"/>
                </a:lnTo>
                <a:lnTo>
                  <a:pt x="148" y="148"/>
                </a:lnTo>
                <a:lnTo>
                  <a:pt x="154" y="148"/>
                </a:lnTo>
                <a:lnTo>
                  <a:pt x="154" y="142"/>
                </a:lnTo>
                <a:lnTo>
                  <a:pt x="161" y="136"/>
                </a:lnTo>
                <a:lnTo>
                  <a:pt x="167" y="129"/>
                </a:lnTo>
                <a:lnTo>
                  <a:pt x="174" y="123"/>
                </a:lnTo>
                <a:lnTo>
                  <a:pt x="141" y="0"/>
                </a:lnTo>
                <a:close/>
              </a:path>
            </a:pathLst>
          </a:custGeom>
          <a:solidFill>
            <a:schemeClr val="bg1"/>
          </a:solidFill>
          <a:ln w="28575">
            <a:solidFill>
              <a:srgbClr val="000000"/>
            </a:solidFill>
            <a:round/>
            <a:headEnd/>
            <a:tailEnd/>
          </a:ln>
        </p:spPr>
        <p:txBody>
          <a:bodyPr/>
          <a:lstStyle/>
          <a:p>
            <a:endParaRPr lang="es-AR"/>
          </a:p>
        </p:txBody>
      </p:sp>
      <p:sp>
        <p:nvSpPr>
          <p:cNvPr id="11271" name="Rectangle 7"/>
          <p:cNvSpPr>
            <a:spLocks noChangeArrowheads="1"/>
          </p:cNvSpPr>
          <p:nvPr/>
        </p:nvSpPr>
        <p:spPr bwMode="auto">
          <a:xfrm>
            <a:off x="3001963" y="2436813"/>
            <a:ext cx="0" cy="487362"/>
          </a:xfrm>
          <a:prstGeom prst="rect">
            <a:avLst/>
          </a:prstGeom>
          <a:noFill/>
          <a:ln w="9525">
            <a:noFill/>
            <a:miter lim="800000"/>
            <a:headEnd/>
            <a:tailEnd/>
          </a:ln>
        </p:spPr>
        <p:txBody>
          <a:bodyPr wrap="none" lIns="0" tIns="0" rIns="0" bIns="0">
            <a:spAutoFit/>
          </a:bodyPr>
          <a:lstStyle/>
          <a:p>
            <a:pPr eaLnBrk="0" hangingPunct="0"/>
            <a:endParaRPr lang="es-AR" sz="3200"/>
          </a:p>
        </p:txBody>
      </p:sp>
      <p:sp>
        <p:nvSpPr>
          <p:cNvPr id="11272" name="Rectangle 8"/>
          <p:cNvSpPr>
            <a:spLocks noChangeArrowheads="1"/>
          </p:cNvSpPr>
          <p:nvPr/>
        </p:nvSpPr>
        <p:spPr bwMode="auto">
          <a:xfrm>
            <a:off x="2863850" y="2671763"/>
            <a:ext cx="0" cy="731837"/>
          </a:xfrm>
          <a:prstGeom prst="rect">
            <a:avLst/>
          </a:prstGeom>
          <a:noFill/>
          <a:ln w="9525">
            <a:noFill/>
            <a:miter lim="800000"/>
            <a:headEnd/>
            <a:tailEnd/>
          </a:ln>
        </p:spPr>
        <p:txBody>
          <a:bodyPr wrap="none" lIns="0" tIns="0" rIns="0" bIns="0">
            <a:spAutoFit/>
          </a:bodyPr>
          <a:lstStyle/>
          <a:p>
            <a:pPr eaLnBrk="0" hangingPunct="0"/>
            <a:endParaRPr lang="en-US" sz="1600" b="1" i="1"/>
          </a:p>
          <a:p>
            <a:pPr eaLnBrk="0" hangingPunct="0"/>
            <a:endParaRPr lang="en-US" sz="3200"/>
          </a:p>
        </p:txBody>
      </p:sp>
      <p:grpSp>
        <p:nvGrpSpPr>
          <p:cNvPr id="2" name="Group 9"/>
          <p:cNvGrpSpPr>
            <a:grpSpLocks/>
          </p:cNvGrpSpPr>
          <p:nvPr/>
        </p:nvGrpSpPr>
        <p:grpSpPr bwMode="auto">
          <a:xfrm>
            <a:off x="3648075" y="5113338"/>
            <a:ext cx="1863725" cy="925512"/>
            <a:chOff x="2304" y="2544"/>
            <a:chExt cx="1174" cy="583"/>
          </a:xfrm>
        </p:grpSpPr>
        <p:sp>
          <p:nvSpPr>
            <p:cNvPr id="11307" name="Freeform 10"/>
            <p:cNvSpPr>
              <a:spLocks/>
            </p:cNvSpPr>
            <p:nvPr/>
          </p:nvSpPr>
          <p:spPr bwMode="auto">
            <a:xfrm>
              <a:off x="2304" y="2544"/>
              <a:ext cx="1174" cy="583"/>
            </a:xfrm>
            <a:custGeom>
              <a:avLst/>
              <a:gdLst>
                <a:gd name="T0" fmla="*/ 2147483647 w 100"/>
                <a:gd name="T1" fmla="*/ 0 h 43"/>
                <a:gd name="T2" fmla="*/ 0 w 100"/>
                <a:gd name="T3" fmla="*/ 2147483647 h 43"/>
                <a:gd name="T4" fmla="*/ 0 w 100"/>
                <a:gd name="T5" fmla="*/ 2147483647 h 43"/>
                <a:gd name="T6" fmla="*/ 2147483647 w 100"/>
                <a:gd name="T7" fmla="*/ 2147483647 h 43"/>
                <a:gd name="T8" fmla="*/ 2147483647 w 100"/>
                <a:gd name="T9" fmla="*/ 2147483647 h 43"/>
                <a:gd name="T10" fmla="*/ 2147483647 w 100"/>
                <a:gd name="T11" fmla="*/ 2147483647 h 43"/>
                <a:gd name="T12" fmla="*/ 2147483647 w 100"/>
                <a:gd name="T13" fmla="*/ 2147483647 h 43"/>
                <a:gd name="T14" fmla="*/ 2147483647 w 100"/>
                <a:gd name="T15" fmla="*/ 0 h 43"/>
                <a:gd name="T16" fmla="*/ 2147483647 w 100"/>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43"/>
                <a:gd name="T29" fmla="*/ 100 w 10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43">
                  <a:moveTo>
                    <a:pt x="7" y="0"/>
                  </a:moveTo>
                  <a:cubicBezTo>
                    <a:pt x="3" y="0"/>
                    <a:pt x="0" y="3"/>
                    <a:pt x="0" y="7"/>
                  </a:cubicBezTo>
                  <a:lnTo>
                    <a:pt x="0" y="36"/>
                  </a:lnTo>
                  <a:cubicBezTo>
                    <a:pt x="0" y="39"/>
                    <a:pt x="3" y="43"/>
                    <a:pt x="7" y="43"/>
                  </a:cubicBezTo>
                  <a:lnTo>
                    <a:pt x="93" y="43"/>
                  </a:lnTo>
                  <a:cubicBezTo>
                    <a:pt x="96" y="43"/>
                    <a:pt x="100" y="39"/>
                    <a:pt x="100" y="36"/>
                  </a:cubicBezTo>
                  <a:lnTo>
                    <a:pt x="100" y="7"/>
                  </a:lnTo>
                  <a:cubicBezTo>
                    <a:pt x="100" y="3"/>
                    <a:pt x="96" y="0"/>
                    <a:pt x="93" y="0"/>
                  </a:cubicBezTo>
                  <a:lnTo>
                    <a:pt x="7" y="0"/>
                  </a:lnTo>
                  <a:close/>
                </a:path>
              </a:pathLst>
            </a:custGeom>
            <a:solidFill>
              <a:schemeClr val="bg1"/>
            </a:solidFill>
            <a:ln w="20638">
              <a:solidFill>
                <a:srgbClr val="000000"/>
              </a:solidFill>
              <a:round/>
              <a:headEnd/>
              <a:tailEnd/>
            </a:ln>
          </p:spPr>
          <p:txBody>
            <a:bodyPr/>
            <a:lstStyle/>
            <a:p>
              <a:endParaRPr lang="es-AR"/>
            </a:p>
          </p:txBody>
        </p:sp>
        <p:grpSp>
          <p:nvGrpSpPr>
            <p:cNvPr id="3" name="Group 11"/>
            <p:cNvGrpSpPr>
              <a:grpSpLocks/>
            </p:cNvGrpSpPr>
            <p:nvPr/>
          </p:nvGrpSpPr>
          <p:grpSpPr bwMode="auto">
            <a:xfrm>
              <a:off x="2928" y="2707"/>
              <a:ext cx="477" cy="221"/>
              <a:chOff x="4464" y="2613"/>
              <a:chExt cx="384" cy="174"/>
            </a:xfrm>
          </p:grpSpPr>
          <p:sp>
            <p:nvSpPr>
              <p:cNvPr id="11310" name="Freeform 12"/>
              <p:cNvSpPr>
                <a:spLocks/>
              </p:cNvSpPr>
              <p:nvPr/>
            </p:nvSpPr>
            <p:spPr bwMode="auto">
              <a:xfrm>
                <a:off x="4527" y="2651"/>
                <a:ext cx="321" cy="136"/>
              </a:xfrm>
              <a:custGeom>
                <a:avLst/>
                <a:gdLst>
                  <a:gd name="T0" fmla="*/ 238 w 321"/>
                  <a:gd name="T1" fmla="*/ 0 h 136"/>
                  <a:gd name="T2" fmla="*/ 0 w 321"/>
                  <a:gd name="T3" fmla="*/ 0 h 136"/>
                  <a:gd name="T4" fmla="*/ 77 w 321"/>
                  <a:gd name="T5" fmla="*/ 65 h 136"/>
                  <a:gd name="T6" fmla="*/ 0 w 321"/>
                  <a:gd name="T7" fmla="*/ 136 h 136"/>
                  <a:gd name="T8" fmla="*/ 238 w 321"/>
                  <a:gd name="T9" fmla="*/ 136 h 136"/>
                  <a:gd name="T10" fmla="*/ 321 w 321"/>
                  <a:gd name="T11" fmla="*/ 65 h 136"/>
                  <a:gd name="T12" fmla="*/ 238 w 321"/>
                  <a:gd name="T13" fmla="*/ 0 h 136"/>
                  <a:gd name="T14" fmla="*/ 0 60000 65536"/>
                  <a:gd name="T15" fmla="*/ 0 60000 65536"/>
                  <a:gd name="T16" fmla="*/ 0 60000 65536"/>
                  <a:gd name="T17" fmla="*/ 0 60000 65536"/>
                  <a:gd name="T18" fmla="*/ 0 60000 65536"/>
                  <a:gd name="T19" fmla="*/ 0 60000 65536"/>
                  <a:gd name="T20" fmla="*/ 0 60000 65536"/>
                  <a:gd name="T21" fmla="*/ 0 w 321"/>
                  <a:gd name="T22" fmla="*/ 0 h 136"/>
                  <a:gd name="T23" fmla="*/ 321 w 32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1" h="136">
                    <a:moveTo>
                      <a:pt x="238" y="0"/>
                    </a:moveTo>
                    <a:lnTo>
                      <a:pt x="0" y="0"/>
                    </a:lnTo>
                    <a:lnTo>
                      <a:pt x="77" y="65"/>
                    </a:lnTo>
                    <a:lnTo>
                      <a:pt x="0" y="136"/>
                    </a:lnTo>
                    <a:lnTo>
                      <a:pt x="238" y="136"/>
                    </a:lnTo>
                    <a:lnTo>
                      <a:pt x="321" y="65"/>
                    </a:lnTo>
                    <a:lnTo>
                      <a:pt x="238" y="0"/>
                    </a:lnTo>
                    <a:close/>
                  </a:path>
                </a:pathLst>
              </a:custGeom>
              <a:solidFill>
                <a:schemeClr val="bg1"/>
              </a:solidFill>
              <a:ln w="9525">
                <a:solidFill>
                  <a:srgbClr val="000000"/>
                </a:solidFill>
                <a:round/>
                <a:headEnd/>
                <a:tailEnd/>
              </a:ln>
            </p:spPr>
            <p:txBody>
              <a:bodyPr/>
              <a:lstStyle/>
              <a:p>
                <a:endParaRPr lang="es-AR"/>
              </a:p>
            </p:txBody>
          </p:sp>
          <p:sp>
            <p:nvSpPr>
              <p:cNvPr id="11311" name="Freeform 13"/>
              <p:cNvSpPr>
                <a:spLocks/>
              </p:cNvSpPr>
              <p:nvPr/>
            </p:nvSpPr>
            <p:spPr bwMode="auto">
              <a:xfrm>
                <a:off x="4464" y="2613"/>
                <a:ext cx="314" cy="141"/>
              </a:xfrm>
              <a:custGeom>
                <a:avLst/>
                <a:gdLst>
                  <a:gd name="T0" fmla="*/ 237 w 314"/>
                  <a:gd name="T1" fmla="*/ 0 h 141"/>
                  <a:gd name="T2" fmla="*/ 0 w 314"/>
                  <a:gd name="T3" fmla="*/ 0 h 141"/>
                  <a:gd name="T4" fmla="*/ 77 w 314"/>
                  <a:gd name="T5" fmla="*/ 71 h 141"/>
                  <a:gd name="T6" fmla="*/ 0 w 314"/>
                  <a:gd name="T7" fmla="*/ 141 h 141"/>
                  <a:gd name="T8" fmla="*/ 237 w 314"/>
                  <a:gd name="T9" fmla="*/ 141 h 141"/>
                  <a:gd name="T10" fmla="*/ 314 w 314"/>
                  <a:gd name="T11" fmla="*/ 71 h 141"/>
                  <a:gd name="T12" fmla="*/ 237 w 314"/>
                  <a:gd name="T13" fmla="*/ 0 h 141"/>
                  <a:gd name="T14" fmla="*/ 0 60000 65536"/>
                  <a:gd name="T15" fmla="*/ 0 60000 65536"/>
                  <a:gd name="T16" fmla="*/ 0 60000 65536"/>
                  <a:gd name="T17" fmla="*/ 0 60000 65536"/>
                  <a:gd name="T18" fmla="*/ 0 60000 65536"/>
                  <a:gd name="T19" fmla="*/ 0 60000 65536"/>
                  <a:gd name="T20" fmla="*/ 0 60000 65536"/>
                  <a:gd name="T21" fmla="*/ 0 w 314"/>
                  <a:gd name="T22" fmla="*/ 0 h 141"/>
                  <a:gd name="T23" fmla="*/ 314 w 314"/>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141">
                    <a:moveTo>
                      <a:pt x="237" y="0"/>
                    </a:moveTo>
                    <a:lnTo>
                      <a:pt x="0" y="0"/>
                    </a:lnTo>
                    <a:lnTo>
                      <a:pt x="77" y="71"/>
                    </a:lnTo>
                    <a:lnTo>
                      <a:pt x="0" y="141"/>
                    </a:lnTo>
                    <a:lnTo>
                      <a:pt x="237" y="141"/>
                    </a:lnTo>
                    <a:lnTo>
                      <a:pt x="314" y="71"/>
                    </a:lnTo>
                    <a:lnTo>
                      <a:pt x="237" y="0"/>
                    </a:lnTo>
                    <a:close/>
                  </a:path>
                </a:pathLst>
              </a:custGeom>
              <a:solidFill>
                <a:schemeClr val="bg1"/>
              </a:solidFill>
              <a:ln w="9525">
                <a:solidFill>
                  <a:srgbClr val="000000"/>
                </a:solidFill>
                <a:round/>
                <a:headEnd/>
                <a:tailEnd/>
              </a:ln>
            </p:spPr>
            <p:txBody>
              <a:bodyPr/>
              <a:lstStyle/>
              <a:p>
                <a:endParaRPr lang="es-AR"/>
              </a:p>
            </p:txBody>
          </p:sp>
          <p:sp>
            <p:nvSpPr>
              <p:cNvPr id="11312" name="Freeform 14"/>
              <p:cNvSpPr>
                <a:spLocks/>
              </p:cNvSpPr>
              <p:nvPr/>
            </p:nvSpPr>
            <p:spPr bwMode="auto">
              <a:xfrm>
                <a:off x="4495" y="2632"/>
                <a:ext cx="314" cy="142"/>
              </a:xfrm>
              <a:custGeom>
                <a:avLst/>
                <a:gdLst>
                  <a:gd name="T0" fmla="*/ 237 w 314"/>
                  <a:gd name="T1" fmla="*/ 0 h 142"/>
                  <a:gd name="T2" fmla="*/ 0 w 314"/>
                  <a:gd name="T3" fmla="*/ 0 h 142"/>
                  <a:gd name="T4" fmla="*/ 77 w 314"/>
                  <a:gd name="T5" fmla="*/ 71 h 142"/>
                  <a:gd name="T6" fmla="*/ 0 w 314"/>
                  <a:gd name="T7" fmla="*/ 142 h 142"/>
                  <a:gd name="T8" fmla="*/ 237 w 314"/>
                  <a:gd name="T9" fmla="*/ 142 h 142"/>
                  <a:gd name="T10" fmla="*/ 314 w 314"/>
                  <a:gd name="T11" fmla="*/ 71 h 142"/>
                  <a:gd name="T12" fmla="*/ 237 w 314"/>
                  <a:gd name="T13" fmla="*/ 0 h 142"/>
                  <a:gd name="T14" fmla="*/ 0 60000 65536"/>
                  <a:gd name="T15" fmla="*/ 0 60000 65536"/>
                  <a:gd name="T16" fmla="*/ 0 60000 65536"/>
                  <a:gd name="T17" fmla="*/ 0 60000 65536"/>
                  <a:gd name="T18" fmla="*/ 0 60000 65536"/>
                  <a:gd name="T19" fmla="*/ 0 60000 65536"/>
                  <a:gd name="T20" fmla="*/ 0 60000 65536"/>
                  <a:gd name="T21" fmla="*/ 0 w 314"/>
                  <a:gd name="T22" fmla="*/ 0 h 142"/>
                  <a:gd name="T23" fmla="*/ 314 w 314"/>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142">
                    <a:moveTo>
                      <a:pt x="237" y="0"/>
                    </a:moveTo>
                    <a:lnTo>
                      <a:pt x="0" y="0"/>
                    </a:lnTo>
                    <a:lnTo>
                      <a:pt x="77" y="71"/>
                    </a:lnTo>
                    <a:lnTo>
                      <a:pt x="0" y="142"/>
                    </a:lnTo>
                    <a:lnTo>
                      <a:pt x="237" y="142"/>
                    </a:lnTo>
                    <a:lnTo>
                      <a:pt x="314" y="71"/>
                    </a:lnTo>
                    <a:lnTo>
                      <a:pt x="237" y="0"/>
                    </a:lnTo>
                    <a:close/>
                  </a:path>
                </a:pathLst>
              </a:custGeom>
              <a:solidFill>
                <a:schemeClr val="bg1"/>
              </a:solidFill>
              <a:ln w="9525">
                <a:solidFill>
                  <a:srgbClr val="000000"/>
                </a:solidFill>
                <a:round/>
                <a:headEnd/>
                <a:tailEnd/>
              </a:ln>
            </p:spPr>
            <p:txBody>
              <a:bodyPr/>
              <a:lstStyle/>
              <a:p>
                <a:endParaRPr lang="es-AR"/>
              </a:p>
            </p:txBody>
          </p:sp>
        </p:grpSp>
        <p:sp>
          <p:nvSpPr>
            <p:cNvPr id="11309" name="Rectangle 15"/>
            <p:cNvSpPr>
              <a:spLocks noChangeArrowheads="1"/>
            </p:cNvSpPr>
            <p:nvPr/>
          </p:nvSpPr>
          <p:spPr bwMode="auto">
            <a:xfrm>
              <a:off x="2400" y="2640"/>
              <a:ext cx="983" cy="478"/>
            </a:xfrm>
            <a:prstGeom prst="rect">
              <a:avLst/>
            </a:prstGeom>
            <a:solidFill>
              <a:schemeClr val="bg1"/>
            </a:solidFill>
            <a:ln w="9525">
              <a:noFill/>
              <a:miter lim="800000"/>
              <a:headEnd/>
              <a:tailEnd/>
            </a:ln>
          </p:spPr>
          <p:txBody>
            <a:bodyPr wrap="none" lIns="0" tIns="0" rIns="0" bIns="0">
              <a:spAutoFit/>
            </a:bodyPr>
            <a:lstStyle/>
            <a:p>
              <a:pPr eaLnBrk="0" hangingPunct="0">
                <a:spcBef>
                  <a:spcPct val="5000"/>
                </a:spcBef>
              </a:pPr>
              <a:r>
                <a:rPr lang="en-US" sz="1200" i="1"/>
                <a:t> </a:t>
              </a:r>
              <a:r>
                <a:rPr lang="en-US" sz="1600" b="1"/>
                <a:t>Realización</a:t>
              </a:r>
            </a:p>
            <a:p>
              <a:pPr eaLnBrk="0" hangingPunct="0">
                <a:spcBef>
                  <a:spcPct val="5000"/>
                </a:spcBef>
              </a:pPr>
              <a:r>
                <a:rPr lang="en-US" sz="1600" b="1"/>
                <a:t>del </a:t>
              </a:r>
            </a:p>
            <a:p>
              <a:pPr eaLnBrk="0" hangingPunct="0">
                <a:spcBef>
                  <a:spcPct val="5000"/>
                </a:spcBef>
              </a:pPr>
              <a:r>
                <a:rPr lang="en-US" sz="1600" b="1"/>
                <a:t>Producto/Servicio</a:t>
              </a:r>
            </a:p>
          </p:txBody>
        </p:sp>
      </p:grpSp>
      <p:sp>
        <p:nvSpPr>
          <p:cNvPr id="157712" name="Rectangle 16"/>
          <p:cNvSpPr>
            <a:spLocks noChangeArrowheads="1"/>
          </p:cNvSpPr>
          <p:nvPr/>
        </p:nvSpPr>
        <p:spPr bwMode="auto">
          <a:xfrm>
            <a:off x="2538413" y="5273675"/>
            <a:ext cx="762000" cy="274638"/>
          </a:xfrm>
          <a:prstGeom prst="rect">
            <a:avLst/>
          </a:prstGeom>
          <a:noFill/>
          <a:ln w="9525">
            <a:noFill/>
            <a:miter lim="800000"/>
            <a:headEnd/>
            <a:tailEnd/>
          </a:ln>
        </p:spPr>
        <p:txBody>
          <a:bodyPr wrap="none" lIns="0" tIns="0" rIns="0" bIns="0">
            <a:spAutoFit/>
          </a:bodyPr>
          <a:lstStyle/>
          <a:p>
            <a:pPr eaLnBrk="0" hangingPunct="0"/>
            <a:r>
              <a:rPr lang="en-US" b="1"/>
              <a:t>entrada</a:t>
            </a:r>
            <a:endParaRPr lang="en-US"/>
          </a:p>
        </p:txBody>
      </p:sp>
      <p:sp>
        <p:nvSpPr>
          <p:cNvPr id="157713" name="Rectangle 17"/>
          <p:cNvSpPr>
            <a:spLocks noChangeArrowheads="1"/>
          </p:cNvSpPr>
          <p:nvPr/>
        </p:nvSpPr>
        <p:spPr bwMode="auto">
          <a:xfrm>
            <a:off x="5662613" y="5273675"/>
            <a:ext cx="571500" cy="274638"/>
          </a:xfrm>
          <a:prstGeom prst="rect">
            <a:avLst/>
          </a:prstGeom>
          <a:noFill/>
          <a:ln w="9525">
            <a:noFill/>
            <a:miter lim="800000"/>
            <a:headEnd/>
            <a:tailEnd/>
          </a:ln>
        </p:spPr>
        <p:txBody>
          <a:bodyPr wrap="none" lIns="0" tIns="0" rIns="0" bIns="0">
            <a:spAutoFit/>
          </a:bodyPr>
          <a:lstStyle/>
          <a:p>
            <a:pPr eaLnBrk="0" hangingPunct="0"/>
            <a:r>
              <a:rPr lang="en-US" b="1"/>
              <a:t>salida</a:t>
            </a:r>
            <a:endParaRPr lang="en-US"/>
          </a:p>
        </p:txBody>
      </p:sp>
      <p:sp>
        <p:nvSpPr>
          <p:cNvPr id="157714" name="Line 18"/>
          <p:cNvSpPr>
            <a:spLocks noChangeShapeType="1"/>
          </p:cNvSpPr>
          <p:nvPr/>
        </p:nvSpPr>
        <p:spPr bwMode="auto">
          <a:xfrm>
            <a:off x="5553075" y="5570538"/>
            <a:ext cx="1633538" cy="7937"/>
          </a:xfrm>
          <a:prstGeom prst="line">
            <a:avLst/>
          </a:prstGeom>
          <a:noFill/>
          <a:ln w="28575">
            <a:solidFill>
              <a:schemeClr val="tx1"/>
            </a:solidFill>
            <a:round/>
            <a:headEnd/>
            <a:tailEnd type="triangle" w="med" len="med"/>
          </a:ln>
        </p:spPr>
        <p:txBody>
          <a:bodyPr/>
          <a:lstStyle/>
          <a:p>
            <a:endParaRPr lang="es-AR"/>
          </a:p>
        </p:txBody>
      </p:sp>
      <p:grpSp>
        <p:nvGrpSpPr>
          <p:cNvPr id="4" name="Group 19"/>
          <p:cNvGrpSpPr>
            <a:grpSpLocks/>
          </p:cNvGrpSpPr>
          <p:nvPr/>
        </p:nvGrpSpPr>
        <p:grpSpPr bwMode="auto">
          <a:xfrm>
            <a:off x="2200275" y="4046538"/>
            <a:ext cx="1266825" cy="655637"/>
            <a:chOff x="1392" y="1872"/>
            <a:chExt cx="798" cy="413"/>
          </a:xfrm>
        </p:grpSpPr>
        <p:sp>
          <p:nvSpPr>
            <p:cNvPr id="11305" name="Freeform 20"/>
            <p:cNvSpPr>
              <a:spLocks/>
            </p:cNvSpPr>
            <p:nvPr/>
          </p:nvSpPr>
          <p:spPr bwMode="auto">
            <a:xfrm>
              <a:off x="1392" y="1872"/>
              <a:ext cx="798" cy="413"/>
            </a:xfrm>
            <a:custGeom>
              <a:avLst/>
              <a:gdLst>
                <a:gd name="T0" fmla="*/ 2147483647 w 100"/>
                <a:gd name="T1" fmla="*/ 0 h 43"/>
                <a:gd name="T2" fmla="*/ 0 w 100"/>
                <a:gd name="T3" fmla="*/ 2147483647 h 43"/>
                <a:gd name="T4" fmla="*/ 0 w 100"/>
                <a:gd name="T5" fmla="*/ 2147483647 h 43"/>
                <a:gd name="T6" fmla="*/ 2147483647 w 100"/>
                <a:gd name="T7" fmla="*/ 2147483647 h 43"/>
                <a:gd name="T8" fmla="*/ 2147483647 w 100"/>
                <a:gd name="T9" fmla="*/ 2147483647 h 43"/>
                <a:gd name="T10" fmla="*/ 2147483647 w 100"/>
                <a:gd name="T11" fmla="*/ 2147483647 h 43"/>
                <a:gd name="T12" fmla="*/ 2147483647 w 100"/>
                <a:gd name="T13" fmla="*/ 2147483647 h 43"/>
                <a:gd name="T14" fmla="*/ 2147483647 w 100"/>
                <a:gd name="T15" fmla="*/ 0 h 43"/>
                <a:gd name="T16" fmla="*/ 2147483647 w 100"/>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43"/>
                <a:gd name="T29" fmla="*/ 100 w 10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43">
                  <a:moveTo>
                    <a:pt x="7" y="0"/>
                  </a:moveTo>
                  <a:cubicBezTo>
                    <a:pt x="3" y="0"/>
                    <a:pt x="0" y="3"/>
                    <a:pt x="0" y="7"/>
                  </a:cubicBezTo>
                  <a:lnTo>
                    <a:pt x="0" y="36"/>
                  </a:lnTo>
                  <a:cubicBezTo>
                    <a:pt x="0" y="39"/>
                    <a:pt x="3" y="43"/>
                    <a:pt x="7" y="43"/>
                  </a:cubicBezTo>
                  <a:lnTo>
                    <a:pt x="93" y="43"/>
                  </a:lnTo>
                  <a:cubicBezTo>
                    <a:pt x="96" y="43"/>
                    <a:pt x="100" y="39"/>
                    <a:pt x="100" y="36"/>
                  </a:cubicBezTo>
                  <a:lnTo>
                    <a:pt x="100" y="7"/>
                  </a:lnTo>
                  <a:cubicBezTo>
                    <a:pt x="100" y="3"/>
                    <a:pt x="96" y="0"/>
                    <a:pt x="93" y="0"/>
                  </a:cubicBezTo>
                  <a:lnTo>
                    <a:pt x="7" y="0"/>
                  </a:lnTo>
                  <a:close/>
                </a:path>
              </a:pathLst>
            </a:custGeom>
            <a:solidFill>
              <a:schemeClr val="bg1"/>
            </a:solidFill>
            <a:ln w="20638">
              <a:solidFill>
                <a:schemeClr val="bg1"/>
              </a:solidFill>
              <a:round/>
              <a:headEnd/>
              <a:tailEnd/>
            </a:ln>
          </p:spPr>
          <p:txBody>
            <a:bodyPr/>
            <a:lstStyle/>
            <a:p>
              <a:endParaRPr lang="es-AR"/>
            </a:p>
          </p:txBody>
        </p:sp>
        <p:sp>
          <p:nvSpPr>
            <p:cNvPr id="11306" name="Rectangle 21"/>
            <p:cNvSpPr>
              <a:spLocks noChangeArrowheads="1"/>
            </p:cNvSpPr>
            <p:nvPr/>
          </p:nvSpPr>
          <p:spPr bwMode="auto">
            <a:xfrm>
              <a:off x="1439" y="1880"/>
              <a:ext cx="704" cy="301"/>
            </a:xfrm>
            <a:prstGeom prst="rect">
              <a:avLst/>
            </a:prstGeom>
            <a:solidFill>
              <a:schemeClr val="bg1"/>
            </a:solidFill>
            <a:ln w="9525">
              <a:solidFill>
                <a:schemeClr val="bg1"/>
              </a:solidFill>
              <a:miter lim="800000"/>
              <a:headEnd/>
              <a:tailEnd/>
            </a:ln>
          </p:spPr>
          <p:txBody>
            <a:bodyPr wrap="none" lIns="0" tIns="0" rIns="0" bIns="0">
              <a:spAutoFit/>
            </a:bodyPr>
            <a:lstStyle/>
            <a:p>
              <a:pPr algn="ctr" eaLnBrk="0" hangingPunct="0">
                <a:spcBef>
                  <a:spcPct val="5000"/>
                </a:spcBef>
              </a:pPr>
              <a:r>
                <a:rPr lang="en-US" sz="1600" b="1" i="1"/>
                <a:t> </a:t>
              </a:r>
              <a:r>
                <a:rPr lang="en-US" sz="1400" b="1"/>
                <a:t>Gestión de los</a:t>
              </a:r>
            </a:p>
            <a:p>
              <a:pPr algn="ctr" eaLnBrk="0" hangingPunct="0">
                <a:spcBef>
                  <a:spcPct val="5000"/>
                </a:spcBef>
              </a:pPr>
              <a:r>
                <a:rPr lang="en-US" sz="1400" b="1"/>
                <a:t>recursos</a:t>
              </a:r>
            </a:p>
          </p:txBody>
        </p:sp>
      </p:grpSp>
      <p:grpSp>
        <p:nvGrpSpPr>
          <p:cNvPr id="5" name="Group 22"/>
          <p:cNvGrpSpPr>
            <a:grpSpLocks/>
          </p:cNvGrpSpPr>
          <p:nvPr/>
        </p:nvGrpSpPr>
        <p:grpSpPr bwMode="auto">
          <a:xfrm>
            <a:off x="5400675" y="4046538"/>
            <a:ext cx="1600200" cy="703262"/>
            <a:chOff x="3192" y="1776"/>
            <a:chExt cx="1008" cy="443"/>
          </a:xfrm>
        </p:grpSpPr>
        <p:sp>
          <p:nvSpPr>
            <p:cNvPr id="11303" name="Freeform 23"/>
            <p:cNvSpPr>
              <a:spLocks/>
            </p:cNvSpPr>
            <p:nvPr/>
          </p:nvSpPr>
          <p:spPr bwMode="auto">
            <a:xfrm>
              <a:off x="3192" y="1776"/>
              <a:ext cx="1008" cy="443"/>
            </a:xfrm>
            <a:custGeom>
              <a:avLst/>
              <a:gdLst>
                <a:gd name="T0" fmla="*/ 2147483647 w 100"/>
                <a:gd name="T1" fmla="*/ 0 h 54"/>
                <a:gd name="T2" fmla="*/ 0 w 100"/>
                <a:gd name="T3" fmla="*/ 2147483647 h 54"/>
                <a:gd name="T4" fmla="*/ 0 w 100"/>
                <a:gd name="T5" fmla="*/ 2147483647 h 54"/>
                <a:gd name="T6" fmla="*/ 2147483647 w 100"/>
                <a:gd name="T7" fmla="*/ 2147483647 h 54"/>
                <a:gd name="T8" fmla="*/ 2147483647 w 100"/>
                <a:gd name="T9" fmla="*/ 2147483647 h 54"/>
                <a:gd name="T10" fmla="*/ 2147483647 w 100"/>
                <a:gd name="T11" fmla="*/ 2147483647 h 54"/>
                <a:gd name="T12" fmla="*/ 2147483647 w 100"/>
                <a:gd name="T13" fmla="*/ 2147483647 h 54"/>
                <a:gd name="T14" fmla="*/ 2147483647 w 100"/>
                <a:gd name="T15" fmla="*/ 0 h 54"/>
                <a:gd name="T16" fmla="*/ 2147483647 w 100"/>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54"/>
                <a:gd name="T29" fmla="*/ 100 w 100"/>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54">
                  <a:moveTo>
                    <a:pt x="9" y="0"/>
                  </a:moveTo>
                  <a:cubicBezTo>
                    <a:pt x="4" y="0"/>
                    <a:pt x="0" y="4"/>
                    <a:pt x="0" y="9"/>
                  </a:cubicBezTo>
                  <a:lnTo>
                    <a:pt x="0" y="45"/>
                  </a:lnTo>
                  <a:cubicBezTo>
                    <a:pt x="0" y="50"/>
                    <a:pt x="4" y="54"/>
                    <a:pt x="9" y="54"/>
                  </a:cubicBezTo>
                  <a:lnTo>
                    <a:pt x="91" y="54"/>
                  </a:lnTo>
                  <a:cubicBezTo>
                    <a:pt x="96" y="54"/>
                    <a:pt x="100" y="50"/>
                    <a:pt x="100" y="45"/>
                  </a:cubicBezTo>
                  <a:lnTo>
                    <a:pt x="100" y="9"/>
                  </a:lnTo>
                  <a:cubicBezTo>
                    <a:pt x="100" y="4"/>
                    <a:pt x="96" y="0"/>
                    <a:pt x="91" y="0"/>
                  </a:cubicBezTo>
                  <a:lnTo>
                    <a:pt x="9" y="0"/>
                  </a:lnTo>
                  <a:close/>
                </a:path>
              </a:pathLst>
            </a:custGeom>
            <a:solidFill>
              <a:schemeClr val="bg1"/>
            </a:solidFill>
            <a:ln w="20638">
              <a:solidFill>
                <a:srgbClr val="000000"/>
              </a:solidFill>
              <a:round/>
              <a:headEnd/>
              <a:tailEnd/>
            </a:ln>
          </p:spPr>
          <p:txBody>
            <a:bodyPr/>
            <a:lstStyle/>
            <a:p>
              <a:endParaRPr lang="es-AR"/>
            </a:p>
          </p:txBody>
        </p:sp>
        <p:sp>
          <p:nvSpPr>
            <p:cNvPr id="11304" name="Rectangle 24"/>
            <p:cNvSpPr>
              <a:spLocks noChangeArrowheads="1"/>
            </p:cNvSpPr>
            <p:nvPr/>
          </p:nvSpPr>
          <p:spPr bwMode="auto">
            <a:xfrm>
              <a:off x="3236" y="1800"/>
              <a:ext cx="916" cy="295"/>
            </a:xfrm>
            <a:prstGeom prst="rect">
              <a:avLst/>
            </a:prstGeom>
            <a:solidFill>
              <a:schemeClr val="bg1"/>
            </a:solidFill>
            <a:ln w="9525">
              <a:noFill/>
              <a:miter lim="800000"/>
              <a:headEnd/>
              <a:tailEnd/>
            </a:ln>
          </p:spPr>
          <p:txBody>
            <a:bodyPr wrap="none" lIns="0" tIns="0" rIns="0" bIns="0">
              <a:spAutoFit/>
            </a:bodyPr>
            <a:lstStyle/>
            <a:p>
              <a:pPr algn="ctr" eaLnBrk="0" hangingPunct="0">
                <a:spcBef>
                  <a:spcPct val="5000"/>
                </a:spcBef>
              </a:pPr>
              <a:r>
                <a:rPr lang="en-US" sz="1600" b="1" i="1"/>
                <a:t> </a:t>
              </a:r>
              <a:r>
                <a:rPr lang="en-US" sz="1400" b="1"/>
                <a:t>Medición, Análisis</a:t>
              </a:r>
            </a:p>
            <a:p>
              <a:pPr algn="ctr" eaLnBrk="0" hangingPunct="0">
                <a:spcBef>
                  <a:spcPct val="5000"/>
                </a:spcBef>
              </a:pPr>
              <a:r>
                <a:rPr lang="en-US" sz="1400" b="1"/>
                <a:t>y Mejora</a:t>
              </a:r>
              <a:endParaRPr lang="en-US" sz="1600" b="1"/>
            </a:p>
          </p:txBody>
        </p:sp>
      </p:grpSp>
      <p:sp>
        <p:nvSpPr>
          <p:cNvPr id="157721" name="Rectangle 25"/>
          <p:cNvSpPr>
            <a:spLocks noChangeArrowheads="1"/>
          </p:cNvSpPr>
          <p:nvPr/>
        </p:nvSpPr>
        <p:spPr bwMode="auto">
          <a:xfrm>
            <a:off x="142875" y="2979738"/>
            <a:ext cx="1476375" cy="3284537"/>
          </a:xfrm>
          <a:prstGeom prst="rect">
            <a:avLst/>
          </a:prstGeom>
          <a:solidFill>
            <a:srgbClr val="EAEAEA"/>
          </a:solidFill>
          <a:ln w="9525">
            <a:solidFill>
              <a:schemeClr val="bg1"/>
            </a:solidFill>
            <a:miter lim="800000"/>
            <a:headEnd/>
            <a:tailEnd/>
          </a:ln>
        </p:spPr>
        <p:txBody>
          <a:bodyPr wrap="none" anchor="ctr"/>
          <a:lstStyle/>
          <a:p>
            <a:pPr algn="ctr"/>
            <a:endParaRPr lang="es-AR" sz="2000">
              <a:latin typeface="Tahoma" pitchFamily="34" charset="0"/>
            </a:endParaRPr>
          </a:p>
        </p:txBody>
      </p:sp>
      <p:sp>
        <p:nvSpPr>
          <p:cNvPr id="157722" name="Text Box 26"/>
          <p:cNvSpPr txBox="1">
            <a:spLocks noChangeArrowheads="1"/>
          </p:cNvSpPr>
          <p:nvPr/>
        </p:nvSpPr>
        <p:spPr bwMode="auto">
          <a:xfrm>
            <a:off x="411163" y="3749675"/>
            <a:ext cx="885825" cy="336550"/>
          </a:xfrm>
          <a:prstGeom prst="rect">
            <a:avLst/>
          </a:prstGeom>
          <a:noFill/>
          <a:ln w="9525">
            <a:noFill/>
            <a:miter lim="800000"/>
            <a:headEnd/>
            <a:tailEnd/>
          </a:ln>
        </p:spPr>
        <p:txBody>
          <a:bodyPr wrap="none">
            <a:spAutoFit/>
          </a:bodyPr>
          <a:lstStyle/>
          <a:p>
            <a:pPr algn="ctr" eaLnBrk="0" hangingPunct="0"/>
            <a:r>
              <a:rPr lang="en-US" sz="1600" b="1"/>
              <a:t>Clientes</a:t>
            </a:r>
            <a:endParaRPr lang="en-US" sz="1600"/>
          </a:p>
        </p:txBody>
      </p:sp>
      <p:sp>
        <p:nvSpPr>
          <p:cNvPr id="157723" name="Rectangle 27"/>
          <p:cNvSpPr>
            <a:spLocks noChangeArrowheads="1"/>
          </p:cNvSpPr>
          <p:nvPr/>
        </p:nvSpPr>
        <p:spPr bwMode="auto">
          <a:xfrm>
            <a:off x="7458075" y="2979738"/>
            <a:ext cx="1404938" cy="2971800"/>
          </a:xfrm>
          <a:prstGeom prst="rect">
            <a:avLst/>
          </a:prstGeom>
          <a:solidFill>
            <a:srgbClr val="EAEAEA"/>
          </a:solidFill>
          <a:ln w="9525">
            <a:solidFill>
              <a:schemeClr val="bg1"/>
            </a:solidFill>
            <a:miter lim="800000"/>
            <a:headEnd/>
            <a:tailEnd/>
          </a:ln>
        </p:spPr>
        <p:txBody>
          <a:bodyPr wrap="none" anchor="ctr"/>
          <a:lstStyle/>
          <a:p>
            <a:pPr algn="ctr"/>
            <a:endParaRPr lang="es-AR" sz="2000">
              <a:latin typeface="Tahoma" pitchFamily="34" charset="0"/>
            </a:endParaRPr>
          </a:p>
        </p:txBody>
      </p:sp>
      <p:sp>
        <p:nvSpPr>
          <p:cNvPr id="157724" name="Line 28"/>
          <p:cNvSpPr>
            <a:spLocks noChangeShapeType="1"/>
          </p:cNvSpPr>
          <p:nvPr/>
        </p:nvSpPr>
        <p:spPr bwMode="auto">
          <a:xfrm flipH="1">
            <a:off x="1700213" y="3368675"/>
            <a:ext cx="2286000" cy="0"/>
          </a:xfrm>
          <a:prstGeom prst="line">
            <a:avLst/>
          </a:prstGeom>
          <a:noFill/>
          <a:ln w="28575">
            <a:solidFill>
              <a:schemeClr val="tx1"/>
            </a:solidFill>
            <a:round/>
            <a:headEnd type="triangle" w="med" len="med"/>
            <a:tailEnd type="triangle" w="med" len="med"/>
          </a:ln>
        </p:spPr>
        <p:txBody>
          <a:bodyPr/>
          <a:lstStyle/>
          <a:p>
            <a:endParaRPr lang="es-AR"/>
          </a:p>
        </p:txBody>
      </p:sp>
      <p:grpSp>
        <p:nvGrpSpPr>
          <p:cNvPr id="6" name="Group 29"/>
          <p:cNvGrpSpPr>
            <a:grpSpLocks/>
          </p:cNvGrpSpPr>
          <p:nvPr/>
        </p:nvGrpSpPr>
        <p:grpSpPr bwMode="auto">
          <a:xfrm>
            <a:off x="3952875" y="3055938"/>
            <a:ext cx="1320800" cy="541337"/>
            <a:chOff x="2496" y="1310"/>
            <a:chExt cx="798" cy="312"/>
          </a:xfrm>
        </p:grpSpPr>
        <p:sp>
          <p:nvSpPr>
            <p:cNvPr id="11301" name="Freeform 30"/>
            <p:cNvSpPr>
              <a:spLocks/>
            </p:cNvSpPr>
            <p:nvPr/>
          </p:nvSpPr>
          <p:spPr bwMode="auto">
            <a:xfrm>
              <a:off x="2496" y="1310"/>
              <a:ext cx="798" cy="312"/>
            </a:xfrm>
            <a:custGeom>
              <a:avLst/>
              <a:gdLst>
                <a:gd name="T0" fmla="*/ 2147483647 w 100"/>
                <a:gd name="T1" fmla="*/ 0 h 38"/>
                <a:gd name="T2" fmla="*/ 0 w 100"/>
                <a:gd name="T3" fmla="*/ 2147483647 h 38"/>
                <a:gd name="T4" fmla="*/ 0 w 100"/>
                <a:gd name="T5" fmla="*/ 2147483647 h 38"/>
                <a:gd name="T6" fmla="*/ 2147483647 w 100"/>
                <a:gd name="T7" fmla="*/ 2147483647 h 38"/>
                <a:gd name="T8" fmla="*/ 2147483647 w 100"/>
                <a:gd name="T9" fmla="*/ 2147483647 h 38"/>
                <a:gd name="T10" fmla="*/ 2147483647 w 100"/>
                <a:gd name="T11" fmla="*/ 2147483647 h 38"/>
                <a:gd name="T12" fmla="*/ 2147483647 w 100"/>
                <a:gd name="T13" fmla="*/ 2147483647 h 38"/>
                <a:gd name="T14" fmla="*/ 2147483647 w 100"/>
                <a:gd name="T15" fmla="*/ 0 h 38"/>
                <a:gd name="T16" fmla="*/ 2147483647 w 100"/>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38"/>
                <a:gd name="T29" fmla="*/ 100 w 100"/>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38">
                  <a:moveTo>
                    <a:pt x="6" y="0"/>
                  </a:moveTo>
                  <a:cubicBezTo>
                    <a:pt x="3" y="0"/>
                    <a:pt x="0" y="3"/>
                    <a:pt x="0" y="6"/>
                  </a:cubicBezTo>
                  <a:lnTo>
                    <a:pt x="0" y="32"/>
                  </a:lnTo>
                  <a:cubicBezTo>
                    <a:pt x="0" y="36"/>
                    <a:pt x="3" y="38"/>
                    <a:pt x="6" y="38"/>
                  </a:cubicBezTo>
                  <a:lnTo>
                    <a:pt x="93" y="38"/>
                  </a:lnTo>
                  <a:cubicBezTo>
                    <a:pt x="97" y="38"/>
                    <a:pt x="100" y="36"/>
                    <a:pt x="100" y="32"/>
                  </a:cubicBezTo>
                  <a:lnTo>
                    <a:pt x="100" y="6"/>
                  </a:lnTo>
                  <a:cubicBezTo>
                    <a:pt x="100" y="3"/>
                    <a:pt x="97" y="0"/>
                    <a:pt x="93" y="0"/>
                  </a:cubicBezTo>
                  <a:lnTo>
                    <a:pt x="6" y="0"/>
                  </a:lnTo>
                  <a:close/>
                </a:path>
              </a:pathLst>
            </a:custGeom>
            <a:solidFill>
              <a:schemeClr val="bg1"/>
            </a:solidFill>
            <a:ln w="20638">
              <a:solidFill>
                <a:srgbClr val="000000"/>
              </a:solidFill>
              <a:round/>
              <a:headEnd/>
              <a:tailEnd/>
            </a:ln>
          </p:spPr>
          <p:txBody>
            <a:bodyPr/>
            <a:lstStyle/>
            <a:p>
              <a:endParaRPr lang="es-AR"/>
            </a:p>
          </p:txBody>
        </p:sp>
        <p:sp>
          <p:nvSpPr>
            <p:cNvPr id="11302" name="Rectangle 31"/>
            <p:cNvSpPr>
              <a:spLocks noChangeArrowheads="1"/>
            </p:cNvSpPr>
            <p:nvPr/>
          </p:nvSpPr>
          <p:spPr bwMode="auto">
            <a:xfrm>
              <a:off x="2525" y="1344"/>
              <a:ext cx="757" cy="251"/>
            </a:xfrm>
            <a:prstGeom prst="rect">
              <a:avLst/>
            </a:prstGeom>
            <a:solidFill>
              <a:schemeClr val="bg1"/>
            </a:solidFill>
            <a:ln w="9525">
              <a:noFill/>
              <a:miter lim="800000"/>
              <a:headEnd/>
              <a:tailEnd/>
            </a:ln>
          </p:spPr>
          <p:txBody>
            <a:bodyPr wrap="none" lIns="0" tIns="0" rIns="0" bIns="0">
              <a:spAutoFit/>
            </a:bodyPr>
            <a:lstStyle/>
            <a:p>
              <a:pPr algn="ctr" eaLnBrk="0" hangingPunct="0">
                <a:spcBef>
                  <a:spcPct val="5000"/>
                </a:spcBef>
              </a:pPr>
              <a:r>
                <a:rPr lang="en-US" sz="1400" b="1"/>
                <a:t>Responsabilidad</a:t>
              </a:r>
            </a:p>
            <a:p>
              <a:pPr algn="ctr" eaLnBrk="0" hangingPunct="0">
                <a:spcBef>
                  <a:spcPct val="5000"/>
                </a:spcBef>
              </a:pPr>
              <a:r>
                <a:rPr lang="en-US" sz="1400" b="1"/>
                <a:t>de la Dirección</a:t>
              </a:r>
              <a:endParaRPr lang="en-US" sz="1600" b="1" i="1"/>
            </a:p>
          </p:txBody>
        </p:sp>
      </p:grpSp>
      <p:sp>
        <p:nvSpPr>
          <p:cNvPr id="157728" name="Text Box 32"/>
          <p:cNvSpPr txBox="1">
            <a:spLocks noChangeArrowheads="1"/>
          </p:cNvSpPr>
          <p:nvPr/>
        </p:nvSpPr>
        <p:spPr bwMode="auto">
          <a:xfrm>
            <a:off x="333375" y="5418138"/>
            <a:ext cx="1089025" cy="336550"/>
          </a:xfrm>
          <a:prstGeom prst="rect">
            <a:avLst/>
          </a:prstGeom>
          <a:noFill/>
          <a:ln w="9525">
            <a:noFill/>
            <a:miter lim="800000"/>
            <a:headEnd/>
            <a:tailEnd/>
          </a:ln>
        </p:spPr>
        <p:txBody>
          <a:bodyPr wrap="none">
            <a:spAutoFit/>
          </a:bodyPr>
          <a:lstStyle/>
          <a:p>
            <a:pPr algn="ctr" eaLnBrk="0" hangingPunct="0"/>
            <a:r>
              <a:rPr lang="en-US" sz="1600" b="1"/>
              <a:t>Requisitos</a:t>
            </a:r>
            <a:endParaRPr lang="en-US" sz="1600"/>
          </a:p>
        </p:txBody>
      </p:sp>
      <p:sp>
        <p:nvSpPr>
          <p:cNvPr id="157729" name="Line 33"/>
          <p:cNvSpPr>
            <a:spLocks noChangeShapeType="1"/>
          </p:cNvSpPr>
          <p:nvPr/>
        </p:nvSpPr>
        <p:spPr bwMode="auto">
          <a:xfrm>
            <a:off x="1624013" y="5578475"/>
            <a:ext cx="2057400" cy="0"/>
          </a:xfrm>
          <a:prstGeom prst="line">
            <a:avLst/>
          </a:prstGeom>
          <a:noFill/>
          <a:ln w="28575">
            <a:solidFill>
              <a:schemeClr val="tx1"/>
            </a:solidFill>
            <a:round/>
            <a:headEnd/>
            <a:tailEnd type="triangle" w="med" len="med"/>
          </a:ln>
        </p:spPr>
        <p:txBody>
          <a:bodyPr/>
          <a:lstStyle/>
          <a:p>
            <a:endParaRPr lang="es-AR"/>
          </a:p>
        </p:txBody>
      </p:sp>
      <p:sp>
        <p:nvSpPr>
          <p:cNvPr id="157730" name="Text Box 34"/>
          <p:cNvSpPr txBox="1">
            <a:spLocks noChangeArrowheads="1"/>
          </p:cNvSpPr>
          <p:nvPr/>
        </p:nvSpPr>
        <p:spPr bwMode="auto">
          <a:xfrm>
            <a:off x="7491413" y="4664075"/>
            <a:ext cx="1371600" cy="336550"/>
          </a:xfrm>
          <a:prstGeom prst="rect">
            <a:avLst/>
          </a:prstGeom>
          <a:noFill/>
          <a:ln w="9525">
            <a:noFill/>
            <a:miter lim="800000"/>
            <a:headEnd/>
            <a:tailEnd/>
          </a:ln>
        </p:spPr>
        <p:txBody>
          <a:bodyPr>
            <a:spAutoFit/>
          </a:bodyPr>
          <a:lstStyle/>
          <a:p>
            <a:pPr eaLnBrk="0" hangingPunct="0"/>
            <a:r>
              <a:rPr lang="en-US" sz="1600" b="1"/>
              <a:t>Satisfacción</a:t>
            </a:r>
            <a:endParaRPr lang="en-US" sz="1600"/>
          </a:p>
        </p:txBody>
      </p:sp>
      <p:sp>
        <p:nvSpPr>
          <p:cNvPr id="157731" name="Line 35"/>
          <p:cNvSpPr>
            <a:spLocks noChangeShapeType="1"/>
          </p:cNvSpPr>
          <p:nvPr/>
        </p:nvSpPr>
        <p:spPr bwMode="auto">
          <a:xfrm flipH="1" flipV="1">
            <a:off x="7000875" y="4427538"/>
            <a:ext cx="609600" cy="0"/>
          </a:xfrm>
          <a:prstGeom prst="line">
            <a:avLst/>
          </a:prstGeom>
          <a:noFill/>
          <a:ln w="28575">
            <a:solidFill>
              <a:schemeClr val="tx1"/>
            </a:solidFill>
            <a:round/>
            <a:headEnd/>
            <a:tailEnd type="triangle" w="med" len="med"/>
          </a:ln>
        </p:spPr>
        <p:txBody>
          <a:bodyPr wrap="none" anchor="ctr"/>
          <a:lstStyle/>
          <a:p>
            <a:endParaRPr lang="es-AR"/>
          </a:p>
        </p:txBody>
      </p:sp>
      <p:sp>
        <p:nvSpPr>
          <p:cNvPr id="157732" name="Rectangle 36"/>
          <p:cNvSpPr>
            <a:spLocks noChangeArrowheads="1"/>
          </p:cNvSpPr>
          <p:nvPr/>
        </p:nvSpPr>
        <p:spPr bwMode="auto">
          <a:xfrm>
            <a:off x="2005013" y="1827213"/>
            <a:ext cx="4800600" cy="527050"/>
          </a:xfrm>
          <a:prstGeom prst="rect">
            <a:avLst/>
          </a:prstGeom>
          <a:solidFill>
            <a:srgbClr val="EAEAEA"/>
          </a:solidFill>
          <a:ln w="38100">
            <a:solidFill>
              <a:schemeClr val="bg1"/>
            </a:solidFill>
            <a:miter lim="800000"/>
            <a:headEnd/>
            <a:tailEnd/>
          </a:ln>
        </p:spPr>
        <p:txBody>
          <a:bodyPr lIns="0" tIns="0" rIns="0" bIns="0">
            <a:spAutoFit/>
          </a:bodyPr>
          <a:lstStyle/>
          <a:p>
            <a:pPr algn="ctr" eaLnBrk="0" hangingPunct="0"/>
            <a:r>
              <a:rPr lang="en-US" sz="1400" b="1"/>
              <a:t> </a:t>
            </a:r>
            <a:r>
              <a:rPr lang="en-US" sz="1600" b="1"/>
              <a:t>MEJORA CONTINUA DEL SISTEMA DE GESTION DE LA CALIDAD</a:t>
            </a:r>
          </a:p>
        </p:txBody>
      </p:sp>
      <p:sp>
        <p:nvSpPr>
          <p:cNvPr id="11289" name="Rectangle 37"/>
          <p:cNvSpPr>
            <a:spLocks noChangeArrowheads="1"/>
          </p:cNvSpPr>
          <p:nvPr/>
        </p:nvSpPr>
        <p:spPr bwMode="auto">
          <a:xfrm>
            <a:off x="2047875" y="373063"/>
            <a:ext cx="7086600" cy="762000"/>
          </a:xfrm>
          <a:prstGeom prst="rect">
            <a:avLst/>
          </a:prstGeom>
          <a:noFill/>
          <a:ln w="9525">
            <a:noFill/>
            <a:miter lim="800000"/>
            <a:headEnd/>
            <a:tailEnd/>
          </a:ln>
        </p:spPr>
        <p:txBody>
          <a:bodyPr lIns="92075" tIns="46038" rIns="92075" bIns="46038" anchor="ctr"/>
          <a:lstStyle/>
          <a:p>
            <a:pPr eaLnBrk="0" hangingPunct="0"/>
            <a:endParaRPr lang="es-AR"/>
          </a:p>
        </p:txBody>
      </p:sp>
      <p:sp>
        <p:nvSpPr>
          <p:cNvPr id="157734" name="Text Box 38"/>
          <p:cNvSpPr txBox="1">
            <a:spLocks noChangeArrowheads="1"/>
          </p:cNvSpPr>
          <p:nvPr/>
        </p:nvSpPr>
        <p:spPr bwMode="auto">
          <a:xfrm>
            <a:off x="1525588" y="0"/>
            <a:ext cx="5832475" cy="954088"/>
          </a:xfrm>
          <a:prstGeom prst="rect">
            <a:avLst/>
          </a:prstGeom>
          <a:noFill/>
          <a:ln w="12700" cap="sq">
            <a:noFill/>
            <a:miter lim="800000"/>
            <a:headEnd type="none" w="sm" len="sm"/>
            <a:tailEnd type="none" w="sm" len="sm"/>
          </a:ln>
          <a:effectLst/>
        </p:spPr>
        <p:txBody>
          <a:bodyPr wrap="none">
            <a:spAutoFit/>
          </a:bodyPr>
          <a:lstStyle/>
          <a:p>
            <a:pPr algn="ctr" eaLnBrk="0" hangingPunct="0">
              <a:defRPr/>
            </a:pPr>
            <a:r>
              <a:rPr lang="es-ES_tradnl" sz="2800" b="1" dirty="0">
                <a:effectLst>
                  <a:outerShdw blurRad="38100" dist="38100" dir="2700000" algn="tl">
                    <a:srgbClr val="C0C0C0"/>
                  </a:outerShdw>
                </a:effectLst>
                <a:cs typeface="+mn-cs"/>
              </a:rPr>
              <a:t> Modelo de SGC basado en Procesos </a:t>
            </a:r>
          </a:p>
          <a:p>
            <a:pPr algn="ctr" eaLnBrk="0" hangingPunct="0">
              <a:defRPr/>
            </a:pPr>
            <a:r>
              <a:rPr lang="es-ES_tradnl" sz="2800" b="1" dirty="0">
                <a:effectLst>
                  <a:outerShdw blurRad="38100" dist="38100" dir="2700000" algn="tl">
                    <a:srgbClr val="C0C0C0"/>
                  </a:outerShdw>
                </a:effectLst>
                <a:cs typeface="+mn-cs"/>
              </a:rPr>
              <a:t>ISO 9001</a:t>
            </a:r>
            <a:endParaRPr lang="es-ES_tradnl" b="1" dirty="0">
              <a:effectLst>
                <a:outerShdw blurRad="38100" dist="38100" dir="2700000" algn="tl">
                  <a:srgbClr val="C0C0C0"/>
                </a:outerShdw>
              </a:effectLst>
              <a:cs typeface="+mn-cs"/>
            </a:endParaRPr>
          </a:p>
        </p:txBody>
      </p:sp>
      <p:sp>
        <p:nvSpPr>
          <p:cNvPr id="157735" name="Text Box 39"/>
          <p:cNvSpPr txBox="1">
            <a:spLocks noChangeArrowheads="1"/>
          </p:cNvSpPr>
          <p:nvPr/>
        </p:nvSpPr>
        <p:spPr bwMode="auto">
          <a:xfrm>
            <a:off x="7724775" y="3597275"/>
            <a:ext cx="885825" cy="336550"/>
          </a:xfrm>
          <a:prstGeom prst="rect">
            <a:avLst/>
          </a:prstGeom>
          <a:noFill/>
          <a:ln w="9525">
            <a:noFill/>
            <a:miter lim="800000"/>
            <a:headEnd/>
            <a:tailEnd/>
          </a:ln>
        </p:spPr>
        <p:txBody>
          <a:bodyPr wrap="none">
            <a:spAutoFit/>
          </a:bodyPr>
          <a:lstStyle/>
          <a:p>
            <a:pPr algn="ctr" eaLnBrk="0" hangingPunct="0"/>
            <a:r>
              <a:rPr lang="en-US" sz="1600" b="1"/>
              <a:t>Clientes</a:t>
            </a:r>
            <a:endParaRPr lang="en-US" sz="1600"/>
          </a:p>
        </p:txBody>
      </p:sp>
      <p:sp>
        <p:nvSpPr>
          <p:cNvPr id="157736" name="AutoShape 40"/>
          <p:cNvSpPr>
            <a:spLocks noChangeArrowheads="1"/>
          </p:cNvSpPr>
          <p:nvPr/>
        </p:nvSpPr>
        <p:spPr bwMode="auto">
          <a:xfrm rot="-4560976">
            <a:off x="5574507" y="2313781"/>
            <a:ext cx="1214438" cy="733425"/>
          </a:xfrm>
          <a:prstGeom prst="curvedUpArrow">
            <a:avLst>
              <a:gd name="adj1" fmla="val 33117"/>
              <a:gd name="adj2" fmla="val 66234"/>
              <a:gd name="adj3" fmla="val 33333"/>
            </a:avLst>
          </a:prstGeom>
          <a:solidFill>
            <a:schemeClr val="bg1"/>
          </a:solidFill>
          <a:ln w="9525">
            <a:solidFill>
              <a:schemeClr val="tx1"/>
            </a:solidFill>
            <a:miter lim="800000"/>
            <a:headEnd/>
            <a:tailEnd/>
          </a:ln>
        </p:spPr>
        <p:txBody>
          <a:bodyPr vert="eaVert" wrap="none" anchor="ctr"/>
          <a:lstStyle/>
          <a:p>
            <a:pPr algn="ctr" eaLnBrk="0" hangingPunct="0">
              <a:buClr>
                <a:srgbClr val="000080"/>
              </a:buClr>
              <a:buSzPct val="90000"/>
              <a:buFont typeface="Monotype Sorts" charset="2"/>
              <a:buNone/>
            </a:pPr>
            <a:endParaRPr lang="es-AR" sz="2800">
              <a:latin typeface="Tahoma" pitchFamily="34" charset="0"/>
            </a:endParaRPr>
          </a:p>
        </p:txBody>
      </p:sp>
      <p:sp>
        <p:nvSpPr>
          <p:cNvPr id="157737" name="Text Box 41"/>
          <p:cNvSpPr txBox="1">
            <a:spLocks noChangeArrowheads="1"/>
          </p:cNvSpPr>
          <p:nvPr/>
        </p:nvSpPr>
        <p:spPr bwMode="auto">
          <a:xfrm>
            <a:off x="4367213" y="3544888"/>
            <a:ext cx="314325" cy="336550"/>
          </a:xfrm>
          <a:prstGeom prst="rect">
            <a:avLst/>
          </a:prstGeom>
          <a:noFill/>
          <a:ln w="9525">
            <a:noFill/>
            <a:miter lim="800000"/>
            <a:headEnd/>
            <a:tailEnd/>
          </a:ln>
        </p:spPr>
        <p:txBody>
          <a:bodyPr wrap="none">
            <a:spAutoFit/>
          </a:bodyPr>
          <a:lstStyle/>
          <a:p>
            <a:pPr eaLnBrk="0" hangingPunct="0">
              <a:buClr>
                <a:srgbClr val="000080"/>
              </a:buClr>
              <a:buSzPct val="90000"/>
              <a:buFont typeface="Monotype Sorts" charset="2"/>
              <a:buNone/>
            </a:pPr>
            <a:r>
              <a:rPr lang="es-ES_tradnl" sz="1600" b="1">
                <a:latin typeface="Tahoma" pitchFamily="34" charset="0"/>
              </a:rPr>
              <a:t>5</a:t>
            </a:r>
            <a:endParaRPr lang="es-ES_tradnl" sz="1000" b="1">
              <a:latin typeface="Tahoma" pitchFamily="34" charset="0"/>
            </a:endParaRPr>
          </a:p>
        </p:txBody>
      </p:sp>
      <p:sp>
        <p:nvSpPr>
          <p:cNvPr id="157738" name="Text Box 42"/>
          <p:cNvSpPr txBox="1">
            <a:spLocks noChangeArrowheads="1"/>
          </p:cNvSpPr>
          <p:nvPr/>
        </p:nvSpPr>
        <p:spPr bwMode="auto">
          <a:xfrm>
            <a:off x="5053013" y="4154488"/>
            <a:ext cx="314325" cy="336550"/>
          </a:xfrm>
          <a:prstGeom prst="rect">
            <a:avLst/>
          </a:prstGeom>
          <a:noFill/>
          <a:ln w="9525">
            <a:noFill/>
            <a:miter lim="800000"/>
            <a:headEnd/>
            <a:tailEnd/>
          </a:ln>
        </p:spPr>
        <p:txBody>
          <a:bodyPr wrap="none">
            <a:spAutoFit/>
          </a:bodyPr>
          <a:lstStyle/>
          <a:p>
            <a:pPr eaLnBrk="0" hangingPunct="0">
              <a:buClr>
                <a:srgbClr val="000080"/>
              </a:buClr>
              <a:buSzPct val="90000"/>
              <a:buFont typeface="Monotype Sorts" charset="2"/>
              <a:buNone/>
            </a:pPr>
            <a:r>
              <a:rPr lang="es-ES_tradnl" sz="1600" b="1">
                <a:latin typeface="Tahoma" pitchFamily="34" charset="0"/>
              </a:rPr>
              <a:t>8</a:t>
            </a:r>
          </a:p>
        </p:txBody>
      </p:sp>
      <p:sp>
        <p:nvSpPr>
          <p:cNvPr id="157739" name="Text Box 43"/>
          <p:cNvSpPr txBox="1">
            <a:spLocks noChangeArrowheads="1"/>
          </p:cNvSpPr>
          <p:nvPr/>
        </p:nvSpPr>
        <p:spPr bwMode="auto">
          <a:xfrm>
            <a:off x="4443413" y="4687888"/>
            <a:ext cx="314325" cy="336550"/>
          </a:xfrm>
          <a:prstGeom prst="rect">
            <a:avLst/>
          </a:prstGeom>
          <a:noFill/>
          <a:ln w="9525">
            <a:noFill/>
            <a:miter lim="800000"/>
            <a:headEnd/>
            <a:tailEnd/>
          </a:ln>
        </p:spPr>
        <p:txBody>
          <a:bodyPr wrap="none">
            <a:spAutoFit/>
          </a:bodyPr>
          <a:lstStyle/>
          <a:p>
            <a:pPr eaLnBrk="0" hangingPunct="0">
              <a:buClr>
                <a:srgbClr val="000080"/>
              </a:buClr>
              <a:buSzPct val="90000"/>
              <a:buFont typeface="Monotype Sorts" charset="2"/>
              <a:buNone/>
            </a:pPr>
            <a:r>
              <a:rPr lang="es-ES_tradnl" sz="1600" b="1">
                <a:latin typeface="Tahoma" pitchFamily="34" charset="0"/>
              </a:rPr>
              <a:t>7</a:t>
            </a:r>
          </a:p>
        </p:txBody>
      </p:sp>
      <p:sp>
        <p:nvSpPr>
          <p:cNvPr id="157740" name="Text Box 44"/>
          <p:cNvSpPr txBox="1">
            <a:spLocks noChangeArrowheads="1"/>
          </p:cNvSpPr>
          <p:nvPr/>
        </p:nvSpPr>
        <p:spPr bwMode="auto">
          <a:xfrm>
            <a:off x="3529013" y="4154488"/>
            <a:ext cx="314325" cy="336550"/>
          </a:xfrm>
          <a:prstGeom prst="rect">
            <a:avLst/>
          </a:prstGeom>
          <a:noFill/>
          <a:ln w="9525">
            <a:noFill/>
            <a:miter lim="800000"/>
            <a:headEnd/>
            <a:tailEnd/>
          </a:ln>
        </p:spPr>
        <p:txBody>
          <a:bodyPr wrap="none">
            <a:spAutoFit/>
          </a:bodyPr>
          <a:lstStyle/>
          <a:p>
            <a:pPr eaLnBrk="0" hangingPunct="0">
              <a:buClr>
                <a:srgbClr val="000080"/>
              </a:buClr>
              <a:buSzPct val="90000"/>
              <a:buFont typeface="Monotype Sorts" charset="2"/>
              <a:buNone/>
            </a:pPr>
            <a:r>
              <a:rPr lang="es-ES_tradnl" sz="1600" b="1">
                <a:latin typeface="Tahoma" pitchFamily="34" charset="0"/>
              </a:rPr>
              <a:t>6</a:t>
            </a:r>
          </a:p>
        </p:txBody>
      </p:sp>
      <p:sp>
        <p:nvSpPr>
          <p:cNvPr id="157741" name="AutoShape 45"/>
          <p:cNvSpPr>
            <a:spLocks noChangeArrowheads="1"/>
          </p:cNvSpPr>
          <p:nvPr/>
        </p:nvSpPr>
        <p:spPr bwMode="auto">
          <a:xfrm>
            <a:off x="7215188" y="1666875"/>
            <a:ext cx="1371600" cy="762000"/>
          </a:xfrm>
          <a:prstGeom prst="flowChartMultidocument">
            <a:avLst/>
          </a:prstGeom>
          <a:solidFill>
            <a:schemeClr val="bg1"/>
          </a:solidFill>
          <a:ln w="9525">
            <a:solidFill>
              <a:srgbClr val="000000"/>
            </a:solidFill>
            <a:miter lim="800000"/>
            <a:headEnd/>
            <a:tailEnd/>
          </a:ln>
        </p:spPr>
        <p:txBody>
          <a:bodyPr wrap="none" anchor="ctr"/>
          <a:lstStyle/>
          <a:p>
            <a:pPr algn="ctr"/>
            <a:endParaRPr lang="es-AR" sz="1400" b="1"/>
          </a:p>
        </p:txBody>
      </p:sp>
      <p:sp>
        <p:nvSpPr>
          <p:cNvPr id="157742" name="Text Box 46"/>
          <p:cNvSpPr txBox="1">
            <a:spLocks noChangeArrowheads="1"/>
          </p:cNvSpPr>
          <p:nvPr/>
        </p:nvSpPr>
        <p:spPr bwMode="auto">
          <a:xfrm>
            <a:off x="7415213" y="2073275"/>
            <a:ext cx="314325" cy="336550"/>
          </a:xfrm>
          <a:prstGeom prst="rect">
            <a:avLst/>
          </a:prstGeom>
          <a:noFill/>
          <a:ln w="9525">
            <a:noFill/>
            <a:miter lim="800000"/>
            <a:headEnd/>
            <a:tailEnd/>
          </a:ln>
        </p:spPr>
        <p:txBody>
          <a:bodyPr wrap="none">
            <a:spAutoFit/>
          </a:bodyPr>
          <a:lstStyle/>
          <a:p>
            <a:pPr eaLnBrk="0" hangingPunct="0">
              <a:buClr>
                <a:srgbClr val="000080"/>
              </a:buClr>
              <a:buSzPct val="90000"/>
              <a:buFont typeface="Monotype Sorts" charset="2"/>
              <a:buNone/>
            </a:pPr>
            <a:r>
              <a:rPr lang="es-ES_tradnl" sz="1600" b="1">
                <a:latin typeface="Tahoma" pitchFamily="34" charset="0"/>
              </a:rPr>
              <a:t>4</a:t>
            </a:r>
          </a:p>
        </p:txBody>
      </p:sp>
      <p:sp>
        <p:nvSpPr>
          <p:cNvPr id="157743" name="Text Box 47"/>
          <p:cNvSpPr txBox="1">
            <a:spLocks noChangeArrowheads="1"/>
          </p:cNvSpPr>
          <p:nvPr/>
        </p:nvSpPr>
        <p:spPr bwMode="auto">
          <a:xfrm>
            <a:off x="7491413" y="5349875"/>
            <a:ext cx="1371600" cy="336550"/>
          </a:xfrm>
          <a:prstGeom prst="rect">
            <a:avLst/>
          </a:prstGeom>
          <a:noFill/>
          <a:ln w="9525">
            <a:noFill/>
            <a:miter lim="800000"/>
            <a:headEnd/>
            <a:tailEnd/>
          </a:ln>
        </p:spPr>
        <p:txBody>
          <a:bodyPr>
            <a:spAutoFit/>
          </a:bodyPr>
          <a:lstStyle/>
          <a:p>
            <a:pPr eaLnBrk="0" hangingPunct="0"/>
            <a:r>
              <a:rPr lang="en-US" sz="1600" b="1"/>
              <a:t>Expectativas</a:t>
            </a:r>
            <a:endParaRPr lang="en-US" sz="1600"/>
          </a:p>
        </p:txBody>
      </p:sp>
      <p:sp>
        <p:nvSpPr>
          <p:cNvPr id="157744" name="Rectangle 48"/>
          <p:cNvSpPr>
            <a:spLocks noChangeArrowheads="1"/>
          </p:cNvSpPr>
          <p:nvPr/>
        </p:nvSpPr>
        <p:spPr bwMode="auto">
          <a:xfrm>
            <a:off x="7186613" y="1844675"/>
            <a:ext cx="1295400" cy="304800"/>
          </a:xfrm>
          <a:prstGeom prst="rect">
            <a:avLst/>
          </a:prstGeom>
          <a:noFill/>
          <a:ln w="9525">
            <a:noFill/>
            <a:miter lim="800000"/>
            <a:headEnd/>
            <a:tailEnd/>
          </a:ln>
        </p:spPr>
        <p:txBody>
          <a:bodyPr>
            <a:spAutoFit/>
          </a:bodyPr>
          <a:lstStyle/>
          <a:p>
            <a:r>
              <a:rPr lang="es-ES_tradnl" sz="1400" b="1"/>
              <a:t>Documentos</a:t>
            </a:r>
            <a:endParaRPr lang="es-ES"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57721"/>
                                        </p:tgtEl>
                                        <p:attrNameLst>
                                          <p:attrName>style.visibility</p:attrName>
                                        </p:attrNameLst>
                                      </p:cBhvr>
                                      <p:to>
                                        <p:strVal val="visible"/>
                                      </p:to>
                                    </p:set>
                                    <p:anim calcmode="lin" valueType="num">
                                      <p:cBhvr>
                                        <p:cTn id="7" dur="500" fill="hold"/>
                                        <p:tgtEl>
                                          <p:spTgt spid="157721"/>
                                        </p:tgtEl>
                                        <p:attrNameLst>
                                          <p:attrName>ppt_w</p:attrName>
                                        </p:attrNameLst>
                                      </p:cBhvr>
                                      <p:tavLst>
                                        <p:tav tm="0">
                                          <p:val>
                                            <p:fltVal val="0"/>
                                          </p:val>
                                        </p:tav>
                                        <p:tav tm="100000">
                                          <p:val>
                                            <p:strVal val="#ppt_w"/>
                                          </p:val>
                                        </p:tav>
                                      </p:tavLst>
                                    </p:anim>
                                    <p:anim calcmode="lin" valueType="num">
                                      <p:cBhvr>
                                        <p:cTn id="8" dur="500" fill="hold"/>
                                        <p:tgtEl>
                                          <p:spTgt spid="157721"/>
                                        </p:tgtEl>
                                        <p:attrNameLst>
                                          <p:attrName>ppt_h</p:attrName>
                                        </p:attrNameLst>
                                      </p:cBhvr>
                                      <p:tavLst>
                                        <p:tav tm="0">
                                          <p:val>
                                            <p:fltVal val="0"/>
                                          </p:val>
                                        </p:tav>
                                        <p:tav tm="100000">
                                          <p:val>
                                            <p:strVal val="#ppt_h"/>
                                          </p:val>
                                        </p:tav>
                                      </p:tavLst>
                                    </p:anim>
                                    <p:anim calcmode="lin" valueType="num">
                                      <p:cBhvr>
                                        <p:cTn id="9" dur="500" fill="hold"/>
                                        <p:tgtEl>
                                          <p:spTgt spid="157721"/>
                                        </p:tgtEl>
                                        <p:attrNameLst>
                                          <p:attrName>ppt_x</p:attrName>
                                        </p:attrNameLst>
                                      </p:cBhvr>
                                      <p:tavLst>
                                        <p:tav tm="0">
                                          <p:val>
                                            <p:fltVal val="0.5"/>
                                          </p:val>
                                        </p:tav>
                                        <p:tav tm="100000">
                                          <p:val>
                                            <p:strVal val="#ppt_x"/>
                                          </p:val>
                                        </p:tav>
                                      </p:tavLst>
                                    </p:anim>
                                    <p:anim calcmode="lin" valueType="num">
                                      <p:cBhvr>
                                        <p:cTn id="10" dur="500" fill="hold"/>
                                        <p:tgtEl>
                                          <p:spTgt spid="157721"/>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57722"/>
                                        </p:tgtEl>
                                        <p:attrNameLst>
                                          <p:attrName>style.visibility</p:attrName>
                                        </p:attrNameLst>
                                      </p:cBhvr>
                                      <p:to>
                                        <p:strVal val="visible"/>
                                      </p:to>
                                    </p:set>
                                    <p:anim calcmode="lin" valueType="num">
                                      <p:cBhvr>
                                        <p:cTn id="15" dur="500" fill="hold"/>
                                        <p:tgtEl>
                                          <p:spTgt spid="157722"/>
                                        </p:tgtEl>
                                        <p:attrNameLst>
                                          <p:attrName>ppt_w</p:attrName>
                                        </p:attrNameLst>
                                      </p:cBhvr>
                                      <p:tavLst>
                                        <p:tav tm="0">
                                          <p:val>
                                            <p:fltVal val="0"/>
                                          </p:val>
                                        </p:tav>
                                        <p:tav tm="100000">
                                          <p:val>
                                            <p:strVal val="#ppt_w"/>
                                          </p:val>
                                        </p:tav>
                                      </p:tavLst>
                                    </p:anim>
                                    <p:anim calcmode="lin" valueType="num">
                                      <p:cBhvr>
                                        <p:cTn id="16" dur="500" fill="hold"/>
                                        <p:tgtEl>
                                          <p:spTgt spid="157722"/>
                                        </p:tgtEl>
                                        <p:attrNameLst>
                                          <p:attrName>ppt_h</p:attrName>
                                        </p:attrNameLst>
                                      </p:cBhvr>
                                      <p:tavLst>
                                        <p:tav tm="0">
                                          <p:val>
                                            <p:fltVal val="0"/>
                                          </p:val>
                                        </p:tav>
                                        <p:tav tm="100000">
                                          <p:val>
                                            <p:strVal val="#ppt_h"/>
                                          </p:val>
                                        </p:tav>
                                      </p:tavLst>
                                    </p:anim>
                                    <p:anim calcmode="lin" valueType="num">
                                      <p:cBhvr>
                                        <p:cTn id="17" dur="500" fill="hold"/>
                                        <p:tgtEl>
                                          <p:spTgt spid="157722"/>
                                        </p:tgtEl>
                                        <p:attrNameLst>
                                          <p:attrName>ppt_x</p:attrName>
                                        </p:attrNameLst>
                                      </p:cBhvr>
                                      <p:tavLst>
                                        <p:tav tm="0">
                                          <p:val>
                                            <p:fltVal val="0.5"/>
                                          </p:val>
                                        </p:tav>
                                        <p:tav tm="100000">
                                          <p:val>
                                            <p:strVal val="#ppt_x"/>
                                          </p:val>
                                        </p:tav>
                                      </p:tavLst>
                                    </p:anim>
                                    <p:anim calcmode="lin" valueType="num">
                                      <p:cBhvr>
                                        <p:cTn id="18" dur="500" fill="hold"/>
                                        <p:tgtEl>
                                          <p:spTgt spid="157722"/>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57728"/>
                                        </p:tgtEl>
                                        <p:attrNameLst>
                                          <p:attrName>style.visibility</p:attrName>
                                        </p:attrNameLst>
                                      </p:cBhvr>
                                      <p:to>
                                        <p:strVal val="visible"/>
                                      </p:to>
                                    </p:set>
                                    <p:anim calcmode="lin" valueType="num">
                                      <p:cBhvr>
                                        <p:cTn id="23" dur="500" fill="hold"/>
                                        <p:tgtEl>
                                          <p:spTgt spid="157728"/>
                                        </p:tgtEl>
                                        <p:attrNameLst>
                                          <p:attrName>ppt_w</p:attrName>
                                        </p:attrNameLst>
                                      </p:cBhvr>
                                      <p:tavLst>
                                        <p:tav tm="0">
                                          <p:val>
                                            <p:fltVal val="0"/>
                                          </p:val>
                                        </p:tav>
                                        <p:tav tm="100000">
                                          <p:val>
                                            <p:strVal val="#ppt_w"/>
                                          </p:val>
                                        </p:tav>
                                      </p:tavLst>
                                    </p:anim>
                                    <p:anim calcmode="lin" valueType="num">
                                      <p:cBhvr>
                                        <p:cTn id="24" dur="500" fill="hold"/>
                                        <p:tgtEl>
                                          <p:spTgt spid="157728"/>
                                        </p:tgtEl>
                                        <p:attrNameLst>
                                          <p:attrName>ppt_h</p:attrName>
                                        </p:attrNameLst>
                                      </p:cBhvr>
                                      <p:tavLst>
                                        <p:tav tm="0">
                                          <p:val>
                                            <p:fltVal val="0"/>
                                          </p:val>
                                        </p:tav>
                                        <p:tav tm="100000">
                                          <p:val>
                                            <p:strVal val="#ppt_h"/>
                                          </p:val>
                                        </p:tav>
                                      </p:tavLst>
                                    </p:anim>
                                    <p:anim calcmode="lin" valueType="num">
                                      <p:cBhvr>
                                        <p:cTn id="25" dur="500" fill="hold"/>
                                        <p:tgtEl>
                                          <p:spTgt spid="157728"/>
                                        </p:tgtEl>
                                        <p:attrNameLst>
                                          <p:attrName>ppt_x</p:attrName>
                                        </p:attrNameLst>
                                      </p:cBhvr>
                                      <p:tavLst>
                                        <p:tav tm="0">
                                          <p:val>
                                            <p:fltVal val="0.5"/>
                                          </p:val>
                                        </p:tav>
                                        <p:tav tm="100000">
                                          <p:val>
                                            <p:strVal val="#ppt_x"/>
                                          </p:val>
                                        </p:tav>
                                      </p:tavLst>
                                    </p:anim>
                                    <p:anim calcmode="lin" valueType="num">
                                      <p:cBhvr>
                                        <p:cTn id="26" dur="500" fill="hold"/>
                                        <p:tgtEl>
                                          <p:spTgt spid="157728"/>
                                        </p:tgtEl>
                                        <p:attrNameLst>
                                          <p:attrName>ppt_y</p:attrName>
                                        </p:attrNameLst>
                                      </p:cBhvr>
                                      <p:tavLst>
                                        <p:tav tm="0">
                                          <p:val>
                                            <p:fltVal val="0.5"/>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 calcmode="lin" valueType="num">
                                      <p:cBhvr>
                                        <p:cTn id="33" dur="500" fill="hold"/>
                                        <p:tgtEl>
                                          <p:spTgt spid="6"/>
                                        </p:tgtEl>
                                        <p:attrNameLst>
                                          <p:attrName>ppt_x</p:attrName>
                                        </p:attrNameLst>
                                      </p:cBhvr>
                                      <p:tavLst>
                                        <p:tav tm="0">
                                          <p:val>
                                            <p:fltVal val="0.5"/>
                                          </p:val>
                                        </p:tav>
                                        <p:tav tm="100000">
                                          <p:val>
                                            <p:strVal val="#ppt_x"/>
                                          </p:val>
                                        </p:tav>
                                      </p:tavLst>
                                    </p:anim>
                                    <p:anim calcmode="lin" valueType="num">
                                      <p:cBhvr>
                                        <p:cTn id="34"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157724"/>
                                        </p:tgtEl>
                                        <p:attrNameLst>
                                          <p:attrName>style.visibility</p:attrName>
                                        </p:attrNameLst>
                                      </p:cBhvr>
                                      <p:to>
                                        <p:strVal val="visible"/>
                                      </p:to>
                                    </p:set>
                                    <p:anim calcmode="lin" valueType="num">
                                      <p:cBhvr>
                                        <p:cTn id="39" dur="500" fill="hold"/>
                                        <p:tgtEl>
                                          <p:spTgt spid="157724"/>
                                        </p:tgtEl>
                                        <p:attrNameLst>
                                          <p:attrName>ppt_w</p:attrName>
                                        </p:attrNameLst>
                                      </p:cBhvr>
                                      <p:tavLst>
                                        <p:tav tm="0">
                                          <p:val>
                                            <p:fltVal val="0"/>
                                          </p:val>
                                        </p:tav>
                                        <p:tav tm="100000">
                                          <p:val>
                                            <p:strVal val="#ppt_w"/>
                                          </p:val>
                                        </p:tav>
                                      </p:tavLst>
                                    </p:anim>
                                    <p:anim calcmode="lin" valueType="num">
                                      <p:cBhvr>
                                        <p:cTn id="40" dur="500" fill="hold"/>
                                        <p:tgtEl>
                                          <p:spTgt spid="157724"/>
                                        </p:tgtEl>
                                        <p:attrNameLst>
                                          <p:attrName>ppt_h</p:attrName>
                                        </p:attrNameLst>
                                      </p:cBhvr>
                                      <p:tavLst>
                                        <p:tav tm="0">
                                          <p:val>
                                            <p:fltVal val="0"/>
                                          </p:val>
                                        </p:tav>
                                        <p:tav tm="100000">
                                          <p:val>
                                            <p:strVal val="#ppt_h"/>
                                          </p:val>
                                        </p:tav>
                                      </p:tavLst>
                                    </p:anim>
                                    <p:anim calcmode="lin" valueType="num">
                                      <p:cBhvr>
                                        <p:cTn id="41" dur="500" fill="hold"/>
                                        <p:tgtEl>
                                          <p:spTgt spid="157724"/>
                                        </p:tgtEl>
                                        <p:attrNameLst>
                                          <p:attrName>ppt_x</p:attrName>
                                        </p:attrNameLst>
                                      </p:cBhvr>
                                      <p:tavLst>
                                        <p:tav tm="0">
                                          <p:val>
                                            <p:fltVal val="0.5"/>
                                          </p:val>
                                        </p:tav>
                                        <p:tav tm="100000">
                                          <p:val>
                                            <p:strVal val="#ppt_x"/>
                                          </p:val>
                                        </p:tav>
                                      </p:tavLst>
                                    </p:anim>
                                    <p:anim calcmode="lin" valueType="num">
                                      <p:cBhvr>
                                        <p:cTn id="42" dur="500" fill="hold"/>
                                        <p:tgtEl>
                                          <p:spTgt spid="157724"/>
                                        </p:tgtEl>
                                        <p:attrNameLst>
                                          <p:attrName>ppt_y</p:attrName>
                                        </p:attrNameLst>
                                      </p:cBhvr>
                                      <p:tavLst>
                                        <p:tav tm="0">
                                          <p:val>
                                            <p:fltVal val="0.5"/>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528" fill="hold" grpId="0" nodeType="clickEffect">
                                  <p:stCondLst>
                                    <p:cond delay="0"/>
                                  </p:stCondLst>
                                  <p:childTnLst>
                                    <p:set>
                                      <p:cBhvr>
                                        <p:cTn id="46" dur="1" fill="hold">
                                          <p:stCondLst>
                                            <p:cond delay="0"/>
                                          </p:stCondLst>
                                        </p:cTn>
                                        <p:tgtEl>
                                          <p:spTgt spid="157702"/>
                                        </p:tgtEl>
                                        <p:attrNameLst>
                                          <p:attrName>style.visibility</p:attrName>
                                        </p:attrNameLst>
                                      </p:cBhvr>
                                      <p:to>
                                        <p:strVal val="visible"/>
                                      </p:to>
                                    </p:set>
                                    <p:anim calcmode="lin" valueType="num">
                                      <p:cBhvr>
                                        <p:cTn id="47" dur="500" fill="hold"/>
                                        <p:tgtEl>
                                          <p:spTgt spid="157702"/>
                                        </p:tgtEl>
                                        <p:attrNameLst>
                                          <p:attrName>ppt_w</p:attrName>
                                        </p:attrNameLst>
                                      </p:cBhvr>
                                      <p:tavLst>
                                        <p:tav tm="0">
                                          <p:val>
                                            <p:fltVal val="0"/>
                                          </p:val>
                                        </p:tav>
                                        <p:tav tm="100000">
                                          <p:val>
                                            <p:strVal val="#ppt_w"/>
                                          </p:val>
                                        </p:tav>
                                      </p:tavLst>
                                    </p:anim>
                                    <p:anim calcmode="lin" valueType="num">
                                      <p:cBhvr>
                                        <p:cTn id="48" dur="500" fill="hold"/>
                                        <p:tgtEl>
                                          <p:spTgt spid="157702"/>
                                        </p:tgtEl>
                                        <p:attrNameLst>
                                          <p:attrName>ppt_h</p:attrName>
                                        </p:attrNameLst>
                                      </p:cBhvr>
                                      <p:tavLst>
                                        <p:tav tm="0">
                                          <p:val>
                                            <p:fltVal val="0"/>
                                          </p:val>
                                        </p:tav>
                                        <p:tav tm="100000">
                                          <p:val>
                                            <p:strVal val="#ppt_h"/>
                                          </p:val>
                                        </p:tav>
                                      </p:tavLst>
                                    </p:anim>
                                    <p:anim calcmode="lin" valueType="num">
                                      <p:cBhvr>
                                        <p:cTn id="49" dur="500" fill="hold"/>
                                        <p:tgtEl>
                                          <p:spTgt spid="157702"/>
                                        </p:tgtEl>
                                        <p:attrNameLst>
                                          <p:attrName>ppt_x</p:attrName>
                                        </p:attrNameLst>
                                      </p:cBhvr>
                                      <p:tavLst>
                                        <p:tav tm="0">
                                          <p:val>
                                            <p:fltVal val="0.5"/>
                                          </p:val>
                                        </p:tav>
                                        <p:tav tm="100000">
                                          <p:val>
                                            <p:strVal val="#ppt_x"/>
                                          </p:val>
                                        </p:tav>
                                      </p:tavLst>
                                    </p:anim>
                                    <p:anim calcmode="lin" valueType="num">
                                      <p:cBhvr>
                                        <p:cTn id="50" dur="500" fill="hold"/>
                                        <p:tgtEl>
                                          <p:spTgt spid="157702"/>
                                        </p:tgtEl>
                                        <p:attrNameLst>
                                          <p:attrName>ppt_y</p:attrName>
                                        </p:attrNameLst>
                                      </p:cBhvr>
                                      <p:tavLst>
                                        <p:tav tm="0">
                                          <p:val>
                                            <p:fltVal val="0.5"/>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52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anim calcmode="lin" valueType="num">
                                      <p:cBhvr>
                                        <p:cTn id="57" dur="500" fill="hold"/>
                                        <p:tgtEl>
                                          <p:spTgt spid="4"/>
                                        </p:tgtEl>
                                        <p:attrNameLst>
                                          <p:attrName>ppt_x</p:attrName>
                                        </p:attrNameLst>
                                      </p:cBhvr>
                                      <p:tavLst>
                                        <p:tav tm="0">
                                          <p:val>
                                            <p:fltVal val="0.5"/>
                                          </p:val>
                                        </p:tav>
                                        <p:tav tm="100000">
                                          <p:val>
                                            <p:strVal val="#ppt_x"/>
                                          </p:val>
                                        </p:tav>
                                      </p:tavLst>
                                    </p:anim>
                                    <p:anim calcmode="lin" valueType="num">
                                      <p:cBhvr>
                                        <p:cTn id="5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528" fill="hold" grpId="0" nodeType="clickEffect">
                                  <p:stCondLst>
                                    <p:cond delay="0"/>
                                  </p:stCondLst>
                                  <p:childTnLst>
                                    <p:set>
                                      <p:cBhvr>
                                        <p:cTn id="62" dur="1" fill="hold">
                                          <p:stCondLst>
                                            <p:cond delay="0"/>
                                          </p:stCondLst>
                                        </p:cTn>
                                        <p:tgtEl>
                                          <p:spTgt spid="157701"/>
                                        </p:tgtEl>
                                        <p:attrNameLst>
                                          <p:attrName>style.visibility</p:attrName>
                                        </p:attrNameLst>
                                      </p:cBhvr>
                                      <p:to>
                                        <p:strVal val="visible"/>
                                      </p:to>
                                    </p:set>
                                    <p:anim calcmode="lin" valueType="num">
                                      <p:cBhvr>
                                        <p:cTn id="63" dur="500" fill="hold"/>
                                        <p:tgtEl>
                                          <p:spTgt spid="157701"/>
                                        </p:tgtEl>
                                        <p:attrNameLst>
                                          <p:attrName>ppt_w</p:attrName>
                                        </p:attrNameLst>
                                      </p:cBhvr>
                                      <p:tavLst>
                                        <p:tav tm="0">
                                          <p:val>
                                            <p:fltVal val="0"/>
                                          </p:val>
                                        </p:tav>
                                        <p:tav tm="100000">
                                          <p:val>
                                            <p:strVal val="#ppt_w"/>
                                          </p:val>
                                        </p:tav>
                                      </p:tavLst>
                                    </p:anim>
                                    <p:anim calcmode="lin" valueType="num">
                                      <p:cBhvr>
                                        <p:cTn id="64" dur="500" fill="hold"/>
                                        <p:tgtEl>
                                          <p:spTgt spid="157701"/>
                                        </p:tgtEl>
                                        <p:attrNameLst>
                                          <p:attrName>ppt_h</p:attrName>
                                        </p:attrNameLst>
                                      </p:cBhvr>
                                      <p:tavLst>
                                        <p:tav tm="0">
                                          <p:val>
                                            <p:fltVal val="0"/>
                                          </p:val>
                                        </p:tav>
                                        <p:tav tm="100000">
                                          <p:val>
                                            <p:strVal val="#ppt_h"/>
                                          </p:val>
                                        </p:tav>
                                      </p:tavLst>
                                    </p:anim>
                                    <p:anim calcmode="lin" valueType="num">
                                      <p:cBhvr>
                                        <p:cTn id="65" dur="500" fill="hold"/>
                                        <p:tgtEl>
                                          <p:spTgt spid="157701"/>
                                        </p:tgtEl>
                                        <p:attrNameLst>
                                          <p:attrName>ppt_x</p:attrName>
                                        </p:attrNameLst>
                                      </p:cBhvr>
                                      <p:tavLst>
                                        <p:tav tm="0">
                                          <p:val>
                                            <p:fltVal val="0.5"/>
                                          </p:val>
                                        </p:tav>
                                        <p:tav tm="100000">
                                          <p:val>
                                            <p:strVal val="#ppt_x"/>
                                          </p:val>
                                        </p:tav>
                                      </p:tavLst>
                                    </p:anim>
                                    <p:anim calcmode="lin" valueType="num">
                                      <p:cBhvr>
                                        <p:cTn id="66" dur="500" fill="hold"/>
                                        <p:tgtEl>
                                          <p:spTgt spid="157701"/>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57729"/>
                                        </p:tgtEl>
                                        <p:attrNameLst>
                                          <p:attrName>style.visibility</p:attrName>
                                        </p:attrNameLst>
                                      </p:cBhvr>
                                      <p:to>
                                        <p:strVal val="visible"/>
                                      </p:to>
                                    </p:set>
                                    <p:anim calcmode="lin" valueType="num">
                                      <p:cBhvr additive="base">
                                        <p:cTn id="71" dur="500" fill="hold"/>
                                        <p:tgtEl>
                                          <p:spTgt spid="157729"/>
                                        </p:tgtEl>
                                        <p:attrNameLst>
                                          <p:attrName>ppt_x</p:attrName>
                                        </p:attrNameLst>
                                      </p:cBhvr>
                                      <p:tavLst>
                                        <p:tav tm="0">
                                          <p:val>
                                            <p:strVal val="0-#ppt_w/2"/>
                                          </p:val>
                                        </p:tav>
                                        <p:tav tm="100000">
                                          <p:val>
                                            <p:strVal val="#ppt_x"/>
                                          </p:val>
                                        </p:tav>
                                      </p:tavLst>
                                    </p:anim>
                                    <p:anim calcmode="lin" valueType="num">
                                      <p:cBhvr additive="base">
                                        <p:cTn id="72" dur="500" fill="hold"/>
                                        <p:tgtEl>
                                          <p:spTgt spid="157729"/>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57712"/>
                                        </p:tgtEl>
                                        <p:attrNameLst>
                                          <p:attrName>style.visibility</p:attrName>
                                        </p:attrNameLst>
                                      </p:cBhvr>
                                      <p:to>
                                        <p:strVal val="visible"/>
                                      </p:to>
                                    </p:set>
                                    <p:anim calcmode="lin" valueType="num">
                                      <p:cBhvr additive="base">
                                        <p:cTn id="77" dur="500" fill="hold"/>
                                        <p:tgtEl>
                                          <p:spTgt spid="157712"/>
                                        </p:tgtEl>
                                        <p:attrNameLst>
                                          <p:attrName>ppt_x</p:attrName>
                                        </p:attrNameLst>
                                      </p:cBhvr>
                                      <p:tavLst>
                                        <p:tav tm="0">
                                          <p:val>
                                            <p:strVal val="0-#ppt_w/2"/>
                                          </p:val>
                                        </p:tav>
                                        <p:tav tm="100000">
                                          <p:val>
                                            <p:strVal val="#ppt_x"/>
                                          </p:val>
                                        </p:tav>
                                      </p:tavLst>
                                    </p:anim>
                                    <p:anim calcmode="lin" valueType="num">
                                      <p:cBhvr additive="base">
                                        <p:cTn id="78" dur="500" fill="hold"/>
                                        <p:tgtEl>
                                          <p:spTgt spid="157712"/>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528"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p:cTn id="83" dur="500" fill="hold"/>
                                        <p:tgtEl>
                                          <p:spTgt spid="2"/>
                                        </p:tgtEl>
                                        <p:attrNameLst>
                                          <p:attrName>ppt_w</p:attrName>
                                        </p:attrNameLst>
                                      </p:cBhvr>
                                      <p:tavLst>
                                        <p:tav tm="0">
                                          <p:val>
                                            <p:fltVal val="0"/>
                                          </p:val>
                                        </p:tav>
                                        <p:tav tm="100000">
                                          <p:val>
                                            <p:strVal val="#ppt_w"/>
                                          </p:val>
                                        </p:tav>
                                      </p:tavLst>
                                    </p:anim>
                                    <p:anim calcmode="lin" valueType="num">
                                      <p:cBhvr>
                                        <p:cTn id="84" dur="500" fill="hold"/>
                                        <p:tgtEl>
                                          <p:spTgt spid="2"/>
                                        </p:tgtEl>
                                        <p:attrNameLst>
                                          <p:attrName>ppt_h</p:attrName>
                                        </p:attrNameLst>
                                      </p:cBhvr>
                                      <p:tavLst>
                                        <p:tav tm="0">
                                          <p:val>
                                            <p:fltVal val="0"/>
                                          </p:val>
                                        </p:tav>
                                        <p:tav tm="100000">
                                          <p:val>
                                            <p:strVal val="#ppt_h"/>
                                          </p:val>
                                        </p:tav>
                                      </p:tavLst>
                                    </p:anim>
                                    <p:anim calcmode="lin" valueType="num">
                                      <p:cBhvr>
                                        <p:cTn id="85" dur="500" fill="hold"/>
                                        <p:tgtEl>
                                          <p:spTgt spid="2"/>
                                        </p:tgtEl>
                                        <p:attrNameLst>
                                          <p:attrName>ppt_x</p:attrName>
                                        </p:attrNameLst>
                                      </p:cBhvr>
                                      <p:tavLst>
                                        <p:tav tm="0">
                                          <p:val>
                                            <p:fltVal val="0.5"/>
                                          </p:val>
                                        </p:tav>
                                        <p:tav tm="100000">
                                          <p:val>
                                            <p:strVal val="#ppt_x"/>
                                          </p:val>
                                        </p:tav>
                                      </p:tavLst>
                                    </p:anim>
                                    <p:anim calcmode="lin" valueType="num">
                                      <p:cBhvr>
                                        <p:cTn id="8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57713"/>
                                        </p:tgtEl>
                                        <p:attrNameLst>
                                          <p:attrName>style.visibility</p:attrName>
                                        </p:attrNameLst>
                                      </p:cBhvr>
                                      <p:to>
                                        <p:strVal val="visible"/>
                                      </p:to>
                                    </p:set>
                                    <p:anim calcmode="lin" valueType="num">
                                      <p:cBhvr additive="base">
                                        <p:cTn id="91" dur="500" fill="hold"/>
                                        <p:tgtEl>
                                          <p:spTgt spid="157713"/>
                                        </p:tgtEl>
                                        <p:attrNameLst>
                                          <p:attrName>ppt_x</p:attrName>
                                        </p:attrNameLst>
                                      </p:cBhvr>
                                      <p:tavLst>
                                        <p:tav tm="0">
                                          <p:val>
                                            <p:strVal val="0-#ppt_w/2"/>
                                          </p:val>
                                        </p:tav>
                                        <p:tav tm="100000">
                                          <p:val>
                                            <p:strVal val="#ppt_x"/>
                                          </p:val>
                                        </p:tav>
                                      </p:tavLst>
                                    </p:anim>
                                    <p:anim calcmode="lin" valueType="num">
                                      <p:cBhvr additive="base">
                                        <p:cTn id="92" dur="500" fill="hold"/>
                                        <p:tgtEl>
                                          <p:spTgt spid="15771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528" fill="hold" grpId="0" nodeType="clickEffect">
                                  <p:stCondLst>
                                    <p:cond delay="0"/>
                                  </p:stCondLst>
                                  <p:childTnLst>
                                    <p:set>
                                      <p:cBhvr>
                                        <p:cTn id="96" dur="1" fill="hold">
                                          <p:stCondLst>
                                            <p:cond delay="0"/>
                                          </p:stCondLst>
                                        </p:cTn>
                                        <p:tgtEl>
                                          <p:spTgt spid="157714"/>
                                        </p:tgtEl>
                                        <p:attrNameLst>
                                          <p:attrName>style.visibility</p:attrName>
                                        </p:attrNameLst>
                                      </p:cBhvr>
                                      <p:to>
                                        <p:strVal val="visible"/>
                                      </p:to>
                                    </p:set>
                                    <p:anim calcmode="lin" valueType="num">
                                      <p:cBhvr>
                                        <p:cTn id="97" dur="500" fill="hold"/>
                                        <p:tgtEl>
                                          <p:spTgt spid="157714"/>
                                        </p:tgtEl>
                                        <p:attrNameLst>
                                          <p:attrName>ppt_w</p:attrName>
                                        </p:attrNameLst>
                                      </p:cBhvr>
                                      <p:tavLst>
                                        <p:tav tm="0">
                                          <p:val>
                                            <p:fltVal val="0"/>
                                          </p:val>
                                        </p:tav>
                                        <p:tav tm="100000">
                                          <p:val>
                                            <p:strVal val="#ppt_w"/>
                                          </p:val>
                                        </p:tav>
                                      </p:tavLst>
                                    </p:anim>
                                    <p:anim calcmode="lin" valueType="num">
                                      <p:cBhvr>
                                        <p:cTn id="98" dur="500" fill="hold"/>
                                        <p:tgtEl>
                                          <p:spTgt spid="157714"/>
                                        </p:tgtEl>
                                        <p:attrNameLst>
                                          <p:attrName>ppt_h</p:attrName>
                                        </p:attrNameLst>
                                      </p:cBhvr>
                                      <p:tavLst>
                                        <p:tav tm="0">
                                          <p:val>
                                            <p:fltVal val="0"/>
                                          </p:val>
                                        </p:tav>
                                        <p:tav tm="100000">
                                          <p:val>
                                            <p:strVal val="#ppt_h"/>
                                          </p:val>
                                        </p:tav>
                                      </p:tavLst>
                                    </p:anim>
                                    <p:anim calcmode="lin" valueType="num">
                                      <p:cBhvr>
                                        <p:cTn id="99" dur="500" fill="hold"/>
                                        <p:tgtEl>
                                          <p:spTgt spid="157714"/>
                                        </p:tgtEl>
                                        <p:attrNameLst>
                                          <p:attrName>ppt_x</p:attrName>
                                        </p:attrNameLst>
                                      </p:cBhvr>
                                      <p:tavLst>
                                        <p:tav tm="0">
                                          <p:val>
                                            <p:fltVal val="0.5"/>
                                          </p:val>
                                        </p:tav>
                                        <p:tav tm="100000">
                                          <p:val>
                                            <p:strVal val="#ppt_x"/>
                                          </p:val>
                                        </p:tav>
                                      </p:tavLst>
                                    </p:anim>
                                    <p:anim calcmode="lin" valueType="num">
                                      <p:cBhvr>
                                        <p:cTn id="100" dur="500" fill="hold"/>
                                        <p:tgtEl>
                                          <p:spTgt spid="157714"/>
                                        </p:tgtEl>
                                        <p:attrNameLst>
                                          <p:attrName>ppt_y</p:attrName>
                                        </p:attrNameLst>
                                      </p:cBhvr>
                                      <p:tavLst>
                                        <p:tav tm="0">
                                          <p:val>
                                            <p:fltVal val="0.5"/>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3" presetClass="entr" presetSubtype="528" fill="hold" grpId="0" nodeType="clickEffect">
                                  <p:stCondLst>
                                    <p:cond delay="0"/>
                                  </p:stCondLst>
                                  <p:childTnLst>
                                    <p:set>
                                      <p:cBhvr>
                                        <p:cTn id="104" dur="1" fill="hold">
                                          <p:stCondLst>
                                            <p:cond delay="0"/>
                                          </p:stCondLst>
                                        </p:cTn>
                                        <p:tgtEl>
                                          <p:spTgt spid="157723"/>
                                        </p:tgtEl>
                                        <p:attrNameLst>
                                          <p:attrName>style.visibility</p:attrName>
                                        </p:attrNameLst>
                                      </p:cBhvr>
                                      <p:to>
                                        <p:strVal val="visible"/>
                                      </p:to>
                                    </p:set>
                                    <p:anim calcmode="lin" valueType="num">
                                      <p:cBhvr>
                                        <p:cTn id="105" dur="500" fill="hold"/>
                                        <p:tgtEl>
                                          <p:spTgt spid="157723"/>
                                        </p:tgtEl>
                                        <p:attrNameLst>
                                          <p:attrName>ppt_w</p:attrName>
                                        </p:attrNameLst>
                                      </p:cBhvr>
                                      <p:tavLst>
                                        <p:tav tm="0">
                                          <p:val>
                                            <p:fltVal val="0"/>
                                          </p:val>
                                        </p:tav>
                                        <p:tav tm="100000">
                                          <p:val>
                                            <p:strVal val="#ppt_w"/>
                                          </p:val>
                                        </p:tav>
                                      </p:tavLst>
                                    </p:anim>
                                    <p:anim calcmode="lin" valueType="num">
                                      <p:cBhvr>
                                        <p:cTn id="106" dur="500" fill="hold"/>
                                        <p:tgtEl>
                                          <p:spTgt spid="157723"/>
                                        </p:tgtEl>
                                        <p:attrNameLst>
                                          <p:attrName>ppt_h</p:attrName>
                                        </p:attrNameLst>
                                      </p:cBhvr>
                                      <p:tavLst>
                                        <p:tav tm="0">
                                          <p:val>
                                            <p:fltVal val="0"/>
                                          </p:val>
                                        </p:tav>
                                        <p:tav tm="100000">
                                          <p:val>
                                            <p:strVal val="#ppt_h"/>
                                          </p:val>
                                        </p:tav>
                                      </p:tavLst>
                                    </p:anim>
                                    <p:anim calcmode="lin" valueType="num">
                                      <p:cBhvr>
                                        <p:cTn id="107" dur="500" fill="hold"/>
                                        <p:tgtEl>
                                          <p:spTgt spid="157723"/>
                                        </p:tgtEl>
                                        <p:attrNameLst>
                                          <p:attrName>ppt_x</p:attrName>
                                        </p:attrNameLst>
                                      </p:cBhvr>
                                      <p:tavLst>
                                        <p:tav tm="0">
                                          <p:val>
                                            <p:fltVal val="0.5"/>
                                          </p:val>
                                        </p:tav>
                                        <p:tav tm="100000">
                                          <p:val>
                                            <p:strVal val="#ppt_x"/>
                                          </p:val>
                                        </p:tav>
                                      </p:tavLst>
                                    </p:anim>
                                    <p:anim calcmode="lin" valueType="num">
                                      <p:cBhvr>
                                        <p:cTn id="108" dur="500" fill="hold"/>
                                        <p:tgtEl>
                                          <p:spTgt spid="157723"/>
                                        </p:tgtEl>
                                        <p:attrNameLst>
                                          <p:attrName>ppt_y</p:attrName>
                                        </p:attrNameLst>
                                      </p:cBhvr>
                                      <p:tavLst>
                                        <p:tav tm="0">
                                          <p:val>
                                            <p:fltVal val="0.5"/>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528" fill="hold" grpId="0" nodeType="clickEffect">
                                  <p:stCondLst>
                                    <p:cond delay="0"/>
                                  </p:stCondLst>
                                  <p:childTnLst>
                                    <p:set>
                                      <p:cBhvr>
                                        <p:cTn id="112" dur="1" fill="hold">
                                          <p:stCondLst>
                                            <p:cond delay="0"/>
                                          </p:stCondLst>
                                        </p:cTn>
                                        <p:tgtEl>
                                          <p:spTgt spid="157735"/>
                                        </p:tgtEl>
                                        <p:attrNameLst>
                                          <p:attrName>style.visibility</p:attrName>
                                        </p:attrNameLst>
                                      </p:cBhvr>
                                      <p:to>
                                        <p:strVal val="visible"/>
                                      </p:to>
                                    </p:set>
                                    <p:anim calcmode="lin" valueType="num">
                                      <p:cBhvr>
                                        <p:cTn id="113" dur="500" fill="hold"/>
                                        <p:tgtEl>
                                          <p:spTgt spid="157735"/>
                                        </p:tgtEl>
                                        <p:attrNameLst>
                                          <p:attrName>ppt_w</p:attrName>
                                        </p:attrNameLst>
                                      </p:cBhvr>
                                      <p:tavLst>
                                        <p:tav tm="0">
                                          <p:val>
                                            <p:fltVal val="0"/>
                                          </p:val>
                                        </p:tav>
                                        <p:tav tm="100000">
                                          <p:val>
                                            <p:strVal val="#ppt_w"/>
                                          </p:val>
                                        </p:tav>
                                      </p:tavLst>
                                    </p:anim>
                                    <p:anim calcmode="lin" valueType="num">
                                      <p:cBhvr>
                                        <p:cTn id="114" dur="500" fill="hold"/>
                                        <p:tgtEl>
                                          <p:spTgt spid="157735"/>
                                        </p:tgtEl>
                                        <p:attrNameLst>
                                          <p:attrName>ppt_h</p:attrName>
                                        </p:attrNameLst>
                                      </p:cBhvr>
                                      <p:tavLst>
                                        <p:tav tm="0">
                                          <p:val>
                                            <p:fltVal val="0"/>
                                          </p:val>
                                        </p:tav>
                                        <p:tav tm="100000">
                                          <p:val>
                                            <p:strVal val="#ppt_h"/>
                                          </p:val>
                                        </p:tav>
                                      </p:tavLst>
                                    </p:anim>
                                    <p:anim calcmode="lin" valueType="num">
                                      <p:cBhvr>
                                        <p:cTn id="115" dur="500" fill="hold"/>
                                        <p:tgtEl>
                                          <p:spTgt spid="157735"/>
                                        </p:tgtEl>
                                        <p:attrNameLst>
                                          <p:attrName>ppt_x</p:attrName>
                                        </p:attrNameLst>
                                      </p:cBhvr>
                                      <p:tavLst>
                                        <p:tav tm="0">
                                          <p:val>
                                            <p:fltVal val="0.5"/>
                                          </p:val>
                                        </p:tav>
                                        <p:tav tm="100000">
                                          <p:val>
                                            <p:strVal val="#ppt_x"/>
                                          </p:val>
                                        </p:tav>
                                      </p:tavLst>
                                    </p:anim>
                                    <p:anim calcmode="lin" valueType="num">
                                      <p:cBhvr>
                                        <p:cTn id="116" dur="500" fill="hold"/>
                                        <p:tgtEl>
                                          <p:spTgt spid="157735"/>
                                        </p:tgtEl>
                                        <p:attrNameLst>
                                          <p:attrName>ppt_y</p:attrName>
                                        </p:attrNameLst>
                                      </p:cBhvr>
                                      <p:tavLst>
                                        <p:tav tm="0">
                                          <p:val>
                                            <p:fltVal val="0.5"/>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528" fill="hold" grpId="0" nodeType="clickEffect">
                                  <p:stCondLst>
                                    <p:cond delay="0"/>
                                  </p:stCondLst>
                                  <p:childTnLst>
                                    <p:set>
                                      <p:cBhvr>
                                        <p:cTn id="120" dur="1" fill="hold">
                                          <p:stCondLst>
                                            <p:cond delay="0"/>
                                          </p:stCondLst>
                                        </p:cTn>
                                        <p:tgtEl>
                                          <p:spTgt spid="157730"/>
                                        </p:tgtEl>
                                        <p:attrNameLst>
                                          <p:attrName>style.visibility</p:attrName>
                                        </p:attrNameLst>
                                      </p:cBhvr>
                                      <p:to>
                                        <p:strVal val="visible"/>
                                      </p:to>
                                    </p:set>
                                    <p:anim calcmode="lin" valueType="num">
                                      <p:cBhvr>
                                        <p:cTn id="121" dur="500" fill="hold"/>
                                        <p:tgtEl>
                                          <p:spTgt spid="157730"/>
                                        </p:tgtEl>
                                        <p:attrNameLst>
                                          <p:attrName>ppt_w</p:attrName>
                                        </p:attrNameLst>
                                      </p:cBhvr>
                                      <p:tavLst>
                                        <p:tav tm="0">
                                          <p:val>
                                            <p:fltVal val="0"/>
                                          </p:val>
                                        </p:tav>
                                        <p:tav tm="100000">
                                          <p:val>
                                            <p:strVal val="#ppt_w"/>
                                          </p:val>
                                        </p:tav>
                                      </p:tavLst>
                                    </p:anim>
                                    <p:anim calcmode="lin" valueType="num">
                                      <p:cBhvr>
                                        <p:cTn id="122" dur="500" fill="hold"/>
                                        <p:tgtEl>
                                          <p:spTgt spid="157730"/>
                                        </p:tgtEl>
                                        <p:attrNameLst>
                                          <p:attrName>ppt_h</p:attrName>
                                        </p:attrNameLst>
                                      </p:cBhvr>
                                      <p:tavLst>
                                        <p:tav tm="0">
                                          <p:val>
                                            <p:fltVal val="0"/>
                                          </p:val>
                                        </p:tav>
                                        <p:tav tm="100000">
                                          <p:val>
                                            <p:strVal val="#ppt_h"/>
                                          </p:val>
                                        </p:tav>
                                      </p:tavLst>
                                    </p:anim>
                                    <p:anim calcmode="lin" valueType="num">
                                      <p:cBhvr>
                                        <p:cTn id="123" dur="500" fill="hold"/>
                                        <p:tgtEl>
                                          <p:spTgt spid="157730"/>
                                        </p:tgtEl>
                                        <p:attrNameLst>
                                          <p:attrName>ppt_x</p:attrName>
                                        </p:attrNameLst>
                                      </p:cBhvr>
                                      <p:tavLst>
                                        <p:tav tm="0">
                                          <p:val>
                                            <p:fltVal val="0.5"/>
                                          </p:val>
                                        </p:tav>
                                        <p:tav tm="100000">
                                          <p:val>
                                            <p:strVal val="#ppt_x"/>
                                          </p:val>
                                        </p:tav>
                                      </p:tavLst>
                                    </p:anim>
                                    <p:anim calcmode="lin" valueType="num">
                                      <p:cBhvr>
                                        <p:cTn id="124" dur="500" fill="hold"/>
                                        <p:tgtEl>
                                          <p:spTgt spid="157730"/>
                                        </p:tgtEl>
                                        <p:attrNameLst>
                                          <p:attrName>ppt_y</p:attrName>
                                        </p:attrNameLst>
                                      </p:cBhvr>
                                      <p:tavLst>
                                        <p:tav tm="0">
                                          <p:val>
                                            <p:fltVal val="0.5"/>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3" presetClass="entr" presetSubtype="528" fill="hold" grpId="0" nodeType="clickEffect">
                                  <p:stCondLst>
                                    <p:cond delay="0"/>
                                  </p:stCondLst>
                                  <p:childTnLst>
                                    <p:set>
                                      <p:cBhvr>
                                        <p:cTn id="128" dur="1" fill="hold">
                                          <p:stCondLst>
                                            <p:cond delay="0"/>
                                          </p:stCondLst>
                                        </p:cTn>
                                        <p:tgtEl>
                                          <p:spTgt spid="157743"/>
                                        </p:tgtEl>
                                        <p:attrNameLst>
                                          <p:attrName>style.visibility</p:attrName>
                                        </p:attrNameLst>
                                      </p:cBhvr>
                                      <p:to>
                                        <p:strVal val="visible"/>
                                      </p:to>
                                    </p:set>
                                    <p:anim calcmode="lin" valueType="num">
                                      <p:cBhvr>
                                        <p:cTn id="129" dur="500" fill="hold"/>
                                        <p:tgtEl>
                                          <p:spTgt spid="157743"/>
                                        </p:tgtEl>
                                        <p:attrNameLst>
                                          <p:attrName>ppt_w</p:attrName>
                                        </p:attrNameLst>
                                      </p:cBhvr>
                                      <p:tavLst>
                                        <p:tav tm="0">
                                          <p:val>
                                            <p:fltVal val="0"/>
                                          </p:val>
                                        </p:tav>
                                        <p:tav tm="100000">
                                          <p:val>
                                            <p:strVal val="#ppt_w"/>
                                          </p:val>
                                        </p:tav>
                                      </p:tavLst>
                                    </p:anim>
                                    <p:anim calcmode="lin" valueType="num">
                                      <p:cBhvr>
                                        <p:cTn id="130" dur="500" fill="hold"/>
                                        <p:tgtEl>
                                          <p:spTgt spid="157743"/>
                                        </p:tgtEl>
                                        <p:attrNameLst>
                                          <p:attrName>ppt_h</p:attrName>
                                        </p:attrNameLst>
                                      </p:cBhvr>
                                      <p:tavLst>
                                        <p:tav tm="0">
                                          <p:val>
                                            <p:fltVal val="0"/>
                                          </p:val>
                                        </p:tav>
                                        <p:tav tm="100000">
                                          <p:val>
                                            <p:strVal val="#ppt_h"/>
                                          </p:val>
                                        </p:tav>
                                      </p:tavLst>
                                    </p:anim>
                                    <p:anim calcmode="lin" valueType="num">
                                      <p:cBhvr>
                                        <p:cTn id="131" dur="500" fill="hold"/>
                                        <p:tgtEl>
                                          <p:spTgt spid="157743"/>
                                        </p:tgtEl>
                                        <p:attrNameLst>
                                          <p:attrName>ppt_x</p:attrName>
                                        </p:attrNameLst>
                                      </p:cBhvr>
                                      <p:tavLst>
                                        <p:tav tm="0">
                                          <p:val>
                                            <p:fltVal val="0.5"/>
                                          </p:val>
                                        </p:tav>
                                        <p:tav tm="100000">
                                          <p:val>
                                            <p:strVal val="#ppt_x"/>
                                          </p:val>
                                        </p:tav>
                                      </p:tavLst>
                                    </p:anim>
                                    <p:anim calcmode="lin" valueType="num">
                                      <p:cBhvr>
                                        <p:cTn id="132" dur="500" fill="hold"/>
                                        <p:tgtEl>
                                          <p:spTgt spid="157743"/>
                                        </p:tgtEl>
                                        <p:attrNameLst>
                                          <p:attrName>ppt_y</p:attrName>
                                        </p:attrNameLst>
                                      </p:cBhvr>
                                      <p:tavLst>
                                        <p:tav tm="0">
                                          <p:val>
                                            <p:fltVal val="0.5"/>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3" presetClass="entr" presetSubtype="528" fill="hold" grpId="0" nodeType="clickEffect">
                                  <p:stCondLst>
                                    <p:cond delay="0"/>
                                  </p:stCondLst>
                                  <p:childTnLst>
                                    <p:set>
                                      <p:cBhvr>
                                        <p:cTn id="136" dur="1" fill="hold">
                                          <p:stCondLst>
                                            <p:cond delay="0"/>
                                          </p:stCondLst>
                                        </p:cTn>
                                        <p:tgtEl>
                                          <p:spTgt spid="157731"/>
                                        </p:tgtEl>
                                        <p:attrNameLst>
                                          <p:attrName>style.visibility</p:attrName>
                                        </p:attrNameLst>
                                      </p:cBhvr>
                                      <p:to>
                                        <p:strVal val="visible"/>
                                      </p:to>
                                    </p:set>
                                    <p:anim calcmode="lin" valueType="num">
                                      <p:cBhvr>
                                        <p:cTn id="137" dur="500" fill="hold"/>
                                        <p:tgtEl>
                                          <p:spTgt spid="157731"/>
                                        </p:tgtEl>
                                        <p:attrNameLst>
                                          <p:attrName>ppt_w</p:attrName>
                                        </p:attrNameLst>
                                      </p:cBhvr>
                                      <p:tavLst>
                                        <p:tav tm="0">
                                          <p:val>
                                            <p:fltVal val="0"/>
                                          </p:val>
                                        </p:tav>
                                        <p:tav tm="100000">
                                          <p:val>
                                            <p:strVal val="#ppt_w"/>
                                          </p:val>
                                        </p:tav>
                                      </p:tavLst>
                                    </p:anim>
                                    <p:anim calcmode="lin" valueType="num">
                                      <p:cBhvr>
                                        <p:cTn id="138" dur="500" fill="hold"/>
                                        <p:tgtEl>
                                          <p:spTgt spid="157731"/>
                                        </p:tgtEl>
                                        <p:attrNameLst>
                                          <p:attrName>ppt_h</p:attrName>
                                        </p:attrNameLst>
                                      </p:cBhvr>
                                      <p:tavLst>
                                        <p:tav tm="0">
                                          <p:val>
                                            <p:fltVal val="0"/>
                                          </p:val>
                                        </p:tav>
                                        <p:tav tm="100000">
                                          <p:val>
                                            <p:strVal val="#ppt_h"/>
                                          </p:val>
                                        </p:tav>
                                      </p:tavLst>
                                    </p:anim>
                                    <p:anim calcmode="lin" valueType="num">
                                      <p:cBhvr>
                                        <p:cTn id="139" dur="500" fill="hold"/>
                                        <p:tgtEl>
                                          <p:spTgt spid="157731"/>
                                        </p:tgtEl>
                                        <p:attrNameLst>
                                          <p:attrName>ppt_x</p:attrName>
                                        </p:attrNameLst>
                                      </p:cBhvr>
                                      <p:tavLst>
                                        <p:tav tm="0">
                                          <p:val>
                                            <p:fltVal val="0.5"/>
                                          </p:val>
                                        </p:tav>
                                        <p:tav tm="100000">
                                          <p:val>
                                            <p:strVal val="#ppt_x"/>
                                          </p:val>
                                        </p:tav>
                                      </p:tavLst>
                                    </p:anim>
                                    <p:anim calcmode="lin" valueType="num">
                                      <p:cBhvr>
                                        <p:cTn id="140" dur="500" fill="hold"/>
                                        <p:tgtEl>
                                          <p:spTgt spid="157731"/>
                                        </p:tgtEl>
                                        <p:attrNameLst>
                                          <p:attrName>ppt_y</p:attrName>
                                        </p:attrNameLst>
                                      </p:cBhvr>
                                      <p:tavLst>
                                        <p:tav tm="0">
                                          <p:val>
                                            <p:fltVal val="0.5"/>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3" presetClass="entr" presetSubtype="528" fill="hold" nodeType="clickEffect">
                                  <p:stCondLst>
                                    <p:cond delay="0"/>
                                  </p:stCondLst>
                                  <p:childTnLst>
                                    <p:set>
                                      <p:cBhvr>
                                        <p:cTn id="144" dur="1" fill="hold">
                                          <p:stCondLst>
                                            <p:cond delay="0"/>
                                          </p:stCondLst>
                                        </p:cTn>
                                        <p:tgtEl>
                                          <p:spTgt spid="5"/>
                                        </p:tgtEl>
                                        <p:attrNameLst>
                                          <p:attrName>style.visibility</p:attrName>
                                        </p:attrNameLst>
                                      </p:cBhvr>
                                      <p:to>
                                        <p:strVal val="visible"/>
                                      </p:to>
                                    </p:set>
                                    <p:anim calcmode="lin" valueType="num">
                                      <p:cBhvr>
                                        <p:cTn id="145" dur="500" fill="hold"/>
                                        <p:tgtEl>
                                          <p:spTgt spid="5"/>
                                        </p:tgtEl>
                                        <p:attrNameLst>
                                          <p:attrName>ppt_w</p:attrName>
                                        </p:attrNameLst>
                                      </p:cBhvr>
                                      <p:tavLst>
                                        <p:tav tm="0">
                                          <p:val>
                                            <p:fltVal val="0"/>
                                          </p:val>
                                        </p:tav>
                                        <p:tav tm="100000">
                                          <p:val>
                                            <p:strVal val="#ppt_w"/>
                                          </p:val>
                                        </p:tav>
                                      </p:tavLst>
                                    </p:anim>
                                    <p:anim calcmode="lin" valueType="num">
                                      <p:cBhvr>
                                        <p:cTn id="146" dur="500" fill="hold"/>
                                        <p:tgtEl>
                                          <p:spTgt spid="5"/>
                                        </p:tgtEl>
                                        <p:attrNameLst>
                                          <p:attrName>ppt_h</p:attrName>
                                        </p:attrNameLst>
                                      </p:cBhvr>
                                      <p:tavLst>
                                        <p:tav tm="0">
                                          <p:val>
                                            <p:fltVal val="0"/>
                                          </p:val>
                                        </p:tav>
                                        <p:tav tm="100000">
                                          <p:val>
                                            <p:strVal val="#ppt_h"/>
                                          </p:val>
                                        </p:tav>
                                      </p:tavLst>
                                    </p:anim>
                                    <p:anim calcmode="lin" valueType="num">
                                      <p:cBhvr>
                                        <p:cTn id="147" dur="500" fill="hold"/>
                                        <p:tgtEl>
                                          <p:spTgt spid="5"/>
                                        </p:tgtEl>
                                        <p:attrNameLst>
                                          <p:attrName>ppt_x</p:attrName>
                                        </p:attrNameLst>
                                      </p:cBhvr>
                                      <p:tavLst>
                                        <p:tav tm="0">
                                          <p:val>
                                            <p:fltVal val="0.5"/>
                                          </p:val>
                                        </p:tav>
                                        <p:tav tm="100000">
                                          <p:val>
                                            <p:strVal val="#ppt_x"/>
                                          </p:val>
                                        </p:tav>
                                      </p:tavLst>
                                    </p:anim>
                                    <p:anim calcmode="lin" valueType="num">
                                      <p:cBhvr>
                                        <p:cTn id="148" dur="500" fill="hold"/>
                                        <p:tgtEl>
                                          <p:spTgt spid="5"/>
                                        </p:tgtEl>
                                        <p:attrNameLst>
                                          <p:attrName>ppt_y</p:attrName>
                                        </p:attrNameLst>
                                      </p:cBhvr>
                                      <p:tavLst>
                                        <p:tav tm="0">
                                          <p:val>
                                            <p:fltVal val="0.5"/>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3" presetClass="entr" presetSubtype="528" fill="hold" grpId="0" nodeType="clickEffect">
                                  <p:stCondLst>
                                    <p:cond delay="0"/>
                                  </p:stCondLst>
                                  <p:childTnLst>
                                    <p:set>
                                      <p:cBhvr>
                                        <p:cTn id="152" dur="1" fill="hold">
                                          <p:stCondLst>
                                            <p:cond delay="0"/>
                                          </p:stCondLst>
                                        </p:cTn>
                                        <p:tgtEl>
                                          <p:spTgt spid="157700"/>
                                        </p:tgtEl>
                                        <p:attrNameLst>
                                          <p:attrName>style.visibility</p:attrName>
                                        </p:attrNameLst>
                                      </p:cBhvr>
                                      <p:to>
                                        <p:strVal val="visible"/>
                                      </p:to>
                                    </p:set>
                                    <p:anim calcmode="lin" valueType="num">
                                      <p:cBhvr>
                                        <p:cTn id="153" dur="500" fill="hold"/>
                                        <p:tgtEl>
                                          <p:spTgt spid="157700"/>
                                        </p:tgtEl>
                                        <p:attrNameLst>
                                          <p:attrName>ppt_w</p:attrName>
                                        </p:attrNameLst>
                                      </p:cBhvr>
                                      <p:tavLst>
                                        <p:tav tm="0">
                                          <p:val>
                                            <p:fltVal val="0"/>
                                          </p:val>
                                        </p:tav>
                                        <p:tav tm="100000">
                                          <p:val>
                                            <p:strVal val="#ppt_w"/>
                                          </p:val>
                                        </p:tav>
                                      </p:tavLst>
                                    </p:anim>
                                    <p:anim calcmode="lin" valueType="num">
                                      <p:cBhvr>
                                        <p:cTn id="154" dur="500" fill="hold"/>
                                        <p:tgtEl>
                                          <p:spTgt spid="157700"/>
                                        </p:tgtEl>
                                        <p:attrNameLst>
                                          <p:attrName>ppt_h</p:attrName>
                                        </p:attrNameLst>
                                      </p:cBhvr>
                                      <p:tavLst>
                                        <p:tav tm="0">
                                          <p:val>
                                            <p:fltVal val="0"/>
                                          </p:val>
                                        </p:tav>
                                        <p:tav tm="100000">
                                          <p:val>
                                            <p:strVal val="#ppt_h"/>
                                          </p:val>
                                        </p:tav>
                                      </p:tavLst>
                                    </p:anim>
                                    <p:anim calcmode="lin" valueType="num">
                                      <p:cBhvr>
                                        <p:cTn id="155" dur="500" fill="hold"/>
                                        <p:tgtEl>
                                          <p:spTgt spid="157700"/>
                                        </p:tgtEl>
                                        <p:attrNameLst>
                                          <p:attrName>ppt_x</p:attrName>
                                        </p:attrNameLst>
                                      </p:cBhvr>
                                      <p:tavLst>
                                        <p:tav tm="0">
                                          <p:val>
                                            <p:fltVal val="0.5"/>
                                          </p:val>
                                        </p:tav>
                                        <p:tav tm="100000">
                                          <p:val>
                                            <p:strVal val="#ppt_x"/>
                                          </p:val>
                                        </p:tav>
                                      </p:tavLst>
                                    </p:anim>
                                    <p:anim calcmode="lin" valueType="num">
                                      <p:cBhvr>
                                        <p:cTn id="156" dur="500" fill="hold"/>
                                        <p:tgtEl>
                                          <p:spTgt spid="157700"/>
                                        </p:tgtEl>
                                        <p:attrNameLst>
                                          <p:attrName>ppt_y</p:attrName>
                                        </p:attrNameLst>
                                      </p:cBhvr>
                                      <p:tavLst>
                                        <p:tav tm="0">
                                          <p:val>
                                            <p:fltVal val="0.5"/>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3" presetClass="entr" presetSubtype="528" fill="hold" grpId="0" nodeType="clickEffect">
                                  <p:stCondLst>
                                    <p:cond delay="0"/>
                                  </p:stCondLst>
                                  <p:childTnLst>
                                    <p:set>
                                      <p:cBhvr>
                                        <p:cTn id="160" dur="1" fill="hold">
                                          <p:stCondLst>
                                            <p:cond delay="0"/>
                                          </p:stCondLst>
                                        </p:cTn>
                                        <p:tgtEl>
                                          <p:spTgt spid="157699"/>
                                        </p:tgtEl>
                                        <p:attrNameLst>
                                          <p:attrName>style.visibility</p:attrName>
                                        </p:attrNameLst>
                                      </p:cBhvr>
                                      <p:to>
                                        <p:strVal val="visible"/>
                                      </p:to>
                                    </p:set>
                                    <p:anim calcmode="lin" valueType="num">
                                      <p:cBhvr>
                                        <p:cTn id="161" dur="500" fill="hold"/>
                                        <p:tgtEl>
                                          <p:spTgt spid="157699"/>
                                        </p:tgtEl>
                                        <p:attrNameLst>
                                          <p:attrName>ppt_w</p:attrName>
                                        </p:attrNameLst>
                                      </p:cBhvr>
                                      <p:tavLst>
                                        <p:tav tm="0">
                                          <p:val>
                                            <p:fltVal val="0"/>
                                          </p:val>
                                        </p:tav>
                                        <p:tav tm="100000">
                                          <p:val>
                                            <p:strVal val="#ppt_w"/>
                                          </p:val>
                                        </p:tav>
                                      </p:tavLst>
                                    </p:anim>
                                    <p:anim calcmode="lin" valueType="num">
                                      <p:cBhvr>
                                        <p:cTn id="162" dur="500" fill="hold"/>
                                        <p:tgtEl>
                                          <p:spTgt spid="157699"/>
                                        </p:tgtEl>
                                        <p:attrNameLst>
                                          <p:attrName>ppt_h</p:attrName>
                                        </p:attrNameLst>
                                      </p:cBhvr>
                                      <p:tavLst>
                                        <p:tav tm="0">
                                          <p:val>
                                            <p:fltVal val="0"/>
                                          </p:val>
                                        </p:tav>
                                        <p:tav tm="100000">
                                          <p:val>
                                            <p:strVal val="#ppt_h"/>
                                          </p:val>
                                        </p:tav>
                                      </p:tavLst>
                                    </p:anim>
                                    <p:anim calcmode="lin" valueType="num">
                                      <p:cBhvr>
                                        <p:cTn id="163" dur="500" fill="hold"/>
                                        <p:tgtEl>
                                          <p:spTgt spid="157699"/>
                                        </p:tgtEl>
                                        <p:attrNameLst>
                                          <p:attrName>ppt_x</p:attrName>
                                        </p:attrNameLst>
                                      </p:cBhvr>
                                      <p:tavLst>
                                        <p:tav tm="0">
                                          <p:val>
                                            <p:fltVal val="0.5"/>
                                          </p:val>
                                        </p:tav>
                                        <p:tav tm="100000">
                                          <p:val>
                                            <p:strVal val="#ppt_x"/>
                                          </p:val>
                                        </p:tav>
                                      </p:tavLst>
                                    </p:anim>
                                    <p:anim calcmode="lin" valueType="num">
                                      <p:cBhvr>
                                        <p:cTn id="164" dur="500" fill="hold"/>
                                        <p:tgtEl>
                                          <p:spTgt spid="157699"/>
                                        </p:tgtEl>
                                        <p:attrNameLst>
                                          <p:attrName>ppt_y</p:attrName>
                                        </p:attrNameLst>
                                      </p:cBhvr>
                                      <p:tavLst>
                                        <p:tav tm="0">
                                          <p:val>
                                            <p:fltVal val="0.5"/>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3" presetClass="entr" presetSubtype="528" fill="hold" grpId="0" nodeType="clickEffect">
                                  <p:stCondLst>
                                    <p:cond delay="0"/>
                                  </p:stCondLst>
                                  <p:childTnLst>
                                    <p:set>
                                      <p:cBhvr>
                                        <p:cTn id="168" dur="1" fill="hold">
                                          <p:stCondLst>
                                            <p:cond delay="0"/>
                                          </p:stCondLst>
                                        </p:cTn>
                                        <p:tgtEl>
                                          <p:spTgt spid="157736"/>
                                        </p:tgtEl>
                                        <p:attrNameLst>
                                          <p:attrName>style.visibility</p:attrName>
                                        </p:attrNameLst>
                                      </p:cBhvr>
                                      <p:to>
                                        <p:strVal val="visible"/>
                                      </p:to>
                                    </p:set>
                                    <p:anim calcmode="lin" valueType="num">
                                      <p:cBhvr>
                                        <p:cTn id="169" dur="500" fill="hold"/>
                                        <p:tgtEl>
                                          <p:spTgt spid="157736"/>
                                        </p:tgtEl>
                                        <p:attrNameLst>
                                          <p:attrName>ppt_w</p:attrName>
                                        </p:attrNameLst>
                                      </p:cBhvr>
                                      <p:tavLst>
                                        <p:tav tm="0">
                                          <p:val>
                                            <p:fltVal val="0"/>
                                          </p:val>
                                        </p:tav>
                                        <p:tav tm="100000">
                                          <p:val>
                                            <p:strVal val="#ppt_w"/>
                                          </p:val>
                                        </p:tav>
                                      </p:tavLst>
                                    </p:anim>
                                    <p:anim calcmode="lin" valueType="num">
                                      <p:cBhvr>
                                        <p:cTn id="170" dur="500" fill="hold"/>
                                        <p:tgtEl>
                                          <p:spTgt spid="157736"/>
                                        </p:tgtEl>
                                        <p:attrNameLst>
                                          <p:attrName>ppt_h</p:attrName>
                                        </p:attrNameLst>
                                      </p:cBhvr>
                                      <p:tavLst>
                                        <p:tav tm="0">
                                          <p:val>
                                            <p:fltVal val="0"/>
                                          </p:val>
                                        </p:tav>
                                        <p:tav tm="100000">
                                          <p:val>
                                            <p:strVal val="#ppt_h"/>
                                          </p:val>
                                        </p:tav>
                                      </p:tavLst>
                                    </p:anim>
                                    <p:anim calcmode="lin" valueType="num">
                                      <p:cBhvr>
                                        <p:cTn id="171" dur="500" fill="hold"/>
                                        <p:tgtEl>
                                          <p:spTgt spid="157736"/>
                                        </p:tgtEl>
                                        <p:attrNameLst>
                                          <p:attrName>ppt_x</p:attrName>
                                        </p:attrNameLst>
                                      </p:cBhvr>
                                      <p:tavLst>
                                        <p:tav tm="0">
                                          <p:val>
                                            <p:fltVal val="0.5"/>
                                          </p:val>
                                        </p:tav>
                                        <p:tav tm="100000">
                                          <p:val>
                                            <p:strVal val="#ppt_x"/>
                                          </p:val>
                                        </p:tav>
                                      </p:tavLst>
                                    </p:anim>
                                    <p:anim calcmode="lin" valueType="num">
                                      <p:cBhvr>
                                        <p:cTn id="172" dur="500" fill="hold"/>
                                        <p:tgtEl>
                                          <p:spTgt spid="157736"/>
                                        </p:tgtEl>
                                        <p:attrNameLst>
                                          <p:attrName>ppt_y</p:attrName>
                                        </p:attrNameLst>
                                      </p:cBhvr>
                                      <p:tavLst>
                                        <p:tav tm="0">
                                          <p:val>
                                            <p:fltVal val="0.5"/>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3" presetClass="entr" presetSubtype="528" fill="hold" grpId="0" nodeType="clickEffect">
                                  <p:stCondLst>
                                    <p:cond delay="0"/>
                                  </p:stCondLst>
                                  <p:childTnLst>
                                    <p:set>
                                      <p:cBhvr>
                                        <p:cTn id="176" dur="1" fill="hold">
                                          <p:stCondLst>
                                            <p:cond delay="0"/>
                                          </p:stCondLst>
                                        </p:cTn>
                                        <p:tgtEl>
                                          <p:spTgt spid="157732"/>
                                        </p:tgtEl>
                                        <p:attrNameLst>
                                          <p:attrName>style.visibility</p:attrName>
                                        </p:attrNameLst>
                                      </p:cBhvr>
                                      <p:to>
                                        <p:strVal val="visible"/>
                                      </p:to>
                                    </p:set>
                                    <p:anim calcmode="lin" valueType="num">
                                      <p:cBhvr>
                                        <p:cTn id="177" dur="500" fill="hold"/>
                                        <p:tgtEl>
                                          <p:spTgt spid="157732"/>
                                        </p:tgtEl>
                                        <p:attrNameLst>
                                          <p:attrName>ppt_w</p:attrName>
                                        </p:attrNameLst>
                                      </p:cBhvr>
                                      <p:tavLst>
                                        <p:tav tm="0">
                                          <p:val>
                                            <p:fltVal val="0"/>
                                          </p:val>
                                        </p:tav>
                                        <p:tav tm="100000">
                                          <p:val>
                                            <p:strVal val="#ppt_w"/>
                                          </p:val>
                                        </p:tav>
                                      </p:tavLst>
                                    </p:anim>
                                    <p:anim calcmode="lin" valueType="num">
                                      <p:cBhvr>
                                        <p:cTn id="178" dur="500" fill="hold"/>
                                        <p:tgtEl>
                                          <p:spTgt spid="157732"/>
                                        </p:tgtEl>
                                        <p:attrNameLst>
                                          <p:attrName>ppt_h</p:attrName>
                                        </p:attrNameLst>
                                      </p:cBhvr>
                                      <p:tavLst>
                                        <p:tav tm="0">
                                          <p:val>
                                            <p:fltVal val="0"/>
                                          </p:val>
                                        </p:tav>
                                        <p:tav tm="100000">
                                          <p:val>
                                            <p:strVal val="#ppt_h"/>
                                          </p:val>
                                        </p:tav>
                                      </p:tavLst>
                                    </p:anim>
                                    <p:anim calcmode="lin" valueType="num">
                                      <p:cBhvr>
                                        <p:cTn id="179" dur="500" fill="hold"/>
                                        <p:tgtEl>
                                          <p:spTgt spid="157732"/>
                                        </p:tgtEl>
                                        <p:attrNameLst>
                                          <p:attrName>ppt_x</p:attrName>
                                        </p:attrNameLst>
                                      </p:cBhvr>
                                      <p:tavLst>
                                        <p:tav tm="0">
                                          <p:val>
                                            <p:fltVal val="0.5"/>
                                          </p:val>
                                        </p:tav>
                                        <p:tav tm="100000">
                                          <p:val>
                                            <p:strVal val="#ppt_x"/>
                                          </p:val>
                                        </p:tav>
                                      </p:tavLst>
                                    </p:anim>
                                    <p:anim calcmode="lin" valueType="num">
                                      <p:cBhvr>
                                        <p:cTn id="180" dur="500" fill="hold"/>
                                        <p:tgtEl>
                                          <p:spTgt spid="157732"/>
                                        </p:tgtEl>
                                        <p:attrNameLst>
                                          <p:attrName>ppt_y</p:attrName>
                                        </p:attrNameLst>
                                      </p:cBhvr>
                                      <p:tavLst>
                                        <p:tav tm="0">
                                          <p:val>
                                            <p:fltVal val="0.5"/>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3" presetClass="entr" presetSubtype="528" fill="hold" grpId="0" nodeType="clickEffect">
                                  <p:stCondLst>
                                    <p:cond delay="0"/>
                                  </p:stCondLst>
                                  <p:childTnLst>
                                    <p:set>
                                      <p:cBhvr>
                                        <p:cTn id="184" dur="1" fill="hold">
                                          <p:stCondLst>
                                            <p:cond delay="0"/>
                                          </p:stCondLst>
                                        </p:cTn>
                                        <p:tgtEl>
                                          <p:spTgt spid="157698"/>
                                        </p:tgtEl>
                                        <p:attrNameLst>
                                          <p:attrName>style.visibility</p:attrName>
                                        </p:attrNameLst>
                                      </p:cBhvr>
                                      <p:to>
                                        <p:strVal val="visible"/>
                                      </p:to>
                                    </p:set>
                                    <p:anim calcmode="lin" valueType="num">
                                      <p:cBhvr>
                                        <p:cTn id="185" dur="500" fill="hold"/>
                                        <p:tgtEl>
                                          <p:spTgt spid="157698"/>
                                        </p:tgtEl>
                                        <p:attrNameLst>
                                          <p:attrName>ppt_w</p:attrName>
                                        </p:attrNameLst>
                                      </p:cBhvr>
                                      <p:tavLst>
                                        <p:tav tm="0">
                                          <p:val>
                                            <p:fltVal val="0"/>
                                          </p:val>
                                        </p:tav>
                                        <p:tav tm="100000">
                                          <p:val>
                                            <p:strVal val="#ppt_w"/>
                                          </p:val>
                                        </p:tav>
                                      </p:tavLst>
                                    </p:anim>
                                    <p:anim calcmode="lin" valueType="num">
                                      <p:cBhvr>
                                        <p:cTn id="186" dur="500" fill="hold"/>
                                        <p:tgtEl>
                                          <p:spTgt spid="157698"/>
                                        </p:tgtEl>
                                        <p:attrNameLst>
                                          <p:attrName>ppt_h</p:attrName>
                                        </p:attrNameLst>
                                      </p:cBhvr>
                                      <p:tavLst>
                                        <p:tav tm="0">
                                          <p:val>
                                            <p:fltVal val="0"/>
                                          </p:val>
                                        </p:tav>
                                        <p:tav tm="100000">
                                          <p:val>
                                            <p:strVal val="#ppt_h"/>
                                          </p:val>
                                        </p:tav>
                                      </p:tavLst>
                                    </p:anim>
                                    <p:anim calcmode="lin" valueType="num">
                                      <p:cBhvr>
                                        <p:cTn id="187" dur="500" fill="hold"/>
                                        <p:tgtEl>
                                          <p:spTgt spid="157698"/>
                                        </p:tgtEl>
                                        <p:attrNameLst>
                                          <p:attrName>ppt_x</p:attrName>
                                        </p:attrNameLst>
                                      </p:cBhvr>
                                      <p:tavLst>
                                        <p:tav tm="0">
                                          <p:val>
                                            <p:fltVal val="0.5"/>
                                          </p:val>
                                        </p:tav>
                                        <p:tav tm="100000">
                                          <p:val>
                                            <p:strVal val="#ppt_x"/>
                                          </p:val>
                                        </p:tav>
                                      </p:tavLst>
                                    </p:anim>
                                    <p:anim calcmode="lin" valueType="num">
                                      <p:cBhvr>
                                        <p:cTn id="188" dur="500" fill="hold"/>
                                        <p:tgtEl>
                                          <p:spTgt spid="157698"/>
                                        </p:tgtEl>
                                        <p:attrNameLst>
                                          <p:attrName>ppt_y</p:attrName>
                                        </p:attrNameLst>
                                      </p:cBhvr>
                                      <p:tavLst>
                                        <p:tav tm="0">
                                          <p:val>
                                            <p:fltVal val="0.5"/>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57737"/>
                                        </p:tgtEl>
                                        <p:attrNameLst>
                                          <p:attrName>style.visibility</p:attrName>
                                        </p:attrNameLst>
                                      </p:cBhvr>
                                      <p:to>
                                        <p:strVal val="visible"/>
                                      </p:to>
                                    </p:set>
                                    <p:anim calcmode="lin" valueType="num">
                                      <p:cBhvr additive="base">
                                        <p:cTn id="193" dur="500" fill="hold"/>
                                        <p:tgtEl>
                                          <p:spTgt spid="157737"/>
                                        </p:tgtEl>
                                        <p:attrNameLst>
                                          <p:attrName>ppt_x</p:attrName>
                                        </p:attrNameLst>
                                      </p:cBhvr>
                                      <p:tavLst>
                                        <p:tav tm="0">
                                          <p:val>
                                            <p:strVal val="0-#ppt_w/2"/>
                                          </p:val>
                                        </p:tav>
                                        <p:tav tm="100000">
                                          <p:val>
                                            <p:strVal val="#ppt_x"/>
                                          </p:val>
                                        </p:tav>
                                      </p:tavLst>
                                    </p:anim>
                                    <p:anim calcmode="lin" valueType="num">
                                      <p:cBhvr additive="base">
                                        <p:cTn id="194" dur="500" fill="hold"/>
                                        <p:tgtEl>
                                          <p:spTgt spid="157737"/>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157740"/>
                                        </p:tgtEl>
                                        <p:attrNameLst>
                                          <p:attrName>style.visibility</p:attrName>
                                        </p:attrNameLst>
                                      </p:cBhvr>
                                      <p:to>
                                        <p:strVal val="visible"/>
                                      </p:to>
                                    </p:set>
                                    <p:anim calcmode="lin" valueType="num">
                                      <p:cBhvr additive="base">
                                        <p:cTn id="199" dur="500" fill="hold"/>
                                        <p:tgtEl>
                                          <p:spTgt spid="157740"/>
                                        </p:tgtEl>
                                        <p:attrNameLst>
                                          <p:attrName>ppt_x</p:attrName>
                                        </p:attrNameLst>
                                      </p:cBhvr>
                                      <p:tavLst>
                                        <p:tav tm="0">
                                          <p:val>
                                            <p:strVal val="0-#ppt_w/2"/>
                                          </p:val>
                                        </p:tav>
                                        <p:tav tm="100000">
                                          <p:val>
                                            <p:strVal val="#ppt_x"/>
                                          </p:val>
                                        </p:tav>
                                      </p:tavLst>
                                    </p:anim>
                                    <p:anim calcmode="lin" valueType="num">
                                      <p:cBhvr additive="base">
                                        <p:cTn id="200" dur="500" fill="hold"/>
                                        <p:tgtEl>
                                          <p:spTgt spid="157740"/>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57739"/>
                                        </p:tgtEl>
                                        <p:attrNameLst>
                                          <p:attrName>style.visibility</p:attrName>
                                        </p:attrNameLst>
                                      </p:cBhvr>
                                      <p:to>
                                        <p:strVal val="visible"/>
                                      </p:to>
                                    </p:set>
                                    <p:anim calcmode="lin" valueType="num">
                                      <p:cBhvr additive="base">
                                        <p:cTn id="205" dur="500" fill="hold"/>
                                        <p:tgtEl>
                                          <p:spTgt spid="157739"/>
                                        </p:tgtEl>
                                        <p:attrNameLst>
                                          <p:attrName>ppt_x</p:attrName>
                                        </p:attrNameLst>
                                      </p:cBhvr>
                                      <p:tavLst>
                                        <p:tav tm="0">
                                          <p:val>
                                            <p:strVal val="0-#ppt_w/2"/>
                                          </p:val>
                                        </p:tav>
                                        <p:tav tm="100000">
                                          <p:val>
                                            <p:strVal val="#ppt_x"/>
                                          </p:val>
                                        </p:tav>
                                      </p:tavLst>
                                    </p:anim>
                                    <p:anim calcmode="lin" valueType="num">
                                      <p:cBhvr additive="base">
                                        <p:cTn id="206" dur="500" fill="hold"/>
                                        <p:tgtEl>
                                          <p:spTgt spid="157739"/>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57738"/>
                                        </p:tgtEl>
                                        <p:attrNameLst>
                                          <p:attrName>style.visibility</p:attrName>
                                        </p:attrNameLst>
                                      </p:cBhvr>
                                      <p:to>
                                        <p:strVal val="visible"/>
                                      </p:to>
                                    </p:set>
                                    <p:anim calcmode="lin" valueType="num">
                                      <p:cBhvr additive="base">
                                        <p:cTn id="211" dur="500" fill="hold"/>
                                        <p:tgtEl>
                                          <p:spTgt spid="157738"/>
                                        </p:tgtEl>
                                        <p:attrNameLst>
                                          <p:attrName>ppt_x</p:attrName>
                                        </p:attrNameLst>
                                      </p:cBhvr>
                                      <p:tavLst>
                                        <p:tav tm="0">
                                          <p:val>
                                            <p:strVal val="0-#ppt_w/2"/>
                                          </p:val>
                                        </p:tav>
                                        <p:tav tm="100000">
                                          <p:val>
                                            <p:strVal val="#ppt_x"/>
                                          </p:val>
                                        </p:tav>
                                      </p:tavLst>
                                    </p:anim>
                                    <p:anim calcmode="lin" valueType="num">
                                      <p:cBhvr additive="base">
                                        <p:cTn id="212" dur="500" fill="hold"/>
                                        <p:tgtEl>
                                          <p:spTgt spid="157738"/>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157741"/>
                                        </p:tgtEl>
                                        <p:attrNameLst>
                                          <p:attrName>style.visibility</p:attrName>
                                        </p:attrNameLst>
                                      </p:cBhvr>
                                      <p:to>
                                        <p:strVal val="visible"/>
                                      </p:to>
                                    </p:set>
                                    <p:anim calcmode="lin" valueType="num">
                                      <p:cBhvr additive="base">
                                        <p:cTn id="217" dur="500" fill="hold"/>
                                        <p:tgtEl>
                                          <p:spTgt spid="157741"/>
                                        </p:tgtEl>
                                        <p:attrNameLst>
                                          <p:attrName>ppt_x</p:attrName>
                                        </p:attrNameLst>
                                      </p:cBhvr>
                                      <p:tavLst>
                                        <p:tav tm="0">
                                          <p:val>
                                            <p:strVal val="0-#ppt_w/2"/>
                                          </p:val>
                                        </p:tav>
                                        <p:tav tm="100000">
                                          <p:val>
                                            <p:strVal val="#ppt_x"/>
                                          </p:val>
                                        </p:tav>
                                      </p:tavLst>
                                    </p:anim>
                                    <p:anim calcmode="lin" valueType="num">
                                      <p:cBhvr additive="base">
                                        <p:cTn id="218" dur="500" fill="hold"/>
                                        <p:tgtEl>
                                          <p:spTgt spid="157741"/>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157742"/>
                                        </p:tgtEl>
                                        <p:attrNameLst>
                                          <p:attrName>style.visibility</p:attrName>
                                        </p:attrNameLst>
                                      </p:cBhvr>
                                      <p:to>
                                        <p:strVal val="visible"/>
                                      </p:to>
                                    </p:set>
                                    <p:anim calcmode="lin" valueType="num">
                                      <p:cBhvr additive="base">
                                        <p:cTn id="223" dur="500" fill="hold"/>
                                        <p:tgtEl>
                                          <p:spTgt spid="157742"/>
                                        </p:tgtEl>
                                        <p:attrNameLst>
                                          <p:attrName>ppt_x</p:attrName>
                                        </p:attrNameLst>
                                      </p:cBhvr>
                                      <p:tavLst>
                                        <p:tav tm="0">
                                          <p:val>
                                            <p:strVal val="0-#ppt_w/2"/>
                                          </p:val>
                                        </p:tav>
                                        <p:tav tm="100000">
                                          <p:val>
                                            <p:strVal val="#ppt_x"/>
                                          </p:val>
                                        </p:tav>
                                      </p:tavLst>
                                    </p:anim>
                                    <p:anim calcmode="lin" valueType="num">
                                      <p:cBhvr additive="base">
                                        <p:cTn id="224" dur="500" fill="hold"/>
                                        <p:tgtEl>
                                          <p:spTgt spid="157742"/>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157744"/>
                                        </p:tgtEl>
                                        <p:attrNameLst>
                                          <p:attrName>style.visibility</p:attrName>
                                        </p:attrNameLst>
                                      </p:cBhvr>
                                      <p:to>
                                        <p:strVal val="visible"/>
                                      </p:to>
                                    </p:set>
                                    <p:anim calcmode="lin" valueType="num">
                                      <p:cBhvr additive="base">
                                        <p:cTn id="229" dur="500" fill="hold"/>
                                        <p:tgtEl>
                                          <p:spTgt spid="157744"/>
                                        </p:tgtEl>
                                        <p:attrNameLst>
                                          <p:attrName>ppt_x</p:attrName>
                                        </p:attrNameLst>
                                      </p:cBhvr>
                                      <p:tavLst>
                                        <p:tav tm="0">
                                          <p:val>
                                            <p:strVal val="0-#ppt_w/2"/>
                                          </p:val>
                                        </p:tav>
                                        <p:tav tm="100000">
                                          <p:val>
                                            <p:strVal val="#ppt_x"/>
                                          </p:val>
                                        </p:tav>
                                      </p:tavLst>
                                    </p:anim>
                                    <p:anim calcmode="lin" valueType="num">
                                      <p:cBhvr additive="base">
                                        <p:cTn id="230" dur="500" fill="hold"/>
                                        <p:tgtEl>
                                          <p:spTgt spid="1577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nimBg="1" autoUpdateAnimBg="0"/>
      <p:bldP spid="157699" grpId="0" animBg="1"/>
      <p:bldP spid="157700" grpId="0" animBg="1"/>
      <p:bldP spid="157701" grpId="0" animBg="1"/>
      <p:bldP spid="157702" grpId="0" animBg="1"/>
      <p:bldP spid="157712" grpId="0" autoUpdateAnimBg="0"/>
      <p:bldP spid="157713" grpId="0" autoUpdateAnimBg="0"/>
      <p:bldP spid="157714" grpId="0" animBg="1"/>
      <p:bldP spid="157721" grpId="0" animBg="1" autoUpdateAnimBg="0"/>
      <p:bldP spid="157722" grpId="0" autoUpdateAnimBg="0"/>
      <p:bldP spid="157723" grpId="0" animBg="1" autoUpdateAnimBg="0"/>
      <p:bldP spid="157724" grpId="0" animBg="1"/>
      <p:bldP spid="157728" grpId="0" autoUpdateAnimBg="0"/>
      <p:bldP spid="157729" grpId="0" animBg="1"/>
      <p:bldP spid="157730" grpId="0" autoUpdateAnimBg="0"/>
      <p:bldP spid="157731" grpId="0" animBg="1"/>
      <p:bldP spid="157732" grpId="0" animBg="1" autoUpdateAnimBg="0"/>
      <p:bldP spid="157735" grpId="0" autoUpdateAnimBg="0"/>
      <p:bldP spid="157736" grpId="0" animBg="1" autoUpdateAnimBg="0"/>
      <p:bldP spid="157737" grpId="0" autoUpdateAnimBg="0"/>
      <p:bldP spid="157738" grpId="0" autoUpdateAnimBg="0"/>
      <p:bldP spid="157739" grpId="0" autoUpdateAnimBg="0"/>
      <p:bldP spid="157740" grpId="0" autoUpdateAnimBg="0"/>
      <p:bldP spid="157741" grpId="0" animBg="1" autoUpdateAnimBg="0"/>
      <p:bldP spid="157742" grpId="0" autoUpdateAnimBg="0"/>
      <p:bldP spid="157743" grpId="0" autoUpdateAnimBg="0"/>
      <p:bldP spid="15774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a:xfrm>
            <a:off x="685800" y="188913"/>
            <a:ext cx="7772400" cy="1143000"/>
          </a:xfrm>
        </p:spPr>
        <p:txBody>
          <a:bodyPr/>
          <a:lstStyle/>
          <a:p>
            <a:r>
              <a:rPr lang="es-AR" smtClean="0"/>
              <a:t>ANÁLISIS DE CAUSA</a:t>
            </a:r>
          </a:p>
        </p:txBody>
      </p:sp>
      <p:sp>
        <p:nvSpPr>
          <p:cNvPr id="31747" name="2 Marcador de contenido"/>
          <p:cNvSpPr>
            <a:spLocks noGrp="1"/>
          </p:cNvSpPr>
          <p:nvPr>
            <p:ph idx="1"/>
          </p:nvPr>
        </p:nvSpPr>
        <p:spPr>
          <a:xfrm>
            <a:off x="179388" y="1412875"/>
            <a:ext cx="8785225" cy="4114800"/>
          </a:xfrm>
        </p:spPr>
        <p:txBody>
          <a:bodyPr>
            <a:normAutofit fontScale="92500" lnSpcReduction="20000"/>
          </a:bodyPr>
          <a:lstStyle/>
          <a:p>
            <a:r>
              <a:rPr lang="es-AR" smtClean="0"/>
              <a:t>Debe establecerse una metodología para su realización</a:t>
            </a:r>
          </a:p>
          <a:p>
            <a:r>
              <a:rPr lang="es-AR" smtClean="0"/>
              <a:t>Debe documentarse</a:t>
            </a:r>
          </a:p>
          <a:p>
            <a:r>
              <a:rPr lang="es-ES" smtClean="0"/>
              <a:t>Deben participar los involucrados, no es conveniente que lo realice solo una persona.</a:t>
            </a:r>
          </a:p>
          <a:p>
            <a:r>
              <a:rPr lang="es-ES" smtClean="0"/>
              <a:t>No conformarse con las causas triviales, buscar las causas vitales. </a:t>
            </a:r>
          </a:p>
          <a:p>
            <a:r>
              <a:rPr lang="es-ES" smtClean="0"/>
              <a:t>Del análisis de causa depende la forma de evaluar la eficacia y cerrar la acción correctiva.</a:t>
            </a:r>
          </a:p>
          <a:p>
            <a:endParaRPr lang="es-AR"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250825" y="-142875"/>
            <a:ext cx="8435975" cy="649288"/>
          </a:xfrm>
        </p:spPr>
        <p:txBody>
          <a:bodyPr>
            <a:normAutofit lnSpcReduction="10000"/>
          </a:bodyPr>
          <a:lstStyle/>
          <a:p>
            <a:pPr algn="ctr" eaLnBrk="1" hangingPunct="1">
              <a:buFontTx/>
              <a:buNone/>
            </a:pPr>
            <a:r>
              <a:rPr lang="es-ES" sz="4000" u="sng" smtClean="0"/>
              <a:t>EJEMPLOS</a:t>
            </a:r>
          </a:p>
          <a:p>
            <a:pPr lvl="1" eaLnBrk="1" hangingPunct="1">
              <a:buFont typeface="Wingdings" pitchFamily="2" charset="2"/>
              <a:buNone/>
            </a:pPr>
            <a:endParaRPr lang="es-ES" sz="4000" smtClean="0"/>
          </a:p>
        </p:txBody>
      </p:sp>
      <p:sp>
        <p:nvSpPr>
          <p:cNvPr id="133124" name="Rectangle 4"/>
          <p:cNvSpPr>
            <a:spLocks noChangeArrowheads="1"/>
          </p:cNvSpPr>
          <p:nvPr/>
        </p:nvSpPr>
        <p:spPr bwMode="auto">
          <a:xfrm>
            <a:off x="0" y="692150"/>
            <a:ext cx="9144000" cy="3168650"/>
          </a:xfrm>
          <a:prstGeom prst="rect">
            <a:avLst/>
          </a:prstGeom>
          <a:noFill/>
          <a:ln w="9525">
            <a:noFill/>
            <a:miter lim="800000"/>
            <a:headEnd/>
            <a:tailEnd/>
          </a:ln>
        </p:spPr>
        <p:txBody>
          <a:bodyPr/>
          <a:lstStyle/>
          <a:p>
            <a:pPr marL="971550" lvl="1" indent="-514350">
              <a:lnSpc>
                <a:spcPct val="90000"/>
              </a:lnSpc>
              <a:spcBef>
                <a:spcPct val="20000"/>
              </a:spcBef>
              <a:buClr>
                <a:schemeClr val="accent2"/>
              </a:buClr>
              <a:buSzPct val="80000"/>
              <a:defRPr/>
            </a:pPr>
            <a:r>
              <a:rPr lang="es-ES" sz="2400" u="sng" dirty="0">
                <a:latin typeface="Times New Roman" charset="0"/>
                <a:cs typeface="+mn-cs"/>
              </a:rPr>
              <a:t>No confundir Acción Correctiva con Corrección</a:t>
            </a:r>
          </a:p>
          <a:p>
            <a:pPr marL="742950" lvl="1" indent="-285750">
              <a:lnSpc>
                <a:spcPct val="90000"/>
              </a:lnSpc>
              <a:spcBef>
                <a:spcPct val="20000"/>
              </a:spcBef>
              <a:buClr>
                <a:schemeClr val="accent2"/>
              </a:buClr>
              <a:buSzPct val="80000"/>
              <a:buFont typeface="Wingdings" pitchFamily="2" charset="2"/>
              <a:buNone/>
              <a:defRPr/>
            </a:pPr>
            <a:r>
              <a:rPr lang="es-ES" sz="2400" b="1" dirty="0">
                <a:latin typeface="Times New Roman" charset="0"/>
                <a:cs typeface="+mn-cs"/>
              </a:rPr>
              <a:t>No conformidad: </a:t>
            </a:r>
          </a:p>
          <a:p>
            <a:pPr marL="742950" lvl="1" indent="-285750">
              <a:lnSpc>
                <a:spcPct val="90000"/>
              </a:lnSpc>
              <a:spcBef>
                <a:spcPct val="20000"/>
              </a:spcBef>
              <a:buClr>
                <a:schemeClr val="accent2"/>
              </a:buClr>
              <a:buSzPct val="80000"/>
              <a:buFont typeface="Wingdings" pitchFamily="2" charset="2"/>
              <a:buNone/>
              <a:defRPr/>
            </a:pPr>
            <a:r>
              <a:rPr lang="es-ES" sz="2400" b="1" dirty="0">
                <a:latin typeface="Times New Roman" charset="0"/>
                <a:cs typeface="+mn-cs"/>
              </a:rPr>
              <a:t>4.2.4 Control de los registros</a:t>
            </a:r>
            <a:endParaRPr lang="es-ES" sz="2400" dirty="0">
              <a:latin typeface="Times New Roman" charset="0"/>
              <a:cs typeface="+mn-cs"/>
            </a:endParaRPr>
          </a:p>
          <a:p>
            <a:pPr marL="742950" lvl="1" indent="-285750">
              <a:lnSpc>
                <a:spcPct val="90000"/>
              </a:lnSpc>
              <a:spcBef>
                <a:spcPct val="20000"/>
              </a:spcBef>
              <a:buClr>
                <a:schemeClr val="accent2"/>
              </a:buClr>
              <a:buSzPct val="80000"/>
              <a:buFont typeface="Wingdings" pitchFamily="2" charset="2"/>
              <a:buNone/>
              <a:defRPr/>
            </a:pPr>
            <a:r>
              <a:rPr lang="es-ES" sz="2400" dirty="0">
                <a:latin typeface="Times New Roman" charset="0"/>
                <a:cs typeface="+mn-cs"/>
              </a:rPr>
              <a:t>No en todos los casos se puede asegurar que la organización controla sus registros.</a:t>
            </a:r>
          </a:p>
          <a:p>
            <a:pPr marL="742950" lvl="1" indent="-285750">
              <a:lnSpc>
                <a:spcPct val="90000"/>
              </a:lnSpc>
              <a:spcBef>
                <a:spcPct val="20000"/>
              </a:spcBef>
              <a:buClr>
                <a:schemeClr val="accent2"/>
              </a:buClr>
              <a:buSzPct val="80000"/>
              <a:buFont typeface="Wingdings" pitchFamily="2" charset="2"/>
              <a:buNone/>
              <a:defRPr/>
            </a:pPr>
            <a:r>
              <a:rPr lang="es-ES" sz="2400" b="1" dirty="0">
                <a:latin typeface="Times New Roman" charset="0"/>
                <a:cs typeface="+mn-cs"/>
              </a:rPr>
              <a:t>Evidencia Objetiva: </a:t>
            </a:r>
            <a:r>
              <a:rPr lang="es-ES" sz="2400" dirty="0">
                <a:latin typeface="Times New Roman" charset="0"/>
                <a:cs typeface="+mn-cs"/>
              </a:rPr>
              <a:t>No se están completando los </a:t>
            </a:r>
            <a:r>
              <a:rPr lang="es-AR" sz="2400" dirty="0">
                <a:latin typeface="Times New Roman" charset="0"/>
                <a:cs typeface="+mn-cs"/>
              </a:rPr>
              <a:t>registros</a:t>
            </a:r>
            <a:r>
              <a:rPr lang="es-ES" sz="2400" dirty="0">
                <a:latin typeface="Times New Roman" charset="0"/>
                <a:cs typeface="+mn-cs"/>
              </a:rPr>
              <a:t> diarios </a:t>
            </a:r>
            <a:r>
              <a:rPr lang="es-AR" sz="2400" dirty="0">
                <a:latin typeface="Times New Roman" charset="0"/>
                <a:cs typeface="+mn-cs"/>
              </a:rPr>
              <a:t>FORXXX</a:t>
            </a:r>
            <a:r>
              <a:rPr lang="es-ES" sz="2400" dirty="0">
                <a:latin typeface="Times New Roman" charset="0"/>
                <a:cs typeface="+mn-cs"/>
              </a:rPr>
              <a:t> de la Línea A (faltan los registros desde el 15/08/2013 al 25/08/2013). El Instructivo de Trabajo PL1-08, V.3. establece que deben completarse en forma diaria</a:t>
            </a:r>
          </a:p>
          <a:p>
            <a:pPr marL="742950" lvl="1" indent="-285750">
              <a:lnSpc>
                <a:spcPct val="90000"/>
              </a:lnSpc>
              <a:spcBef>
                <a:spcPct val="20000"/>
              </a:spcBef>
              <a:buClr>
                <a:schemeClr val="accent2"/>
              </a:buClr>
              <a:buSzPct val="80000"/>
              <a:buFont typeface="Wingdings" pitchFamily="2" charset="2"/>
              <a:buNone/>
              <a:defRPr/>
            </a:pPr>
            <a:r>
              <a:rPr lang="es-ES" sz="2400" u="sng" dirty="0">
                <a:latin typeface="Times New Roman" charset="0"/>
                <a:cs typeface="+mn-cs"/>
              </a:rPr>
              <a:t>Análisis de causa:</a:t>
            </a:r>
            <a:r>
              <a:rPr lang="es-ES" sz="2400" dirty="0">
                <a:latin typeface="Times New Roman" charset="0"/>
                <a:cs typeface="+mn-cs"/>
              </a:rPr>
              <a:t> la persona responsable no lo hizo.</a:t>
            </a:r>
          </a:p>
          <a:p>
            <a:pPr marL="742950" lvl="1" indent="-285750">
              <a:lnSpc>
                <a:spcPct val="90000"/>
              </a:lnSpc>
              <a:spcBef>
                <a:spcPct val="20000"/>
              </a:spcBef>
              <a:buClr>
                <a:schemeClr val="accent2"/>
              </a:buClr>
              <a:buSzPct val="80000"/>
              <a:buFont typeface="Wingdings" pitchFamily="2" charset="2"/>
              <a:buNone/>
              <a:defRPr/>
            </a:pPr>
            <a:r>
              <a:rPr lang="es-ES" sz="2400" u="sng" dirty="0">
                <a:latin typeface="Times New Roman" charset="0"/>
                <a:cs typeface="+mn-cs"/>
              </a:rPr>
              <a:t>Acción correctiva:</a:t>
            </a:r>
            <a:r>
              <a:rPr lang="es-ES" sz="2400" dirty="0">
                <a:latin typeface="Times New Roman" charset="0"/>
                <a:cs typeface="+mn-cs"/>
              </a:rPr>
              <a:t> completar los </a:t>
            </a:r>
            <a:r>
              <a:rPr lang="es-AR" sz="2400" dirty="0">
                <a:latin typeface="Times New Roman" charset="0"/>
                <a:cs typeface="+mn-cs"/>
              </a:rPr>
              <a:t>registros</a:t>
            </a:r>
            <a:r>
              <a:rPr lang="es-ES" sz="2400" dirty="0">
                <a:latin typeface="Times New Roman" charset="0"/>
                <a:cs typeface="+mn-cs"/>
              </a:rPr>
              <a:t>.</a:t>
            </a:r>
            <a:r>
              <a:rPr lang="es-AR" sz="2400" dirty="0">
                <a:latin typeface="Times New Roman" charset="0"/>
                <a:cs typeface="+mn-cs"/>
              </a:rPr>
              <a:t> </a:t>
            </a:r>
          </a:p>
          <a:p>
            <a:pPr marL="742950" lvl="1" indent="-285750" algn="ctr">
              <a:lnSpc>
                <a:spcPct val="90000"/>
              </a:lnSpc>
              <a:spcBef>
                <a:spcPct val="20000"/>
              </a:spcBef>
              <a:buClr>
                <a:schemeClr val="accent2"/>
              </a:buClr>
              <a:buSzPct val="80000"/>
              <a:buFont typeface="Wingdings" pitchFamily="2" charset="2"/>
              <a:buNone/>
              <a:defRPr/>
            </a:pPr>
            <a:endParaRPr lang="es-AR" sz="2400" b="1" dirty="0">
              <a:latin typeface="Times New Roman" charset="0"/>
              <a:cs typeface="+mn-cs"/>
            </a:endParaRPr>
          </a:p>
          <a:p>
            <a:pPr marL="742950" lvl="1" indent="-285750" algn="ctr">
              <a:lnSpc>
                <a:spcPct val="90000"/>
              </a:lnSpc>
              <a:spcBef>
                <a:spcPct val="20000"/>
              </a:spcBef>
              <a:buClr>
                <a:schemeClr val="accent2"/>
              </a:buClr>
              <a:buSzPct val="80000"/>
              <a:buFont typeface="Wingdings" pitchFamily="2" charset="2"/>
              <a:buNone/>
              <a:defRPr/>
            </a:pPr>
            <a:r>
              <a:rPr lang="es-AR" sz="2400" b="1" dirty="0">
                <a:latin typeface="Times New Roman" charset="0"/>
                <a:cs typeface="+mn-cs"/>
              </a:rPr>
              <a:t>¿cuál es el error aquí? </a:t>
            </a:r>
          </a:p>
          <a:p>
            <a:pPr marL="742950" lvl="1" indent="-285750" algn="ctr">
              <a:lnSpc>
                <a:spcPct val="90000"/>
              </a:lnSpc>
              <a:spcBef>
                <a:spcPct val="20000"/>
              </a:spcBef>
              <a:buClr>
                <a:schemeClr val="accent2"/>
              </a:buClr>
              <a:buSzPct val="80000"/>
              <a:buFont typeface="Wingdings" pitchFamily="2" charset="2"/>
              <a:buNone/>
              <a:defRPr/>
            </a:pPr>
            <a:r>
              <a:rPr lang="es-AR" sz="2400" b="1" dirty="0">
                <a:latin typeface="Times New Roman" charset="0"/>
                <a:cs typeface="+mn-cs"/>
              </a:rPr>
              <a:t>¿es una acción correctiva o una corrección?</a:t>
            </a:r>
          </a:p>
          <a:p>
            <a:pPr marL="742950" lvl="1" indent="-285750" algn="ctr">
              <a:lnSpc>
                <a:spcPct val="90000"/>
              </a:lnSpc>
              <a:spcBef>
                <a:spcPct val="20000"/>
              </a:spcBef>
              <a:buClr>
                <a:schemeClr val="accent2"/>
              </a:buClr>
              <a:buSzPct val="80000"/>
              <a:buFont typeface="Wingdings" pitchFamily="2" charset="2"/>
              <a:buNone/>
              <a:defRPr/>
            </a:pPr>
            <a:r>
              <a:rPr lang="es-AR" sz="2400" b="1" dirty="0">
                <a:latin typeface="Times New Roman" charset="0"/>
                <a:cs typeface="+mn-cs"/>
              </a:rPr>
              <a:t>La organización debe definir estos dos casos y como los aplica.</a:t>
            </a:r>
          </a:p>
          <a:p>
            <a:pPr marL="742950" lvl="1" indent="-285750" algn="ctr">
              <a:lnSpc>
                <a:spcPct val="90000"/>
              </a:lnSpc>
              <a:spcBef>
                <a:spcPct val="20000"/>
              </a:spcBef>
              <a:buClr>
                <a:schemeClr val="accent2"/>
              </a:buClr>
              <a:buSzPct val="80000"/>
              <a:buFont typeface="Wingdings" pitchFamily="2" charset="2"/>
              <a:buNone/>
              <a:defRPr/>
            </a:pPr>
            <a:r>
              <a:rPr lang="es-AR" sz="2400" b="1" dirty="0">
                <a:latin typeface="Times New Roman" charset="0"/>
                <a:cs typeface="+mn-cs"/>
              </a:rPr>
              <a:t>¿está bien asignado el requisito de la Norma?</a:t>
            </a:r>
          </a:p>
          <a:p>
            <a:pPr marL="742950" lvl="1" indent="-285750">
              <a:lnSpc>
                <a:spcPct val="90000"/>
              </a:lnSpc>
              <a:spcBef>
                <a:spcPct val="20000"/>
              </a:spcBef>
              <a:buClr>
                <a:schemeClr val="accent2"/>
              </a:buClr>
              <a:buSzPct val="80000"/>
              <a:buFont typeface="Wingdings" pitchFamily="2" charset="2"/>
              <a:buNone/>
              <a:defRPr/>
            </a:pPr>
            <a:endParaRPr lang="es-ES" dirty="0">
              <a:latin typeface="Times New Roman" charset="0"/>
              <a:cs typeface="+mn-cs"/>
            </a:endParaRPr>
          </a:p>
          <a:p>
            <a:pPr marL="742950" lvl="1" indent="-285750">
              <a:lnSpc>
                <a:spcPct val="90000"/>
              </a:lnSpc>
              <a:spcBef>
                <a:spcPct val="20000"/>
              </a:spcBef>
              <a:buClr>
                <a:schemeClr val="accent2"/>
              </a:buClr>
              <a:buSzPct val="80000"/>
              <a:buFont typeface="Wingdings" pitchFamily="2" charset="2"/>
              <a:buNone/>
              <a:defRPr/>
            </a:pPr>
            <a:endParaRPr lang="es-ES" dirty="0">
              <a:latin typeface="Times New Roman" charset="0"/>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79388" y="115888"/>
            <a:ext cx="8964612" cy="6119812"/>
          </a:xfrm>
        </p:spPr>
        <p:txBody>
          <a:bodyPr>
            <a:normAutofit lnSpcReduction="10000"/>
          </a:bodyPr>
          <a:lstStyle/>
          <a:p>
            <a:pPr algn="ctr" eaLnBrk="1" hangingPunct="1">
              <a:buFont typeface="Wingdings" pitchFamily="2" charset="2"/>
              <a:buNone/>
            </a:pPr>
            <a:r>
              <a:rPr lang="es-ES" sz="2400" u="sng" smtClean="0"/>
              <a:t>EJEMPLOS</a:t>
            </a:r>
          </a:p>
          <a:p>
            <a:pPr eaLnBrk="1" hangingPunct="1">
              <a:buFont typeface="Wingdings" pitchFamily="2" charset="2"/>
              <a:buNone/>
            </a:pPr>
            <a:r>
              <a:rPr lang="es-ES" sz="2400" u="sng" smtClean="0"/>
              <a:t>  </a:t>
            </a:r>
            <a:r>
              <a:rPr lang="es-ES" sz="2400" b="1" u="sng" smtClean="0"/>
              <a:t>6.3 infraestructura</a:t>
            </a:r>
          </a:p>
          <a:p>
            <a:pPr eaLnBrk="1" hangingPunct="1">
              <a:buFont typeface="Wingdings" pitchFamily="2" charset="2"/>
              <a:buNone/>
            </a:pPr>
            <a:r>
              <a:rPr lang="es-ES" sz="2400" u="sng" smtClean="0"/>
              <a:t>  </a:t>
            </a:r>
            <a:r>
              <a:rPr lang="es-ES" sz="2400" b="1" u="sng" smtClean="0"/>
              <a:t>No conformidad:</a:t>
            </a:r>
            <a:r>
              <a:rPr lang="es-ES" sz="2400" smtClean="0"/>
              <a:t> no se realizó el mantenimiento </a:t>
            </a:r>
          </a:p>
          <a:p>
            <a:pPr eaLnBrk="1" hangingPunct="1">
              <a:buFont typeface="Wingdings" pitchFamily="2" charset="2"/>
              <a:buNone/>
            </a:pPr>
            <a:r>
              <a:rPr lang="es-ES" sz="2400" smtClean="0"/>
              <a:t>  preventivo de los equip</a:t>
            </a:r>
            <a:r>
              <a:rPr lang="es-AR" sz="2400" smtClean="0"/>
              <a:t>os informáticos,</a:t>
            </a:r>
            <a:r>
              <a:rPr lang="es-ES" sz="2400" smtClean="0"/>
              <a:t> de acuerdo a lo establecido en el Plan de Mantenimiento PM-02-13V1. Evidencia: no se registra el mantenimiento de PC 26, 28, 35, que debería haber sido realizado el 28/08/2013.</a:t>
            </a:r>
          </a:p>
          <a:p>
            <a:pPr eaLnBrk="1" hangingPunct="1">
              <a:buFont typeface="Wingdings" pitchFamily="2" charset="2"/>
              <a:buNone/>
            </a:pPr>
            <a:r>
              <a:rPr lang="es-ES" sz="2400" b="1" u="sng" smtClean="0"/>
              <a:t>Análisis de causa:</a:t>
            </a:r>
            <a:r>
              <a:rPr lang="es-ES" sz="2400" b="1" smtClean="0"/>
              <a:t> </a:t>
            </a:r>
            <a:r>
              <a:rPr lang="es-ES" sz="2400" smtClean="0"/>
              <a:t>la persona encargada del Mantenimiento se encuentra temporalmente en la función debido a una licencia obligada del responsable y no sabía que el Plan de Mantenimiento había sufrido modificaciones.</a:t>
            </a:r>
          </a:p>
          <a:p>
            <a:pPr eaLnBrk="1" hangingPunct="1">
              <a:buFont typeface="Wingdings" pitchFamily="2" charset="2"/>
              <a:buNone/>
            </a:pPr>
            <a:r>
              <a:rPr lang="es-ES" sz="2400" b="1" u="sng" smtClean="0"/>
              <a:t>Plan de Acción:</a:t>
            </a:r>
            <a:r>
              <a:rPr lang="es-ES" sz="2400" smtClean="0"/>
              <a:t> se capacita a la persona encargada de acuerdo al nuevo Plan de Mantenimiento</a:t>
            </a:r>
          </a:p>
          <a:p>
            <a:pPr eaLnBrk="1" hangingPunct="1">
              <a:buFont typeface="Wingdings" pitchFamily="2" charset="2"/>
              <a:buNone/>
            </a:pPr>
            <a:endParaRPr lang="es-ES" sz="2400" smtClean="0"/>
          </a:p>
          <a:p>
            <a:pPr algn="ctr" eaLnBrk="1" hangingPunct="1">
              <a:buFont typeface="Wingdings" pitchFamily="2" charset="2"/>
              <a:buNone/>
            </a:pPr>
            <a:r>
              <a:rPr lang="es-ES" sz="2400" b="1" smtClean="0"/>
              <a:t>¿cuál es el error aquí? </a:t>
            </a:r>
          </a:p>
          <a:p>
            <a:pPr algn="ctr" eaLnBrk="1" hangingPunct="1">
              <a:buFont typeface="Wingdings" pitchFamily="2" charset="2"/>
              <a:buNone/>
            </a:pPr>
            <a:r>
              <a:rPr lang="es-ES" sz="2400" b="1" smtClean="0"/>
              <a:t>¿análisis de causa o justificación?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79388" y="188913"/>
            <a:ext cx="8856662" cy="2016125"/>
          </a:xfrm>
        </p:spPr>
        <p:txBody>
          <a:bodyPr/>
          <a:lstStyle/>
          <a:p>
            <a:pPr algn="ctr" eaLnBrk="1" hangingPunct="1">
              <a:buFontTx/>
              <a:buNone/>
            </a:pPr>
            <a:r>
              <a:rPr lang="es-ES" sz="3000" u="sng" smtClean="0"/>
              <a:t>EJEMPLOS</a:t>
            </a:r>
          </a:p>
        </p:txBody>
      </p:sp>
      <p:sp>
        <p:nvSpPr>
          <p:cNvPr id="136195" name="Rectangle 3"/>
          <p:cNvSpPr>
            <a:spLocks noChangeArrowheads="1"/>
          </p:cNvSpPr>
          <p:nvPr/>
        </p:nvSpPr>
        <p:spPr bwMode="auto">
          <a:xfrm>
            <a:off x="-71438" y="684213"/>
            <a:ext cx="9144001" cy="3816350"/>
          </a:xfrm>
          <a:prstGeom prst="rect">
            <a:avLst/>
          </a:prstGeom>
          <a:noFill/>
          <a:ln w="9525">
            <a:noFill/>
            <a:miter lim="800000"/>
            <a:headEnd/>
            <a:tailEnd/>
          </a:ln>
        </p:spPr>
        <p:txBody>
          <a:bodyPr/>
          <a:lstStyle/>
          <a:p>
            <a:pPr marL="742950" lvl="1" indent="-285750" algn="just">
              <a:lnSpc>
                <a:spcPct val="90000"/>
              </a:lnSpc>
              <a:spcBef>
                <a:spcPct val="20000"/>
              </a:spcBef>
              <a:buClr>
                <a:schemeClr val="accent2"/>
              </a:buClr>
              <a:buSzPct val="80000"/>
              <a:buFont typeface="Wingdings" pitchFamily="2" charset="2"/>
              <a:buNone/>
            </a:pPr>
            <a:endParaRPr lang="es-ES" sz="2400" u="sng" dirty="0"/>
          </a:p>
          <a:p>
            <a:pPr marL="742950" lvl="1" indent="-285750" algn="just">
              <a:lnSpc>
                <a:spcPct val="90000"/>
              </a:lnSpc>
              <a:spcBef>
                <a:spcPct val="20000"/>
              </a:spcBef>
              <a:buClr>
                <a:schemeClr val="accent2"/>
              </a:buClr>
              <a:buSzPct val="80000"/>
              <a:buFont typeface="Wingdings" pitchFamily="2" charset="2"/>
              <a:buNone/>
            </a:pPr>
            <a:r>
              <a:rPr lang="es-ES" sz="2400" u="sng" dirty="0"/>
              <a:t>No conformidad:</a:t>
            </a:r>
            <a:r>
              <a:rPr lang="es-ES" sz="2400" dirty="0"/>
              <a:t> no en todos los casos la </a:t>
            </a:r>
            <a:r>
              <a:rPr lang="es-ES" sz="2400" dirty="0" smtClean="0"/>
              <a:t>empresa </a:t>
            </a:r>
            <a:r>
              <a:rPr lang="es-ES" sz="2400" dirty="0"/>
              <a:t>presentó evidencias que se está cumpliendo con el requisito de la Norma ISO 9001 en el punto 7.4 de compras que establece que los proveedores deben ser re-evaluados periódicamente.  Lo cuál también está establecido en el Manual de la Calidad V8, apartado 7.4 Compras.</a:t>
            </a:r>
          </a:p>
          <a:p>
            <a:pPr marL="742950" lvl="1" indent="-285750" algn="just">
              <a:lnSpc>
                <a:spcPct val="90000"/>
              </a:lnSpc>
              <a:spcBef>
                <a:spcPct val="20000"/>
              </a:spcBef>
              <a:buClr>
                <a:schemeClr val="accent2"/>
              </a:buClr>
              <a:buSzPct val="80000"/>
              <a:buFont typeface="Wingdings" pitchFamily="2" charset="2"/>
              <a:buNone/>
            </a:pPr>
            <a:r>
              <a:rPr lang="es-ES" sz="2400" u="sng" dirty="0"/>
              <a:t>Evidencia Objetiva:</a:t>
            </a:r>
            <a:r>
              <a:rPr lang="es-ES" sz="2400" dirty="0"/>
              <a:t> se detecta que el proveedor del insumos Nro. 286 no fue re-evaluado en el último ciclo.</a:t>
            </a:r>
          </a:p>
          <a:p>
            <a:pPr marL="742950" lvl="1" indent="-285750" algn="just">
              <a:lnSpc>
                <a:spcPct val="90000"/>
              </a:lnSpc>
              <a:spcBef>
                <a:spcPct val="20000"/>
              </a:spcBef>
              <a:buClr>
                <a:schemeClr val="accent2"/>
              </a:buClr>
              <a:buSzPct val="80000"/>
              <a:buFont typeface="Wingdings" pitchFamily="2" charset="2"/>
              <a:buNone/>
            </a:pPr>
            <a:r>
              <a:rPr lang="es-ES" sz="2400" u="sng" dirty="0"/>
              <a:t>Análisis de causa:</a:t>
            </a:r>
            <a:r>
              <a:rPr lang="es-ES" sz="2400" dirty="0"/>
              <a:t> el Responsable del sector omitió realizar la re-evaluación.</a:t>
            </a:r>
          </a:p>
          <a:p>
            <a:pPr marL="742950" lvl="1" indent="-285750" algn="just">
              <a:lnSpc>
                <a:spcPct val="90000"/>
              </a:lnSpc>
              <a:spcBef>
                <a:spcPct val="20000"/>
              </a:spcBef>
              <a:buClr>
                <a:schemeClr val="accent2"/>
              </a:buClr>
              <a:buSzPct val="80000"/>
              <a:buFont typeface="Wingdings" pitchFamily="2" charset="2"/>
              <a:buNone/>
            </a:pPr>
            <a:r>
              <a:rPr lang="es-ES" sz="2400" u="sng" dirty="0"/>
              <a:t>Plan de Acción:</a:t>
            </a:r>
            <a:r>
              <a:rPr lang="es-ES" sz="2400" dirty="0"/>
              <a:t> realizar la re-evaluación inmediatamente y realizar un seguimiento de este proveedor.</a:t>
            </a:r>
          </a:p>
          <a:p>
            <a:pPr marL="742950" lvl="1" indent="-285750" algn="just">
              <a:lnSpc>
                <a:spcPct val="90000"/>
              </a:lnSpc>
              <a:spcBef>
                <a:spcPct val="20000"/>
              </a:spcBef>
              <a:buClr>
                <a:schemeClr val="accent2"/>
              </a:buClr>
              <a:buSzPct val="80000"/>
              <a:buFont typeface="Wingdings" pitchFamily="2" charset="2"/>
              <a:buNone/>
            </a:pPr>
            <a:endParaRPr lang="es-ES" sz="2400" dirty="0"/>
          </a:p>
          <a:p>
            <a:pPr marL="742950" lvl="1" indent="-285750" algn="just">
              <a:lnSpc>
                <a:spcPct val="90000"/>
              </a:lnSpc>
              <a:spcBef>
                <a:spcPct val="20000"/>
              </a:spcBef>
              <a:buClr>
                <a:schemeClr val="accent2"/>
              </a:buClr>
              <a:buSzPct val="80000"/>
            </a:pPr>
            <a:r>
              <a:rPr lang="es-ES" sz="2400" b="1" dirty="0"/>
              <a:t>¿cuál es el error aquí? </a:t>
            </a:r>
          </a:p>
          <a:p>
            <a:pPr marL="742950" lvl="1" indent="-285750" algn="just">
              <a:lnSpc>
                <a:spcPct val="90000"/>
              </a:lnSpc>
              <a:spcBef>
                <a:spcPct val="20000"/>
              </a:spcBef>
              <a:buClr>
                <a:schemeClr val="accent2"/>
              </a:buClr>
              <a:buSzPct val="80000"/>
              <a:buFont typeface="Wingdings" pitchFamily="2" charset="2"/>
              <a:buNone/>
            </a:pPr>
            <a:r>
              <a:rPr lang="es-ES" sz="2400" dirty="0"/>
              <a:t>¿corregir solamente?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Marcador de contenido"/>
          <p:cNvSpPr>
            <a:spLocks noGrp="1"/>
          </p:cNvSpPr>
          <p:nvPr>
            <p:ph idx="1"/>
          </p:nvPr>
        </p:nvSpPr>
        <p:spPr>
          <a:xfrm>
            <a:off x="214313" y="71438"/>
            <a:ext cx="8572500" cy="4114800"/>
          </a:xfrm>
          <a:solidFill>
            <a:schemeClr val="bg1"/>
          </a:solidFill>
        </p:spPr>
        <p:txBody>
          <a:bodyPr>
            <a:noAutofit/>
          </a:bodyPr>
          <a:lstStyle/>
          <a:p>
            <a:pPr algn="ctr">
              <a:buFont typeface="Arial" charset="0"/>
              <a:buNone/>
            </a:pPr>
            <a:r>
              <a:rPr lang="es-MX" sz="2400" dirty="0" smtClean="0"/>
              <a:t>EJEMPLO</a:t>
            </a:r>
          </a:p>
          <a:p>
            <a:r>
              <a:rPr lang="es-MX" sz="2400" dirty="0" smtClean="0"/>
              <a:t>Durante una auditoría externa a un Organismo de la Administración Pública, se encuentran en una oficina tres Expedientes que de acuerdo al Sistema Informático no deberían estar allí; se registra una observación al respecto y en la siguiente auditoría se verifica que en esta Oficina los Expedientes están en orden, pero en la Oficina de Presupuesto se encuentran nuevamente Expedientes en la condición antes mencionada.</a:t>
            </a:r>
            <a:endParaRPr lang="es-AR" sz="2400" dirty="0" smtClean="0"/>
          </a:p>
          <a:p>
            <a:pPr>
              <a:buFontTx/>
              <a:buNone/>
            </a:pPr>
            <a:r>
              <a:rPr lang="es-MX" sz="2400" dirty="0" smtClean="0"/>
              <a:t>      </a:t>
            </a:r>
          </a:p>
          <a:p>
            <a:pPr>
              <a:buFontTx/>
              <a:buNone/>
            </a:pPr>
            <a:r>
              <a:rPr lang="es-MX" sz="2400" dirty="0" smtClean="0"/>
              <a:t>Se analiza el registro de tratamiento de la Observación de auditoría (tratado como no conformidad y con acciones correctivas), y se detecta:</a:t>
            </a:r>
            <a:endParaRPr lang="es-AR" sz="2400" dirty="0" smtClean="0"/>
          </a:p>
          <a:p>
            <a:pPr>
              <a:buFontTx/>
              <a:buNone/>
            </a:pPr>
            <a:r>
              <a:rPr lang="es-MX" sz="2400" dirty="0" smtClean="0"/>
              <a:t>      </a:t>
            </a:r>
            <a:r>
              <a:rPr lang="es-MX" sz="2400" u="sng" dirty="0" smtClean="0"/>
              <a:t>“No conformidad:</a:t>
            </a:r>
            <a:r>
              <a:rPr lang="es-MX" sz="2400" dirty="0" smtClean="0"/>
              <a:t> Expedientes mal ubicados.”</a:t>
            </a:r>
            <a:endParaRPr lang="es-AR" sz="2400" dirty="0" smtClean="0"/>
          </a:p>
          <a:p>
            <a:pPr>
              <a:buFontTx/>
              <a:buNone/>
            </a:pPr>
            <a:r>
              <a:rPr lang="es-MX" sz="2400" dirty="0" smtClean="0"/>
              <a:t>       </a:t>
            </a:r>
            <a:r>
              <a:rPr lang="es-MX" sz="2400" u="sng" dirty="0" smtClean="0"/>
              <a:t>“Causa de la no conformidad:</a:t>
            </a:r>
            <a:r>
              <a:rPr lang="es-MX" sz="2400" dirty="0" smtClean="0"/>
              <a:t> se los ubico mal por error.”</a:t>
            </a:r>
            <a:endParaRPr lang="es-AR" sz="2400" dirty="0" smtClean="0"/>
          </a:p>
          <a:p>
            <a:pPr>
              <a:buFontTx/>
              <a:buNone/>
            </a:pPr>
            <a:r>
              <a:rPr lang="es-MX" sz="2400" u="sng" dirty="0" smtClean="0"/>
              <a:t> </a:t>
            </a:r>
            <a:r>
              <a:rPr lang="es-MX" sz="2400" dirty="0" smtClean="0"/>
              <a:t>      </a:t>
            </a:r>
            <a:r>
              <a:rPr lang="es-MX" sz="2400" u="sng" dirty="0" smtClean="0"/>
              <a:t>“Acción correctiva:</a:t>
            </a:r>
            <a:r>
              <a:rPr lang="es-MX" sz="2400" dirty="0" smtClean="0"/>
              <a:t> reubicar los Expedientes.”</a:t>
            </a:r>
          </a:p>
          <a:p>
            <a:endParaRPr lang="es-AR" sz="240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2 Marcador de contenido"/>
          <p:cNvSpPr>
            <a:spLocks noGrp="1"/>
          </p:cNvSpPr>
          <p:nvPr>
            <p:ph idx="1"/>
          </p:nvPr>
        </p:nvSpPr>
        <p:spPr>
          <a:xfrm>
            <a:off x="214312" y="142874"/>
            <a:ext cx="8715405" cy="6429397"/>
          </a:xfrm>
          <a:solidFill>
            <a:schemeClr val="bg1"/>
          </a:solidFill>
        </p:spPr>
        <p:txBody>
          <a:bodyPr>
            <a:normAutofit lnSpcReduction="10000"/>
          </a:bodyPr>
          <a:lstStyle/>
          <a:p>
            <a:pPr algn="ctr">
              <a:buFont typeface="Arial" charset="0"/>
              <a:buNone/>
            </a:pPr>
            <a:r>
              <a:rPr lang="es-MX" sz="4000" b="1" dirty="0" smtClean="0"/>
              <a:t>REFLEXIÓN…….</a:t>
            </a:r>
          </a:p>
          <a:p>
            <a:r>
              <a:rPr lang="es-AR" sz="2400" dirty="0" smtClean="0"/>
              <a:t>¿QUIÉN CONTROLA EN MI ORGANIZACIÓN LAS ACCIONES CORRECTIVAS?</a:t>
            </a:r>
          </a:p>
          <a:p>
            <a:pPr lvl="2"/>
            <a:r>
              <a:rPr lang="es-AR" dirty="0" smtClean="0"/>
              <a:t>SI EL ANÁLISIS DE CAUSAS ES EL CORRECTO</a:t>
            </a:r>
          </a:p>
          <a:p>
            <a:pPr lvl="2"/>
            <a:r>
              <a:rPr lang="es-AR" dirty="0" smtClean="0"/>
              <a:t>SI SE TRATA DE UNA ACCIÓN CORRECTIVA O SOLO CORRECCIÓN</a:t>
            </a:r>
          </a:p>
          <a:p>
            <a:pPr lvl="2"/>
            <a:r>
              <a:rPr lang="es-AR" dirty="0" smtClean="0"/>
              <a:t>SI APARENTA SER LA CAUSA VITAL</a:t>
            </a:r>
          </a:p>
          <a:p>
            <a:pPr lvl="2"/>
            <a:r>
              <a:rPr lang="es-AR" dirty="0" smtClean="0"/>
              <a:t>SI EL PLAN DE ACCIÓN ES ADECUADO</a:t>
            </a:r>
          </a:p>
          <a:p>
            <a:pPr lvl="2"/>
            <a:r>
              <a:rPr lang="es-AR" dirty="0" smtClean="0"/>
              <a:t>SI LOS PLAZOS SON COHERENTES</a:t>
            </a:r>
          </a:p>
          <a:p>
            <a:pPr lvl="2"/>
            <a:r>
              <a:rPr lang="es-AR" dirty="0" smtClean="0"/>
              <a:t>SI SE VA CUMPLIENDO EL PLAN DE ACCIÓN</a:t>
            </a:r>
          </a:p>
          <a:p>
            <a:pPr lvl="2"/>
            <a:r>
              <a:rPr lang="es-AR" dirty="0" smtClean="0"/>
              <a:t>SI SE VAN REGISTRANDO LAS MODIFICACIONES AL PLAN DE ACCIÓN</a:t>
            </a:r>
          </a:p>
          <a:p>
            <a:pPr lvl="2"/>
            <a:r>
              <a:rPr lang="es-AR" dirty="0" smtClean="0"/>
              <a:t>SI ESTÁ DEFINIDA LA INSTANCIA Y LA METODOLOGÍA PARA VERIFICAR LA EFICACIA</a:t>
            </a:r>
          </a:p>
          <a:p>
            <a:pPr lvl="2"/>
            <a:r>
              <a:rPr lang="es-AR" dirty="0" smtClean="0"/>
              <a:t>SI SE REGISTRA LA VERIFICACIÓN DE LA EFICACIA</a:t>
            </a:r>
            <a:endParaRPr lang="es-MX" dirty="0" smtClean="0"/>
          </a:p>
          <a:p>
            <a:endParaRPr lang="es-AR" sz="24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685800" y="44450"/>
            <a:ext cx="7772400" cy="1143000"/>
          </a:xfrm>
        </p:spPr>
        <p:txBody>
          <a:bodyPr/>
          <a:lstStyle/>
          <a:p>
            <a:r>
              <a:rPr lang="es-AR" smtClean="0"/>
              <a:t>PLAN DE ACCIÓN</a:t>
            </a:r>
          </a:p>
        </p:txBody>
      </p:sp>
      <p:sp>
        <p:nvSpPr>
          <p:cNvPr id="37891" name="2 Marcador de contenido"/>
          <p:cNvSpPr>
            <a:spLocks noGrp="1"/>
          </p:cNvSpPr>
          <p:nvPr>
            <p:ph idx="1"/>
          </p:nvPr>
        </p:nvSpPr>
        <p:spPr>
          <a:xfrm>
            <a:off x="685800" y="1330325"/>
            <a:ext cx="7772400" cy="4114800"/>
          </a:xfrm>
        </p:spPr>
        <p:txBody>
          <a:bodyPr>
            <a:normAutofit lnSpcReduction="10000"/>
          </a:bodyPr>
          <a:lstStyle/>
          <a:p>
            <a:r>
              <a:rPr lang="es-AR" smtClean="0"/>
              <a:t>Debe ser claro y tener coherencia con la no conformidad y con el requisito incumplido.</a:t>
            </a:r>
          </a:p>
          <a:p>
            <a:r>
              <a:rPr lang="es-AR" smtClean="0"/>
              <a:t>Debe documentarse</a:t>
            </a:r>
          </a:p>
          <a:p>
            <a:r>
              <a:rPr lang="es-AR" smtClean="0"/>
              <a:t>Deben establecerse actividades, responsables, cronogramas</a:t>
            </a:r>
          </a:p>
          <a:p>
            <a:r>
              <a:rPr lang="es-AR" smtClean="0"/>
              <a:t>Debe tener un seguimiento de su cumplimiento y tener evidencias.</a:t>
            </a:r>
          </a:p>
          <a:p>
            <a:r>
              <a:rPr lang="es-AR" smtClean="0"/>
              <a:t>Si se realizan cambios debe documentarse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p:cNvSpPr>
            <a:spLocks noGrp="1"/>
          </p:cNvSpPr>
          <p:nvPr>
            <p:ph type="title"/>
          </p:nvPr>
        </p:nvSpPr>
        <p:spPr>
          <a:xfrm>
            <a:off x="685800" y="-26988"/>
            <a:ext cx="7772400" cy="1143001"/>
          </a:xfrm>
        </p:spPr>
        <p:txBody>
          <a:bodyPr/>
          <a:lstStyle/>
          <a:p>
            <a:r>
              <a:rPr lang="es-AR" smtClean="0"/>
              <a:t>VERIFICACIÓN DE EFICACIA</a:t>
            </a:r>
          </a:p>
        </p:txBody>
      </p:sp>
      <p:sp>
        <p:nvSpPr>
          <p:cNvPr id="38915" name="2 Marcador de contenido"/>
          <p:cNvSpPr>
            <a:spLocks noGrp="1"/>
          </p:cNvSpPr>
          <p:nvPr>
            <p:ph idx="1"/>
          </p:nvPr>
        </p:nvSpPr>
        <p:spPr>
          <a:xfrm>
            <a:off x="250825" y="1100138"/>
            <a:ext cx="8893175" cy="4114800"/>
          </a:xfrm>
        </p:spPr>
        <p:txBody>
          <a:bodyPr>
            <a:noAutofit/>
          </a:bodyPr>
          <a:lstStyle/>
          <a:p>
            <a:pPr lvl="1" eaLnBrk="1" hangingPunct="1">
              <a:lnSpc>
                <a:spcPct val="80000"/>
              </a:lnSpc>
              <a:buFontTx/>
              <a:buNone/>
            </a:pPr>
            <a:r>
              <a:rPr lang="es-ES" sz="2400" b="1" u="sng" dirty="0" smtClean="0"/>
              <a:t>Evaluar la eficacia de la acción Correctiva:</a:t>
            </a:r>
          </a:p>
          <a:p>
            <a:pPr lvl="2" eaLnBrk="1" hangingPunct="1">
              <a:lnSpc>
                <a:spcPct val="80000"/>
              </a:lnSpc>
            </a:pPr>
            <a:r>
              <a:rPr lang="es-ES" dirty="0" smtClean="0"/>
              <a:t>Significa evaluar que la no conformidad no volverá a repetirse</a:t>
            </a:r>
          </a:p>
          <a:p>
            <a:pPr lvl="2" eaLnBrk="1" hangingPunct="1">
              <a:lnSpc>
                <a:spcPct val="80000"/>
              </a:lnSpc>
            </a:pPr>
            <a:r>
              <a:rPr lang="es-ES" dirty="0" smtClean="0"/>
              <a:t>Cuando se analiza la causa se está en condiciones de establecer la forma y el momento en que sería conveniente evaluar la eficacia.</a:t>
            </a:r>
          </a:p>
          <a:p>
            <a:pPr lvl="2" eaLnBrk="1" hangingPunct="1">
              <a:lnSpc>
                <a:spcPct val="80000"/>
              </a:lnSpc>
            </a:pPr>
            <a:r>
              <a:rPr lang="es-ES" dirty="0" smtClean="0"/>
              <a:t>Recomendación: Establecer en el Plan de acción quién debe verificar la eficacia y cómo</a:t>
            </a:r>
          </a:p>
          <a:p>
            <a:pPr lvl="2" eaLnBrk="1" hangingPunct="1">
              <a:lnSpc>
                <a:spcPct val="80000"/>
              </a:lnSpc>
              <a:buFont typeface="Wingdings" pitchFamily="2" charset="2"/>
              <a:buNone/>
            </a:pPr>
            <a:endParaRPr lang="es-ES" dirty="0" smtClean="0"/>
          </a:p>
          <a:p>
            <a:pPr lvl="2" eaLnBrk="1" hangingPunct="1">
              <a:lnSpc>
                <a:spcPct val="80000"/>
              </a:lnSpc>
              <a:buFont typeface="Wingdings" pitchFamily="2" charset="2"/>
              <a:buNone/>
            </a:pPr>
            <a:r>
              <a:rPr lang="es-ES" b="1" u="sng" dirty="0" smtClean="0"/>
              <a:t>¿Qué sucede en general?</a:t>
            </a:r>
          </a:p>
          <a:p>
            <a:pPr lvl="2" eaLnBrk="1" hangingPunct="1">
              <a:lnSpc>
                <a:spcPct val="80000"/>
              </a:lnSpc>
            </a:pPr>
            <a:r>
              <a:rPr lang="es-ES" dirty="0" smtClean="0"/>
              <a:t>No se establece previamente la forma y el tiempo en que se realizará la evaluación de eficacia.</a:t>
            </a:r>
          </a:p>
          <a:p>
            <a:pPr lvl="2" eaLnBrk="1" hangingPunct="1">
              <a:lnSpc>
                <a:spcPct val="80000"/>
              </a:lnSpc>
            </a:pPr>
            <a:r>
              <a:rPr lang="es-ES" dirty="0" smtClean="0"/>
              <a:t>Falta definir un responsable</a:t>
            </a:r>
          </a:p>
          <a:p>
            <a:pPr lvl="2" eaLnBrk="1" hangingPunct="1">
              <a:lnSpc>
                <a:spcPct val="80000"/>
              </a:lnSpc>
            </a:pPr>
            <a:r>
              <a:rPr lang="es-ES" u="sng" dirty="0" smtClean="0"/>
              <a:t>En algunos casos se confunde verificación de eficacia con verificación de implementación del Plan de Acción, esto sucede generalmente cuando se trata solo de una corrección, pero que se definió como acción correctiva.</a:t>
            </a:r>
          </a:p>
          <a:p>
            <a:endParaRPr lang="es-AR" sz="2400"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a:xfrm>
            <a:off x="685800" y="0"/>
            <a:ext cx="7772400" cy="1143000"/>
          </a:xfrm>
        </p:spPr>
        <p:txBody>
          <a:bodyPr>
            <a:normAutofit fontScale="90000"/>
          </a:bodyPr>
          <a:lstStyle/>
          <a:p>
            <a:r>
              <a:rPr lang="es-AR" smtClean="0"/>
              <a:t>Tratamiento de quejas y reclamos</a:t>
            </a:r>
          </a:p>
        </p:txBody>
      </p:sp>
      <p:sp>
        <p:nvSpPr>
          <p:cNvPr id="39939" name="2 Marcador de contenido"/>
          <p:cNvSpPr>
            <a:spLocks noGrp="1"/>
          </p:cNvSpPr>
          <p:nvPr>
            <p:ph idx="1"/>
          </p:nvPr>
        </p:nvSpPr>
        <p:spPr>
          <a:xfrm>
            <a:off x="0" y="1314450"/>
            <a:ext cx="9144000" cy="4400550"/>
          </a:xfrm>
        </p:spPr>
        <p:txBody>
          <a:bodyPr>
            <a:normAutofit fontScale="92500" lnSpcReduction="20000"/>
          </a:bodyPr>
          <a:lstStyle/>
          <a:p>
            <a:r>
              <a:rPr lang="es-AR" sz="3100" smtClean="0"/>
              <a:t>De acuerdo a la Norma ISO 9001 se deben tratar con acciones correctivas.</a:t>
            </a:r>
          </a:p>
          <a:p>
            <a:r>
              <a:rPr lang="es-AR" sz="3100" smtClean="0"/>
              <a:t>El tratamiento debe contemplar los pasos exigidos por el apartado 8.5.2 y el procedimiento respectivo (Acciones Correctivas).</a:t>
            </a:r>
          </a:p>
          <a:p>
            <a:r>
              <a:rPr lang="es-AR" sz="3100" smtClean="0"/>
              <a:t>Hay que verificar que luego de tratadas se comunique al cliente.</a:t>
            </a:r>
          </a:p>
          <a:p>
            <a:r>
              <a:rPr lang="es-AR" sz="3100" smtClean="0"/>
              <a:t>Hay que registrar todo el proceso.</a:t>
            </a:r>
          </a:p>
          <a:p>
            <a:r>
              <a:rPr lang="es-AR" sz="3100" smtClean="0"/>
              <a:t>Puede que algunas quejas no sean pertinentes y no corresponda tratarlas, hay que documentar esta situación y definir responsables de hacerlo.</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250825" y="1628775"/>
            <a:ext cx="8713788" cy="4752975"/>
          </a:xfrm>
        </p:spPr>
        <p:txBody>
          <a:bodyPr/>
          <a:lstStyle/>
          <a:p>
            <a:pPr eaLnBrk="1" hangingPunct="1">
              <a:lnSpc>
                <a:spcPct val="90000"/>
              </a:lnSpc>
              <a:buFont typeface="Wingdings" pitchFamily="2" charset="2"/>
              <a:buNone/>
            </a:pPr>
            <a:r>
              <a:rPr lang="es-ES" sz="2400" smtClean="0"/>
              <a:t>Existen numerosos métodos para el análisis de causa, todo depende de la cantidad y tipo de datos que disponemos para el análisis. La clave es capacitar en el análisis de datos.</a:t>
            </a:r>
          </a:p>
          <a:p>
            <a:pPr eaLnBrk="1" hangingPunct="1">
              <a:lnSpc>
                <a:spcPct val="90000"/>
              </a:lnSpc>
              <a:buFont typeface="Wingdings" pitchFamily="2" charset="2"/>
              <a:buNone/>
            </a:pPr>
            <a:endParaRPr lang="es-ES" sz="2400" smtClean="0"/>
          </a:p>
          <a:p>
            <a:pPr eaLnBrk="1" hangingPunct="1">
              <a:lnSpc>
                <a:spcPct val="90000"/>
              </a:lnSpc>
              <a:buFont typeface="Wingdings" pitchFamily="2" charset="2"/>
              <a:buNone/>
            </a:pPr>
            <a:r>
              <a:rPr lang="es-ES" sz="2400" smtClean="0"/>
              <a:t>Métodos o herramientas:</a:t>
            </a:r>
          </a:p>
          <a:p>
            <a:pPr eaLnBrk="1" hangingPunct="1">
              <a:lnSpc>
                <a:spcPct val="90000"/>
              </a:lnSpc>
            </a:pPr>
            <a:r>
              <a:rPr lang="es-ES" sz="2400" smtClean="0"/>
              <a:t>Lluvia de ideas </a:t>
            </a:r>
          </a:p>
          <a:p>
            <a:pPr eaLnBrk="1" hangingPunct="1">
              <a:lnSpc>
                <a:spcPct val="90000"/>
              </a:lnSpc>
            </a:pPr>
            <a:r>
              <a:rPr lang="es-ES" sz="2400" smtClean="0"/>
              <a:t>5 porqués </a:t>
            </a:r>
          </a:p>
          <a:p>
            <a:pPr eaLnBrk="1" hangingPunct="1">
              <a:lnSpc>
                <a:spcPct val="90000"/>
              </a:lnSpc>
            </a:pPr>
            <a:r>
              <a:rPr lang="es-ES" sz="2400" smtClean="0"/>
              <a:t>Pareto</a:t>
            </a:r>
          </a:p>
          <a:p>
            <a:pPr eaLnBrk="1" hangingPunct="1">
              <a:lnSpc>
                <a:spcPct val="90000"/>
              </a:lnSpc>
            </a:pPr>
            <a:r>
              <a:rPr lang="es-ES" sz="2400" smtClean="0"/>
              <a:t>Diagrama de afinidad o similitud. Estratificación</a:t>
            </a:r>
          </a:p>
          <a:p>
            <a:pPr eaLnBrk="1" hangingPunct="1">
              <a:lnSpc>
                <a:spcPct val="90000"/>
              </a:lnSpc>
            </a:pPr>
            <a:r>
              <a:rPr lang="es-ES" sz="2400" smtClean="0"/>
              <a:t>5W y 1H</a:t>
            </a:r>
          </a:p>
          <a:p>
            <a:pPr eaLnBrk="1" hangingPunct="1">
              <a:lnSpc>
                <a:spcPct val="90000"/>
              </a:lnSpc>
            </a:pPr>
            <a:r>
              <a:rPr lang="es-ES" sz="2400" smtClean="0"/>
              <a:t>Espina de pescado</a:t>
            </a:r>
          </a:p>
          <a:p>
            <a:pPr eaLnBrk="1" hangingPunct="1">
              <a:lnSpc>
                <a:spcPct val="90000"/>
              </a:lnSpc>
              <a:buFont typeface="Wingdings" pitchFamily="2" charset="2"/>
              <a:buNone/>
            </a:pPr>
            <a:endParaRPr lang="es-ES" sz="2400" smtClean="0"/>
          </a:p>
          <a:p>
            <a:pPr eaLnBrk="1" hangingPunct="1">
              <a:lnSpc>
                <a:spcPct val="90000"/>
              </a:lnSpc>
              <a:buFont typeface="Wingdings" pitchFamily="2" charset="2"/>
              <a:buNone/>
            </a:pPr>
            <a:endParaRPr lang="es-ES" sz="2400" smtClean="0"/>
          </a:p>
        </p:txBody>
      </p:sp>
      <p:sp>
        <p:nvSpPr>
          <p:cNvPr id="40963" name="1 Título"/>
          <p:cNvSpPr>
            <a:spLocks noGrp="1"/>
          </p:cNvSpPr>
          <p:nvPr>
            <p:ph type="title"/>
          </p:nvPr>
        </p:nvSpPr>
        <p:spPr>
          <a:xfrm>
            <a:off x="142875" y="188913"/>
            <a:ext cx="7772400" cy="1143000"/>
          </a:xfrm>
        </p:spPr>
        <p:txBody>
          <a:bodyPr>
            <a:normAutofit fontScale="90000"/>
          </a:bodyPr>
          <a:lstStyle/>
          <a:p>
            <a:r>
              <a:rPr lang="es-AR" smtClean="0"/>
              <a:t>MÉTODOS PARA EL ANÁLISIS DE CAUSA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357188"/>
            <a:ext cx="8769350" cy="595312"/>
          </a:xfrm>
        </p:spPr>
        <p:txBody>
          <a:bodyPr>
            <a:normAutofit fontScale="90000"/>
          </a:bodyPr>
          <a:lstStyle/>
          <a:p>
            <a:pPr eaLnBrk="1" hangingPunct="1"/>
            <a:r>
              <a:rPr lang="es-ES" smtClean="0"/>
              <a:t>	</a:t>
            </a:r>
            <a:r>
              <a:rPr lang="es-ES" u="sng" smtClean="0"/>
              <a:t>REPASANDO CONCEPTOS</a:t>
            </a:r>
            <a:r>
              <a:rPr lang="es-ES" smtClean="0"/>
              <a:t>…</a:t>
            </a:r>
            <a:br>
              <a:rPr lang="es-ES" smtClean="0"/>
            </a:br>
            <a:endParaRPr lang="es-ES" smtClean="0"/>
          </a:p>
        </p:txBody>
      </p:sp>
      <p:sp>
        <p:nvSpPr>
          <p:cNvPr id="12291" name="Rectangle 3"/>
          <p:cNvSpPr>
            <a:spLocks noGrp="1" noChangeArrowheads="1"/>
          </p:cNvSpPr>
          <p:nvPr>
            <p:ph type="body" idx="1"/>
          </p:nvPr>
        </p:nvSpPr>
        <p:spPr>
          <a:xfrm>
            <a:off x="285750" y="1500188"/>
            <a:ext cx="8362950" cy="2643187"/>
          </a:xfrm>
        </p:spPr>
        <p:txBody>
          <a:bodyPr>
            <a:noAutofit/>
          </a:bodyPr>
          <a:lstStyle/>
          <a:p>
            <a:pPr eaLnBrk="1" hangingPunct="1">
              <a:lnSpc>
                <a:spcPct val="80000"/>
              </a:lnSpc>
              <a:buFontTx/>
              <a:buNone/>
            </a:pPr>
            <a:r>
              <a:rPr lang="es-ES" u="sng" dirty="0" smtClean="0"/>
              <a:t>* NO CONFORMIDAD</a:t>
            </a:r>
            <a:r>
              <a:rPr lang="es-ES" dirty="0" smtClean="0"/>
              <a:t>: incumplimiento de un requisito, puede ser real (ocurrió) o potencial (hay pautas de que puede ocurrir).</a:t>
            </a:r>
          </a:p>
          <a:p>
            <a:pPr lvl="3" eaLnBrk="1" hangingPunct="1">
              <a:lnSpc>
                <a:spcPct val="80000"/>
              </a:lnSpc>
            </a:pPr>
            <a:r>
              <a:rPr lang="es-ES" sz="3200" u="sng" dirty="0" smtClean="0"/>
              <a:t>REQUISITO:</a:t>
            </a:r>
            <a:r>
              <a:rPr lang="es-ES" sz="3200" dirty="0" smtClean="0"/>
              <a:t> necesidad o expectativa establecida, que se declara, por ejemplo, en un documento.</a:t>
            </a:r>
          </a:p>
          <a:p>
            <a:pPr lvl="3" eaLnBrk="1" hangingPunct="1">
              <a:lnSpc>
                <a:spcPct val="80000"/>
              </a:lnSpc>
              <a:buNone/>
            </a:pPr>
            <a:endParaRPr lang="es-ES" sz="3200" dirty="0" smtClean="0"/>
          </a:p>
          <a:p>
            <a:pPr eaLnBrk="1" hangingPunct="1">
              <a:lnSpc>
                <a:spcPct val="80000"/>
              </a:lnSpc>
              <a:buFontTx/>
              <a:buNone/>
            </a:pPr>
            <a:r>
              <a:rPr lang="es-ES" u="sng" dirty="0" smtClean="0"/>
              <a:t>* PRODUCTO NO CONFORME: </a:t>
            </a:r>
            <a:r>
              <a:rPr lang="es-ES" dirty="0" smtClean="0"/>
              <a:t>producto que no cumple con los requisitos, se aplica a insumos, materias primas, productos en elaboración, productos terminados y productos en mano del cliente.</a:t>
            </a:r>
          </a:p>
          <a:p>
            <a:pPr eaLnBrk="1" hangingPunct="1">
              <a:lnSpc>
                <a:spcPct val="80000"/>
              </a:lnSpc>
              <a:buFont typeface="Wingdings" pitchFamily="2" charset="2"/>
              <a:buNone/>
            </a:pPr>
            <a:endParaRPr lang="es-E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a:xfrm>
            <a:off x="685800" y="-100013"/>
            <a:ext cx="7772400" cy="1143001"/>
          </a:xfrm>
        </p:spPr>
        <p:txBody>
          <a:bodyPr/>
          <a:lstStyle/>
          <a:p>
            <a:r>
              <a:rPr lang="es-AR" b="1" u="sng" smtClean="0"/>
              <a:t>LLUVIA DE IDEAS</a:t>
            </a:r>
          </a:p>
        </p:txBody>
      </p:sp>
      <p:sp>
        <p:nvSpPr>
          <p:cNvPr id="41987" name="2 Marcador de contenido"/>
          <p:cNvSpPr>
            <a:spLocks noGrp="1"/>
          </p:cNvSpPr>
          <p:nvPr>
            <p:ph idx="1"/>
          </p:nvPr>
        </p:nvSpPr>
        <p:spPr>
          <a:xfrm>
            <a:off x="0" y="1042988"/>
            <a:ext cx="9144000" cy="4114800"/>
          </a:xfrm>
        </p:spPr>
        <p:txBody>
          <a:bodyPr>
            <a:noAutofit/>
          </a:bodyPr>
          <a:lstStyle/>
          <a:p>
            <a:r>
              <a:rPr lang="es-AR" sz="2000" b="1" dirty="0" smtClean="0"/>
              <a:t>Solo aplicables en grupos de personas</a:t>
            </a:r>
          </a:p>
          <a:p>
            <a:r>
              <a:rPr lang="es-AR" sz="2000" b="1" dirty="0" smtClean="0"/>
              <a:t>Es un método inicial, se complementa con otros para seleccionar las causas finales</a:t>
            </a:r>
          </a:p>
          <a:p>
            <a:r>
              <a:rPr lang="es-AR" sz="2000" b="1" dirty="0" smtClean="0"/>
              <a:t>Debe haber un coordinador que lidera el debate, puede ser estructurada o sin estructurar</a:t>
            </a:r>
          </a:p>
          <a:p>
            <a:r>
              <a:rPr lang="es-AR" sz="2000" b="1" dirty="0" smtClean="0"/>
              <a:t>Las causas no se critican, se escriben tal cual.</a:t>
            </a:r>
          </a:p>
          <a:p>
            <a:r>
              <a:rPr lang="es-AR" sz="2000" b="1" dirty="0" smtClean="0"/>
              <a:t>No más de 15min de ideas, luego seguir con el método</a:t>
            </a:r>
          </a:p>
          <a:p>
            <a:r>
              <a:rPr lang="es-AR" sz="2000" b="1" dirty="0" smtClean="0"/>
              <a:t>Se presenta el problema y se van dando las causas</a:t>
            </a:r>
          </a:p>
          <a:p>
            <a:r>
              <a:rPr lang="es-AR" sz="2000" b="1" dirty="0" smtClean="0"/>
              <a:t>Las causas se escriben en pizarra u otro medio, a la vista de todos.</a:t>
            </a:r>
          </a:p>
          <a:p>
            <a:r>
              <a:rPr lang="es-AR" sz="2000" b="1" dirty="0" smtClean="0"/>
              <a:t>Se marcan: las repetidas (se registra la repetición, eso habla de que puede ser relevante).</a:t>
            </a:r>
          </a:p>
          <a:p>
            <a:r>
              <a:rPr lang="es-AR" sz="2000" b="1" dirty="0" smtClean="0"/>
              <a:t>Se pueden agrupar por: semejanza (hablan de lo mismo, tienen el mismo origen, pueden sintetizarse bajo una global) </a:t>
            </a:r>
          </a:p>
          <a:p>
            <a:r>
              <a:rPr lang="es-AR" sz="2000" b="1" dirty="0" smtClean="0"/>
              <a:t>Al inicio las causas deben ser numerosas y progresivamente mediante la afinidad, </a:t>
            </a:r>
            <a:r>
              <a:rPr lang="es-AR" sz="2000" b="1" dirty="0" err="1" smtClean="0"/>
              <a:t>Pareto</a:t>
            </a:r>
            <a:r>
              <a:rPr lang="es-AR" sz="2000" b="1" dirty="0" smtClean="0"/>
              <a:t>, espina de pescado y distinción de las poco frecuentes e improbables, debe quedar una lista reducida que es la que se debe gestionar.</a:t>
            </a:r>
          </a:p>
          <a:p>
            <a:endParaRPr lang="es-AR" sz="2000" b="1"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2 Marcador de contenido"/>
          <p:cNvSpPr>
            <a:spLocks noGrp="1"/>
          </p:cNvSpPr>
          <p:nvPr>
            <p:ph idx="1"/>
          </p:nvPr>
        </p:nvSpPr>
        <p:spPr>
          <a:xfrm>
            <a:off x="0" y="106363"/>
            <a:ext cx="9144000" cy="4114800"/>
          </a:xfrm>
        </p:spPr>
        <p:txBody>
          <a:bodyPr>
            <a:noAutofit/>
          </a:bodyPr>
          <a:lstStyle/>
          <a:p>
            <a:pPr algn="ctr">
              <a:buFontTx/>
              <a:buNone/>
            </a:pPr>
            <a:r>
              <a:rPr lang="es-AR" sz="2400" b="1" u="sng" dirty="0" smtClean="0"/>
              <a:t>5 PORQUÉS</a:t>
            </a:r>
          </a:p>
          <a:p>
            <a:pPr>
              <a:buFont typeface="Arial" charset="0"/>
              <a:buNone/>
            </a:pPr>
            <a:r>
              <a:rPr lang="es-AR" sz="2400" dirty="0" smtClean="0"/>
              <a:t>     No es imprescindible realizar las cinco preguntas, en </a:t>
            </a:r>
          </a:p>
          <a:p>
            <a:pPr>
              <a:buFont typeface="Arial" charset="0"/>
              <a:buNone/>
            </a:pPr>
            <a:r>
              <a:rPr lang="es-AR" sz="2400" dirty="0" smtClean="0"/>
              <a:t>     algunos casos en la tercera ya se dio con lo vital.</a:t>
            </a:r>
          </a:p>
          <a:p>
            <a:r>
              <a:rPr lang="es-AR" sz="2400" b="1" dirty="0" smtClean="0"/>
              <a:t>Si puedo solo contestar el primer porqué, seguramente estoy ante una “corrección” y no una “acción correctiva”.</a:t>
            </a:r>
          </a:p>
          <a:p>
            <a:r>
              <a:rPr lang="es-AR" sz="2400" dirty="0" smtClean="0"/>
              <a:t>Durante el proceso:</a:t>
            </a:r>
          </a:p>
          <a:p>
            <a:pPr lvl="1"/>
            <a:r>
              <a:rPr lang="es-AR" sz="2400" dirty="0" smtClean="0"/>
              <a:t> una persona debe coordinar, es la que realiza las preguntas sucesivas, da la palabra y ordena el debate.</a:t>
            </a:r>
          </a:p>
          <a:p>
            <a:pPr lvl="1"/>
            <a:r>
              <a:rPr lang="es-AR" sz="2400" dirty="0" smtClean="0"/>
              <a:t>Se deben registrar las respuestas a cada pregunta para analizar todas las posibilidades</a:t>
            </a:r>
          </a:p>
          <a:p>
            <a:pPr lvl="1"/>
            <a:r>
              <a:rPr lang="es-AR" sz="2400" dirty="0" smtClean="0"/>
              <a:t>Recomendable escribir en pizarrón u otro medio y luego ir descartando respuestas y dejando las de mayor consenso.</a:t>
            </a:r>
          </a:p>
          <a:p>
            <a:pPr lvl="1"/>
            <a:r>
              <a:rPr lang="es-AR" sz="2400" dirty="0" smtClean="0"/>
              <a:t>registrar las preguntas y las respuestas finales seleccionadas para que respalden documentalmente el análisis de causa.</a:t>
            </a:r>
          </a:p>
          <a:p>
            <a:pPr lvl="1"/>
            <a:r>
              <a:rPr lang="es-AR" sz="2400" dirty="0" smtClean="0"/>
              <a:t>Nunca puede realizarlo una sola persona.</a:t>
            </a:r>
          </a:p>
          <a:p>
            <a:endParaRPr lang="es-AR" sz="24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2 Marcador de contenido"/>
          <p:cNvSpPr>
            <a:spLocks noGrp="1"/>
          </p:cNvSpPr>
          <p:nvPr>
            <p:ph idx="1"/>
          </p:nvPr>
        </p:nvSpPr>
        <p:spPr/>
        <p:txBody>
          <a:bodyPr/>
          <a:lstStyle/>
          <a:p>
            <a:endParaRPr lang="es-AR" smtClean="0"/>
          </a:p>
          <a:p>
            <a:endParaRPr lang="es-AR" smtClean="0"/>
          </a:p>
        </p:txBody>
      </p:sp>
      <p:graphicFrame>
        <p:nvGraphicFramePr>
          <p:cNvPr id="6" name="5 Tabla"/>
          <p:cNvGraphicFramePr>
            <a:graphicFrameLocks noGrp="1"/>
          </p:cNvGraphicFramePr>
          <p:nvPr/>
        </p:nvGraphicFramePr>
        <p:xfrm>
          <a:off x="504825" y="428625"/>
          <a:ext cx="8496944" cy="6162533"/>
        </p:xfrm>
        <a:graphic>
          <a:graphicData uri="http://schemas.openxmlformats.org/drawingml/2006/table">
            <a:tbl>
              <a:tblPr firstRow="1" bandRow="1">
                <a:tableStyleId>{5C22544A-7EE6-4342-B048-85BDC9FD1C3A}</a:tableStyleId>
              </a:tblPr>
              <a:tblGrid>
                <a:gridCol w="4248472"/>
                <a:gridCol w="4248472"/>
              </a:tblGrid>
              <a:tr h="334110">
                <a:tc>
                  <a:txBody>
                    <a:bodyPr/>
                    <a:lstStyle/>
                    <a:p>
                      <a:r>
                        <a:rPr lang="es-AR" dirty="0" smtClean="0">
                          <a:solidFill>
                            <a:srgbClr val="002060"/>
                          </a:solidFill>
                        </a:rPr>
                        <a:t>PREGUNTA</a:t>
                      </a:r>
                      <a:endParaRPr lang="es-AR" dirty="0">
                        <a:solidFill>
                          <a:srgbClr val="002060"/>
                        </a:solidFill>
                      </a:endParaRPr>
                    </a:p>
                  </a:txBody>
                  <a:tcPr>
                    <a:solidFill>
                      <a:schemeClr val="bg1"/>
                    </a:solidFill>
                  </a:tcPr>
                </a:tc>
                <a:tc>
                  <a:txBody>
                    <a:bodyPr/>
                    <a:lstStyle/>
                    <a:p>
                      <a:r>
                        <a:rPr lang="es-AR" dirty="0" smtClean="0">
                          <a:solidFill>
                            <a:srgbClr val="002060"/>
                          </a:solidFill>
                        </a:rPr>
                        <a:t>RESPUESTA Y ACCIÓN</a:t>
                      </a:r>
                      <a:endParaRPr lang="es-AR" dirty="0">
                        <a:solidFill>
                          <a:srgbClr val="002060"/>
                        </a:solidFill>
                      </a:endParaRPr>
                    </a:p>
                  </a:txBody>
                  <a:tcPr>
                    <a:solidFill>
                      <a:schemeClr val="bg1"/>
                    </a:solidFill>
                  </a:tcPr>
                </a:tc>
              </a:tr>
              <a:tr h="584693">
                <a:tc>
                  <a:txBody>
                    <a:bodyPr/>
                    <a:lstStyle/>
                    <a:p>
                      <a:r>
                        <a:rPr lang="es-AR" dirty="0" smtClean="0">
                          <a:solidFill>
                            <a:srgbClr val="002060"/>
                          </a:solidFill>
                        </a:rPr>
                        <a:t>Porqué</a:t>
                      </a:r>
                      <a:r>
                        <a:rPr lang="es-AR" baseline="0" dirty="0" smtClean="0">
                          <a:solidFill>
                            <a:srgbClr val="002060"/>
                          </a:solidFill>
                        </a:rPr>
                        <a:t> se rompió la PC de Contaduría?</a:t>
                      </a:r>
                      <a:endParaRPr lang="es-AR" dirty="0">
                        <a:solidFill>
                          <a:srgbClr val="002060"/>
                        </a:solidFill>
                      </a:endParaRPr>
                    </a:p>
                  </a:txBody>
                  <a:tcPr>
                    <a:solidFill>
                      <a:schemeClr val="bg1"/>
                    </a:solidFill>
                  </a:tcPr>
                </a:tc>
                <a:tc>
                  <a:txBody>
                    <a:bodyPr/>
                    <a:lstStyle/>
                    <a:p>
                      <a:r>
                        <a:rPr lang="es-AR" dirty="0" smtClean="0">
                          <a:solidFill>
                            <a:srgbClr val="002060"/>
                          </a:solidFill>
                        </a:rPr>
                        <a:t>Por una sobrecarga</a:t>
                      </a:r>
                      <a:r>
                        <a:rPr lang="es-AR" baseline="0" dirty="0" smtClean="0">
                          <a:solidFill>
                            <a:srgbClr val="002060"/>
                          </a:solidFill>
                        </a:rPr>
                        <a:t> de tensión</a:t>
                      </a:r>
                      <a:endParaRPr lang="es-AR" dirty="0">
                        <a:solidFill>
                          <a:srgbClr val="002060"/>
                        </a:solidFill>
                      </a:endParaRPr>
                    </a:p>
                  </a:txBody>
                  <a:tcPr>
                    <a:solidFill>
                      <a:schemeClr val="bg1"/>
                    </a:solidFill>
                  </a:tcPr>
                </a:tc>
              </a:tr>
              <a:tr h="835275">
                <a:tc>
                  <a:txBody>
                    <a:bodyPr/>
                    <a:lstStyle/>
                    <a:p>
                      <a:endParaRPr lang="es-AR" dirty="0" smtClean="0">
                        <a:solidFill>
                          <a:srgbClr val="002060"/>
                        </a:solidFill>
                      </a:endParaRPr>
                    </a:p>
                    <a:p>
                      <a:r>
                        <a:rPr lang="es-AR" dirty="0" smtClean="0">
                          <a:solidFill>
                            <a:srgbClr val="002060"/>
                          </a:solidFill>
                        </a:rPr>
                        <a:t>Porqué hubo una sobrecarga de tensión?</a:t>
                      </a:r>
                      <a:endParaRPr lang="es-AR" dirty="0">
                        <a:solidFill>
                          <a:srgbClr val="002060"/>
                        </a:solidFill>
                      </a:endParaRPr>
                    </a:p>
                  </a:txBody>
                  <a:tcPr>
                    <a:solidFill>
                      <a:schemeClr val="bg1"/>
                    </a:solidFill>
                  </a:tcPr>
                </a:tc>
                <a:tc>
                  <a:txBody>
                    <a:bodyPr/>
                    <a:lstStyle/>
                    <a:p>
                      <a:endParaRPr lang="es-AR" dirty="0" smtClean="0">
                        <a:solidFill>
                          <a:srgbClr val="002060"/>
                        </a:solidFill>
                      </a:endParaRPr>
                    </a:p>
                    <a:p>
                      <a:r>
                        <a:rPr lang="es-AR" dirty="0" smtClean="0">
                          <a:solidFill>
                            <a:srgbClr val="002060"/>
                          </a:solidFill>
                        </a:rPr>
                        <a:t>Porque hubo una falla eléctrica en el sistema externo e ingresó</a:t>
                      </a:r>
                      <a:r>
                        <a:rPr lang="es-AR" baseline="0" dirty="0" smtClean="0">
                          <a:solidFill>
                            <a:srgbClr val="002060"/>
                          </a:solidFill>
                        </a:rPr>
                        <a:t> la sobrecarga</a:t>
                      </a:r>
                      <a:endParaRPr lang="es-AR" dirty="0">
                        <a:solidFill>
                          <a:srgbClr val="002060"/>
                        </a:solidFill>
                      </a:endParaRPr>
                    </a:p>
                  </a:txBody>
                  <a:tcPr>
                    <a:solidFill>
                      <a:schemeClr val="bg1"/>
                    </a:solidFill>
                  </a:tcPr>
                </a:tc>
              </a:tr>
              <a:tr h="584693">
                <a:tc>
                  <a:txBody>
                    <a:bodyPr/>
                    <a:lstStyle/>
                    <a:p>
                      <a:endParaRPr lang="es-AR" dirty="0" smtClean="0">
                        <a:solidFill>
                          <a:srgbClr val="002060"/>
                        </a:solidFill>
                      </a:endParaRPr>
                    </a:p>
                    <a:p>
                      <a:r>
                        <a:rPr lang="es-AR" dirty="0" smtClean="0">
                          <a:solidFill>
                            <a:srgbClr val="002060"/>
                          </a:solidFill>
                        </a:rPr>
                        <a:t>Porqué ingresó la sobrecarga?</a:t>
                      </a:r>
                      <a:endParaRPr lang="es-AR" dirty="0">
                        <a:solidFill>
                          <a:srgbClr val="002060"/>
                        </a:solidFill>
                      </a:endParaRPr>
                    </a:p>
                  </a:txBody>
                  <a:tcPr>
                    <a:solidFill>
                      <a:schemeClr val="bg1"/>
                    </a:solidFill>
                  </a:tcPr>
                </a:tc>
                <a:tc>
                  <a:txBody>
                    <a:bodyPr/>
                    <a:lstStyle/>
                    <a:p>
                      <a:endParaRPr lang="es-AR" dirty="0" smtClean="0">
                        <a:solidFill>
                          <a:srgbClr val="002060"/>
                        </a:solidFill>
                      </a:endParaRPr>
                    </a:p>
                    <a:p>
                      <a:r>
                        <a:rPr lang="es-AR" dirty="0" smtClean="0">
                          <a:solidFill>
                            <a:srgbClr val="002060"/>
                          </a:solidFill>
                        </a:rPr>
                        <a:t>Porqué no tenemos mecanismos contra eso</a:t>
                      </a:r>
                      <a:endParaRPr lang="es-AR" dirty="0">
                        <a:solidFill>
                          <a:srgbClr val="002060"/>
                        </a:solidFill>
                      </a:endParaRPr>
                    </a:p>
                  </a:txBody>
                  <a:tcPr>
                    <a:solidFill>
                      <a:schemeClr val="bg1"/>
                    </a:solidFill>
                  </a:tcPr>
                </a:tc>
              </a:tr>
              <a:tr h="1085858">
                <a:tc>
                  <a:txBody>
                    <a:bodyPr/>
                    <a:lstStyle/>
                    <a:p>
                      <a:endParaRPr lang="es-AR" dirty="0" smtClean="0">
                        <a:solidFill>
                          <a:srgbClr val="002060"/>
                        </a:solidFill>
                      </a:endParaRPr>
                    </a:p>
                    <a:p>
                      <a:endParaRPr lang="es-AR" dirty="0" smtClean="0">
                        <a:solidFill>
                          <a:srgbClr val="002060"/>
                        </a:solidFill>
                      </a:endParaRPr>
                    </a:p>
                    <a:p>
                      <a:r>
                        <a:rPr lang="es-AR" dirty="0" smtClean="0">
                          <a:solidFill>
                            <a:srgbClr val="002060"/>
                          </a:solidFill>
                        </a:rPr>
                        <a:t>Porque no tenemos?</a:t>
                      </a:r>
                      <a:endParaRPr lang="es-AR" dirty="0">
                        <a:solidFill>
                          <a:srgbClr val="002060"/>
                        </a:solidFill>
                      </a:endParaRPr>
                    </a:p>
                  </a:txBody>
                  <a:tcPr>
                    <a:solidFill>
                      <a:schemeClr val="bg1"/>
                    </a:solidFill>
                  </a:tcPr>
                </a:tc>
                <a:tc>
                  <a:txBody>
                    <a:bodyPr/>
                    <a:lstStyle/>
                    <a:p>
                      <a:endParaRPr lang="es-AR" dirty="0" smtClean="0">
                        <a:solidFill>
                          <a:srgbClr val="002060"/>
                        </a:solidFill>
                      </a:endParaRPr>
                    </a:p>
                    <a:p>
                      <a:endParaRPr lang="es-AR" dirty="0" smtClean="0">
                        <a:solidFill>
                          <a:srgbClr val="002060"/>
                        </a:solidFill>
                      </a:endParaRPr>
                    </a:p>
                    <a:p>
                      <a:r>
                        <a:rPr lang="es-AR" dirty="0" smtClean="0">
                          <a:solidFill>
                            <a:srgbClr val="002060"/>
                          </a:solidFill>
                        </a:rPr>
                        <a:t>Porque el</a:t>
                      </a:r>
                      <a:r>
                        <a:rPr lang="es-AR" baseline="0" dirty="0" smtClean="0">
                          <a:solidFill>
                            <a:srgbClr val="002060"/>
                          </a:solidFill>
                        </a:rPr>
                        <a:t> sector de Mantenimiento no lo propuso</a:t>
                      </a:r>
                      <a:endParaRPr lang="es-AR" dirty="0">
                        <a:solidFill>
                          <a:srgbClr val="002060"/>
                        </a:solidFill>
                      </a:endParaRPr>
                    </a:p>
                  </a:txBody>
                  <a:tcPr>
                    <a:solidFill>
                      <a:schemeClr val="bg1"/>
                    </a:solidFill>
                  </a:tcPr>
                </a:tc>
              </a:tr>
              <a:tr h="584693">
                <a:tc>
                  <a:txBody>
                    <a:bodyPr/>
                    <a:lstStyle/>
                    <a:p>
                      <a:endParaRPr lang="es-AR" dirty="0" smtClean="0">
                        <a:solidFill>
                          <a:srgbClr val="002060"/>
                        </a:solidFill>
                      </a:endParaRPr>
                    </a:p>
                    <a:p>
                      <a:r>
                        <a:rPr lang="es-AR" dirty="0" smtClean="0">
                          <a:solidFill>
                            <a:srgbClr val="002060"/>
                          </a:solidFill>
                        </a:rPr>
                        <a:t>Porqué no lo propuso?</a:t>
                      </a:r>
                      <a:endParaRPr lang="es-AR" dirty="0">
                        <a:solidFill>
                          <a:srgbClr val="002060"/>
                        </a:solidFill>
                      </a:endParaRPr>
                    </a:p>
                  </a:txBody>
                  <a:tcPr>
                    <a:solidFill>
                      <a:schemeClr val="bg1"/>
                    </a:solidFill>
                  </a:tcPr>
                </a:tc>
                <a:tc>
                  <a:txBody>
                    <a:bodyPr/>
                    <a:lstStyle/>
                    <a:p>
                      <a:endParaRPr lang="es-AR" dirty="0" smtClean="0">
                        <a:solidFill>
                          <a:srgbClr val="002060"/>
                        </a:solidFill>
                      </a:endParaRPr>
                    </a:p>
                    <a:p>
                      <a:r>
                        <a:rPr lang="es-AR" dirty="0" smtClean="0">
                          <a:solidFill>
                            <a:srgbClr val="002060"/>
                          </a:solidFill>
                        </a:rPr>
                        <a:t>Porque consideraba que no era necesario</a:t>
                      </a:r>
                      <a:endParaRPr lang="es-AR" dirty="0">
                        <a:solidFill>
                          <a:srgbClr val="002060"/>
                        </a:solidFill>
                      </a:endParaRPr>
                    </a:p>
                  </a:txBody>
                  <a:tcPr>
                    <a:solidFill>
                      <a:schemeClr val="bg1"/>
                    </a:solidFill>
                  </a:tcPr>
                </a:tc>
              </a:tr>
              <a:tr h="835275">
                <a:tc>
                  <a:txBody>
                    <a:bodyPr/>
                    <a:lstStyle/>
                    <a:p>
                      <a:endParaRPr lang="es-AR" dirty="0" smtClean="0">
                        <a:solidFill>
                          <a:srgbClr val="002060"/>
                        </a:solidFill>
                      </a:endParaRPr>
                    </a:p>
                    <a:p>
                      <a:r>
                        <a:rPr lang="es-AR" dirty="0" smtClean="0">
                          <a:solidFill>
                            <a:srgbClr val="002060"/>
                          </a:solidFill>
                        </a:rPr>
                        <a:t>Acción Inmediata</a:t>
                      </a:r>
                      <a:endParaRPr lang="es-AR" dirty="0">
                        <a:solidFill>
                          <a:srgbClr val="002060"/>
                        </a:solidFill>
                      </a:endParaRPr>
                    </a:p>
                  </a:txBody>
                  <a:tcPr>
                    <a:solidFill>
                      <a:schemeClr val="bg1"/>
                    </a:solidFill>
                  </a:tcPr>
                </a:tc>
                <a:tc>
                  <a:txBody>
                    <a:bodyPr/>
                    <a:lstStyle/>
                    <a:p>
                      <a:endParaRPr lang="es-AR" dirty="0" smtClean="0">
                        <a:solidFill>
                          <a:srgbClr val="002060"/>
                        </a:solidFill>
                      </a:endParaRPr>
                    </a:p>
                    <a:p>
                      <a:r>
                        <a:rPr lang="es-AR" dirty="0" smtClean="0">
                          <a:solidFill>
                            <a:srgbClr val="002060"/>
                          </a:solidFill>
                        </a:rPr>
                        <a:t>Colocar sistema de protección para Contaduría</a:t>
                      </a:r>
                      <a:endParaRPr lang="es-AR" dirty="0">
                        <a:solidFill>
                          <a:srgbClr val="002060"/>
                        </a:solidFill>
                      </a:endParaRPr>
                    </a:p>
                  </a:txBody>
                  <a:tcPr>
                    <a:solidFill>
                      <a:schemeClr val="bg1"/>
                    </a:solidFill>
                  </a:tcPr>
                </a:tc>
              </a:tr>
              <a:tr h="584693">
                <a:tc>
                  <a:txBody>
                    <a:bodyPr/>
                    <a:lstStyle/>
                    <a:p>
                      <a:r>
                        <a:rPr lang="es-AR" dirty="0" smtClean="0">
                          <a:solidFill>
                            <a:srgbClr val="002060"/>
                          </a:solidFill>
                        </a:rPr>
                        <a:t>Acción preventiva</a:t>
                      </a:r>
                      <a:endParaRPr lang="es-AR" dirty="0">
                        <a:solidFill>
                          <a:srgbClr val="002060"/>
                        </a:solidFill>
                      </a:endParaRPr>
                    </a:p>
                  </a:txBody>
                  <a:tcPr>
                    <a:solidFill>
                      <a:schemeClr val="bg1"/>
                    </a:solidFill>
                  </a:tcPr>
                </a:tc>
                <a:tc>
                  <a:txBody>
                    <a:bodyPr/>
                    <a:lstStyle/>
                    <a:p>
                      <a:r>
                        <a:rPr lang="es-AR" dirty="0" smtClean="0">
                          <a:solidFill>
                            <a:srgbClr val="002060"/>
                          </a:solidFill>
                        </a:rPr>
                        <a:t>Analizar en qué otros sectores del</a:t>
                      </a:r>
                      <a:r>
                        <a:rPr lang="es-AR" baseline="0" dirty="0" smtClean="0">
                          <a:solidFill>
                            <a:srgbClr val="002060"/>
                          </a:solidFill>
                        </a:rPr>
                        <a:t> Organismo </a:t>
                      </a:r>
                      <a:r>
                        <a:rPr lang="es-AR" dirty="0" smtClean="0">
                          <a:solidFill>
                            <a:srgbClr val="002060"/>
                          </a:solidFill>
                        </a:rPr>
                        <a:t>es necesario colocar protecciones</a:t>
                      </a:r>
                      <a:endParaRPr lang="es-AR" dirty="0">
                        <a:solidFill>
                          <a:srgbClr val="002060"/>
                        </a:solidFill>
                      </a:endParaRPr>
                    </a:p>
                  </a:txBody>
                  <a:tcP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2 Marcador de contenido"/>
          <p:cNvSpPr>
            <a:spLocks noGrp="1"/>
          </p:cNvSpPr>
          <p:nvPr>
            <p:ph idx="1"/>
          </p:nvPr>
        </p:nvSpPr>
        <p:spPr>
          <a:xfrm>
            <a:off x="179388" y="214290"/>
            <a:ext cx="8713787" cy="4114800"/>
          </a:xfrm>
        </p:spPr>
        <p:txBody>
          <a:bodyPr>
            <a:noAutofit/>
          </a:bodyPr>
          <a:lstStyle/>
          <a:p>
            <a:pPr algn="ctr">
              <a:buFontTx/>
              <a:buNone/>
            </a:pPr>
            <a:r>
              <a:rPr lang="es-AR" sz="2800" b="1" u="sng" dirty="0" smtClean="0"/>
              <a:t>PARETO</a:t>
            </a:r>
          </a:p>
          <a:p>
            <a:pPr>
              <a:buFontTx/>
              <a:buNone/>
            </a:pPr>
            <a:endParaRPr lang="es-MX" sz="2800" dirty="0" smtClean="0"/>
          </a:p>
          <a:p>
            <a:pPr>
              <a:buFontTx/>
              <a:buNone/>
            </a:pPr>
            <a:r>
              <a:rPr lang="es-MX" sz="2800" dirty="0" smtClean="0"/>
              <a:t>  Se aplica a continuación de una lluvia de ideas.</a:t>
            </a:r>
          </a:p>
          <a:p>
            <a:pPr>
              <a:buFontTx/>
              <a:buNone/>
            </a:pPr>
            <a:r>
              <a:rPr lang="es-MX" sz="2800" dirty="0" smtClean="0"/>
              <a:t>Un análisis de </a:t>
            </a:r>
            <a:r>
              <a:rPr lang="es-MX" sz="2800" dirty="0" err="1" smtClean="0"/>
              <a:t>Pareto</a:t>
            </a:r>
            <a:r>
              <a:rPr lang="es-MX" sz="2800" dirty="0" smtClean="0"/>
              <a:t> permite demostrar  que unos pocos ítem (20%) son responsables de la mayor parte de los problemas (80%), es decir que existen pocos ítem vitales y muchos ítem triviales.</a:t>
            </a:r>
            <a:endParaRPr lang="es-AR" sz="2800" dirty="0" smtClean="0"/>
          </a:p>
          <a:p>
            <a:pPr>
              <a:buFontTx/>
              <a:buNone/>
            </a:pPr>
            <a:endParaRPr lang="es-AR" sz="2800" dirty="0" smtClean="0"/>
          </a:p>
          <a:p>
            <a:pPr algn="ctr">
              <a:buFontTx/>
              <a:buNone/>
            </a:pPr>
            <a:r>
              <a:rPr lang="es-AR" sz="2800" b="1" dirty="0" smtClean="0"/>
              <a:t>“solo el 20% de las causas que originan un problema, afectan al 80% del problema”.</a:t>
            </a:r>
          </a:p>
          <a:p>
            <a:pPr>
              <a:buFontTx/>
              <a:buNone/>
            </a:pPr>
            <a:endParaRPr lang="es-AR" sz="2800" dirty="0" smtClean="0"/>
          </a:p>
          <a:p>
            <a:r>
              <a:rPr lang="es-AR" sz="2800" dirty="0" smtClean="0"/>
              <a:t>El análisis de causa debería permitir detectar este 20% de causas vitales.</a:t>
            </a:r>
          </a:p>
          <a:p>
            <a:pPr>
              <a:buFontTx/>
              <a:buNone/>
            </a:pPr>
            <a:endParaRPr lang="es-AR" sz="2800" dirty="0" smtClean="0"/>
          </a:p>
          <a:p>
            <a:r>
              <a:rPr lang="es-AR" sz="2800" dirty="0" smtClean="0"/>
              <a:t>Cuando se tienen datos numéricos resulta más fácil aplicar este método</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a:spLocks noGrp="1"/>
          </p:cNvSpPr>
          <p:nvPr>
            <p:ph type="title"/>
          </p:nvPr>
        </p:nvSpPr>
        <p:spPr>
          <a:xfrm>
            <a:off x="685800" y="44450"/>
            <a:ext cx="8172480" cy="1143000"/>
          </a:xfrm>
        </p:spPr>
        <p:txBody>
          <a:bodyPr>
            <a:normAutofit fontScale="90000"/>
          </a:bodyPr>
          <a:lstStyle/>
          <a:p>
            <a:r>
              <a:rPr lang="es-AR" b="1" u="sng" dirty="0" smtClean="0"/>
              <a:t>DIAGRAMA DE AFINIDAD/ESTRATOS</a:t>
            </a:r>
          </a:p>
        </p:txBody>
      </p:sp>
      <p:sp>
        <p:nvSpPr>
          <p:cNvPr id="47107" name="2 Marcador de contenido"/>
          <p:cNvSpPr>
            <a:spLocks noGrp="1"/>
          </p:cNvSpPr>
          <p:nvPr>
            <p:ph idx="1"/>
          </p:nvPr>
        </p:nvSpPr>
        <p:spPr>
          <a:xfrm>
            <a:off x="0" y="1052513"/>
            <a:ext cx="9144000" cy="4114800"/>
          </a:xfrm>
        </p:spPr>
        <p:txBody>
          <a:bodyPr/>
          <a:lstStyle/>
          <a:p>
            <a:pPr>
              <a:buFontTx/>
              <a:buNone/>
            </a:pPr>
            <a:r>
              <a:rPr lang="es-MX" sz="2000" dirty="0" smtClean="0"/>
              <a:t>     Permite a partir de un conjunto de ideas que pueden provenir de una </a:t>
            </a:r>
          </a:p>
          <a:p>
            <a:pPr>
              <a:buFontTx/>
              <a:buNone/>
            </a:pPr>
            <a:r>
              <a:rPr lang="es-MX" sz="2000" dirty="0" smtClean="0"/>
              <a:t>      tormenta de ideas, ordenarlas en agrupaciones por alguna afinidad o estratos.</a:t>
            </a:r>
          </a:p>
          <a:p>
            <a:pPr>
              <a:buFontTx/>
              <a:buNone/>
            </a:pPr>
            <a:endParaRPr lang="es-AR" sz="2000" dirty="0" smtClean="0"/>
          </a:p>
          <a:p>
            <a:pPr>
              <a:buFontTx/>
              <a:buNone/>
            </a:pPr>
            <a:r>
              <a:rPr lang="es-MX" sz="2000" dirty="0" smtClean="0"/>
              <a:t>Se observan las ideas, que pueden estar volcadas en una pizarra u otro medio y en base a ello se sugieren frases que puedan agruparlas. </a:t>
            </a:r>
          </a:p>
          <a:p>
            <a:pPr>
              <a:buFontTx/>
              <a:buNone/>
            </a:pPr>
            <a:endParaRPr lang="es-MX" sz="2000" dirty="0" smtClean="0"/>
          </a:p>
          <a:p>
            <a:pPr>
              <a:buFontTx/>
              <a:buNone/>
            </a:pPr>
            <a:r>
              <a:rPr lang="es-MX" sz="2000" dirty="0" smtClean="0"/>
              <a:t>A estas frases se las coloca encabezando columnas y a partir de ello las ideas se ordenan colocándolas debajo de la frase más relacionada.</a:t>
            </a:r>
            <a:endParaRPr lang="es-AR" sz="2000" dirty="0" smtClean="0"/>
          </a:p>
        </p:txBody>
      </p:sp>
      <p:sp>
        <p:nvSpPr>
          <p:cNvPr id="5" name="2 Marcador de contenido"/>
          <p:cNvSpPr txBox="1">
            <a:spLocks/>
          </p:cNvSpPr>
          <p:nvPr/>
        </p:nvSpPr>
        <p:spPr bwMode="auto">
          <a:xfrm>
            <a:off x="395288" y="4149725"/>
            <a:ext cx="2736850" cy="1727200"/>
          </a:xfrm>
          <a:prstGeom prst="rect">
            <a:avLst/>
          </a:prstGeom>
          <a:noFill/>
          <a:ln w="9525">
            <a:noFill/>
            <a:miter lim="800000"/>
            <a:headEnd/>
            <a:tailEnd/>
          </a:ln>
        </p:spPr>
        <p:txBody>
          <a:bodyPr/>
          <a:lstStyle/>
          <a:p>
            <a:pPr marL="342900" indent="-342900" algn="ctr" eaLnBrk="0" hangingPunct="0">
              <a:spcBef>
                <a:spcPct val="20000"/>
              </a:spcBef>
              <a:defRPr/>
            </a:pPr>
            <a:r>
              <a:rPr lang="es-MX" sz="2000" b="1" u="sng" kern="0" dirty="0">
                <a:latin typeface="+mn-lt"/>
                <a:cs typeface="+mn-cs"/>
              </a:rPr>
              <a:t>Personal</a:t>
            </a:r>
            <a:endParaRPr lang="es-AR" sz="2000" b="1" u="sng" kern="0" dirty="0">
              <a:latin typeface="+mn-lt"/>
              <a:cs typeface="+mn-cs"/>
            </a:endParaRPr>
          </a:p>
          <a:p>
            <a:pPr marL="342900" indent="-342900" eaLnBrk="0" hangingPunct="0">
              <a:spcBef>
                <a:spcPct val="20000"/>
              </a:spcBef>
              <a:defRPr/>
            </a:pPr>
            <a:r>
              <a:rPr lang="es-MX" sz="2000" kern="0" dirty="0">
                <a:latin typeface="+mn-lt"/>
                <a:cs typeface="+mn-cs"/>
              </a:rPr>
              <a:t>Falta capacitación</a:t>
            </a:r>
            <a:endParaRPr lang="es-AR" sz="2000" kern="0" dirty="0">
              <a:latin typeface="+mn-lt"/>
              <a:cs typeface="+mn-cs"/>
            </a:endParaRPr>
          </a:p>
          <a:p>
            <a:pPr marL="342900" indent="-342900" eaLnBrk="0" hangingPunct="0">
              <a:spcBef>
                <a:spcPct val="20000"/>
              </a:spcBef>
              <a:defRPr/>
            </a:pPr>
            <a:r>
              <a:rPr lang="es-MX" sz="2000" kern="0" dirty="0">
                <a:latin typeface="+mn-lt"/>
                <a:cs typeface="+mn-cs"/>
              </a:rPr>
              <a:t>Falta de procedimientos</a:t>
            </a:r>
            <a:endParaRPr lang="es-AR" sz="2000" kern="0" dirty="0">
              <a:latin typeface="+mn-lt"/>
              <a:cs typeface="+mn-cs"/>
            </a:endParaRPr>
          </a:p>
          <a:p>
            <a:pPr marL="342900" indent="-342900" eaLnBrk="0" hangingPunct="0">
              <a:spcBef>
                <a:spcPct val="20000"/>
              </a:spcBef>
              <a:defRPr/>
            </a:pPr>
            <a:r>
              <a:rPr lang="es-MX" sz="2000" kern="0" dirty="0">
                <a:latin typeface="+mn-lt"/>
                <a:cs typeface="+mn-cs"/>
              </a:rPr>
              <a:t>Poca motivación</a:t>
            </a:r>
            <a:endParaRPr lang="es-AR" sz="2000" kern="0" dirty="0">
              <a:latin typeface="+mn-lt"/>
              <a:cs typeface="+mn-cs"/>
            </a:endParaRPr>
          </a:p>
          <a:p>
            <a:pPr marL="342900" indent="-342900" eaLnBrk="0" hangingPunct="0">
              <a:spcBef>
                <a:spcPct val="20000"/>
              </a:spcBef>
              <a:defRPr/>
            </a:pPr>
            <a:endParaRPr lang="es-AR" sz="2000" kern="0" dirty="0">
              <a:latin typeface="+mn-lt"/>
              <a:cs typeface="+mn-cs"/>
            </a:endParaRPr>
          </a:p>
        </p:txBody>
      </p:sp>
      <p:sp>
        <p:nvSpPr>
          <p:cNvPr id="6" name="2 Marcador de contenido"/>
          <p:cNvSpPr txBox="1">
            <a:spLocks/>
          </p:cNvSpPr>
          <p:nvPr/>
        </p:nvSpPr>
        <p:spPr bwMode="auto">
          <a:xfrm>
            <a:off x="3203575" y="4221163"/>
            <a:ext cx="2736850" cy="1800225"/>
          </a:xfrm>
          <a:prstGeom prst="rect">
            <a:avLst/>
          </a:prstGeom>
          <a:noFill/>
          <a:ln w="9525">
            <a:noFill/>
            <a:miter lim="800000"/>
            <a:headEnd/>
            <a:tailEnd/>
          </a:ln>
        </p:spPr>
        <p:txBody>
          <a:bodyPr/>
          <a:lstStyle/>
          <a:p>
            <a:pPr marL="342900" indent="-342900" algn="ctr" eaLnBrk="0" hangingPunct="0">
              <a:spcBef>
                <a:spcPct val="20000"/>
              </a:spcBef>
              <a:defRPr/>
            </a:pPr>
            <a:r>
              <a:rPr lang="es-MX" sz="2000" b="1" u="sng" kern="0" dirty="0">
                <a:latin typeface="+mn-lt"/>
                <a:cs typeface="+mn-cs"/>
              </a:rPr>
              <a:t>Equipos</a:t>
            </a:r>
            <a:endParaRPr lang="es-AR" sz="2000" b="1" u="sng" kern="0" dirty="0">
              <a:latin typeface="+mn-lt"/>
              <a:cs typeface="+mn-cs"/>
            </a:endParaRPr>
          </a:p>
          <a:p>
            <a:pPr marL="342900" indent="-342900" eaLnBrk="0" hangingPunct="0">
              <a:spcBef>
                <a:spcPct val="20000"/>
              </a:spcBef>
              <a:defRPr/>
            </a:pPr>
            <a:r>
              <a:rPr lang="es-MX" sz="2000" kern="0" dirty="0">
                <a:latin typeface="+mn-lt"/>
                <a:cs typeface="+mn-cs"/>
              </a:rPr>
              <a:t>Mantenimiento</a:t>
            </a:r>
            <a:endParaRPr lang="es-AR" sz="2000" kern="0" dirty="0">
              <a:latin typeface="+mn-lt"/>
              <a:cs typeface="+mn-cs"/>
            </a:endParaRPr>
          </a:p>
          <a:p>
            <a:pPr marL="342900" indent="-342900" eaLnBrk="0" hangingPunct="0">
              <a:spcBef>
                <a:spcPct val="20000"/>
              </a:spcBef>
              <a:defRPr/>
            </a:pPr>
            <a:r>
              <a:rPr lang="es-MX" sz="2000" kern="0" dirty="0">
                <a:latin typeface="+mn-lt"/>
                <a:cs typeface="+mn-cs"/>
              </a:rPr>
              <a:t>Rendimientos</a:t>
            </a:r>
            <a:endParaRPr lang="es-AR" sz="2000" kern="0" dirty="0">
              <a:latin typeface="+mn-lt"/>
              <a:cs typeface="+mn-cs"/>
            </a:endParaRPr>
          </a:p>
          <a:p>
            <a:pPr marL="342900" indent="-342900" eaLnBrk="0" hangingPunct="0">
              <a:spcBef>
                <a:spcPct val="20000"/>
              </a:spcBef>
              <a:defRPr/>
            </a:pPr>
            <a:r>
              <a:rPr lang="es-MX" sz="2000" kern="0" dirty="0">
                <a:latin typeface="+mn-lt"/>
                <a:cs typeface="+mn-cs"/>
              </a:rPr>
              <a:t>Arranques prolongados</a:t>
            </a:r>
            <a:endParaRPr lang="es-AR" sz="2000" kern="0" dirty="0">
              <a:latin typeface="+mn-lt"/>
              <a:cs typeface="+mn-cs"/>
            </a:endParaRPr>
          </a:p>
          <a:p>
            <a:pPr marL="342900" indent="-342900" eaLnBrk="0" hangingPunct="0">
              <a:spcBef>
                <a:spcPct val="20000"/>
              </a:spcBef>
              <a:defRPr/>
            </a:pPr>
            <a:endParaRPr lang="es-AR" sz="2000" kern="0" dirty="0">
              <a:latin typeface="+mn-lt"/>
              <a:cs typeface="+mn-cs"/>
            </a:endParaRPr>
          </a:p>
          <a:p>
            <a:pPr marL="342900" indent="-342900" eaLnBrk="0" hangingPunct="0">
              <a:spcBef>
                <a:spcPct val="20000"/>
              </a:spcBef>
              <a:buFontTx/>
              <a:buChar char="•"/>
              <a:defRPr/>
            </a:pPr>
            <a:endParaRPr lang="es-AR" sz="2000" kern="0" dirty="0">
              <a:latin typeface="+mn-lt"/>
              <a:cs typeface="+mn-cs"/>
            </a:endParaRPr>
          </a:p>
        </p:txBody>
      </p:sp>
      <p:sp>
        <p:nvSpPr>
          <p:cNvPr id="7" name="2 Marcador de contenido"/>
          <p:cNvSpPr txBox="1">
            <a:spLocks/>
          </p:cNvSpPr>
          <p:nvPr/>
        </p:nvSpPr>
        <p:spPr bwMode="auto">
          <a:xfrm>
            <a:off x="6407150" y="4149725"/>
            <a:ext cx="2736850" cy="1655763"/>
          </a:xfrm>
          <a:prstGeom prst="rect">
            <a:avLst/>
          </a:prstGeom>
          <a:noFill/>
          <a:ln w="9525">
            <a:noFill/>
            <a:miter lim="800000"/>
            <a:headEnd/>
            <a:tailEnd/>
          </a:ln>
        </p:spPr>
        <p:txBody>
          <a:bodyPr/>
          <a:lstStyle/>
          <a:p>
            <a:pPr marL="342900" indent="-342900" algn="ctr" eaLnBrk="0" hangingPunct="0">
              <a:spcBef>
                <a:spcPct val="20000"/>
              </a:spcBef>
              <a:defRPr/>
            </a:pPr>
            <a:r>
              <a:rPr lang="es-MX" sz="2000" b="1" u="sng" kern="0" dirty="0">
                <a:latin typeface="+mn-lt"/>
                <a:cs typeface="+mn-cs"/>
              </a:rPr>
              <a:t>Materiales</a:t>
            </a:r>
            <a:endParaRPr lang="es-AR" sz="2000" b="1" u="sng" kern="0" dirty="0">
              <a:latin typeface="+mn-lt"/>
              <a:cs typeface="+mn-cs"/>
            </a:endParaRPr>
          </a:p>
          <a:p>
            <a:pPr marL="342900" indent="-342900" eaLnBrk="0" hangingPunct="0">
              <a:spcBef>
                <a:spcPct val="20000"/>
              </a:spcBef>
              <a:defRPr/>
            </a:pPr>
            <a:r>
              <a:rPr lang="es-MX" sz="2000" kern="0" dirty="0">
                <a:latin typeface="+mn-lt"/>
                <a:cs typeface="+mn-cs"/>
              </a:rPr>
              <a:t>Sin especificación</a:t>
            </a:r>
            <a:endParaRPr lang="es-AR" sz="2000" kern="0" dirty="0">
              <a:latin typeface="+mn-lt"/>
              <a:cs typeface="+mn-cs"/>
            </a:endParaRPr>
          </a:p>
          <a:p>
            <a:pPr marL="342900" indent="-342900" eaLnBrk="0" hangingPunct="0">
              <a:spcBef>
                <a:spcPct val="20000"/>
              </a:spcBef>
              <a:defRPr/>
            </a:pPr>
            <a:r>
              <a:rPr lang="es-MX" sz="2000" kern="0" dirty="0">
                <a:latin typeface="+mn-lt"/>
                <a:cs typeface="+mn-cs"/>
              </a:rPr>
              <a:t>Materiales faltantes</a:t>
            </a:r>
            <a:endParaRPr lang="es-AR" sz="2000" kern="0" dirty="0">
              <a:latin typeface="+mn-lt"/>
              <a:cs typeface="+mn-cs"/>
            </a:endParaRPr>
          </a:p>
          <a:p>
            <a:pPr marL="342900" indent="-342900" eaLnBrk="0" hangingPunct="0">
              <a:spcBef>
                <a:spcPct val="20000"/>
              </a:spcBef>
              <a:defRPr/>
            </a:pPr>
            <a:r>
              <a:rPr lang="es-AR" sz="2000" kern="0" dirty="0">
                <a:latin typeface="+mn-lt"/>
                <a:cs typeface="+mn-cs"/>
              </a:rPr>
              <a:t>Materiales vencidos</a:t>
            </a:r>
          </a:p>
          <a:p>
            <a:pPr marL="342900" indent="-342900" eaLnBrk="0" hangingPunct="0">
              <a:spcBef>
                <a:spcPct val="20000"/>
              </a:spcBef>
              <a:buFontTx/>
              <a:buChar char="•"/>
              <a:defRPr/>
            </a:pPr>
            <a:endParaRPr lang="es-AR" sz="2000" kern="0" dirty="0">
              <a:latin typeface="+mn-lt"/>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a:xfrm>
            <a:off x="685800" y="-26988"/>
            <a:ext cx="7772400" cy="1143001"/>
          </a:xfrm>
        </p:spPr>
        <p:txBody>
          <a:bodyPr/>
          <a:lstStyle/>
          <a:p>
            <a:r>
              <a:rPr lang="es-AR" u="sng" smtClean="0"/>
              <a:t>5W y 1H</a:t>
            </a:r>
          </a:p>
        </p:txBody>
      </p:sp>
      <p:sp>
        <p:nvSpPr>
          <p:cNvPr id="48131" name="2 Marcador de contenido"/>
          <p:cNvSpPr>
            <a:spLocks noGrp="1"/>
          </p:cNvSpPr>
          <p:nvPr>
            <p:ph idx="1"/>
          </p:nvPr>
        </p:nvSpPr>
        <p:spPr>
          <a:xfrm>
            <a:off x="0" y="1071563"/>
            <a:ext cx="9144000" cy="4114800"/>
          </a:xfrm>
        </p:spPr>
        <p:txBody>
          <a:bodyPr>
            <a:noAutofit/>
          </a:bodyPr>
          <a:lstStyle/>
          <a:p>
            <a:pPr>
              <a:buFontTx/>
              <a:buNone/>
            </a:pPr>
            <a:r>
              <a:rPr lang="es-MX" sz="2000" b="1" dirty="0" smtClean="0"/>
              <a:t>      Puede utilizarse para análisis de causa en complemento con </a:t>
            </a:r>
          </a:p>
          <a:p>
            <a:pPr>
              <a:buFontTx/>
              <a:buNone/>
            </a:pPr>
            <a:r>
              <a:rPr lang="es-MX" sz="2000" b="1" dirty="0" smtClean="0"/>
              <a:t>      otros métodos. También es muy utilizada en la planificación de actividades, para no olvidarse los elementos constitutivos.</a:t>
            </a:r>
          </a:p>
          <a:p>
            <a:pPr>
              <a:buFontTx/>
              <a:buNone/>
            </a:pPr>
            <a:r>
              <a:rPr lang="es-MX" sz="2000" b="1" dirty="0" smtClean="0"/>
              <a:t>Permite ubicar el problema en forma temporal y sectorial</a:t>
            </a:r>
            <a:endParaRPr lang="es-AR" sz="2000" b="1" dirty="0" smtClean="0"/>
          </a:p>
          <a:p>
            <a:pPr>
              <a:buFontTx/>
              <a:buNone/>
            </a:pPr>
            <a:r>
              <a:rPr lang="es-MX" sz="2000" b="1" dirty="0" smtClean="0"/>
              <a:t>Se basa en las </a:t>
            </a:r>
            <a:r>
              <a:rPr lang="es-MX" sz="2000" b="1" dirty="0" err="1" smtClean="0"/>
              <a:t>iniciales</a:t>
            </a:r>
            <a:r>
              <a:rPr lang="es-MX" sz="2000" b="1" dirty="0" smtClean="0"/>
              <a:t> de las preguntas en inglés:</a:t>
            </a:r>
            <a:endParaRPr lang="es-AR" sz="2000" b="1" dirty="0" smtClean="0"/>
          </a:p>
          <a:p>
            <a:r>
              <a:rPr lang="es-MX" sz="2000" b="1" dirty="0" smtClean="0"/>
              <a:t>¿QUÉ?                   (</a:t>
            </a:r>
            <a:r>
              <a:rPr lang="es-MX" sz="2000" b="1" dirty="0" err="1" smtClean="0"/>
              <a:t>What</a:t>
            </a:r>
            <a:r>
              <a:rPr lang="es-MX" sz="2000" b="1" dirty="0" smtClean="0"/>
              <a:t>)</a:t>
            </a:r>
            <a:endParaRPr lang="es-AR" sz="2000" b="1" dirty="0" smtClean="0"/>
          </a:p>
          <a:p>
            <a:r>
              <a:rPr lang="es-MX" sz="2000" b="1" dirty="0" smtClean="0"/>
              <a:t>¿CUÁNDO?           </a:t>
            </a:r>
            <a:r>
              <a:rPr lang="en-US" sz="2000" b="1" dirty="0" smtClean="0"/>
              <a:t>(When)</a:t>
            </a:r>
            <a:endParaRPr lang="es-AR" sz="2000" b="1" dirty="0" smtClean="0"/>
          </a:p>
          <a:p>
            <a:r>
              <a:rPr lang="en-US" sz="2000" b="1" dirty="0" smtClean="0"/>
              <a:t>¿QUIÉN?               (Who)</a:t>
            </a:r>
            <a:endParaRPr lang="es-AR" sz="2000" b="1" dirty="0" smtClean="0"/>
          </a:p>
          <a:p>
            <a:r>
              <a:rPr lang="es-MX" sz="2000" b="1" dirty="0" smtClean="0"/>
              <a:t>¿DÓNDE?             (</a:t>
            </a:r>
            <a:r>
              <a:rPr lang="es-MX" sz="2000" b="1" dirty="0" err="1" smtClean="0"/>
              <a:t>Where</a:t>
            </a:r>
            <a:r>
              <a:rPr lang="es-MX" sz="2000" b="1" dirty="0" smtClean="0"/>
              <a:t>) </a:t>
            </a:r>
            <a:endParaRPr lang="es-AR" sz="2000" b="1" dirty="0" smtClean="0"/>
          </a:p>
          <a:p>
            <a:r>
              <a:rPr lang="es-MX" sz="2000" b="1" dirty="0" smtClean="0"/>
              <a:t>¿POR QUÉ?          </a:t>
            </a:r>
            <a:r>
              <a:rPr lang="en-US" sz="2000" b="1" dirty="0" smtClean="0"/>
              <a:t>(Why)     </a:t>
            </a:r>
            <a:r>
              <a:rPr lang="en-US" sz="2000" b="1" dirty="0" err="1" smtClean="0"/>
              <a:t>luego</a:t>
            </a:r>
            <a:r>
              <a:rPr lang="en-US" sz="2000" b="1" dirty="0" smtClean="0"/>
              <a:t> </a:t>
            </a:r>
            <a:r>
              <a:rPr lang="en-US" sz="2000" b="1" dirty="0" err="1" smtClean="0"/>
              <a:t>aplicar</a:t>
            </a:r>
            <a:r>
              <a:rPr lang="en-US" sz="2000" b="1" dirty="0" smtClean="0"/>
              <a:t> los 5 </a:t>
            </a:r>
            <a:r>
              <a:rPr lang="en-US" sz="2000" b="1" dirty="0" err="1" smtClean="0"/>
              <a:t>por</a:t>
            </a:r>
            <a:r>
              <a:rPr lang="en-US" sz="2000" b="1" dirty="0" smtClean="0"/>
              <a:t> </a:t>
            </a:r>
            <a:r>
              <a:rPr lang="en-US" sz="2000" b="1" dirty="0" err="1" smtClean="0"/>
              <a:t>qués</a:t>
            </a:r>
            <a:endParaRPr lang="es-AR" sz="2000" b="1" dirty="0" smtClean="0"/>
          </a:p>
          <a:p>
            <a:r>
              <a:rPr lang="en-US" sz="2000" b="1" dirty="0" smtClean="0"/>
              <a:t>¿CÓMO?                (How)</a:t>
            </a:r>
            <a:endParaRPr lang="es-AR" sz="2000" b="1" dirty="0" smtClean="0"/>
          </a:p>
          <a:p>
            <a:pPr>
              <a:buFontTx/>
              <a:buNone/>
            </a:pPr>
            <a:endParaRPr lang="es-MX" sz="2000" b="1" dirty="0" smtClean="0"/>
          </a:p>
          <a:p>
            <a:pPr>
              <a:buFontTx/>
              <a:buNone/>
            </a:pPr>
            <a:r>
              <a:rPr lang="es-MX" sz="2000" b="1" dirty="0" smtClean="0"/>
              <a:t>Tienen múltiples aplicaciones, siempre deben hacerse estas preguntas respecto del problema que se esté tratando o de la acción que se esté estudiando.</a:t>
            </a:r>
            <a:endParaRPr lang="es-AR" sz="2000" b="1" dirty="0" smtClean="0"/>
          </a:p>
          <a:p>
            <a:pPr>
              <a:buFontTx/>
              <a:buNone/>
            </a:pPr>
            <a:endParaRPr lang="es-AR" sz="2000" b="1"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2 Marcador de contenido"/>
          <p:cNvSpPr>
            <a:spLocks noGrp="1"/>
          </p:cNvSpPr>
          <p:nvPr>
            <p:ph idx="1"/>
          </p:nvPr>
        </p:nvSpPr>
        <p:spPr>
          <a:xfrm>
            <a:off x="34925" y="285750"/>
            <a:ext cx="8964613" cy="6096000"/>
          </a:xfrm>
          <a:solidFill>
            <a:schemeClr val="bg1"/>
          </a:solidFill>
        </p:spPr>
        <p:txBody>
          <a:bodyPr>
            <a:normAutofit lnSpcReduction="10000"/>
          </a:bodyPr>
          <a:lstStyle/>
          <a:p>
            <a:pPr>
              <a:buFontTx/>
              <a:buNone/>
            </a:pPr>
            <a:r>
              <a:rPr lang="es-AR" sz="2800" b="1" smtClean="0"/>
              <a:t>¿quiénes participan en el problema? </a:t>
            </a:r>
            <a:r>
              <a:rPr lang="es-AR" sz="2800" smtClean="0"/>
              <a:t>Identifica a los involucrados</a:t>
            </a:r>
            <a:endParaRPr lang="es-AR" sz="2800" b="1" smtClean="0"/>
          </a:p>
          <a:p>
            <a:pPr>
              <a:buFontTx/>
              <a:buNone/>
            </a:pPr>
            <a:r>
              <a:rPr lang="es-AR" sz="2800" b="1" smtClean="0"/>
              <a:t>¿qué es el problema? </a:t>
            </a:r>
            <a:r>
              <a:rPr lang="es-AR" sz="2800" smtClean="0"/>
              <a:t>Delimita las características del problema: de materiales, humanas, logísticas, tecnológicas, financieras </a:t>
            </a:r>
          </a:p>
          <a:p>
            <a:pPr>
              <a:buFontTx/>
              <a:buNone/>
            </a:pPr>
            <a:r>
              <a:rPr lang="es-AR" sz="2800" b="1" smtClean="0"/>
              <a:t>¿cuándo ocurre el problema? </a:t>
            </a:r>
            <a:r>
              <a:rPr lang="es-AR" sz="2800" smtClean="0"/>
              <a:t>momento o época del año (relacionar con instancias del proceso de realización)</a:t>
            </a:r>
          </a:p>
          <a:p>
            <a:pPr>
              <a:buFontTx/>
              <a:buNone/>
            </a:pPr>
            <a:r>
              <a:rPr lang="es-AR" sz="2800" b="1" smtClean="0"/>
              <a:t>¿dónde ocurre el problema? </a:t>
            </a:r>
            <a:r>
              <a:rPr lang="es-AR" sz="2800" smtClean="0"/>
              <a:t>Delimita una “zona de conflicto”, pueden ser áreas físicas, sectores de la organización, procesos, etc.</a:t>
            </a:r>
          </a:p>
          <a:p>
            <a:pPr>
              <a:buFontTx/>
              <a:buNone/>
            </a:pPr>
            <a:r>
              <a:rPr lang="es-AR" sz="2800" b="1" smtClean="0"/>
              <a:t>¿porqué ocurre el problema? </a:t>
            </a:r>
            <a:r>
              <a:rPr lang="es-AR" sz="2800" smtClean="0"/>
              <a:t>Aplicar la regla de los 5 por qué.</a:t>
            </a:r>
          </a:p>
          <a:p>
            <a:pPr>
              <a:buFontTx/>
              <a:buNone/>
            </a:pPr>
            <a:r>
              <a:rPr lang="es-AR" sz="2800" b="1" smtClean="0"/>
              <a:t>¿cómo ocurre el problema? </a:t>
            </a:r>
            <a:r>
              <a:rPr lang="es-AR" sz="2800" smtClean="0"/>
              <a:t>Secuencia de sucesos que hacen que el problema ocurra</a:t>
            </a:r>
            <a:endParaRPr lang="es-AR" sz="2800" b="1" smtClean="0"/>
          </a:p>
          <a:p>
            <a:pPr>
              <a:buFontTx/>
              <a:buNone/>
            </a:pPr>
            <a:endParaRPr lang="es-AR" sz="28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a:xfrm>
            <a:off x="685800" y="-100013"/>
            <a:ext cx="7772400" cy="1143001"/>
          </a:xfrm>
        </p:spPr>
        <p:txBody>
          <a:bodyPr/>
          <a:lstStyle/>
          <a:p>
            <a:r>
              <a:rPr lang="es-AR" sz="5400" b="1" u="sng" smtClean="0"/>
              <a:t>ESPINA DE PESCADO</a:t>
            </a:r>
          </a:p>
        </p:txBody>
      </p:sp>
      <p:sp>
        <p:nvSpPr>
          <p:cNvPr id="50179" name="2 Marcador de contenido"/>
          <p:cNvSpPr>
            <a:spLocks noGrp="1"/>
          </p:cNvSpPr>
          <p:nvPr>
            <p:ph idx="1"/>
          </p:nvPr>
        </p:nvSpPr>
        <p:spPr>
          <a:xfrm>
            <a:off x="0" y="908050"/>
            <a:ext cx="8964613" cy="4114800"/>
          </a:xfrm>
        </p:spPr>
        <p:txBody>
          <a:bodyPr/>
          <a:lstStyle/>
          <a:p>
            <a:pPr>
              <a:buFontTx/>
              <a:buNone/>
            </a:pPr>
            <a:r>
              <a:rPr lang="es-AR" sz="2700" smtClean="0"/>
              <a:t>     Se conoce también como diagrama causa-efecto.</a:t>
            </a:r>
          </a:p>
          <a:p>
            <a:pPr>
              <a:buFontTx/>
              <a:buNone/>
            </a:pPr>
            <a:r>
              <a:rPr lang="es-AR" sz="2700" smtClean="0"/>
              <a:t>    Permite separar las causas en agrupamientos y determinar la rama de mayor peso. Los nombres de las ramas pueden variar según la necesidad. Pero sobre los mismos (5) aspectos base. A veces es necesario agregar una rama otros</a:t>
            </a:r>
            <a:r>
              <a:rPr lang="es-AR" sz="2800" smtClean="0"/>
              <a:t>”</a:t>
            </a:r>
          </a:p>
        </p:txBody>
      </p:sp>
      <p:pic>
        <p:nvPicPr>
          <p:cNvPr id="50180" name="Picture 2" descr="http://www.fundameca.org.mx/imagenes/herramientas/criterio7/diagishikawa.jpg"/>
          <p:cNvPicPr>
            <a:picLocks noChangeAspect="1" noChangeArrowheads="1"/>
          </p:cNvPicPr>
          <p:nvPr/>
        </p:nvPicPr>
        <p:blipFill>
          <a:blip r:embed="rId2"/>
          <a:srcRect/>
          <a:stretch>
            <a:fillRect/>
          </a:stretch>
        </p:blipFill>
        <p:spPr bwMode="auto">
          <a:xfrm>
            <a:off x="755650" y="3143250"/>
            <a:ext cx="6985000" cy="3644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AR" smtClean="0"/>
              <a:t>COMBINACIONES</a:t>
            </a:r>
          </a:p>
        </p:txBody>
      </p:sp>
      <p:sp>
        <p:nvSpPr>
          <p:cNvPr id="51203" name="2 Marcador de contenido"/>
          <p:cNvSpPr>
            <a:spLocks noGrp="1"/>
          </p:cNvSpPr>
          <p:nvPr>
            <p:ph idx="1"/>
          </p:nvPr>
        </p:nvSpPr>
        <p:spPr/>
        <p:txBody>
          <a:bodyPr/>
          <a:lstStyle/>
          <a:p>
            <a:r>
              <a:rPr lang="es-AR" smtClean="0"/>
              <a:t>Lluvia de ideas, afinidad/estratificación</a:t>
            </a:r>
          </a:p>
          <a:p>
            <a:r>
              <a:rPr lang="es-AR" smtClean="0"/>
              <a:t>Lluvia de ideas, Pareto</a:t>
            </a:r>
          </a:p>
          <a:p>
            <a:r>
              <a:rPr lang="es-AR" smtClean="0"/>
              <a:t>5 Por qués, afinidad/estratificación, Pareto</a:t>
            </a:r>
          </a:p>
          <a:p>
            <a:r>
              <a:rPr lang="es-AR" smtClean="0"/>
              <a:t>Lluvia de ideas y espina de pescado</a:t>
            </a:r>
          </a:p>
          <a:p>
            <a:r>
              <a:rPr lang="es-AR" smtClean="0"/>
              <a:t>Espina de pescado, lluvia de ideas, Pareto</a:t>
            </a:r>
          </a:p>
          <a:p>
            <a:r>
              <a:rPr lang="es-AR" smtClean="0"/>
              <a:t>Pareto, estratificación/afinidad</a:t>
            </a:r>
          </a:p>
          <a:p>
            <a:r>
              <a:rPr lang="es-AR" smtClean="0"/>
              <a:t>otras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685800" y="0"/>
            <a:ext cx="7772400" cy="1143000"/>
          </a:xfrm>
        </p:spPr>
        <p:txBody>
          <a:bodyPr>
            <a:normAutofit fontScale="90000"/>
          </a:bodyPr>
          <a:lstStyle/>
          <a:p>
            <a:r>
              <a:rPr lang="es-AR" sz="4000" smtClean="0"/>
              <a:t>EJERCICIO </a:t>
            </a:r>
            <a:br>
              <a:rPr lang="es-AR" sz="4000" smtClean="0"/>
            </a:br>
            <a:r>
              <a:rPr lang="es-AR" sz="4000" smtClean="0"/>
              <a:t>Lluvia de ideas mas afinidad </a:t>
            </a:r>
          </a:p>
        </p:txBody>
      </p:sp>
      <p:sp>
        <p:nvSpPr>
          <p:cNvPr id="49155" name="2 Marcador de contenido"/>
          <p:cNvSpPr>
            <a:spLocks noGrp="1"/>
          </p:cNvSpPr>
          <p:nvPr>
            <p:ph idx="1"/>
          </p:nvPr>
        </p:nvSpPr>
        <p:spPr>
          <a:xfrm>
            <a:off x="393700" y="1143000"/>
            <a:ext cx="3606800" cy="693738"/>
          </a:xfrm>
          <a:solidFill>
            <a:schemeClr val="bg1"/>
          </a:solidFill>
        </p:spPr>
        <p:txBody>
          <a:bodyPr>
            <a:normAutofit fontScale="92500" lnSpcReduction="10000"/>
          </a:bodyPr>
          <a:lstStyle/>
          <a:p>
            <a:pPr marL="457200" indent="-457200">
              <a:buFont typeface="+mj-lt"/>
              <a:buAutoNum type="arabicPeriod"/>
              <a:defRPr/>
            </a:pPr>
            <a:endParaRPr lang="es-AR" sz="1800" dirty="0" smtClean="0"/>
          </a:p>
          <a:p>
            <a:pPr>
              <a:buFontTx/>
              <a:buNone/>
              <a:defRPr/>
            </a:pPr>
            <a:r>
              <a:rPr lang="es-AR" sz="2400" dirty="0" smtClean="0"/>
              <a:t>Hoja de trabajo N° 1</a:t>
            </a:r>
          </a:p>
          <a:p>
            <a:pPr>
              <a:buFont typeface="Arial" pitchFamily="34" charset="0"/>
              <a:buChar char="•"/>
              <a:defRPr/>
            </a:pPr>
            <a:endParaRPr lang="es-AR" sz="1800" dirty="0" smtClean="0"/>
          </a:p>
        </p:txBody>
      </p:sp>
      <p:sp>
        <p:nvSpPr>
          <p:cNvPr id="4" name="1 Título"/>
          <p:cNvSpPr txBox="1">
            <a:spLocks/>
          </p:cNvSpPr>
          <p:nvPr/>
        </p:nvSpPr>
        <p:spPr bwMode="auto">
          <a:xfrm>
            <a:off x="142875" y="2928938"/>
            <a:ext cx="7772400" cy="1143000"/>
          </a:xfrm>
          <a:prstGeom prst="rect">
            <a:avLst/>
          </a:prstGeom>
          <a:noFill/>
          <a:ln w="9525">
            <a:noFill/>
            <a:miter lim="800000"/>
            <a:headEnd/>
            <a:tailEnd/>
          </a:ln>
        </p:spPr>
        <p:txBody>
          <a:bodyPr anchor="ctr"/>
          <a:lstStyle/>
          <a:p>
            <a:pPr algn="just" eaLnBrk="0" hangingPunct="0">
              <a:defRPr/>
            </a:pPr>
            <a:r>
              <a:rPr lang="es-MX" sz="2400" b="1" dirty="0">
                <a:latin typeface="+mj-lt"/>
                <a:ea typeface="+mj-ea"/>
                <a:cs typeface="+mj-cs"/>
              </a:rPr>
              <a:t>ACOMODAMOS LAS CAUSAS OBTENIDAS DE LA LLUVIA DE IDEAS BAJO FRASES QUE NOS PAREZCAN QUE LAS UNEN POR AFINIDAD</a:t>
            </a:r>
            <a:endParaRPr lang="es-AR" sz="2400" dirty="0">
              <a:latin typeface="+mj-lt"/>
              <a:ea typeface="+mj-ea"/>
              <a:cs typeface="+mj-cs"/>
            </a:endParaRPr>
          </a:p>
        </p:txBody>
      </p:sp>
      <p:sp>
        <p:nvSpPr>
          <p:cNvPr id="5" name="2 Marcador de contenido"/>
          <p:cNvSpPr txBox="1">
            <a:spLocks/>
          </p:cNvSpPr>
          <p:nvPr/>
        </p:nvSpPr>
        <p:spPr bwMode="auto">
          <a:xfrm>
            <a:off x="0" y="4214813"/>
            <a:ext cx="9144000" cy="2857500"/>
          </a:xfrm>
          <a:prstGeom prst="rect">
            <a:avLst/>
          </a:prstGeom>
          <a:noFill/>
          <a:ln w="9525">
            <a:noFill/>
            <a:miter lim="800000"/>
            <a:headEnd/>
            <a:tailEnd/>
          </a:ln>
        </p:spPr>
        <p:txBody>
          <a:bodyPr/>
          <a:lstStyle/>
          <a:p>
            <a:pPr marL="342900" indent="-342900" eaLnBrk="0" hangingPunct="0">
              <a:spcBef>
                <a:spcPct val="20000"/>
              </a:spcBef>
              <a:defRPr/>
            </a:pPr>
            <a:r>
              <a:rPr lang="es-AR" sz="3200">
                <a:latin typeface="+mn-lt"/>
                <a:cs typeface="+mn-cs"/>
              </a:rPr>
              <a:t>1) </a:t>
            </a:r>
          </a:p>
          <a:p>
            <a:pPr marL="342900" indent="-342900" eaLnBrk="0" hangingPunct="0">
              <a:spcBef>
                <a:spcPct val="20000"/>
              </a:spcBef>
              <a:defRPr/>
            </a:pPr>
            <a:r>
              <a:rPr lang="es-AR" sz="3200">
                <a:latin typeface="+mn-lt"/>
                <a:cs typeface="+mn-cs"/>
              </a:rPr>
              <a:t>2)</a:t>
            </a:r>
          </a:p>
          <a:p>
            <a:pPr marL="342900" indent="-342900" eaLnBrk="0" hangingPunct="0">
              <a:spcBef>
                <a:spcPct val="20000"/>
              </a:spcBef>
              <a:defRPr/>
            </a:pPr>
            <a:r>
              <a:rPr lang="es-AR" sz="3200">
                <a:latin typeface="+mn-lt"/>
                <a:cs typeface="+mn-cs"/>
              </a:rPr>
              <a:t>3)</a:t>
            </a:r>
          </a:p>
          <a:p>
            <a:pPr marL="342900" indent="-342900" eaLnBrk="0" hangingPunct="0">
              <a:spcBef>
                <a:spcPct val="20000"/>
              </a:spcBef>
              <a:defRPr/>
            </a:pPr>
            <a:r>
              <a:rPr lang="es-AR" sz="3200">
                <a:latin typeface="+mn-lt"/>
                <a:cs typeface="+mn-cs"/>
              </a:rPr>
              <a:t>4)</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85750"/>
            <a:ext cx="8769350" cy="595313"/>
          </a:xfrm>
        </p:spPr>
        <p:txBody>
          <a:bodyPr>
            <a:normAutofit fontScale="90000"/>
          </a:bodyPr>
          <a:lstStyle/>
          <a:p>
            <a:pPr eaLnBrk="1" hangingPunct="1"/>
            <a:r>
              <a:rPr lang="es-ES" smtClean="0"/>
              <a:t>	</a:t>
            </a:r>
            <a:r>
              <a:rPr lang="es-ES" u="sng" smtClean="0"/>
              <a:t>REPASANDO CONCEPTOS</a:t>
            </a:r>
            <a:r>
              <a:rPr lang="es-ES" smtClean="0"/>
              <a:t>…</a:t>
            </a:r>
            <a:br>
              <a:rPr lang="es-ES" smtClean="0"/>
            </a:br>
            <a:endParaRPr lang="es-ES" smtClean="0"/>
          </a:p>
        </p:txBody>
      </p:sp>
      <p:sp>
        <p:nvSpPr>
          <p:cNvPr id="13315" name="Rectangle 3"/>
          <p:cNvSpPr>
            <a:spLocks noGrp="1" noChangeArrowheads="1"/>
          </p:cNvSpPr>
          <p:nvPr>
            <p:ph type="body" idx="1"/>
          </p:nvPr>
        </p:nvSpPr>
        <p:spPr>
          <a:xfrm>
            <a:off x="323850" y="714375"/>
            <a:ext cx="8362950" cy="2643188"/>
          </a:xfrm>
        </p:spPr>
        <p:txBody>
          <a:bodyPr>
            <a:noAutofit/>
          </a:bodyPr>
          <a:lstStyle/>
          <a:p>
            <a:pPr algn="ctr" eaLnBrk="1" hangingPunct="1">
              <a:lnSpc>
                <a:spcPct val="80000"/>
              </a:lnSpc>
              <a:buFontTx/>
              <a:buNone/>
            </a:pPr>
            <a:r>
              <a:rPr lang="es-ES" u="sng" dirty="0" smtClean="0"/>
              <a:t>TRATAMIENTO</a:t>
            </a:r>
          </a:p>
          <a:p>
            <a:pPr algn="ctr" eaLnBrk="1" hangingPunct="1">
              <a:lnSpc>
                <a:spcPct val="80000"/>
              </a:lnSpc>
              <a:buFontTx/>
              <a:buNone/>
            </a:pPr>
            <a:endParaRPr lang="es-ES" u="sng" dirty="0" smtClean="0"/>
          </a:p>
          <a:p>
            <a:pPr eaLnBrk="1" hangingPunct="1">
              <a:lnSpc>
                <a:spcPct val="80000"/>
              </a:lnSpc>
              <a:buFont typeface="Arial" charset="0"/>
              <a:buNone/>
            </a:pPr>
            <a:r>
              <a:rPr lang="es-ES" u="sng" dirty="0" smtClean="0"/>
              <a:t>* NO CONFORMIDAD</a:t>
            </a:r>
            <a:r>
              <a:rPr lang="es-ES" dirty="0" smtClean="0"/>
              <a:t>: procedimiento de Acciones Correctivas (ap. 8.5.2 de 9001), </a:t>
            </a:r>
          </a:p>
          <a:p>
            <a:pPr eaLnBrk="1" hangingPunct="1">
              <a:lnSpc>
                <a:spcPct val="80000"/>
              </a:lnSpc>
              <a:buFont typeface="Arial" charset="0"/>
              <a:buNone/>
            </a:pPr>
            <a:r>
              <a:rPr lang="es-ES" dirty="0" smtClean="0"/>
              <a:t>procedimiento de Acciones preventivas (ap. 8.5.3 de 9001)</a:t>
            </a:r>
          </a:p>
          <a:p>
            <a:pPr eaLnBrk="1" hangingPunct="1">
              <a:lnSpc>
                <a:spcPct val="80000"/>
              </a:lnSpc>
              <a:buFontTx/>
              <a:buNone/>
            </a:pPr>
            <a:endParaRPr lang="es-ES" u="sng" dirty="0" smtClean="0"/>
          </a:p>
          <a:p>
            <a:pPr eaLnBrk="1" hangingPunct="1">
              <a:lnSpc>
                <a:spcPct val="80000"/>
              </a:lnSpc>
              <a:buFontTx/>
              <a:buNone/>
            </a:pPr>
            <a:r>
              <a:rPr lang="es-ES" u="sng" dirty="0" smtClean="0"/>
              <a:t>* PRODUCTO NO CONFORME: procedimiento de Producto No Conforme (ap. 8.3 de 9001)</a:t>
            </a:r>
          </a:p>
          <a:p>
            <a:pPr eaLnBrk="1" hangingPunct="1">
              <a:lnSpc>
                <a:spcPct val="80000"/>
              </a:lnSpc>
              <a:buFontTx/>
              <a:buNone/>
            </a:pPr>
            <a:r>
              <a:rPr lang="es-ES" dirty="0" smtClean="0"/>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a:xfrm>
            <a:off x="685800" y="71438"/>
            <a:ext cx="7772400" cy="1143000"/>
          </a:xfrm>
        </p:spPr>
        <p:txBody>
          <a:bodyPr>
            <a:normAutofit fontScale="90000"/>
          </a:bodyPr>
          <a:lstStyle/>
          <a:p>
            <a:r>
              <a:rPr lang="es-MX" sz="2400" b="1" smtClean="0"/>
              <a:t>ACOMODAMOS LAS CAUSAS OBTENIDAS DE LA LLUVIA DE IDEAS BAJO FRASES QUE NOS PAREZCAN QUE LAS UNEN POR AFINIDAD</a:t>
            </a:r>
            <a:endParaRPr lang="es-AR" sz="2400" smtClean="0"/>
          </a:p>
        </p:txBody>
      </p:sp>
      <p:sp>
        <p:nvSpPr>
          <p:cNvPr id="60419" name="2 Marcador de contenido"/>
          <p:cNvSpPr>
            <a:spLocks noGrp="1"/>
          </p:cNvSpPr>
          <p:nvPr>
            <p:ph idx="1"/>
          </p:nvPr>
        </p:nvSpPr>
        <p:spPr>
          <a:xfrm>
            <a:off x="0" y="2214563"/>
            <a:ext cx="9144000" cy="2857500"/>
          </a:xfrm>
        </p:spPr>
        <p:txBody>
          <a:bodyPr/>
          <a:lstStyle/>
          <a:p>
            <a:pPr>
              <a:buFontTx/>
              <a:buNone/>
            </a:pPr>
            <a:r>
              <a:rPr lang="es-AR" dirty="0" smtClean="0"/>
              <a:t>1) Por problemas de mantenimiento</a:t>
            </a:r>
          </a:p>
          <a:p>
            <a:pPr>
              <a:buFontTx/>
              <a:buNone/>
            </a:pPr>
            <a:r>
              <a:rPr lang="es-AR" dirty="0" smtClean="0"/>
              <a:t>2) Por falta de capacitación del personal</a:t>
            </a:r>
          </a:p>
          <a:p>
            <a:pPr>
              <a:buFontTx/>
              <a:buNone/>
            </a:pPr>
            <a:r>
              <a:rPr lang="es-AR" dirty="0" smtClean="0"/>
              <a:t>3) Por problemas de insumos o materiales defectuosos de mantenimiento</a:t>
            </a:r>
          </a:p>
          <a:p>
            <a:pPr>
              <a:buFontTx/>
              <a:buNone/>
            </a:pPr>
            <a:r>
              <a:rPr lang="es-AR" dirty="0" smtClean="0"/>
              <a:t>4) Otros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179388" y="714356"/>
          <a:ext cx="8820472" cy="5821680"/>
        </p:xfrm>
        <a:graphic>
          <a:graphicData uri="http://schemas.openxmlformats.org/drawingml/2006/table">
            <a:tbl>
              <a:tblPr firstRow="1" bandRow="1">
                <a:tableStyleId>{5C22544A-7EE6-4342-B048-85BDC9FD1C3A}</a:tableStyleId>
              </a:tblPr>
              <a:tblGrid>
                <a:gridCol w="2376264"/>
                <a:gridCol w="2033972"/>
                <a:gridCol w="2304531"/>
                <a:gridCol w="2105705"/>
              </a:tblGrid>
              <a:tr h="370840">
                <a:tc>
                  <a:txBody>
                    <a:bodyPr/>
                    <a:lstStyle/>
                    <a:p>
                      <a:r>
                        <a:rPr lang="es-AR" sz="1400" dirty="0" smtClean="0">
                          <a:solidFill>
                            <a:srgbClr val="002060"/>
                          </a:solidFill>
                        </a:rPr>
                        <a:t>REFERIDO AL SECTOR  DE MANTENIMIENTO</a:t>
                      </a:r>
                      <a:endParaRPr lang="es-AR" sz="1400" dirty="0">
                        <a:solidFill>
                          <a:srgbClr val="002060"/>
                        </a:solidFill>
                      </a:endParaRPr>
                    </a:p>
                  </a:txBody>
                  <a:tcPr>
                    <a:solidFill>
                      <a:schemeClr val="bg1"/>
                    </a:solidFill>
                  </a:tcPr>
                </a:tc>
                <a:tc>
                  <a:txBody>
                    <a:bodyPr/>
                    <a:lstStyle/>
                    <a:p>
                      <a:r>
                        <a:rPr lang="es-AR" sz="1400" dirty="0" smtClean="0">
                          <a:solidFill>
                            <a:srgbClr val="002060"/>
                          </a:solidFill>
                        </a:rPr>
                        <a:t>COMPETENCIA DEL PERSONAL</a:t>
                      </a:r>
                      <a:endParaRPr lang="es-AR" sz="1400" dirty="0">
                        <a:solidFill>
                          <a:srgbClr val="002060"/>
                        </a:solidFill>
                      </a:endParaRPr>
                    </a:p>
                  </a:txBody>
                  <a:tcPr>
                    <a:solidFill>
                      <a:schemeClr val="bg1"/>
                    </a:solidFill>
                  </a:tcPr>
                </a:tc>
                <a:tc>
                  <a:txBody>
                    <a:bodyPr/>
                    <a:lstStyle/>
                    <a:p>
                      <a:r>
                        <a:rPr lang="es-AR" sz="1400" dirty="0" smtClean="0">
                          <a:solidFill>
                            <a:srgbClr val="002060"/>
                          </a:solidFill>
                        </a:rPr>
                        <a:t>INSUMOS DE MANTENIMIENTO</a:t>
                      </a:r>
                      <a:endParaRPr lang="es-AR" sz="1400" dirty="0">
                        <a:solidFill>
                          <a:srgbClr val="002060"/>
                        </a:solidFill>
                      </a:endParaRPr>
                    </a:p>
                  </a:txBody>
                  <a:tcPr>
                    <a:solidFill>
                      <a:schemeClr val="bg1"/>
                    </a:solidFill>
                  </a:tcPr>
                </a:tc>
                <a:tc>
                  <a:txBody>
                    <a:bodyPr/>
                    <a:lstStyle/>
                    <a:p>
                      <a:r>
                        <a:rPr lang="es-AR" sz="1400" dirty="0" smtClean="0">
                          <a:solidFill>
                            <a:srgbClr val="002060"/>
                          </a:solidFill>
                        </a:rPr>
                        <a:t>OTRAS</a:t>
                      </a:r>
                      <a:endParaRPr lang="es-AR" sz="1400" dirty="0">
                        <a:solidFill>
                          <a:srgbClr val="002060"/>
                        </a:solidFill>
                      </a:endParaRPr>
                    </a:p>
                  </a:txBody>
                  <a:tcPr>
                    <a:solidFill>
                      <a:schemeClr val="bg1"/>
                    </a:solidFill>
                  </a:tcPr>
                </a:tc>
              </a:tr>
              <a:tr h="553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sz="12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no se le hizo mantenimiento preventivo</a:t>
                      </a:r>
                      <a:endParaRPr lang="es-AR" sz="1200" dirty="0">
                        <a:solidFill>
                          <a:srgbClr val="002060"/>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sz="12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la gente la usa mal</a:t>
                      </a:r>
                    </a:p>
                    <a:p>
                      <a:endParaRPr lang="es-AR" sz="1200" dirty="0">
                        <a:solidFill>
                          <a:srgbClr val="002060"/>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los repuestos que usan en mantenimiento son de mal calidad</a:t>
                      </a:r>
                      <a:endParaRPr lang="es-AR" sz="1200" dirty="0">
                        <a:solidFill>
                          <a:srgbClr val="002060"/>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sz="12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los </a:t>
                      </a:r>
                      <a:r>
                        <a:rPr lang="es-AR" sz="1200" dirty="0" err="1" smtClean="0">
                          <a:solidFill>
                            <a:srgbClr val="002060"/>
                          </a:solidFill>
                        </a:rPr>
                        <a:t>stickers</a:t>
                      </a:r>
                      <a:r>
                        <a:rPr lang="es-AR" sz="1200" dirty="0" smtClean="0">
                          <a:solidFill>
                            <a:srgbClr val="002060"/>
                          </a:solidFill>
                        </a:rPr>
                        <a:t> q utilizan no son los adecuados</a:t>
                      </a:r>
                      <a:endParaRPr lang="es-AR" sz="1200" dirty="0">
                        <a:solidFill>
                          <a:srgbClr val="002060"/>
                        </a:solidFill>
                      </a:endParaRPr>
                    </a:p>
                  </a:txBody>
                  <a:tcPr>
                    <a:noFill/>
                  </a:tcPr>
                </a:tc>
              </a:tr>
              <a:tr h="6277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la gente de mantenimiento no trabaja bien</a:t>
                      </a:r>
                      <a:endParaRPr lang="es-AR" sz="1200" dirty="0">
                        <a:solidFill>
                          <a:srgbClr val="002060"/>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pusieron operadores nuevos que no saben manejar la impresora</a:t>
                      </a:r>
                      <a:endParaRPr lang="es-AR" sz="1200" dirty="0">
                        <a:solidFill>
                          <a:srgbClr val="002060"/>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los repuestos nacionales de estas impresoras</a:t>
                      </a:r>
                      <a:r>
                        <a:rPr lang="es-AR" sz="1200" baseline="0" dirty="0" smtClean="0">
                          <a:solidFill>
                            <a:srgbClr val="002060"/>
                          </a:solidFill>
                        </a:rPr>
                        <a:t> son malos y no entran los importados</a:t>
                      </a:r>
                      <a:endParaRPr lang="es-AR" sz="1200" dirty="0">
                        <a:solidFill>
                          <a:srgbClr val="002060"/>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solidFill>
                            <a:srgbClr val="002060"/>
                          </a:solidFill>
                        </a:rPr>
                        <a:t>Porque  hay mucha fluctuación de tensión</a:t>
                      </a:r>
                      <a:endParaRPr lang="es-AR" sz="1200" dirty="0">
                        <a:solidFill>
                          <a:srgbClr val="002060"/>
                        </a:solidFill>
                      </a:endParaRPr>
                    </a:p>
                  </a:txBody>
                  <a:tcPr>
                    <a:noFill/>
                  </a:tcPr>
                </a:tc>
              </a:tr>
              <a:tr h="370840">
                <a:tc>
                  <a:txBody>
                    <a:bodyPr/>
                    <a:lstStyle/>
                    <a:p>
                      <a:r>
                        <a:rPr lang="es-AR" sz="1200" dirty="0" smtClean="0"/>
                        <a:t>Porque</a:t>
                      </a:r>
                      <a:r>
                        <a:rPr lang="es-AR" sz="1200" baseline="0" dirty="0" smtClean="0"/>
                        <a:t> la gente de mantenimiento no cumple con todas las tareas del mantenimiento</a:t>
                      </a:r>
                    </a:p>
                    <a:p>
                      <a:endParaRPr lang="es-AR" sz="12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Porque los empleados no cuida la impresora</a:t>
                      </a:r>
                    </a:p>
                    <a:p>
                      <a:endParaRPr lang="es-AR" sz="1200" dirty="0"/>
                    </a:p>
                  </a:txBody>
                  <a:tcPr>
                    <a:noFill/>
                  </a:tcPr>
                </a:tc>
                <a:tc>
                  <a:txBody>
                    <a:bodyPr/>
                    <a:lstStyle/>
                    <a:p>
                      <a:endParaRPr lang="es-AR" sz="1200" dirty="0"/>
                    </a:p>
                  </a:txBody>
                  <a:tcPr>
                    <a:noFill/>
                  </a:tcPr>
                </a:tc>
                <a:tc>
                  <a:txBody>
                    <a:bodyPr/>
                    <a:lstStyle/>
                    <a:p>
                      <a:endParaRPr lang="es-AR" sz="1200" dirty="0"/>
                    </a:p>
                  </a:txBody>
                  <a:tcPr>
                    <a:noFill/>
                  </a:tcPr>
                </a:tc>
              </a:tr>
              <a:tr h="370840">
                <a:tc>
                  <a:txBody>
                    <a:bodyPr/>
                    <a:lstStyle/>
                    <a:p>
                      <a:pPr marL="0" indent="-457200" algn="l" defTabSz="914400" rtl="0" eaLnBrk="1" latinLnBrk="0" hangingPunct="1">
                        <a:buFont typeface="+mj-lt"/>
                        <a:buNone/>
                        <a:defRPr/>
                      </a:pPr>
                      <a:r>
                        <a:rPr lang="es-AR" sz="1200" kern="1200" dirty="0" smtClean="0">
                          <a:solidFill>
                            <a:schemeClr val="dk1"/>
                          </a:solidFill>
                          <a:latin typeface="+mn-lt"/>
                          <a:ea typeface="+mn-ea"/>
                          <a:cs typeface="+mn-cs"/>
                        </a:rPr>
                        <a:t>Porque los de mantenimiento siempre hacen las cosas apuradas y no reparan bien.</a:t>
                      </a:r>
                    </a:p>
                    <a:p>
                      <a:pPr marL="0" indent="-457200" algn="l" defTabSz="914400" rtl="0" eaLnBrk="1" latinLnBrk="0" hangingPunct="1">
                        <a:buFont typeface="+mj-lt"/>
                        <a:buNone/>
                        <a:defRPr/>
                      </a:pPr>
                      <a:endParaRPr lang="es-AR" sz="1200" kern="1200" baseline="0" dirty="0" smtClean="0">
                        <a:solidFill>
                          <a:schemeClr val="dk1"/>
                        </a:solidFill>
                        <a:latin typeface="+mn-lt"/>
                        <a:ea typeface="+mn-ea"/>
                        <a:cs typeface="+mn-cs"/>
                      </a:endParaRPr>
                    </a:p>
                    <a:p>
                      <a:pPr marL="0" indent="-457200" algn="l" defTabSz="914400" rtl="0" eaLnBrk="1" latinLnBrk="0" hangingPunct="1">
                        <a:buFont typeface="+mj-lt"/>
                        <a:buNone/>
                        <a:defRPr/>
                      </a:pPr>
                      <a:r>
                        <a:rPr lang="es-AR" sz="1200" kern="1200" dirty="0" smtClean="0">
                          <a:solidFill>
                            <a:schemeClr val="dk1"/>
                          </a:solidFill>
                          <a:latin typeface="+mn-lt"/>
                          <a:ea typeface="+mn-ea"/>
                          <a:cs typeface="+mn-cs"/>
                        </a:rPr>
                        <a:t>Porque los de mantenimiento esperan hasta que se rompe la impresora para venir y cuando se los llama porque funciona mal o hace ruido, no vienen.</a:t>
                      </a:r>
                    </a:p>
                    <a:p>
                      <a:pPr marL="0" indent="-457200" algn="l" defTabSz="914400" rtl="0" eaLnBrk="1" latinLnBrk="0" hangingPunct="1">
                        <a:buFont typeface="+mj-lt"/>
                        <a:buNone/>
                        <a:defRPr/>
                      </a:pPr>
                      <a:endParaRPr lang="es-AR" sz="1200" kern="1200" dirty="0" smtClean="0">
                        <a:solidFill>
                          <a:schemeClr val="dk1"/>
                        </a:solidFill>
                        <a:latin typeface="+mn-lt"/>
                        <a:ea typeface="+mn-ea"/>
                        <a:cs typeface="+mn-cs"/>
                      </a:endParaRPr>
                    </a:p>
                    <a:p>
                      <a:pPr marL="0" indent="-457200" algn="l" defTabSz="914400" rtl="0" eaLnBrk="1" latinLnBrk="0" hangingPunct="1">
                        <a:buFont typeface="+mj-lt"/>
                        <a:buNone/>
                        <a:defRPr/>
                      </a:pPr>
                      <a:r>
                        <a:rPr lang="es-AR" sz="1200" kern="1200" dirty="0" smtClean="0">
                          <a:solidFill>
                            <a:schemeClr val="dk1"/>
                          </a:solidFill>
                          <a:latin typeface="+mn-lt"/>
                          <a:ea typeface="+mn-ea"/>
                          <a:cs typeface="+mn-cs"/>
                        </a:rPr>
                        <a:t>Porque en Mantenimiento no hay un verdadero jefe que ordene el trabajo</a:t>
                      </a:r>
                    </a:p>
                    <a:p>
                      <a:pPr marL="0" indent="-457200" algn="l" defTabSz="914400" rtl="0" eaLnBrk="1" latinLnBrk="0" hangingPunct="1">
                        <a:buFont typeface="+mj-lt"/>
                        <a:buNone/>
                        <a:defRPr/>
                      </a:pPr>
                      <a:endParaRPr lang="es-AR" sz="1200" kern="1200" dirty="0" smtClean="0">
                        <a:solidFill>
                          <a:schemeClr val="dk1"/>
                        </a:solidFill>
                        <a:latin typeface="+mn-lt"/>
                        <a:ea typeface="+mn-ea"/>
                        <a:cs typeface="+mn-cs"/>
                      </a:endParaRPr>
                    </a:p>
                    <a:p>
                      <a:pPr marL="0" indent="-457200" algn="l" defTabSz="914400" rtl="0" eaLnBrk="1" latinLnBrk="0" hangingPunct="1">
                        <a:buFont typeface="+mj-lt"/>
                        <a:buNone/>
                        <a:defRPr/>
                      </a:pPr>
                      <a:r>
                        <a:rPr lang="es-AR" sz="1200" kern="1200" dirty="0" smtClean="0">
                          <a:solidFill>
                            <a:schemeClr val="dk1"/>
                          </a:solidFill>
                          <a:latin typeface="+mn-lt"/>
                          <a:ea typeface="+mn-ea"/>
                          <a:cs typeface="+mn-cs"/>
                        </a:rPr>
                        <a:t>Porque no sabemos exactamente si la frecuencia de mantenimiento es la mejora</a:t>
                      </a:r>
                      <a:endParaRPr lang="es-AR" sz="1200" kern="1200" dirty="0">
                        <a:solidFill>
                          <a:schemeClr val="dk1"/>
                        </a:solidFill>
                        <a:latin typeface="+mn-lt"/>
                        <a:ea typeface="+mn-ea"/>
                        <a:cs typeface="+mn-cs"/>
                      </a:endParaRPr>
                    </a:p>
                  </a:txBody>
                  <a:tcPr>
                    <a:noFill/>
                  </a:tcPr>
                </a:tc>
                <a:tc>
                  <a:txBody>
                    <a:bodyPr/>
                    <a:lstStyle/>
                    <a:p>
                      <a:endParaRPr lang="es-AR" sz="1200" dirty="0"/>
                    </a:p>
                  </a:txBody>
                  <a:tcPr>
                    <a:noFill/>
                  </a:tcPr>
                </a:tc>
                <a:tc>
                  <a:txBody>
                    <a:bodyPr/>
                    <a:lstStyle/>
                    <a:p>
                      <a:endParaRPr lang="es-AR" sz="1200" dirty="0"/>
                    </a:p>
                  </a:txBody>
                  <a:tcPr>
                    <a:noFill/>
                  </a:tcPr>
                </a:tc>
                <a:tc>
                  <a:txBody>
                    <a:bodyPr/>
                    <a:lstStyle/>
                    <a:p>
                      <a:endParaRPr lang="es-AR" sz="1200" dirty="0"/>
                    </a:p>
                  </a:txBody>
                  <a:tcPr>
                    <a:noFill/>
                  </a:tcPr>
                </a:tc>
              </a:tr>
            </a:tbl>
          </a:graphicData>
        </a:graphic>
      </p:graphicFrame>
      <p:sp>
        <p:nvSpPr>
          <p:cNvPr id="5" name="1 Título"/>
          <p:cNvSpPr>
            <a:spLocks noGrp="1"/>
          </p:cNvSpPr>
          <p:nvPr>
            <p:ph type="title"/>
          </p:nvPr>
        </p:nvSpPr>
        <p:spPr>
          <a:xfrm>
            <a:off x="179388" y="-142875"/>
            <a:ext cx="8964612" cy="1143000"/>
          </a:xfrm>
        </p:spPr>
        <p:txBody>
          <a:bodyPr/>
          <a:lstStyle/>
          <a:p>
            <a:pPr>
              <a:defRPr/>
            </a:pPr>
            <a:r>
              <a:rPr lang="es-MX" sz="2000" b="1" dirty="0" smtClean="0">
                <a:latin typeface="+mn-lt"/>
                <a:ea typeface="+mn-ea"/>
                <a:cs typeface="+mn-cs"/>
              </a:rPr>
              <a:t>ACOMODAMOS LAS CAUSAS OBTENIDAS DE LA LLUVIA DE IDEAS BAJO FRASES QUE NOS PAREZCAN QUE LAS UNEN POR AFINIDAD</a:t>
            </a:r>
            <a:endParaRPr lang="es-AR" sz="20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Marcador de contenido"/>
          <p:cNvSpPr>
            <a:spLocks noGrp="1"/>
          </p:cNvSpPr>
          <p:nvPr>
            <p:ph idx="1"/>
          </p:nvPr>
        </p:nvSpPr>
        <p:spPr>
          <a:xfrm>
            <a:off x="107950" y="1598613"/>
            <a:ext cx="8748713" cy="4973637"/>
          </a:xfrm>
          <a:solidFill>
            <a:schemeClr val="bg1"/>
          </a:solidFill>
        </p:spPr>
        <p:txBody>
          <a:bodyPr/>
          <a:lstStyle/>
          <a:p>
            <a:pPr>
              <a:buFontTx/>
              <a:buNone/>
            </a:pPr>
            <a:r>
              <a:rPr lang="es-AR" smtClean="0"/>
              <a:t>Esta forma de trabajo permite ver que seguramente la causa raíz estará relacionada con:</a:t>
            </a:r>
          </a:p>
          <a:p>
            <a:pPr>
              <a:buFontTx/>
              <a:buNone/>
            </a:pPr>
            <a:endParaRPr lang="es-AR" smtClean="0"/>
          </a:p>
          <a:p>
            <a:r>
              <a:rPr lang="es-AR" smtClean="0"/>
              <a:t>Referido al sector de mantenimiento</a:t>
            </a:r>
          </a:p>
          <a:p>
            <a:r>
              <a:rPr lang="es-AR" smtClean="0"/>
              <a:t>Competencia del personal</a:t>
            </a:r>
          </a:p>
          <a:p>
            <a:pPr>
              <a:buFontTx/>
              <a:buNone/>
            </a:pPr>
            <a:endParaRPr lang="es-AR" smtClean="0"/>
          </a:p>
          <a:p>
            <a:pPr>
              <a:buFontTx/>
              <a:buNone/>
            </a:pPr>
            <a:r>
              <a:rPr lang="es-AR" smtClean="0"/>
              <a:t>Una vez llegado a esta conclusión se analizan las dos columnas seleccionadas buscando gestionar las causas planteadas.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a:xfrm>
            <a:off x="214313" y="0"/>
            <a:ext cx="7215187" cy="1214438"/>
          </a:xfrm>
        </p:spPr>
        <p:txBody>
          <a:bodyPr>
            <a:normAutofit fontScale="90000"/>
          </a:bodyPr>
          <a:lstStyle/>
          <a:p>
            <a:r>
              <a:rPr lang="es-AR" sz="4000" smtClean="0"/>
              <a:t>EJERCICIO </a:t>
            </a:r>
            <a:br>
              <a:rPr lang="es-AR" sz="4000" smtClean="0"/>
            </a:br>
            <a:r>
              <a:rPr lang="es-AR" sz="4000" smtClean="0"/>
              <a:t> Espina de pescado</a:t>
            </a:r>
          </a:p>
        </p:txBody>
      </p:sp>
      <p:sp>
        <p:nvSpPr>
          <p:cNvPr id="58371" name="2 Marcador de contenido"/>
          <p:cNvSpPr>
            <a:spLocks noGrp="1"/>
          </p:cNvSpPr>
          <p:nvPr>
            <p:ph idx="1"/>
          </p:nvPr>
        </p:nvSpPr>
        <p:spPr>
          <a:xfrm>
            <a:off x="34925" y="1549400"/>
            <a:ext cx="8964613" cy="3522663"/>
          </a:xfrm>
          <a:solidFill>
            <a:schemeClr val="bg1"/>
          </a:solidFill>
        </p:spPr>
        <p:txBody>
          <a:bodyPr>
            <a:normAutofit fontScale="92500" lnSpcReduction="10000"/>
          </a:bodyPr>
          <a:lstStyle/>
          <a:p>
            <a:r>
              <a:rPr lang="es-AR" smtClean="0"/>
              <a:t>Hoja de Trabajo N° 2</a:t>
            </a:r>
          </a:p>
          <a:p>
            <a:r>
              <a:rPr lang="es-AR" smtClean="0"/>
              <a:t>Se eligen las ramas convencionales, para comenzar, en caso de no ser apropiadas recién se evaluará de renombrarlas: Mano de Obra, Máquinas, Medio Ambiente, Materiales, Método</a:t>
            </a:r>
          </a:p>
          <a:p>
            <a:r>
              <a:rPr lang="es-AR" smtClean="0"/>
              <a:t>¿las renombramos?</a:t>
            </a:r>
          </a:p>
          <a:p>
            <a:r>
              <a:rPr lang="es-AR" smtClean="0"/>
              <a:t>Completemos la espina de pescado…</a:t>
            </a:r>
          </a:p>
          <a:p>
            <a:pPr>
              <a:buFont typeface="Arial" charset="0"/>
              <a:buNone/>
            </a:pPr>
            <a:endParaRPr lang="es-AR" smtClean="0"/>
          </a:p>
          <a:p>
            <a:pPr>
              <a:buFont typeface="Arial" charset="0"/>
              <a:buNone/>
            </a:pPr>
            <a:endParaRPr lang="es-AR"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p:cNvCxnSpPr/>
          <p:nvPr/>
        </p:nvCxnSpPr>
        <p:spPr>
          <a:xfrm>
            <a:off x="468313" y="3357563"/>
            <a:ext cx="7272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64520" idx="2"/>
          </p:cNvCxnSpPr>
          <p:nvPr/>
        </p:nvCxnSpPr>
        <p:spPr>
          <a:xfrm rot="16200000" flipH="1">
            <a:off x="559594" y="1488281"/>
            <a:ext cx="2649538" cy="1089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30" idx="2"/>
          </p:cNvCxnSpPr>
          <p:nvPr/>
        </p:nvCxnSpPr>
        <p:spPr>
          <a:xfrm rot="16200000" flipH="1">
            <a:off x="3116263" y="1973263"/>
            <a:ext cx="1905000"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31" idx="2"/>
          </p:cNvCxnSpPr>
          <p:nvPr/>
        </p:nvCxnSpPr>
        <p:spPr>
          <a:xfrm rot="16200000" flipH="1">
            <a:off x="4573588" y="1343025"/>
            <a:ext cx="2768600" cy="126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161757" y="4472781"/>
            <a:ext cx="2808288" cy="720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a:off x="1332707" y="4436269"/>
            <a:ext cx="3167062" cy="1009650"/>
          </a:xfrm>
          <a:prstGeom prst="line">
            <a:avLst/>
          </a:prstGeom>
        </p:spPr>
        <p:style>
          <a:lnRef idx="1">
            <a:schemeClr val="accent1"/>
          </a:lnRef>
          <a:fillRef idx="0">
            <a:schemeClr val="accent1"/>
          </a:fillRef>
          <a:effectRef idx="0">
            <a:schemeClr val="accent1"/>
          </a:effectRef>
          <a:fontRef idx="minor">
            <a:schemeClr val="tx1"/>
          </a:fontRef>
        </p:style>
      </p:cxnSp>
      <p:sp>
        <p:nvSpPr>
          <p:cNvPr id="64520" name="28 Marcador de contenido"/>
          <p:cNvSpPr>
            <a:spLocks noGrp="1"/>
          </p:cNvSpPr>
          <p:nvPr>
            <p:ph idx="1"/>
          </p:nvPr>
        </p:nvSpPr>
        <p:spPr>
          <a:xfrm>
            <a:off x="250825" y="0"/>
            <a:ext cx="2178050" cy="708025"/>
          </a:xfrm>
          <a:ln>
            <a:solidFill>
              <a:schemeClr val="tx1"/>
            </a:solidFill>
          </a:ln>
        </p:spPr>
        <p:txBody>
          <a:bodyPr>
            <a:spAutoFit/>
          </a:bodyPr>
          <a:lstStyle/>
          <a:p>
            <a:pPr>
              <a:buFontTx/>
              <a:buNone/>
            </a:pPr>
            <a:r>
              <a:rPr lang="es-AR" sz="2000" smtClean="0"/>
              <a:t>PARTICIPANTES/DOCENTE</a:t>
            </a:r>
          </a:p>
        </p:txBody>
      </p:sp>
      <p:sp>
        <p:nvSpPr>
          <p:cNvPr id="30" name="28 Marcador de contenido"/>
          <p:cNvSpPr txBox="1">
            <a:spLocks/>
          </p:cNvSpPr>
          <p:nvPr/>
        </p:nvSpPr>
        <p:spPr bwMode="auto">
          <a:xfrm>
            <a:off x="2843213" y="1052513"/>
            <a:ext cx="1585912"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EQUIPOS</a:t>
            </a:r>
          </a:p>
        </p:txBody>
      </p:sp>
      <p:sp>
        <p:nvSpPr>
          <p:cNvPr id="31" name="28 Marcador de contenido"/>
          <p:cNvSpPr txBox="1">
            <a:spLocks/>
          </p:cNvSpPr>
          <p:nvPr/>
        </p:nvSpPr>
        <p:spPr bwMode="auto">
          <a:xfrm>
            <a:off x="4643438" y="188913"/>
            <a:ext cx="13684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MÉTODO</a:t>
            </a:r>
          </a:p>
        </p:txBody>
      </p:sp>
      <p:sp>
        <p:nvSpPr>
          <p:cNvPr id="32" name="28 Marcador de contenido"/>
          <p:cNvSpPr txBox="1">
            <a:spLocks/>
          </p:cNvSpPr>
          <p:nvPr/>
        </p:nvSpPr>
        <p:spPr bwMode="auto">
          <a:xfrm>
            <a:off x="1403350" y="6484938"/>
            <a:ext cx="1585913"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AMBIENTE</a:t>
            </a:r>
          </a:p>
        </p:txBody>
      </p:sp>
      <p:sp>
        <p:nvSpPr>
          <p:cNvPr id="34" name="28 Marcador de contenido"/>
          <p:cNvSpPr txBox="1">
            <a:spLocks/>
          </p:cNvSpPr>
          <p:nvPr/>
        </p:nvSpPr>
        <p:spPr bwMode="auto">
          <a:xfrm>
            <a:off x="5199063" y="6237288"/>
            <a:ext cx="20161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CONTENIDOS</a:t>
            </a:r>
          </a:p>
        </p:txBody>
      </p:sp>
      <p:sp>
        <p:nvSpPr>
          <p:cNvPr id="43" name="28 Marcador de contenido"/>
          <p:cNvSpPr txBox="1">
            <a:spLocks/>
          </p:cNvSpPr>
          <p:nvPr/>
        </p:nvSpPr>
        <p:spPr bwMode="auto">
          <a:xfrm>
            <a:off x="7451725" y="3141663"/>
            <a:ext cx="1620838"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PROBLEMA</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p:cNvCxnSpPr/>
          <p:nvPr/>
        </p:nvCxnSpPr>
        <p:spPr>
          <a:xfrm>
            <a:off x="468313" y="3357563"/>
            <a:ext cx="7272337" cy="0"/>
          </a:xfrm>
          <a:prstGeom prst="line">
            <a:avLst/>
          </a:prstGeom>
        </p:spPr>
        <p:style>
          <a:lnRef idx="1">
            <a:schemeClr val="accent1"/>
          </a:lnRef>
          <a:fillRef idx="0">
            <a:schemeClr val="accent1"/>
          </a:fillRef>
          <a:effectRef idx="0">
            <a:schemeClr val="accent1"/>
          </a:effectRef>
          <a:fontRef idx="minor">
            <a:schemeClr val="tx1"/>
          </a:fontRef>
        </p:style>
      </p:cxnSp>
      <p:sp>
        <p:nvSpPr>
          <p:cNvPr id="65539" name="8 CuadroTexto"/>
          <p:cNvSpPr txBox="1">
            <a:spLocks noChangeArrowheads="1"/>
          </p:cNvSpPr>
          <p:nvPr/>
        </p:nvSpPr>
        <p:spPr bwMode="auto">
          <a:xfrm>
            <a:off x="5429256" y="500042"/>
            <a:ext cx="3168650" cy="584200"/>
          </a:xfrm>
          <a:prstGeom prst="rect">
            <a:avLst/>
          </a:prstGeom>
          <a:noFill/>
          <a:ln w="9525">
            <a:noFill/>
            <a:miter lim="800000"/>
            <a:headEnd/>
            <a:tailEnd/>
          </a:ln>
        </p:spPr>
        <p:txBody>
          <a:bodyPr>
            <a:spAutoFit/>
          </a:bodyPr>
          <a:lstStyle/>
          <a:p>
            <a:pPr marL="342900" indent="-342900" eaLnBrk="0" hangingPunct="0"/>
            <a:r>
              <a:rPr lang="es-AR" sz="1600" dirty="0"/>
              <a:t>No se fue chequeando la comprensión del alumno</a:t>
            </a:r>
          </a:p>
        </p:txBody>
      </p:sp>
      <p:cxnSp>
        <p:nvCxnSpPr>
          <p:cNvPr id="11" name="10 Conector recto"/>
          <p:cNvCxnSpPr>
            <a:stCxn id="65545" idx="2"/>
          </p:cNvCxnSpPr>
          <p:nvPr/>
        </p:nvCxnSpPr>
        <p:spPr>
          <a:xfrm rot="16200000" flipH="1">
            <a:off x="559594" y="1488281"/>
            <a:ext cx="2649538" cy="1089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30" idx="2"/>
          </p:cNvCxnSpPr>
          <p:nvPr/>
        </p:nvCxnSpPr>
        <p:spPr>
          <a:xfrm rot="16200000" flipH="1">
            <a:off x="3116263" y="1973263"/>
            <a:ext cx="1905000"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31" idx="2"/>
          </p:cNvCxnSpPr>
          <p:nvPr/>
        </p:nvCxnSpPr>
        <p:spPr>
          <a:xfrm rot="16200000" flipH="1">
            <a:off x="4573588" y="1343025"/>
            <a:ext cx="2768600" cy="126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161757" y="4472781"/>
            <a:ext cx="2808288" cy="720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a:off x="1332707" y="4436269"/>
            <a:ext cx="3167062" cy="1009650"/>
          </a:xfrm>
          <a:prstGeom prst="line">
            <a:avLst/>
          </a:prstGeom>
        </p:spPr>
        <p:style>
          <a:lnRef idx="1">
            <a:schemeClr val="accent1"/>
          </a:lnRef>
          <a:fillRef idx="0">
            <a:schemeClr val="accent1"/>
          </a:fillRef>
          <a:effectRef idx="0">
            <a:schemeClr val="accent1"/>
          </a:effectRef>
          <a:fontRef idx="minor">
            <a:schemeClr val="tx1"/>
          </a:fontRef>
        </p:style>
      </p:cxnSp>
      <p:sp>
        <p:nvSpPr>
          <p:cNvPr id="65545" name="28 Marcador de contenido"/>
          <p:cNvSpPr>
            <a:spLocks noGrp="1"/>
          </p:cNvSpPr>
          <p:nvPr>
            <p:ph idx="1"/>
          </p:nvPr>
        </p:nvSpPr>
        <p:spPr>
          <a:xfrm>
            <a:off x="250825" y="0"/>
            <a:ext cx="2178050" cy="708025"/>
          </a:xfrm>
          <a:ln>
            <a:solidFill>
              <a:schemeClr val="tx1"/>
            </a:solidFill>
          </a:ln>
        </p:spPr>
        <p:txBody>
          <a:bodyPr>
            <a:spAutoFit/>
          </a:bodyPr>
          <a:lstStyle/>
          <a:p>
            <a:pPr>
              <a:buFontTx/>
              <a:buNone/>
            </a:pPr>
            <a:r>
              <a:rPr lang="es-AR" sz="2000" smtClean="0"/>
              <a:t>PARTICIPANTES/DOCENTE</a:t>
            </a:r>
          </a:p>
        </p:txBody>
      </p:sp>
      <p:sp>
        <p:nvSpPr>
          <p:cNvPr id="30" name="28 Marcador de contenido"/>
          <p:cNvSpPr txBox="1">
            <a:spLocks/>
          </p:cNvSpPr>
          <p:nvPr/>
        </p:nvSpPr>
        <p:spPr bwMode="auto">
          <a:xfrm>
            <a:off x="2843213" y="1052513"/>
            <a:ext cx="1585912"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EQUIPOS</a:t>
            </a:r>
          </a:p>
        </p:txBody>
      </p:sp>
      <p:sp>
        <p:nvSpPr>
          <p:cNvPr id="31" name="28 Marcador de contenido"/>
          <p:cNvSpPr txBox="1">
            <a:spLocks/>
          </p:cNvSpPr>
          <p:nvPr/>
        </p:nvSpPr>
        <p:spPr bwMode="auto">
          <a:xfrm>
            <a:off x="4643438" y="188913"/>
            <a:ext cx="13684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MÉTODO</a:t>
            </a:r>
          </a:p>
        </p:txBody>
      </p:sp>
      <p:sp>
        <p:nvSpPr>
          <p:cNvPr id="32" name="28 Marcador de contenido"/>
          <p:cNvSpPr txBox="1">
            <a:spLocks/>
          </p:cNvSpPr>
          <p:nvPr/>
        </p:nvSpPr>
        <p:spPr bwMode="auto">
          <a:xfrm>
            <a:off x="1403350" y="6484938"/>
            <a:ext cx="1585913"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AMBIENTE</a:t>
            </a:r>
          </a:p>
        </p:txBody>
      </p:sp>
      <p:sp>
        <p:nvSpPr>
          <p:cNvPr id="34" name="28 Marcador de contenido"/>
          <p:cNvSpPr txBox="1">
            <a:spLocks/>
          </p:cNvSpPr>
          <p:nvPr/>
        </p:nvSpPr>
        <p:spPr bwMode="auto">
          <a:xfrm>
            <a:off x="5199063" y="6237288"/>
            <a:ext cx="20161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CONTENIDOS</a:t>
            </a:r>
          </a:p>
        </p:txBody>
      </p:sp>
      <p:sp>
        <p:nvSpPr>
          <p:cNvPr id="65550" name="28 Marcador de contenido"/>
          <p:cNvSpPr txBox="1">
            <a:spLocks/>
          </p:cNvSpPr>
          <p:nvPr/>
        </p:nvSpPr>
        <p:spPr bwMode="auto">
          <a:xfrm>
            <a:off x="2700338" y="1484313"/>
            <a:ext cx="2879725" cy="339725"/>
          </a:xfrm>
          <a:prstGeom prst="rect">
            <a:avLst/>
          </a:prstGeom>
          <a:noFill/>
          <a:ln w="9525">
            <a:noFill/>
            <a:miter lim="800000"/>
            <a:headEnd/>
            <a:tailEnd/>
          </a:ln>
        </p:spPr>
        <p:txBody>
          <a:bodyPr>
            <a:spAutoFit/>
          </a:bodyPr>
          <a:lstStyle/>
          <a:p>
            <a:pPr marL="342900" indent="-342900" eaLnBrk="0" hangingPunct="0"/>
            <a:r>
              <a:rPr lang="es-AR" sz="1600"/>
              <a:t>El cañón funcionaba mal</a:t>
            </a:r>
          </a:p>
        </p:txBody>
      </p:sp>
      <p:sp>
        <p:nvSpPr>
          <p:cNvPr id="65551" name="28 Marcador de contenido"/>
          <p:cNvSpPr txBox="1">
            <a:spLocks/>
          </p:cNvSpPr>
          <p:nvPr/>
        </p:nvSpPr>
        <p:spPr bwMode="auto">
          <a:xfrm>
            <a:off x="0" y="4581525"/>
            <a:ext cx="2447925" cy="584200"/>
          </a:xfrm>
          <a:prstGeom prst="rect">
            <a:avLst/>
          </a:prstGeom>
          <a:noFill/>
          <a:ln w="9525">
            <a:noFill/>
            <a:miter lim="800000"/>
            <a:headEnd/>
            <a:tailEnd/>
          </a:ln>
        </p:spPr>
        <p:txBody>
          <a:bodyPr>
            <a:spAutoFit/>
          </a:bodyPr>
          <a:lstStyle/>
          <a:p>
            <a:pPr marL="342900" indent="-342900" eaLnBrk="0" hangingPunct="0"/>
            <a:r>
              <a:rPr lang="es-AR" sz="1600"/>
              <a:t>La iluminación era mala para trabajar</a:t>
            </a:r>
          </a:p>
        </p:txBody>
      </p:sp>
      <p:sp>
        <p:nvSpPr>
          <p:cNvPr id="65552" name="28 Marcador de contenido"/>
          <p:cNvSpPr txBox="1">
            <a:spLocks/>
          </p:cNvSpPr>
          <p:nvPr/>
        </p:nvSpPr>
        <p:spPr bwMode="auto">
          <a:xfrm>
            <a:off x="0" y="5516563"/>
            <a:ext cx="2879725" cy="585787"/>
          </a:xfrm>
          <a:prstGeom prst="rect">
            <a:avLst/>
          </a:prstGeom>
          <a:noFill/>
          <a:ln w="9525">
            <a:noFill/>
            <a:miter lim="800000"/>
            <a:headEnd/>
            <a:tailEnd/>
          </a:ln>
        </p:spPr>
        <p:txBody>
          <a:bodyPr>
            <a:spAutoFit/>
          </a:bodyPr>
          <a:lstStyle/>
          <a:p>
            <a:pPr marL="342900" indent="-342900" eaLnBrk="0" hangingPunct="0"/>
            <a:r>
              <a:rPr lang="es-AR" sz="1600"/>
              <a:t>Se escucha mucho ruido del exterior porque da a la calle</a:t>
            </a:r>
          </a:p>
        </p:txBody>
      </p:sp>
      <p:sp>
        <p:nvSpPr>
          <p:cNvPr id="65553" name="28 Marcador de contenido"/>
          <p:cNvSpPr txBox="1">
            <a:spLocks/>
          </p:cNvSpPr>
          <p:nvPr/>
        </p:nvSpPr>
        <p:spPr bwMode="auto">
          <a:xfrm>
            <a:off x="1835150" y="3500438"/>
            <a:ext cx="2952750" cy="585787"/>
          </a:xfrm>
          <a:prstGeom prst="rect">
            <a:avLst/>
          </a:prstGeom>
          <a:noFill/>
          <a:ln w="9525">
            <a:noFill/>
            <a:miter lim="800000"/>
            <a:headEnd/>
            <a:tailEnd/>
          </a:ln>
        </p:spPr>
        <p:txBody>
          <a:bodyPr>
            <a:spAutoFit/>
          </a:bodyPr>
          <a:lstStyle/>
          <a:p>
            <a:pPr marL="342900" indent="-342900" eaLnBrk="0" hangingPunct="0"/>
            <a:r>
              <a:rPr lang="es-AR" sz="1600"/>
              <a:t>Hay columnas al medio y no se ve bien</a:t>
            </a:r>
          </a:p>
        </p:txBody>
      </p:sp>
      <p:sp>
        <p:nvSpPr>
          <p:cNvPr id="65554" name="28 Marcador de contenido"/>
          <p:cNvSpPr txBox="1">
            <a:spLocks/>
          </p:cNvSpPr>
          <p:nvPr/>
        </p:nvSpPr>
        <p:spPr bwMode="auto">
          <a:xfrm>
            <a:off x="0" y="4000504"/>
            <a:ext cx="3024188" cy="584775"/>
          </a:xfrm>
          <a:prstGeom prst="rect">
            <a:avLst/>
          </a:prstGeom>
          <a:noFill/>
          <a:ln w="9525">
            <a:noFill/>
            <a:miter lim="800000"/>
            <a:headEnd/>
            <a:tailEnd/>
          </a:ln>
        </p:spPr>
        <p:txBody>
          <a:bodyPr>
            <a:spAutoFit/>
          </a:bodyPr>
          <a:lstStyle/>
          <a:p>
            <a:pPr marL="342900" indent="-342900" eaLnBrk="0" hangingPunct="0"/>
            <a:r>
              <a:rPr lang="es-AR" sz="1600" dirty="0"/>
              <a:t>No hay espacio para </a:t>
            </a:r>
            <a:r>
              <a:rPr lang="es-AR" sz="1600" dirty="0" smtClean="0"/>
              <a:t>trabajar, el aula es pequeña</a:t>
            </a:r>
            <a:endParaRPr lang="es-AR" sz="1600" dirty="0"/>
          </a:p>
        </p:txBody>
      </p:sp>
      <p:sp>
        <p:nvSpPr>
          <p:cNvPr id="65555" name="28 Marcador de contenido"/>
          <p:cNvSpPr txBox="1">
            <a:spLocks/>
          </p:cNvSpPr>
          <p:nvPr/>
        </p:nvSpPr>
        <p:spPr bwMode="auto">
          <a:xfrm>
            <a:off x="5643570" y="1071546"/>
            <a:ext cx="3024188" cy="584200"/>
          </a:xfrm>
          <a:prstGeom prst="rect">
            <a:avLst/>
          </a:prstGeom>
          <a:noFill/>
          <a:ln w="9525">
            <a:noFill/>
            <a:miter lim="800000"/>
            <a:headEnd/>
            <a:tailEnd/>
          </a:ln>
        </p:spPr>
        <p:txBody>
          <a:bodyPr>
            <a:spAutoFit/>
          </a:bodyPr>
          <a:lstStyle/>
          <a:p>
            <a:pPr marL="342900" indent="-342900" eaLnBrk="0" hangingPunct="0"/>
            <a:r>
              <a:rPr lang="es-AR" sz="1600" dirty="0"/>
              <a:t>No se hicieron prácticas durante el dictado</a:t>
            </a:r>
          </a:p>
        </p:txBody>
      </p:sp>
      <p:sp>
        <p:nvSpPr>
          <p:cNvPr id="65556" name="28 Marcador de contenido"/>
          <p:cNvSpPr txBox="1">
            <a:spLocks/>
          </p:cNvSpPr>
          <p:nvPr/>
        </p:nvSpPr>
        <p:spPr bwMode="auto">
          <a:xfrm>
            <a:off x="1643063" y="2714625"/>
            <a:ext cx="2592387" cy="585788"/>
          </a:xfrm>
          <a:prstGeom prst="rect">
            <a:avLst/>
          </a:prstGeom>
          <a:noFill/>
          <a:ln w="9525">
            <a:noFill/>
            <a:miter lim="800000"/>
            <a:headEnd/>
            <a:tailEnd/>
          </a:ln>
        </p:spPr>
        <p:txBody>
          <a:bodyPr>
            <a:spAutoFit/>
          </a:bodyPr>
          <a:lstStyle/>
          <a:p>
            <a:r>
              <a:rPr lang="es-AR" sz="1600"/>
              <a:t>El docente no transfiere bien el conocimiento</a:t>
            </a:r>
          </a:p>
        </p:txBody>
      </p:sp>
      <p:sp>
        <p:nvSpPr>
          <p:cNvPr id="65557" name="28 Marcador de contenido"/>
          <p:cNvSpPr txBox="1">
            <a:spLocks/>
          </p:cNvSpPr>
          <p:nvPr/>
        </p:nvSpPr>
        <p:spPr bwMode="auto">
          <a:xfrm>
            <a:off x="500063" y="1500188"/>
            <a:ext cx="2268537" cy="585787"/>
          </a:xfrm>
          <a:prstGeom prst="rect">
            <a:avLst/>
          </a:prstGeom>
          <a:noFill/>
          <a:ln w="9525">
            <a:noFill/>
            <a:miter lim="800000"/>
            <a:headEnd/>
            <a:tailEnd/>
          </a:ln>
        </p:spPr>
        <p:txBody>
          <a:bodyPr>
            <a:spAutoFit/>
          </a:bodyPr>
          <a:lstStyle/>
          <a:p>
            <a:r>
              <a:rPr lang="es-AR" sz="1600"/>
              <a:t>El docente tiene timbre de voz baja y monótona</a:t>
            </a:r>
          </a:p>
        </p:txBody>
      </p:sp>
      <p:sp>
        <p:nvSpPr>
          <p:cNvPr id="65558" name="28 Marcador de contenido"/>
          <p:cNvSpPr txBox="1">
            <a:spLocks/>
          </p:cNvSpPr>
          <p:nvPr/>
        </p:nvSpPr>
        <p:spPr bwMode="auto">
          <a:xfrm>
            <a:off x="6000760" y="1643050"/>
            <a:ext cx="2736850" cy="585788"/>
          </a:xfrm>
          <a:prstGeom prst="rect">
            <a:avLst/>
          </a:prstGeom>
          <a:noFill/>
          <a:ln w="9525">
            <a:noFill/>
            <a:miter lim="800000"/>
            <a:headEnd/>
            <a:tailEnd/>
          </a:ln>
        </p:spPr>
        <p:txBody>
          <a:bodyPr>
            <a:spAutoFit/>
          </a:bodyPr>
          <a:lstStyle/>
          <a:p>
            <a:pPr marL="342900" indent="-342900" eaLnBrk="0" hangingPunct="0"/>
            <a:r>
              <a:rPr lang="es-AR" sz="1600"/>
              <a:t>Había mucha teoría y pocos ejemplos prácticos</a:t>
            </a:r>
          </a:p>
        </p:txBody>
      </p:sp>
      <p:sp>
        <p:nvSpPr>
          <p:cNvPr id="65559" name="28 Marcador de contenido"/>
          <p:cNvSpPr txBox="1">
            <a:spLocks/>
          </p:cNvSpPr>
          <p:nvPr/>
        </p:nvSpPr>
        <p:spPr bwMode="auto">
          <a:xfrm>
            <a:off x="2339975" y="6113463"/>
            <a:ext cx="2592388" cy="339725"/>
          </a:xfrm>
          <a:prstGeom prst="rect">
            <a:avLst/>
          </a:prstGeom>
          <a:noFill/>
          <a:ln w="9525">
            <a:noFill/>
            <a:miter lim="800000"/>
            <a:headEnd/>
            <a:tailEnd/>
          </a:ln>
        </p:spPr>
        <p:txBody>
          <a:bodyPr>
            <a:spAutoFit/>
          </a:bodyPr>
          <a:lstStyle/>
          <a:p>
            <a:pPr marL="342900" indent="-342900" eaLnBrk="0" hangingPunct="0"/>
            <a:r>
              <a:rPr lang="es-AR" sz="1600"/>
              <a:t>El aula era calurosa</a:t>
            </a:r>
          </a:p>
        </p:txBody>
      </p:sp>
      <p:sp>
        <p:nvSpPr>
          <p:cNvPr id="65560" name="28 Marcador de contenido"/>
          <p:cNvSpPr txBox="1">
            <a:spLocks/>
          </p:cNvSpPr>
          <p:nvPr/>
        </p:nvSpPr>
        <p:spPr bwMode="auto">
          <a:xfrm>
            <a:off x="395288" y="828675"/>
            <a:ext cx="1584325" cy="584200"/>
          </a:xfrm>
          <a:prstGeom prst="rect">
            <a:avLst/>
          </a:prstGeom>
          <a:noFill/>
          <a:ln w="9525">
            <a:noFill/>
            <a:miter lim="800000"/>
            <a:headEnd/>
            <a:tailEnd/>
          </a:ln>
        </p:spPr>
        <p:txBody>
          <a:bodyPr>
            <a:spAutoFit/>
          </a:bodyPr>
          <a:lstStyle/>
          <a:p>
            <a:r>
              <a:rPr lang="es-AR" sz="1600"/>
              <a:t>El docente no es didáctico</a:t>
            </a:r>
          </a:p>
        </p:txBody>
      </p:sp>
      <p:sp>
        <p:nvSpPr>
          <p:cNvPr id="65561" name="28 Marcador de contenido"/>
          <p:cNvSpPr txBox="1">
            <a:spLocks/>
          </p:cNvSpPr>
          <p:nvPr/>
        </p:nvSpPr>
        <p:spPr bwMode="auto">
          <a:xfrm>
            <a:off x="6416675" y="4868863"/>
            <a:ext cx="1584325" cy="585787"/>
          </a:xfrm>
          <a:prstGeom prst="rect">
            <a:avLst/>
          </a:prstGeom>
          <a:noFill/>
          <a:ln w="9525">
            <a:noFill/>
            <a:miter lim="800000"/>
            <a:headEnd/>
            <a:tailEnd/>
          </a:ln>
        </p:spPr>
        <p:txBody>
          <a:bodyPr>
            <a:spAutoFit/>
          </a:bodyPr>
          <a:lstStyle/>
          <a:p>
            <a:pPr marL="342900" indent="-342900" eaLnBrk="0" hangingPunct="0"/>
            <a:r>
              <a:rPr lang="es-AR" sz="1600"/>
              <a:t>El material no era claro</a:t>
            </a:r>
          </a:p>
        </p:txBody>
      </p:sp>
      <p:sp>
        <p:nvSpPr>
          <p:cNvPr id="43" name="28 Marcador de contenido"/>
          <p:cNvSpPr txBox="1">
            <a:spLocks/>
          </p:cNvSpPr>
          <p:nvPr/>
        </p:nvSpPr>
        <p:spPr bwMode="auto">
          <a:xfrm>
            <a:off x="7451725" y="3141663"/>
            <a:ext cx="1620838"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PROBLEMA</a:t>
            </a:r>
          </a:p>
        </p:txBody>
      </p:sp>
      <p:sp>
        <p:nvSpPr>
          <p:cNvPr id="65563" name="28 Marcador de contenido"/>
          <p:cNvSpPr txBox="1">
            <a:spLocks/>
          </p:cNvSpPr>
          <p:nvPr/>
        </p:nvSpPr>
        <p:spPr bwMode="auto">
          <a:xfrm>
            <a:off x="2051050" y="5013325"/>
            <a:ext cx="3384550" cy="584200"/>
          </a:xfrm>
          <a:prstGeom prst="rect">
            <a:avLst/>
          </a:prstGeom>
          <a:noFill/>
          <a:ln w="9525">
            <a:noFill/>
            <a:miter lim="800000"/>
            <a:headEnd/>
            <a:tailEnd/>
          </a:ln>
        </p:spPr>
        <p:txBody>
          <a:bodyPr>
            <a:spAutoFit/>
          </a:bodyPr>
          <a:lstStyle/>
          <a:p>
            <a:pPr marL="342900" indent="-342900" eaLnBrk="0" hangingPunct="0"/>
            <a:r>
              <a:rPr lang="es-AR" sz="1600"/>
              <a:t>Las sillas son incómodas para trabajar en grupo, debería haber mesas</a:t>
            </a:r>
          </a:p>
        </p:txBody>
      </p:sp>
      <p:sp>
        <p:nvSpPr>
          <p:cNvPr id="65564" name="28 Marcador de contenido"/>
          <p:cNvSpPr txBox="1">
            <a:spLocks/>
          </p:cNvSpPr>
          <p:nvPr/>
        </p:nvSpPr>
        <p:spPr bwMode="auto">
          <a:xfrm>
            <a:off x="571500" y="2143125"/>
            <a:ext cx="3214688" cy="584200"/>
          </a:xfrm>
          <a:prstGeom prst="rect">
            <a:avLst/>
          </a:prstGeom>
          <a:noFill/>
          <a:ln w="9525">
            <a:noFill/>
            <a:miter lim="800000"/>
            <a:headEnd/>
            <a:tailEnd/>
          </a:ln>
        </p:spPr>
        <p:txBody>
          <a:bodyPr>
            <a:spAutoFit/>
          </a:bodyPr>
          <a:lstStyle/>
          <a:p>
            <a:r>
              <a:rPr lang="es-AR" sz="1600"/>
              <a:t>Los alumnos no tenían una buena formación de base</a:t>
            </a:r>
          </a:p>
        </p:txBody>
      </p:sp>
      <p:sp>
        <p:nvSpPr>
          <p:cNvPr id="65565" name="28 Marcador de contenido"/>
          <p:cNvSpPr txBox="1">
            <a:spLocks/>
          </p:cNvSpPr>
          <p:nvPr/>
        </p:nvSpPr>
        <p:spPr bwMode="auto">
          <a:xfrm>
            <a:off x="2714625" y="4143375"/>
            <a:ext cx="3024188" cy="830263"/>
          </a:xfrm>
          <a:prstGeom prst="rect">
            <a:avLst/>
          </a:prstGeom>
          <a:noFill/>
          <a:ln w="9525">
            <a:noFill/>
            <a:miter lim="800000"/>
            <a:headEnd/>
            <a:tailEnd/>
          </a:ln>
        </p:spPr>
        <p:txBody>
          <a:bodyPr>
            <a:spAutoFit/>
          </a:bodyPr>
          <a:lstStyle/>
          <a:p>
            <a:pPr marL="342900" indent="-342900" eaLnBrk="0" hangingPunct="0"/>
            <a:r>
              <a:rPr lang="es-AR" sz="1600"/>
              <a:t>Como era próximo al lugar de trabajo a cada rato venían a buscar a alguien</a:t>
            </a:r>
          </a:p>
        </p:txBody>
      </p:sp>
      <p:sp>
        <p:nvSpPr>
          <p:cNvPr id="33" name="32 Rectángulo"/>
          <p:cNvSpPr/>
          <p:nvPr/>
        </p:nvSpPr>
        <p:spPr>
          <a:xfrm>
            <a:off x="6215074" y="2285992"/>
            <a:ext cx="1928826" cy="830997"/>
          </a:xfrm>
          <a:prstGeom prst="rect">
            <a:avLst/>
          </a:prstGeom>
        </p:spPr>
        <p:txBody>
          <a:bodyPr wrap="square">
            <a:spAutoFit/>
          </a:bodyPr>
          <a:lstStyle/>
          <a:p>
            <a:pPr lvl="0"/>
            <a:r>
              <a:rPr lang="es-AR" sz="1600" dirty="0" smtClean="0"/>
              <a:t>Era una mezcla de contenidos y no se entendía nada</a:t>
            </a:r>
            <a:endParaRPr lang="es-AR" sz="1600" dirty="0"/>
          </a:p>
        </p:txBody>
      </p:sp>
      <p:sp>
        <p:nvSpPr>
          <p:cNvPr id="35" name="34 Rectángulo"/>
          <p:cNvSpPr/>
          <p:nvPr/>
        </p:nvSpPr>
        <p:spPr>
          <a:xfrm>
            <a:off x="3643306" y="2000240"/>
            <a:ext cx="2357438" cy="830997"/>
          </a:xfrm>
          <a:prstGeom prst="rect">
            <a:avLst/>
          </a:prstGeom>
        </p:spPr>
        <p:txBody>
          <a:bodyPr wrap="square">
            <a:spAutoFit/>
          </a:bodyPr>
          <a:lstStyle/>
          <a:p>
            <a:pPr lvl="0"/>
            <a:r>
              <a:rPr lang="es-AR" sz="1600" dirty="0" smtClean="0"/>
              <a:t>Demoramos al comenzar porque no podían conectar los equipos</a:t>
            </a:r>
            <a:endParaRPr lang="es-AR" sz="1600" dirty="0"/>
          </a:p>
        </p:txBody>
      </p:sp>
      <p:sp>
        <p:nvSpPr>
          <p:cNvPr id="36" name="35 Rectángulo"/>
          <p:cNvSpPr/>
          <p:nvPr/>
        </p:nvSpPr>
        <p:spPr>
          <a:xfrm>
            <a:off x="-571535" y="2786058"/>
            <a:ext cx="2071702" cy="830997"/>
          </a:xfrm>
          <a:prstGeom prst="rect">
            <a:avLst/>
          </a:prstGeom>
        </p:spPr>
        <p:txBody>
          <a:bodyPr wrap="square">
            <a:spAutoFit/>
          </a:bodyPr>
          <a:lstStyle/>
          <a:p>
            <a:pPr lvl="0"/>
            <a:r>
              <a:rPr lang="es-AR" sz="1600" dirty="0" smtClean="0"/>
              <a:t>El Docente no sabe manejar bien los tiempos</a:t>
            </a:r>
            <a:endParaRPr lang="es-AR" sz="1600" dirty="0"/>
          </a:p>
        </p:txBody>
      </p:sp>
      <p:sp>
        <p:nvSpPr>
          <p:cNvPr id="37" name="36 Rectángulo"/>
          <p:cNvSpPr/>
          <p:nvPr/>
        </p:nvSpPr>
        <p:spPr>
          <a:xfrm>
            <a:off x="6786546" y="4000504"/>
            <a:ext cx="2357454" cy="584775"/>
          </a:xfrm>
          <a:prstGeom prst="rect">
            <a:avLst/>
          </a:prstGeom>
        </p:spPr>
        <p:txBody>
          <a:bodyPr wrap="square">
            <a:spAutoFit/>
          </a:bodyPr>
          <a:lstStyle/>
          <a:p>
            <a:pPr lvl="0"/>
            <a:r>
              <a:rPr lang="es-AR" sz="1600" dirty="0" smtClean="0"/>
              <a:t>Los contenidos dictados eran muy básicos</a:t>
            </a:r>
            <a:endParaRPr lang="es-AR" sz="16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p:cNvSpPr>
            <a:spLocks noGrp="1"/>
          </p:cNvSpPr>
          <p:nvPr>
            <p:ph type="title"/>
          </p:nvPr>
        </p:nvSpPr>
        <p:spPr/>
        <p:txBody>
          <a:bodyPr/>
          <a:lstStyle/>
          <a:p>
            <a:r>
              <a:rPr lang="es-AR" smtClean="0"/>
              <a:t>Como resolvemos?</a:t>
            </a:r>
          </a:p>
        </p:txBody>
      </p:sp>
      <p:sp>
        <p:nvSpPr>
          <p:cNvPr id="66563" name="2 Marcador de contenido"/>
          <p:cNvSpPr>
            <a:spLocks noGrp="1"/>
          </p:cNvSpPr>
          <p:nvPr>
            <p:ph idx="1"/>
          </p:nvPr>
        </p:nvSpPr>
        <p:spPr/>
        <p:txBody>
          <a:bodyPr/>
          <a:lstStyle/>
          <a:p>
            <a:r>
              <a:rPr lang="es-AR" smtClean="0"/>
              <a:t>Una vez identificada la rama mas cargada se trabaja directamente resolviendo los problemas detectados en dicha rama.</a:t>
            </a:r>
          </a:p>
          <a:p>
            <a:endParaRPr lang="es-AR" smtClean="0"/>
          </a:p>
          <a:p>
            <a:r>
              <a:rPr lang="es-AR" smtClean="0"/>
              <a:t>Sucesivamente se pueden ir realizando espinas de las ramas mas cargadas y focalizando mas el problema.</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Marcador de contenido"/>
          <p:cNvSpPr>
            <a:spLocks noGrp="1"/>
          </p:cNvSpPr>
          <p:nvPr>
            <p:ph idx="1"/>
          </p:nvPr>
        </p:nvSpPr>
        <p:spPr>
          <a:xfrm>
            <a:off x="0" y="44450"/>
            <a:ext cx="9144000" cy="6669088"/>
          </a:xfrm>
          <a:solidFill>
            <a:schemeClr val="bg1"/>
          </a:solidFill>
        </p:spPr>
        <p:txBody>
          <a:bodyPr/>
          <a:lstStyle/>
          <a:p>
            <a:pPr algn="just">
              <a:buFontTx/>
              <a:buNone/>
            </a:pPr>
            <a:r>
              <a:rPr lang="es-AR" sz="2000" smtClean="0"/>
              <a:t>EN ESTE CASO LA RAMA MAS CARGADA INDICA EN LO QUE HAY QUE TRABAJAR.</a:t>
            </a:r>
          </a:p>
          <a:p>
            <a:pPr algn="just">
              <a:buFontTx/>
              <a:buNone/>
            </a:pPr>
            <a:r>
              <a:rPr lang="es-AR" sz="2000" smtClean="0"/>
              <a:t>RAMA: AMBIENTE</a:t>
            </a:r>
          </a:p>
          <a:p>
            <a:pPr algn="just">
              <a:buFontTx/>
              <a:buNone/>
            </a:pPr>
            <a:endParaRPr lang="es-AR" sz="2000" smtClean="0"/>
          </a:p>
          <a:p>
            <a:pPr algn="just">
              <a:buFontTx/>
              <a:buNone/>
            </a:pPr>
            <a:r>
              <a:rPr lang="es-AR" sz="2000" smtClean="0"/>
              <a:t>LE SIGUEN EN IMPORTANCIA: PERSONAS Y MÉTODO</a:t>
            </a:r>
          </a:p>
          <a:p>
            <a:pPr algn="just">
              <a:buFontTx/>
              <a:buNone/>
            </a:pPr>
            <a:endParaRPr lang="es-AR" sz="2000" smtClean="0"/>
          </a:p>
          <a:p>
            <a:pPr algn="just">
              <a:buFontTx/>
              <a:buNone/>
            </a:pPr>
            <a:r>
              <a:rPr lang="es-AR" sz="2000" smtClean="0"/>
              <a:t>SE CENTRA EL TRABAJO EN LA RESOLUCIÓN DE LAS CAUSAS PLANTEADAS EN LA RAMA MAS CARGADA. PUEDEN REORDENARSE EN SUB-RAMAS</a:t>
            </a:r>
          </a:p>
          <a:p>
            <a:pPr algn="just">
              <a:buFontTx/>
              <a:buNone/>
            </a:pPr>
            <a:endParaRPr lang="es-AR" sz="2000" smtClean="0"/>
          </a:p>
          <a:p>
            <a:pPr algn="just">
              <a:buFontTx/>
              <a:buNone/>
            </a:pPr>
            <a:r>
              <a:rPr lang="es-AR" sz="2000" smtClean="0"/>
              <a:t>A) PUEDE ANALIZARSE LA RAMA MAS CARGADA PONIENDO “AMBIENTE” COMO PROBLEMA Y HACER OTRA ESPINA DE PESCADO, LO QUE PERMITE FOCALIZAR MÁS LAS CAUSAS, EN ESTE CASO HAY QUE RENOMBRAR LAS RAMAS Y COMPLETAR CON UNA NUEVA LLUVIA DE IDEAS PERO YA FOCALIZADA</a:t>
            </a:r>
          </a:p>
          <a:p>
            <a:pPr algn="just">
              <a:buFontTx/>
              <a:buNone/>
            </a:pPr>
            <a:endParaRPr lang="es-AR" sz="2000" smtClean="0"/>
          </a:p>
          <a:p>
            <a:pPr algn="just">
              <a:buFontTx/>
              <a:buNone/>
            </a:pPr>
            <a:r>
              <a:rPr lang="es-AR" sz="2000" smtClean="0"/>
              <a:t>B) OTRA OPCIÓN ES SEPARAR EN LO “POSIBLE DE MODIFICAR” DE LO “NO POSIBLE” Y TRABAJAR CON ELLO</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p:cNvCxnSpPr/>
          <p:nvPr/>
        </p:nvCxnSpPr>
        <p:spPr>
          <a:xfrm>
            <a:off x="468313" y="3357563"/>
            <a:ext cx="7272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68616" idx="2"/>
          </p:cNvCxnSpPr>
          <p:nvPr/>
        </p:nvCxnSpPr>
        <p:spPr>
          <a:xfrm rot="16200000" flipH="1">
            <a:off x="373857" y="1391444"/>
            <a:ext cx="2635250" cy="129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30" idx="2"/>
          </p:cNvCxnSpPr>
          <p:nvPr/>
        </p:nvCxnSpPr>
        <p:spPr>
          <a:xfrm rot="16200000" flipH="1">
            <a:off x="3054350" y="1911351"/>
            <a:ext cx="2028825"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31" idx="2"/>
          </p:cNvCxnSpPr>
          <p:nvPr/>
        </p:nvCxnSpPr>
        <p:spPr>
          <a:xfrm rot="16200000" flipH="1">
            <a:off x="4511675" y="1281113"/>
            <a:ext cx="2892425" cy="126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255419" y="4472781"/>
            <a:ext cx="2808288" cy="720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a:off x="1332707" y="4436269"/>
            <a:ext cx="3167062" cy="1009650"/>
          </a:xfrm>
          <a:prstGeom prst="line">
            <a:avLst/>
          </a:prstGeom>
        </p:spPr>
        <p:style>
          <a:lnRef idx="1">
            <a:schemeClr val="accent1"/>
          </a:lnRef>
          <a:fillRef idx="0">
            <a:schemeClr val="accent1"/>
          </a:fillRef>
          <a:effectRef idx="0">
            <a:schemeClr val="accent1"/>
          </a:effectRef>
          <a:fontRef idx="minor">
            <a:schemeClr val="tx1"/>
          </a:fontRef>
        </p:style>
      </p:cxnSp>
      <p:sp>
        <p:nvSpPr>
          <p:cNvPr id="68616" name="28 Marcador de contenido"/>
          <p:cNvSpPr>
            <a:spLocks noGrp="1"/>
          </p:cNvSpPr>
          <p:nvPr>
            <p:ph idx="1"/>
          </p:nvPr>
        </p:nvSpPr>
        <p:spPr>
          <a:xfrm>
            <a:off x="250825" y="260350"/>
            <a:ext cx="1584325" cy="461963"/>
          </a:xfrm>
          <a:ln>
            <a:solidFill>
              <a:schemeClr val="tx1"/>
            </a:solidFill>
          </a:ln>
        </p:spPr>
        <p:txBody>
          <a:bodyPr>
            <a:spAutoFit/>
          </a:bodyPr>
          <a:lstStyle/>
          <a:p>
            <a:pPr>
              <a:buFontTx/>
              <a:buNone/>
            </a:pPr>
            <a:r>
              <a:rPr lang="es-AR" sz="1200" smtClean="0"/>
              <a:t>CONSTRUCCIÓN Y LUGAR</a:t>
            </a:r>
          </a:p>
        </p:txBody>
      </p:sp>
      <p:sp>
        <p:nvSpPr>
          <p:cNvPr id="30" name="28 Marcador de contenido"/>
          <p:cNvSpPr txBox="1">
            <a:spLocks/>
          </p:cNvSpPr>
          <p:nvPr/>
        </p:nvSpPr>
        <p:spPr bwMode="auto">
          <a:xfrm>
            <a:off x="2843213" y="1052513"/>
            <a:ext cx="1585912" cy="276225"/>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ILUMINACIÓN</a:t>
            </a:r>
          </a:p>
        </p:txBody>
      </p:sp>
      <p:sp>
        <p:nvSpPr>
          <p:cNvPr id="31" name="28 Marcador de contenido"/>
          <p:cNvSpPr txBox="1">
            <a:spLocks/>
          </p:cNvSpPr>
          <p:nvPr/>
        </p:nvSpPr>
        <p:spPr bwMode="auto">
          <a:xfrm>
            <a:off x="4643438" y="188913"/>
            <a:ext cx="1368425" cy="276225"/>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MOBILIARIO</a:t>
            </a:r>
          </a:p>
        </p:txBody>
      </p:sp>
      <p:sp>
        <p:nvSpPr>
          <p:cNvPr id="32" name="28 Marcador de contenido"/>
          <p:cNvSpPr txBox="1">
            <a:spLocks/>
          </p:cNvSpPr>
          <p:nvPr/>
        </p:nvSpPr>
        <p:spPr bwMode="auto">
          <a:xfrm>
            <a:off x="785813" y="6286500"/>
            <a:ext cx="1585912" cy="461963"/>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REFRIGERACIÓN, VENTILACIÓN</a:t>
            </a:r>
          </a:p>
        </p:txBody>
      </p:sp>
      <p:sp>
        <p:nvSpPr>
          <p:cNvPr id="34" name="28 Marcador de contenido"/>
          <p:cNvSpPr txBox="1">
            <a:spLocks/>
          </p:cNvSpPr>
          <p:nvPr/>
        </p:nvSpPr>
        <p:spPr bwMode="auto">
          <a:xfrm>
            <a:off x="5651500" y="6237288"/>
            <a:ext cx="2016125" cy="276225"/>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AISLACIÓN</a:t>
            </a:r>
          </a:p>
        </p:txBody>
      </p:sp>
      <p:sp>
        <p:nvSpPr>
          <p:cNvPr id="43" name="28 Marcador de contenido"/>
          <p:cNvSpPr txBox="1">
            <a:spLocks/>
          </p:cNvSpPr>
          <p:nvPr/>
        </p:nvSpPr>
        <p:spPr bwMode="auto">
          <a:xfrm>
            <a:off x="7451725" y="3141663"/>
            <a:ext cx="1620838" cy="461962"/>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kern="0" dirty="0">
                <a:latin typeface="+mn-lt"/>
                <a:cs typeface="+mn-cs"/>
              </a:rPr>
              <a:t>PROBLEMAS EN EL AMBIENTE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p:cNvCxnSpPr/>
          <p:nvPr/>
        </p:nvCxnSpPr>
        <p:spPr>
          <a:xfrm>
            <a:off x="468313" y="3357563"/>
            <a:ext cx="7272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69640" idx="2"/>
          </p:cNvCxnSpPr>
          <p:nvPr/>
        </p:nvCxnSpPr>
        <p:spPr>
          <a:xfrm rot="16200000" flipH="1">
            <a:off x="373857" y="1391444"/>
            <a:ext cx="2635250" cy="129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30" idx="2"/>
          </p:cNvCxnSpPr>
          <p:nvPr/>
        </p:nvCxnSpPr>
        <p:spPr>
          <a:xfrm rot="16200000" flipH="1">
            <a:off x="3054350" y="1911351"/>
            <a:ext cx="2028825"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31" idx="2"/>
          </p:cNvCxnSpPr>
          <p:nvPr/>
        </p:nvCxnSpPr>
        <p:spPr>
          <a:xfrm rot="16200000" flipH="1">
            <a:off x="4511675" y="1281113"/>
            <a:ext cx="2892425" cy="126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255419" y="4472781"/>
            <a:ext cx="2808288" cy="720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a:off x="1332707" y="4436269"/>
            <a:ext cx="3167062" cy="1009650"/>
          </a:xfrm>
          <a:prstGeom prst="line">
            <a:avLst/>
          </a:prstGeom>
        </p:spPr>
        <p:style>
          <a:lnRef idx="1">
            <a:schemeClr val="accent1"/>
          </a:lnRef>
          <a:fillRef idx="0">
            <a:schemeClr val="accent1"/>
          </a:fillRef>
          <a:effectRef idx="0">
            <a:schemeClr val="accent1"/>
          </a:effectRef>
          <a:fontRef idx="minor">
            <a:schemeClr val="tx1"/>
          </a:fontRef>
        </p:style>
      </p:cxnSp>
      <p:sp>
        <p:nvSpPr>
          <p:cNvPr id="69640" name="28 Marcador de contenido"/>
          <p:cNvSpPr>
            <a:spLocks noGrp="1"/>
          </p:cNvSpPr>
          <p:nvPr>
            <p:ph idx="1"/>
          </p:nvPr>
        </p:nvSpPr>
        <p:spPr>
          <a:xfrm>
            <a:off x="250825" y="260350"/>
            <a:ext cx="1584325" cy="461963"/>
          </a:xfrm>
          <a:ln>
            <a:solidFill>
              <a:schemeClr val="tx1"/>
            </a:solidFill>
          </a:ln>
        </p:spPr>
        <p:txBody>
          <a:bodyPr>
            <a:spAutoFit/>
          </a:bodyPr>
          <a:lstStyle/>
          <a:p>
            <a:pPr>
              <a:buFontTx/>
              <a:buNone/>
            </a:pPr>
            <a:r>
              <a:rPr lang="es-AR" sz="1200" smtClean="0"/>
              <a:t>CONSTRUCCIÓN Y LUGAR</a:t>
            </a:r>
          </a:p>
        </p:txBody>
      </p:sp>
      <p:sp>
        <p:nvSpPr>
          <p:cNvPr id="30" name="28 Marcador de contenido"/>
          <p:cNvSpPr txBox="1">
            <a:spLocks/>
          </p:cNvSpPr>
          <p:nvPr/>
        </p:nvSpPr>
        <p:spPr bwMode="auto">
          <a:xfrm>
            <a:off x="2843213" y="1052513"/>
            <a:ext cx="1585912" cy="276225"/>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ILUMINACIÓN</a:t>
            </a:r>
          </a:p>
        </p:txBody>
      </p:sp>
      <p:sp>
        <p:nvSpPr>
          <p:cNvPr id="31" name="28 Marcador de contenido"/>
          <p:cNvSpPr txBox="1">
            <a:spLocks/>
          </p:cNvSpPr>
          <p:nvPr/>
        </p:nvSpPr>
        <p:spPr bwMode="auto">
          <a:xfrm>
            <a:off x="4643438" y="188913"/>
            <a:ext cx="1368425" cy="276225"/>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MOBILIARIO</a:t>
            </a:r>
          </a:p>
        </p:txBody>
      </p:sp>
      <p:sp>
        <p:nvSpPr>
          <p:cNvPr id="32" name="28 Marcador de contenido"/>
          <p:cNvSpPr txBox="1">
            <a:spLocks/>
          </p:cNvSpPr>
          <p:nvPr/>
        </p:nvSpPr>
        <p:spPr bwMode="auto">
          <a:xfrm>
            <a:off x="785813" y="6286500"/>
            <a:ext cx="1585912" cy="461963"/>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REFRIGERACIÓN, VENTILACIÓN</a:t>
            </a:r>
          </a:p>
        </p:txBody>
      </p:sp>
      <p:sp>
        <p:nvSpPr>
          <p:cNvPr id="34" name="28 Marcador de contenido"/>
          <p:cNvSpPr txBox="1">
            <a:spLocks/>
          </p:cNvSpPr>
          <p:nvPr/>
        </p:nvSpPr>
        <p:spPr bwMode="auto">
          <a:xfrm>
            <a:off x="5651500" y="6237288"/>
            <a:ext cx="2016125" cy="276225"/>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dirty="0">
                <a:latin typeface="+mn-lt"/>
                <a:cs typeface="+mn-cs"/>
              </a:rPr>
              <a:t>AISLACIÓN</a:t>
            </a:r>
          </a:p>
        </p:txBody>
      </p:sp>
      <p:sp>
        <p:nvSpPr>
          <p:cNvPr id="69645" name="28 Marcador de contenido"/>
          <p:cNvSpPr txBox="1">
            <a:spLocks/>
          </p:cNvSpPr>
          <p:nvPr/>
        </p:nvSpPr>
        <p:spPr bwMode="auto">
          <a:xfrm>
            <a:off x="3357563" y="1714500"/>
            <a:ext cx="2447925" cy="584200"/>
          </a:xfrm>
          <a:prstGeom prst="rect">
            <a:avLst/>
          </a:prstGeom>
          <a:noFill/>
          <a:ln w="9525">
            <a:noFill/>
            <a:miter lim="800000"/>
            <a:headEnd/>
            <a:tailEnd/>
          </a:ln>
        </p:spPr>
        <p:txBody>
          <a:bodyPr>
            <a:spAutoFit/>
          </a:bodyPr>
          <a:lstStyle/>
          <a:p>
            <a:pPr marL="342900" indent="-342900" eaLnBrk="0" hangingPunct="0"/>
            <a:r>
              <a:rPr lang="es-AR" sz="1600"/>
              <a:t>La iluminación era mala para trabajar</a:t>
            </a:r>
          </a:p>
        </p:txBody>
      </p:sp>
      <p:sp>
        <p:nvSpPr>
          <p:cNvPr id="69646" name="28 Marcador de contenido"/>
          <p:cNvSpPr txBox="1">
            <a:spLocks/>
          </p:cNvSpPr>
          <p:nvPr/>
        </p:nvSpPr>
        <p:spPr bwMode="auto">
          <a:xfrm>
            <a:off x="4857750" y="4929188"/>
            <a:ext cx="2879725" cy="584200"/>
          </a:xfrm>
          <a:prstGeom prst="rect">
            <a:avLst/>
          </a:prstGeom>
          <a:noFill/>
          <a:ln w="9525">
            <a:noFill/>
            <a:miter lim="800000"/>
            <a:headEnd/>
            <a:tailEnd/>
          </a:ln>
        </p:spPr>
        <p:txBody>
          <a:bodyPr>
            <a:spAutoFit/>
          </a:bodyPr>
          <a:lstStyle/>
          <a:p>
            <a:pPr marL="342900" indent="-342900" eaLnBrk="0" hangingPunct="0"/>
            <a:r>
              <a:rPr lang="es-AR" sz="1600"/>
              <a:t>Se escucha mucho ruido del exterior porque da a la calle</a:t>
            </a:r>
          </a:p>
        </p:txBody>
      </p:sp>
      <p:sp>
        <p:nvSpPr>
          <p:cNvPr id="69647" name="28 Marcador de contenido"/>
          <p:cNvSpPr txBox="1">
            <a:spLocks/>
          </p:cNvSpPr>
          <p:nvPr/>
        </p:nvSpPr>
        <p:spPr bwMode="auto">
          <a:xfrm>
            <a:off x="0" y="857250"/>
            <a:ext cx="2952750" cy="585788"/>
          </a:xfrm>
          <a:prstGeom prst="rect">
            <a:avLst/>
          </a:prstGeom>
          <a:noFill/>
          <a:ln w="9525">
            <a:noFill/>
            <a:miter lim="800000"/>
            <a:headEnd/>
            <a:tailEnd/>
          </a:ln>
        </p:spPr>
        <p:txBody>
          <a:bodyPr>
            <a:spAutoFit/>
          </a:bodyPr>
          <a:lstStyle/>
          <a:p>
            <a:pPr marL="342900" indent="-342900" eaLnBrk="0" hangingPunct="0"/>
            <a:r>
              <a:rPr lang="es-AR" sz="1600"/>
              <a:t>Hay columnas al medio y no se ve bien</a:t>
            </a:r>
          </a:p>
        </p:txBody>
      </p:sp>
      <p:sp>
        <p:nvSpPr>
          <p:cNvPr id="69648" name="28 Marcador de contenido"/>
          <p:cNvSpPr txBox="1">
            <a:spLocks/>
          </p:cNvSpPr>
          <p:nvPr/>
        </p:nvSpPr>
        <p:spPr bwMode="auto">
          <a:xfrm>
            <a:off x="500063" y="2714625"/>
            <a:ext cx="3024187" cy="338138"/>
          </a:xfrm>
          <a:prstGeom prst="rect">
            <a:avLst/>
          </a:prstGeom>
          <a:noFill/>
          <a:ln w="9525">
            <a:noFill/>
            <a:miter lim="800000"/>
            <a:headEnd/>
            <a:tailEnd/>
          </a:ln>
        </p:spPr>
        <p:txBody>
          <a:bodyPr>
            <a:spAutoFit/>
          </a:bodyPr>
          <a:lstStyle/>
          <a:p>
            <a:pPr marL="342900" indent="-342900" eaLnBrk="0" hangingPunct="0"/>
            <a:r>
              <a:rPr lang="es-AR" sz="1600"/>
              <a:t>No hay espacio para trabajar</a:t>
            </a:r>
          </a:p>
        </p:txBody>
      </p:sp>
      <p:sp>
        <p:nvSpPr>
          <p:cNvPr id="69649" name="28 Marcador de contenido"/>
          <p:cNvSpPr txBox="1">
            <a:spLocks/>
          </p:cNvSpPr>
          <p:nvPr/>
        </p:nvSpPr>
        <p:spPr bwMode="auto">
          <a:xfrm>
            <a:off x="1285875" y="5572125"/>
            <a:ext cx="2592388" cy="339725"/>
          </a:xfrm>
          <a:prstGeom prst="rect">
            <a:avLst/>
          </a:prstGeom>
          <a:noFill/>
          <a:ln w="9525">
            <a:noFill/>
            <a:miter lim="800000"/>
            <a:headEnd/>
            <a:tailEnd/>
          </a:ln>
        </p:spPr>
        <p:txBody>
          <a:bodyPr>
            <a:spAutoFit/>
          </a:bodyPr>
          <a:lstStyle/>
          <a:p>
            <a:pPr marL="342900" indent="-342900" eaLnBrk="0" hangingPunct="0"/>
            <a:r>
              <a:rPr lang="es-AR" sz="1600"/>
              <a:t>El aula era calurosa</a:t>
            </a:r>
          </a:p>
        </p:txBody>
      </p:sp>
      <p:sp>
        <p:nvSpPr>
          <p:cNvPr id="43" name="28 Marcador de contenido"/>
          <p:cNvSpPr txBox="1">
            <a:spLocks/>
          </p:cNvSpPr>
          <p:nvPr/>
        </p:nvSpPr>
        <p:spPr bwMode="auto">
          <a:xfrm>
            <a:off x="7451725" y="3141663"/>
            <a:ext cx="1620838" cy="461962"/>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1200" kern="0" dirty="0">
                <a:latin typeface="+mn-lt"/>
                <a:cs typeface="+mn-cs"/>
              </a:rPr>
              <a:t>PROBLEMAS EN EL AMBIENTE</a:t>
            </a:r>
          </a:p>
        </p:txBody>
      </p:sp>
      <p:sp>
        <p:nvSpPr>
          <p:cNvPr id="69651" name="28 Marcador de contenido"/>
          <p:cNvSpPr txBox="1">
            <a:spLocks/>
          </p:cNvSpPr>
          <p:nvPr/>
        </p:nvSpPr>
        <p:spPr bwMode="auto">
          <a:xfrm>
            <a:off x="5072063" y="1000125"/>
            <a:ext cx="3384550" cy="584200"/>
          </a:xfrm>
          <a:prstGeom prst="rect">
            <a:avLst/>
          </a:prstGeom>
          <a:noFill/>
          <a:ln w="9525">
            <a:noFill/>
            <a:miter lim="800000"/>
            <a:headEnd/>
            <a:tailEnd/>
          </a:ln>
        </p:spPr>
        <p:txBody>
          <a:bodyPr>
            <a:spAutoFit/>
          </a:bodyPr>
          <a:lstStyle/>
          <a:p>
            <a:pPr marL="342900" indent="-342900" eaLnBrk="0" hangingPunct="0"/>
            <a:r>
              <a:rPr lang="es-AR" sz="1600"/>
              <a:t>Las sillas son incómodas para trabajar en grupo, debería haber mesas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750" y="620713"/>
            <a:ext cx="8229600" cy="595312"/>
          </a:xfrm>
        </p:spPr>
        <p:txBody>
          <a:bodyPr>
            <a:normAutofit fontScale="90000"/>
          </a:bodyPr>
          <a:lstStyle/>
          <a:p>
            <a:pPr eaLnBrk="1" hangingPunct="1"/>
            <a:r>
              <a:rPr lang="es-ES" sz="4000" smtClean="0"/>
              <a:t>	REPASANDO CONCEPTOS…</a:t>
            </a:r>
            <a:br>
              <a:rPr lang="es-ES" sz="4000" smtClean="0"/>
            </a:br>
            <a:r>
              <a:rPr lang="es-ES" sz="4000" smtClean="0"/>
              <a:t>(Norma ISO 9000)</a:t>
            </a:r>
          </a:p>
        </p:txBody>
      </p:sp>
      <p:sp>
        <p:nvSpPr>
          <p:cNvPr id="14339" name="Rectangle 3"/>
          <p:cNvSpPr>
            <a:spLocks noGrp="1" noChangeArrowheads="1"/>
          </p:cNvSpPr>
          <p:nvPr>
            <p:ph type="body" idx="1"/>
          </p:nvPr>
        </p:nvSpPr>
        <p:spPr>
          <a:xfrm>
            <a:off x="323850" y="2205038"/>
            <a:ext cx="8362950" cy="3168650"/>
          </a:xfrm>
        </p:spPr>
        <p:txBody>
          <a:bodyPr>
            <a:normAutofit lnSpcReduction="10000"/>
          </a:bodyPr>
          <a:lstStyle/>
          <a:p>
            <a:pPr eaLnBrk="1" hangingPunct="1">
              <a:lnSpc>
                <a:spcPct val="80000"/>
              </a:lnSpc>
              <a:buFontTx/>
              <a:buNone/>
            </a:pPr>
            <a:endParaRPr lang="es-ES" smtClean="0"/>
          </a:p>
          <a:p>
            <a:pPr eaLnBrk="1" hangingPunct="1">
              <a:lnSpc>
                <a:spcPct val="80000"/>
              </a:lnSpc>
            </a:pPr>
            <a:r>
              <a:rPr lang="es-ES" smtClean="0"/>
              <a:t>ACCIÓN CORRECTIVA: acción tomada para eliminar la causa de una no conformidad detectada.</a:t>
            </a:r>
          </a:p>
          <a:p>
            <a:pPr eaLnBrk="1" hangingPunct="1">
              <a:lnSpc>
                <a:spcPct val="80000"/>
              </a:lnSpc>
              <a:buFontTx/>
              <a:buNone/>
            </a:pPr>
            <a:endParaRPr lang="es-ES" smtClean="0"/>
          </a:p>
          <a:p>
            <a:pPr eaLnBrk="1" hangingPunct="1">
              <a:lnSpc>
                <a:spcPct val="80000"/>
              </a:lnSpc>
            </a:pPr>
            <a:r>
              <a:rPr lang="es-ES" smtClean="0"/>
              <a:t>ACCIÓN PREVENTIVA: acción tomada para eliminar la causa de una no conformidad potencial.</a:t>
            </a:r>
          </a:p>
          <a:p>
            <a:pPr eaLnBrk="1" hangingPunct="1">
              <a:lnSpc>
                <a:spcPct val="80000"/>
              </a:lnSpc>
              <a:buFont typeface="Wingdings" pitchFamily="2" charset="2"/>
              <a:buNone/>
            </a:pPr>
            <a:endParaRPr lang="es-ES"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Título"/>
          <p:cNvSpPr>
            <a:spLocks noGrp="1"/>
          </p:cNvSpPr>
          <p:nvPr>
            <p:ph type="title"/>
          </p:nvPr>
        </p:nvSpPr>
        <p:spPr>
          <a:xfrm>
            <a:off x="685800" y="71438"/>
            <a:ext cx="7772400" cy="1143000"/>
          </a:xfrm>
        </p:spPr>
        <p:txBody>
          <a:bodyPr/>
          <a:lstStyle/>
          <a:p>
            <a:r>
              <a:rPr lang="es-AR" smtClean="0"/>
              <a:t>Podemos resolver:</a:t>
            </a:r>
          </a:p>
        </p:txBody>
      </p:sp>
      <p:sp>
        <p:nvSpPr>
          <p:cNvPr id="70659" name="2 Marcador de contenido"/>
          <p:cNvSpPr>
            <a:spLocks noGrp="1"/>
          </p:cNvSpPr>
          <p:nvPr>
            <p:ph idx="1"/>
          </p:nvPr>
        </p:nvSpPr>
        <p:spPr>
          <a:xfrm>
            <a:off x="285750" y="1385888"/>
            <a:ext cx="8715375" cy="4114800"/>
          </a:xfrm>
        </p:spPr>
        <p:txBody>
          <a:bodyPr/>
          <a:lstStyle/>
          <a:p>
            <a:r>
              <a:rPr lang="es-AR" smtClean="0"/>
              <a:t>LO MODIFICABLE EN FORMA DIRECTA:</a:t>
            </a:r>
          </a:p>
          <a:p>
            <a:endParaRPr lang="es-AR" smtClean="0"/>
          </a:p>
          <a:p>
            <a:pPr>
              <a:buFont typeface="Arial" pitchFamily="34" charset="0"/>
              <a:buNone/>
            </a:pPr>
            <a:endParaRPr lang="es-AR" smtClean="0"/>
          </a:p>
          <a:p>
            <a:r>
              <a:rPr lang="es-AR" smtClean="0"/>
              <a:t>LO QUE NO SE PUEDE MODIFICAR PERO SE PUEDE APLICAR MEDIDAS ALTERNATIVAS:</a:t>
            </a:r>
          </a:p>
          <a:p>
            <a:endParaRPr lang="es-AR" smtClean="0"/>
          </a:p>
          <a:p>
            <a:r>
              <a:rPr lang="es-AR" smtClean="0"/>
              <a:t>SOLUCIÓN DE FONDO:</a:t>
            </a:r>
          </a:p>
          <a:p>
            <a:endParaRPr lang="es-AR"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p:cNvCxnSpPr/>
          <p:nvPr/>
        </p:nvCxnSpPr>
        <p:spPr>
          <a:xfrm>
            <a:off x="468313" y="3357563"/>
            <a:ext cx="7272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71688" idx="2"/>
          </p:cNvCxnSpPr>
          <p:nvPr/>
        </p:nvCxnSpPr>
        <p:spPr>
          <a:xfrm rot="16200000" flipH="1">
            <a:off x="342900" y="1360488"/>
            <a:ext cx="2697163" cy="129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30" idx="2"/>
          </p:cNvCxnSpPr>
          <p:nvPr/>
        </p:nvCxnSpPr>
        <p:spPr>
          <a:xfrm rot="16200000" flipH="1">
            <a:off x="3116263" y="1973263"/>
            <a:ext cx="1905000"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31" idx="2"/>
          </p:cNvCxnSpPr>
          <p:nvPr/>
        </p:nvCxnSpPr>
        <p:spPr>
          <a:xfrm rot="16200000" flipH="1">
            <a:off x="4573588" y="1343025"/>
            <a:ext cx="2768600" cy="126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255419" y="4472781"/>
            <a:ext cx="2808288" cy="720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a:off x="1332707" y="4436269"/>
            <a:ext cx="3167062" cy="1009650"/>
          </a:xfrm>
          <a:prstGeom prst="line">
            <a:avLst/>
          </a:prstGeom>
        </p:spPr>
        <p:style>
          <a:lnRef idx="1">
            <a:schemeClr val="accent1"/>
          </a:lnRef>
          <a:fillRef idx="0">
            <a:schemeClr val="accent1"/>
          </a:fillRef>
          <a:effectRef idx="0">
            <a:schemeClr val="accent1"/>
          </a:effectRef>
          <a:fontRef idx="minor">
            <a:schemeClr val="tx1"/>
          </a:fontRef>
        </p:style>
      </p:cxnSp>
      <p:sp>
        <p:nvSpPr>
          <p:cNvPr id="71688" name="28 Marcador de contenido"/>
          <p:cNvSpPr>
            <a:spLocks noGrp="1"/>
          </p:cNvSpPr>
          <p:nvPr>
            <p:ph idx="1"/>
          </p:nvPr>
        </p:nvSpPr>
        <p:spPr>
          <a:xfrm>
            <a:off x="250825" y="260350"/>
            <a:ext cx="1584325" cy="400050"/>
          </a:xfrm>
          <a:ln>
            <a:solidFill>
              <a:schemeClr val="tx1"/>
            </a:solidFill>
          </a:ln>
        </p:spPr>
        <p:txBody>
          <a:bodyPr>
            <a:spAutoFit/>
          </a:bodyPr>
          <a:lstStyle/>
          <a:p>
            <a:pPr>
              <a:buFontTx/>
              <a:buNone/>
            </a:pPr>
            <a:r>
              <a:rPr lang="es-AR" sz="2000" smtClean="0"/>
              <a:t>PERSONAS</a:t>
            </a:r>
          </a:p>
        </p:txBody>
      </p:sp>
      <p:sp>
        <p:nvSpPr>
          <p:cNvPr id="30" name="28 Marcador de contenido"/>
          <p:cNvSpPr txBox="1">
            <a:spLocks/>
          </p:cNvSpPr>
          <p:nvPr/>
        </p:nvSpPr>
        <p:spPr bwMode="auto">
          <a:xfrm>
            <a:off x="2843213" y="1052513"/>
            <a:ext cx="1585912"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EQUIPOS</a:t>
            </a:r>
          </a:p>
        </p:txBody>
      </p:sp>
      <p:sp>
        <p:nvSpPr>
          <p:cNvPr id="31" name="28 Marcador de contenido"/>
          <p:cNvSpPr txBox="1">
            <a:spLocks/>
          </p:cNvSpPr>
          <p:nvPr/>
        </p:nvSpPr>
        <p:spPr bwMode="auto">
          <a:xfrm>
            <a:off x="4643438" y="188913"/>
            <a:ext cx="13684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MÉTODO</a:t>
            </a:r>
          </a:p>
        </p:txBody>
      </p:sp>
      <p:sp>
        <p:nvSpPr>
          <p:cNvPr id="32" name="28 Marcador de contenido"/>
          <p:cNvSpPr txBox="1">
            <a:spLocks/>
          </p:cNvSpPr>
          <p:nvPr/>
        </p:nvSpPr>
        <p:spPr bwMode="auto">
          <a:xfrm>
            <a:off x="1403350" y="6484938"/>
            <a:ext cx="1585913"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AMBIENTE</a:t>
            </a:r>
          </a:p>
        </p:txBody>
      </p:sp>
      <p:sp>
        <p:nvSpPr>
          <p:cNvPr id="34" name="28 Marcador de contenido"/>
          <p:cNvSpPr txBox="1">
            <a:spLocks/>
          </p:cNvSpPr>
          <p:nvPr/>
        </p:nvSpPr>
        <p:spPr bwMode="auto">
          <a:xfrm>
            <a:off x="5651500" y="6237288"/>
            <a:ext cx="20161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CONTENIDOS</a:t>
            </a:r>
          </a:p>
        </p:txBody>
      </p:sp>
      <p:sp>
        <p:nvSpPr>
          <p:cNvPr id="43" name="28 Marcador de contenido"/>
          <p:cNvSpPr txBox="1">
            <a:spLocks/>
          </p:cNvSpPr>
          <p:nvPr/>
        </p:nvSpPr>
        <p:spPr bwMode="auto">
          <a:xfrm>
            <a:off x="7451725" y="3141663"/>
            <a:ext cx="1620838"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PROBLEMA</a:t>
            </a:r>
          </a:p>
        </p:txBody>
      </p:sp>
      <p:cxnSp>
        <p:nvCxnSpPr>
          <p:cNvPr id="29" name="28 Conector recto"/>
          <p:cNvCxnSpPr/>
          <p:nvPr/>
        </p:nvCxnSpPr>
        <p:spPr>
          <a:xfrm rot="10800000" flipV="1">
            <a:off x="827088" y="4941888"/>
            <a:ext cx="2089150" cy="71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2987675" y="4652963"/>
            <a:ext cx="2663825" cy="714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28 Marcador de contenido"/>
          <p:cNvSpPr txBox="1">
            <a:spLocks/>
          </p:cNvSpPr>
          <p:nvPr/>
        </p:nvSpPr>
        <p:spPr bwMode="auto">
          <a:xfrm>
            <a:off x="323850" y="4724400"/>
            <a:ext cx="20161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No modificables</a:t>
            </a:r>
          </a:p>
        </p:txBody>
      </p:sp>
      <p:sp>
        <p:nvSpPr>
          <p:cNvPr id="37" name="28 Marcador de contenido"/>
          <p:cNvSpPr txBox="1">
            <a:spLocks/>
          </p:cNvSpPr>
          <p:nvPr/>
        </p:nvSpPr>
        <p:spPr bwMode="auto">
          <a:xfrm>
            <a:off x="4572000" y="4365625"/>
            <a:ext cx="1765300"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Modificables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p:cNvCxnSpPr/>
          <p:nvPr/>
        </p:nvCxnSpPr>
        <p:spPr>
          <a:xfrm>
            <a:off x="468313" y="3357563"/>
            <a:ext cx="7272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72712" idx="2"/>
          </p:cNvCxnSpPr>
          <p:nvPr/>
        </p:nvCxnSpPr>
        <p:spPr>
          <a:xfrm rot="16200000" flipH="1">
            <a:off x="342900" y="1360488"/>
            <a:ext cx="2697163" cy="129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30" idx="2"/>
          </p:cNvCxnSpPr>
          <p:nvPr/>
        </p:nvCxnSpPr>
        <p:spPr>
          <a:xfrm rot="16200000" flipH="1">
            <a:off x="3116263" y="1973263"/>
            <a:ext cx="1905000"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31" idx="2"/>
          </p:cNvCxnSpPr>
          <p:nvPr/>
        </p:nvCxnSpPr>
        <p:spPr>
          <a:xfrm rot="16200000" flipH="1">
            <a:off x="4573588" y="1343025"/>
            <a:ext cx="2768600" cy="126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5255419" y="4472781"/>
            <a:ext cx="2808288" cy="720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a:off x="1332707" y="4436269"/>
            <a:ext cx="3167062" cy="1009650"/>
          </a:xfrm>
          <a:prstGeom prst="line">
            <a:avLst/>
          </a:prstGeom>
        </p:spPr>
        <p:style>
          <a:lnRef idx="1">
            <a:schemeClr val="accent1"/>
          </a:lnRef>
          <a:fillRef idx="0">
            <a:schemeClr val="accent1"/>
          </a:fillRef>
          <a:effectRef idx="0">
            <a:schemeClr val="accent1"/>
          </a:effectRef>
          <a:fontRef idx="minor">
            <a:schemeClr val="tx1"/>
          </a:fontRef>
        </p:style>
      </p:cxnSp>
      <p:sp>
        <p:nvSpPr>
          <p:cNvPr id="72712" name="28 Marcador de contenido"/>
          <p:cNvSpPr>
            <a:spLocks noGrp="1"/>
          </p:cNvSpPr>
          <p:nvPr>
            <p:ph idx="1"/>
          </p:nvPr>
        </p:nvSpPr>
        <p:spPr>
          <a:xfrm>
            <a:off x="250825" y="260350"/>
            <a:ext cx="1584325" cy="400050"/>
          </a:xfrm>
          <a:ln>
            <a:solidFill>
              <a:schemeClr val="tx1"/>
            </a:solidFill>
          </a:ln>
        </p:spPr>
        <p:txBody>
          <a:bodyPr>
            <a:spAutoFit/>
          </a:bodyPr>
          <a:lstStyle/>
          <a:p>
            <a:pPr>
              <a:buFontTx/>
              <a:buNone/>
            </a:pPr>
            <a:r>
              <a:rPr lang="es-AR" sz="2000" smtClean="0"/>
              <a:t>PERSONAS</a:t>
            </a:r>
          </a:p>
        </p:txBody>
      </p:sp>
      <p:sp>
        <p:nvSpPr>
          <p:cNvPr id="30" name="28 Marcador de contenido"/>
          <p:cNvSpPr txBox="1">
            <a:spLocks/>
          </p:cNvSpPr>
          <p:nvPr/>
        </p:nvSpPr>
        <p:spPr bwMode="auto">
          <a:xfrm>
            <a:off x="2843213" y="1052513"/>
            <a:ext cx="1585912"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EQUIPOS</a:t>
            </a:r>
          </a:p>
        </p:txBody>
      </p:sp>
      <p:sp>
        <p:nvSpPr>
          <p:cNvPr id="31" name="28 Marcador de contenido"/>
          <p:cNvSpPr txBox="1">
            <a:spLocks/>
          </p:cNvSpPr>
          <p:nvPr/>
        </p:nvSpPr>
        <p:spPr bwMode="auto">
          <a:xfrm>
            <a:off x="4643438" y="188913"/>
            <a:ext cx="13684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dirty="0">
                <a:latin typeface="+mn-lt"/>
                <a:cs typeface="+mn-cs"/>
              </a:rPr>
              <a:t>MÉTODO</a:t>
            </a:r>
          </a:p>
        </p:txBody>
      </p:sp>
      <p:sp>
        <p:nvSpPr>
          <p:cNvPr id="32" name="28 Marcador de contenido"/>
          <p:cNvSpPr txBox="1">
            <a:spLocks/>
          </p:cNvSpPr>
          <p:nvPr/>
        </p:nvSpPr>
        <p:spPr bwMode="auto">
          <a:xfrm>
            <a:off x="1403350" y="6484938"/>
            <a:ext cx="1585913"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AMBIENTE</a:t>
            </a:r>
          </a:p>
        </p:txBody>
      </p:sp>
      <p:sp>
        <p:nvSpPr>
          <p:cNvPr id="34" name="28 Marcador de contenido"/>
          <p:cNvSpPr txBox="1">
            <a:spLocks/>
          </p:cNvSpPr>
          <p:nvPr/>
        </p:nvSpPr>
        <p:spPr bwMode="auto">
          <a:xfrm>
            <a:off x="5651500" y="6237288"/>
            <a:ext cx="20161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CONTENIDOS</a:t>
            </a:r>
          </a:p>
        </p:txBody>
      </p:sp>
      <p:sp>
        <p:nvSpPr>
          <p:cNvPr id="72717" name="28 Marcador de contenido"/>
          <p:cNvSpPr txBox="1">
            <a:spLocks/>
          </p:cNvSpPr>
          <p:nvPr/>
        </p:nvSpPr>
        <p:spPr bwMode="auto">
          <a:xfrm>
            <a:off x="3419475" y="3573463"/>
            <a:ext cx="2447925" cy="584200"/>
          </a:xfrm>
          <a:prstGeom prst="rect">
            <a:avLst/>
          </a:prstGeom>
          <a:noFill/>
          <a:ln w="9525">
            <a:noFill/>
            <a:miter lim="800000"/>
            <a:headEnd/>
            <a:tailEnd/>
          </a:ln>
        </p:spPr>
        <p:txBody>
          <a:bodyPr>
            <a:spAutoFit/>
          </a:bodyPr>
          <a:lstStyle/>
          <a:p>
            <a:pPr marL="342900" indent="-342900" eaLnBrk="0" hangingPunct="0"/>
            <a:r>
              <a:rPr lang="es-AR" sz="1600"/>
              <a:t>La iluminación era mala para trabajar</a:t>
            </a:r>
          </a:p>
        </p:txBody>
      </p:sp>
      <p:sp>
        <p:nvSpPr>
          <p:cNvPr id="72718" name="28 Marcador de contenido"/>
          <p:cNvSpPr txBox="1">
            <a:spLocks/>
          </p:cNvSpPr>
          <p:nvPr/>
        </p:nvSpPr>
        <p:spPr bwMode="auto">
          <a:xfrm>
            <a:off x="-36513" y="5292725"/>
            <a:ext cx="2879726" cy="584200"/>
          </a:xfrm>
          <a:prstGeom prst="rect">
            <a:avLst/>
          </a:prstGeom>
          <a:noFill/>
          <a:ln w="9525">
            <a:noFill/>
            <a:miter lim="800000"/>
            <a:headEnd/>
            <a:tailEnd/>
          </a:ln>
        </p:spPr>
        <p:txBody>
          <a:bodyPr>
            <a:spAutoFit/>
          </a:bodyPr>
          <a:lstStyle/>
          <a:p>
            <a:pPr marL="342900" indent="-342900" eaLnBrk="0" hangingPunct="0"/>
            <a:r>
              <a:rPr lang="es-AR" sz="1600"/>
              <a:t>Se escucha mucho ruido del exterior porque da a la calle</a:t>
            </a:r>
          </a:p>
        </p:txBody>
      </p:sp>
      <p:sp>
        <p:nvSpPr>
          <p:cNvPr id="72719" name="28 Marcador de contenido"/>
          <p:cNvSpPr txBox="1">
            <a:spLocks/>
          </p:cNvSpPr>
          <p:nvPr/>
        </p:nvSpPr>
        <p:spPr bwMode="auto">
          <a:xfrm>
            <a:off x="395288" y="3357563"/>
            <a:ext cx="2952750" cy="585787"/>
          </a:xfrm>
          <a:prstGeom prst="rect">
            <a:avLst/>
          </a:prstGeom>
          <a:noFill/>
          <a:ln w="9525">
            <a:noFill/>
            <a:miter lim="800000"/>
            <a:headEnd/>
            <a:tailEnd/>
          </a:ln>
        </p:spPr>
        <p:txBody>
          <a:bodyPr>
            <a:spAutoFit/>
          </a:bodyPr>
          <a:lstStyle/>
          <a:p>
            <a:pPr marL="342900" indent="-342900" eaLnBrk="0" hangingPunct="0"/>
            <a:r>
              <a:rPr lang="es-AR" sz="1600"/>
              <a:t>Hay columnas al medio y no se ve bien</a:t>
            </a:r>
          </a:p>
        </p:txBody>
      </p:sp>
      <p:sp>
        <p:nvSpPr>
          <p:cNvPr id="72720" name="28 Marcador de contenido"/>
          <p:cNvSpPr txBox="1">
            <a:spLocks/>
          </p:cNvSpPr>
          <p:nvPr/>
        </p:nvSpPr>
        <p:spPr bwMode="auto">
          <a:xfrm>
            <a:off x="252413" y="4162425"/>
            <a:ext cx="3024187" cy="338138"/>
          </a:xfrm>
          <a:prstGeom prst="rect">
            <a:avLst/>
          </a:prstGeom>
          <a:noFill/>
          <a:ln w="9525">
            <a:noFill/>
            <a:miter lim="800000"/>
            <a:headEnd/>
            <a:tailEnd/>
          </a:ln>
        </p:spPr>
        <p:txBody>
          <a:bodyPr>
            <a:spAutoFit/>
          </a:bodyPr>
          <a:lstStyle/>
          <a:p>
            <a:pPr marL="342900" indent="-342900" eaLnBrk="0" hangingPunct="0"/>
            <a:r>
              <a:rPr lang="es-AR" sz="1600"/>
              <a:t>No hay espacio para trabajar</a:t>
            </a:r>
          </a:p>
        </p:txBody>
      </p:sp>
      <p:sp>
        <p:nvSpPr>
          <p:cNvPr id="72721" name="28 Marcador de contenido"/>
          <p:cNvSpPr txBox="1">
            <a:spLocks/>
          </p:cNvSpPr>
          <p:nvPr/>
        </p:nvSpPr>
        <p:spPr bwMode="auto">
          <a:xfrm>
            <a:off x="2987675" y="5803900"/>
            <a:ext cx="2592388" cy="339725"/>
          </a:xfrm>
          <a:prstGeom prst="rect">
            <a:avLst/>
          </a:prstGeom>
          <a:noFill/>
          <a:ln w="9525">
            <a:noFill/>
            <a:miter lim="800000"/>
            <a:headEnd/>
            <a:tailEnd/>
          </a:ln>
        </p:spPr>
        <p:txBody>
          <a:bodyPr>
            <a:spAutoFit/>
          </a:bodyPr>
          <a:lstStyle/>
          <a:p>
            <a:pPr marL="342900" indent="-342900" eaLnBrk="0" hangingPunct="0"/>
            <a:r>
              <a:rPr lang="es-AR" sz="1600"/>
              <a:t>El aula era calurosa</a:t>
            </a:r>
          </a:p>
        </p:txBody>
      </p:sp>
      <p:sp>
        <p:nvSpPr>
          <p:cNvPr id="43" name="28 Marcador de contenido"/>
          <p:cNvSpPr txBox="1">
            <a:spLocks/>
          </p:cNvSpPr>
          <p:nvPr/>
        </p:nvSpPr>
        <p:spPr bwMode="auto">
          <a:xfrm>
            <a:off x="7451725" y="3141663"/>
            <a:ext cx="1620838"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PROBLEMA</a:t>
            </a:r>
          </a:p>
        </p:txBody>
      </p:sp>
      <p:sp>
        <p:nvSpPr>
          <p:cNvPr id="72723" name="28 Marcador de contenido"/>
          <p:cNvSpPr txBox="1">
            <a:spLocks/>
          </p:cNvSpPr>
          <p:nvPr/>
        </p:nvSpPr>
        <p:spPr bwMode="auto">
          <a:xfrm>
            <a:off x="2987675" y="4941888"/>
            <a:ext cx="3384550" cy="584200"/>
          </a:xfrm>
          <a:prstGeom prst="rect">
            <a:avLst/>
          </a:prstGeom>
          <a:noFill/>
          <a:ln w="9525">
            <a:noFill/>
            <a:miter lim="800000"/>
            <a:headEnd/>
            <a:tailEnd/>
          </a:ln>
        </p:spPr>
        <p:txBody>
          <a:bodyPr>
            <a:spAutoFit/>
          </a:bodyPr>
          <a:lstStyle/>
          <a:p>
            <a:pPr marL="342900" indent="-342900" eaLnBrk="0" hangingPunct="0"/>
            <a:r>
              <a:rPr lang="es-AR" sz="1600"/>
              <a:t>Las sillas son incómodas para trabajar en grupo, debería haber mesas</a:t>
            </a:r>
          </a:p>
        </p:txBody>
      </p:sp>
      <p:cxnSp>
        <p:nvCxnSpPr>
          <p:cNvPr id="29" name="28 Conector recto"/>
          <p:cNvCxnSpPr/>
          <p:nvPr/>
        </p:nvCxnSpPr>
        <p:spPr>
          <a:xfrm rot="10800000" flipV="1">
            <a:off x="827088" y="4941888"/>
            <a:ext cx="2089150" cy="71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2987675" y="4652963"/>
            <a:ext cx="2663825" cy="714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28 Marcador de contenido"/>
          <p:cNvSpPr txBox="1">
            <a:spLocks/>
          </p:cNvSpPr>
          <p:nvPr/>
        </p:nvSpPr>
        <p:spPr bwMode="auto">
          <a:xfrm>
            <a:off x="323850" y="4724400"/>
            <a:ext cx="2016125"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No modificables</a:t>
            </a:r>
          </a:p>
        </p:txBody>
      </p:sp>
      <p:sp>
        <p:nvSpPr>
          <p:cNvPr id="37" name="28 Marcador de contenido"/>
          <p:cNvSpPr txBox="1">
            <a:spLocks/>
          </p:cNvSpPr>
          <p:nvPr/>
        </p:nvSpPr>
        <p:spPr bwMode="auto">
          <a:xfrm>
            <a:off x="4572000" y="4365625"/>
            <a:ext cx="1765300" cy="400050"/>
          </a:xfrm>
          <a:prstGeom prst="rect">
            <a:avLst/>
          </a:prstGeom>
          <a:noFill/>
          <a:ln w="9525">
            <a:solidFill>
              <a:schemeClr val="tx1"/>
            </a:solidFill>
            <a:miter lim="800000"/>
            <a:headEnd/>
            <a:tailEnd/>
          </a:ln>
        </p:spPr>
        <p:txBody>
          <a:bodyPr>
            <a:spAutoFit/>
          </a:bodyPr>
          <a:lstStyle/>
          <a:p>
            <a:pPr marL="342900" indent="-342900" eaLnBrk="0" hangingPunct="0">
              <a:spcBef>
                <a:spcPct val="20000"/>
              </a:spcBef>
              <a:defRPr/>
            </a:pPr>
            <a:r>
              <a:rPr lang="es-AR" sz="2000" kern="0" dirty="0">
                <a:latin typeface="+mn-lt"/>
                <a:cs typeface="+mn-cs"/>
              </a:rPr>
              <a:t>Modificables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lstStyle/>
          <a:p>
            <a:r>
              <a:rPr lang="es-AR" smtClean="0"/>
              <a:t>Como resolvemos?</a:t>
            </a:r>
          </a:p>
        </p:txBody>
      </p:sp>
      <p:sp>
        <p:nvSpPr>
          <p:cNvPr id="59395" name="2 Marcador de contenido"/>
          <p:cNvSpPr>
            <a:spLocks noGrp="1"/>
          </p:cNvSpPr>
          <p:nvPr>
            <p:ph idx="1"/>
          </p:nvPr>
        </p:nvSpPr>
        <p:spPr/>
        <p:txBody>
          <a:bodyPr/>
          <a:lstStyle/>
          <a:p>
            <a:r>
              <a:rPr lang="es-AR" smtClean="0"/>
              <a:t>Una vez identificada la rama mas cargada se trabaja directamente resolviendo los problemas detectados en dicha rama.</a:t>
            </a:r>
          </a:p>
          <a:p>
            <a:endParaRPr lang="es-AR" smtClean="0"/>
          </a:p>
          <a:p>
            <a:r>
              <a:rPr lang="es-AR" smtClean="0"/>
              <a:t>Sucesivamente se pueden ir realizando espinas de las ramas mas cargadas y focalizando mas el problema.</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a:spLocks noGrp="1"/>
          </p:cNvSpPr>
          <p:nvPr>
            <p:ph type="title"/>
          </p:nvPr>
        </p:nvSpPr>
        <p:spPr>
          <a:xfrm>
            <a:off x="685800" y="71438"/>
            <a:ext cx="7772400" cy="1143000"/>
          </a:xfrm>
        </p:spPr>
        <p:txBody>
          <a:bodyPr/>
          <a:lstStyle/>
          <a:p>
            <a:r>
              <a:rPr lang="es-AR" smtClean="0"/>
              <a:t>Podemos resolver:</a:t>
            </a:r>
          </a:p>
        </p:txBody>
      </p:sp>
      <p:sp>
        <p:nvSpPr>
          <p:cNvPr id="73731" name="2 Marcador de contenido"/>
          <p:cNvSpPr>
            <a:spLocks noGrp="1"/>
          </p:cNvSpPr>
          <p:nvPr>
            <p:ph idx="1"/>
          </p:nvPr>
        </p:nvSpPr>
        <p:spPr>
          <a:xfrm>
            <a:off x="285750" y="1385888"/>
            <a:ext cx="8715375" cy="4114800"/>
          </a:xfrm>
        </p:spPr>
        <p:txBody>
          <a:bodyPr>
            <a:normAutofit fontScale="92500" lnSpcReduction="10000"/>
          </a:bodyPr>
          <a:lstStyle/>
          <a:p>
            <a:r>
              <a:rPr lang="es-AR" smtClean="0"/>
              <a:t>LO MODIFICABLE EN FORMA DIRECTA: cambiar sillas, aumentar iluminación,  poner mas ventiladores y equipos de aire acondicionado.</a:t>
            </a:r>
          </a:p>
          <a:p>
            <a:r>
              <a:rPr lang="es-AR" smtClean="0"/>
              <a:t>LO QUE NO SE PUEDE MODIFICAR PERO SE PUEDE APLICAR MEDIDAS ALTERNATIVAS: poner pantallas extras en los laterales para duplicar la proyección; limitar el número de alumnos; para evitar el ruido establecer cursos en horario de menor ruido.</a:t>
            </a:r>
          </a:p>
          <a:p>
            <a:r>
              <a:rPr lang="es-AR" smtClean="0"/>
              <a:t>Solución de fondo: cambiar el lugar de dictado.</a:t>
            </a:r>
          </a:p>
          <a:p>
            <a:endParaRPr lang="es-AR"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2 Marcador de contenido"/>
          <p:cNvSpPr>
            <a:spLocks noGrp="1"/>
          </p:cNvSpPr>
          <p:nvPr>
            <p:ph idx="1"/>
          </p:nvPr>
        </p:nvSpPr>
        <p:spPr>
          <a:xfrm>
            <a:off x="0" y="44450"/>
            <a:ext cx="9144000" cy="6813550"/>
          </a:xfrm>
        </p:spPr>
        <p:txBody>
          <a:bodyPr/>
          <a:lstStyle/>
          <a:p>
            <a:pPr algn="ctr">
              <a:buFontTx/>
              <a:buNone/>
            </a:pPr>
            <a:r>
              <a:rPr lang="es-AR" sz="1900" b="1" u="sng" dirty="0" smtClean="0"/>
              <a:t>EJERCICIO 3:</a:t>
            </a:r>
          </a:p>
          <a:p>
            <a:pPr>
              <a:buFontTx/>
              <a:buNone/>
            </a:pPr>
            <a:r>
              <a:rPr lang="es-AR" sz="1900" dirty="0" smtClean="0"/>
              <a:t>     En un Organismo de la Administración Pública se analizan las quejas; de 120 quejas </a:t>
            </a:r>
          </a:p>
          <a:p>
            <a:pPr>
              <a:buFontTx/>
              <a:buNone/>
            </a:pPr>
            <a:r>
              <a:rPr lang="es-AR" sz="1900" dirty="0" smtClean="0"/>
              <a:t>     registradas, se estudian los comentarios de los clientes y algunos de </a:t>
            </a:r>
          </a:p>
          <a:p>
            <a:pPr>
              <a:buFontTx/>
              <a:buNone/>
            </a:pPr>
            <a:r>
              <a:rPr lang="es-AR" sz="1900" dirty="0" smtClean="0"/>
              <a:t>      ellos dicen lo siguiente:</a:t>
            </a:r>
          </a:p>
          <a:p>
            <a:r>
              <a:rPr lang="es-AR" sz="1900" dirty="0" smtClean="0"/>
              <a:t> me trataron mal; me calcularon mal lo que debía pagar; me parece que la que me atendió no sabía nada; esperé 30min hasta que me atendieron; hace mucho calor en el salón y no anda el aire acondicionado; la chica no me escuchaba cuando yo le hablaba; se pasan horas hablando por teléfono con las amistades y no atienden al cliente; se demoran mucho con cada cliente; me dieron un folleto en la calle y ahora no es así; pierden el tiempo hablando de otros temas; no me saludó al llegar ni me ofreció sentarme; las sillas son incómodas y varias están rotas; no entendí lo que me explicó; los baños están sucios; me prestó poca atención; el </a:t>
            </a:r>
            <a:r>
              <a:rPr lang="es-AR" sz="1900" dirty="0" err="1" smtClean="0"/>
              <a:t>dispenser</a:t>
            </a:r>
            <a:r>
              <a:rPr lang="es-AR" sz="1900" dirty="0" smtClean="0"/>
              <a:t> de agua está vacío y no hay vasos;  si voy más de una vez siempre me atiende alguien distinto y empiezo de cero;  debería haber especialistas por temas; tendrían que imprimir los datos que nos dan, no me gusta el papel escrito porque después no le entiendo la letra; deberían guardar mis datos y mi consulta para usarla cuando vuelva; la chica no fue simpática ni amable; no tienen forma de pago; no fue clara en la explicación y lo que escribió no lo entendí; cuando hablo por teléfono me dejan colgado; no me brindó información escrita; mandé un mail y nunca me contestaron; la información de la página web y aquí no es la misma.</a:t>
            </a:r>
          </a:p>
          <a:p>
            <a:endParaRPr lang="es-AR" sz="1900" dirty="0" smtClean="0"/>
          </a:p>
          <a:p>
            <a:r>
              <a:rPr lang="es-AR" sz="1900" u="sng" dirty="0" smtClean="0"/>
              <a:t>APLIQUEMOS ESTRATIFICACIÓN/SEMEJANZA Y PARETO PARA RESOLVER EL PROBLEMA</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Marcador de contenido"/>
          <p:cNvSpPr>
            <a:spLocks noGrp="1"/>
          </p:cNvSpPr>
          <p:nvPr>
            <p:ph idx="1"/>
          </p:nvPr>
        </p:nvSpPr>
        <p:spPr>
          <a:xfrm>
            <a:off x="0" y="44450"/>
            <a:ext cx="9144000" cy="6813550"/>
          </a:xfrm>
          <a:solidFill>
            <a:schemeClr val="bg1"/>
          </a:solidFill>
        </p:spPr>
        <p:txBody>
          <a:bodyPr/>
          <a:lstStyle/>
          <a:p>
            <a:pPr algn="ctr">
              <a:buFontTx/>
              <a:buNone/>
            </a:pPr>
            <a:r>
              <a:rPr lang="es-AR" sz="1800" b="1" u="sng" dirty="0" smtClean="0"/>
              <a:t>ESTRATOS DE CAUSAS EN BASE A LA SEMEJANZA DE LOS COMENTARIOS:</a:t>
            </a:r>
          </a:p>
          <a:p>
            <a:r>
              <a:rPr lang="es-AR" sz="1600" b="1" dirty="0" smtClean="0"/>
              <a:t>Por falta de cordialidad en la atención </a:t>
            </a:r>
            <a:r>
              <a:rPr lang="es-AR" sz="1600" dirty="0" smtClean="0"/>
              <a:t>(surge por ejemplo de las siguientes afirmaciones): “me trataron mal”; “no me escuchaba cuando hablaba”; “me prestó poca atención”; “no me saludó al llegar”; “no fue simpática ni amable”.</a:t>
            </a:r>
          </a:p>
          <a:p>
            <a:r>
              <a:rPr lang="es-AR" sz="1600" b="1" dirty="0" smtClean="0"/>
              <a:t>Por falta de idoneidad en la información</a:t>
            </a:r>
            <a:r>
              <a:rPr lang="es-AR" sz="1600" dirty="0" smtClean="0"/>
              <a:t>: “me parece que la que me atendió no sabía nada”; “no entendí lo que me explicó”; “no fue clara en la explicación y lo que escribió no lo entendí”;  “no me brindó información escrita”.</a:t>
            </a:r>
          </a:p>
          <a:p>
            <a:r>
              <a:rPr lang="es-AR" sz="1600" b="1" dirty="0" smtClean="0"/>
              <a:t>Por demora en la atención:  </a:t>
            </a:r>
            <a:r>
              <a:rPr lang="es-AR" sz="1600" dirty="0" smtClean="0"/>
              <a:t>esperé 30min hasta que me atendieron”; “se pasan horas hablando por teléfono y no atienden al cliente”; “se demoran mucho con cada cliente”; “pierden el tiempo hablando de otros temas”.</a:t>
            </a:r>
          </a:p>
          <a:p>
            <a:r>
              <a:rPr lang="es-AR" sz="1600" b="1" dirty="0" smtClean="0"/>
              <a:t>Por malas condiciones edilicias: </a:t>
            </a:r>
            <a:r>
              <a:rPr lang="es-AR" sz="1600" dirty="0" smtClean="0"/>
              <a:t>“hace mucho calor en el salón y no anda el aire acondicionado”; “las sillas son incómodas y varias están rotas”; “los baños están sucios”; “el </a:t>
            </a:r>
            <a:r>
              <a:rPr lang="es-AR" sz="1600" dirty="0" err="1" smtClean="0"/>
              <a:t>dispenser</a:t>
            </a:r>
            <a:r>
              <a:rPr lang="es-AR" sz="1600" dirty="0" smtClean="0"/>
              <a:t> de agua está vacío y no hay vasos”.</a:t>
            </a:r>
          </a:p>
          <a:p>
            <a:r>
              <a:rPr lang="es-AR" sz="1600" b="1" dirty="0" smtClean="0"/>
              <a:t>Por relación precio: </a:t>
            </a:r>
            <a:r>
              <a:rPr lang="es-AR" sz="1600" dirty="0" smtClean="0"/>
              <a:t>“es muy caro”, “no tienen forma de pago”, “me calcularon mal lo que debía pagar”</a:t>
            </a:r>
          </a:p>
          <a:p>
            <a:r>
              <a:rPr lang="es-AR" sz="1600" b="1" dirty="0" smtClean="0"/>
              <a:t>Porque las otras formas de información no son buenas</a:t>
            </a:r>
            <a:r>
              <a:rPr lang="es-AR" sz="1600" dirty="0" smtClean="0"/>
              <a:t>: “me dieron un folleto en la calle y ahora no es así”; “la información de la página web y aquí no es la misma”, “mandé un mail y nunca me contestaron”, “cuando hablo por teléfono me dejan colgado”</a:t>
            </a:r>
          </a:p>
          <a:p>
            <a:r>
              <a:rPr lang="es-AR" sz="1600" b="1" dirty="0" smtClean="0"/>
              <a:t>Por el método de atención: </a:t>
            </a:r>
            <a:r>
              <a:rPr lang="es-AR" sz="1600" dirty="0" smtClean="0"/>
              <a:t>“si voy más de una vez siempre me atiende alguien distinto y empiezo de cero”, “debería haber especialistas por temas”, “tendrían que imprimir los datos que nos dan, no me gusta el papel escrito”, “deberían guardar mis datos y mi consulta para usarla cuando vuelva”</a:t>
            </a:r>
            <a:endParaRPr lang="es-AR" sz="1600" b="1" dirty="0" smtClean="0"/>
          </a:p>
          <a:p>
            <a:endParaRPr lang="es-AR" sz="1600" b="1" dirty="0" smtClean="0"/>
          </a:p>
          <a:p>
            <a:r>
              <a:rPr lang="es-AR" sz="1600" b="1" dirty="0" smtClean="0"/>
              <a:t>Otras:  </a:t>
            </a:r>
            <a:r>
              <a:rPr lang="es-AR" sz="1600" dirty="0" smtClean="0"/>
              <a:t>las que no se pueden agrupar en alguno de los otros estratos antes definidos. Cuando el número en este estrato es muy alto, puede significar que hicimos mal la estratificación</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2 Marcador de contenido"/>
          <p:cNvSpPr>
            <a:spLocks noGrp="1"/>
          </p:cNvSpPr>
          <p:nvPr>
            <p:ph idx="1"/>
          </p:nvPr>
        </p:nvSpPr>
        <p:spPr>
          <a:xfrm>
            <a:off x="323850" y="0"/>
            <a:ext cx="8207375" cy="6119813"/>
          </a:xfrm>
        </p:spPr>
        <p:txBody>
          <a:bodyPr/>
          <a:lstStyle/>
          <a:p>
            <a:pPr>
              <a:buFontTx/>
              <a:buNone/>
            </a:pPr>
            <a:r>
              <a:rPr lang="es-AR" smtClean="0"/>
              <a:t>ESTRATIFICACIÓN/SEMEJANZA</a:t>
            </a:r>
          </a:p>
        </p:txBody>
      </p:sp>
      <p:graphicFrame>
        <p:nvGraphicFramePr>
          <p:cNvPr id="4" name="3 Tabla"/>
          <p:cNvGraphicFramePr>
            <a:graphicFrameLocks noGrp="1"/>
          </p:cNvGraphicFramePr>
          <p:nvPr/>
        </p:nvGraphicFramePr>
        <p:xfrm>
          <a:off x="179388" y="606425"/>
          <a:ext cx="8892479" cy="6180345"/>
        </p:xfrm>
        <a:graphic>
          <a:graphicData uri="http://schemas.openxmlformats.org/drawingml/2006/table">
            <a:tbl>
              <a:tblPr firstRow="1" bandRow="1">
                <a:tableStyleId>{5C22544A-7EE6-4342-B048-85BDC9FD1C3A}</a:tableStyleId>
              </a:tblPr>
              <a:tblGrid>
                <a:gridCol w="6916373"/>
                <a:gridCol w="1976106"/>
              </a:tblGrid>
              <a:tr h="686705">
                <a:tc>
                  <a:txBody>
                    <a:bodyPr/>
                    <a:lstStyle/>
                    <a:p>
                      <a:pPr algn="ctr"/>
                      <a:r>
                        <a:rPr lang="es-AR" sz="2000" dirty="0" smtClean="0">
                          <a:solidFill>
                            <a:schemeClr val="tx1"/>
                          </a:solidFill>
                        </a:rPr>
                        <a:t>MOTIVO DE LA</a:t>
                      </a:r>
                      <a:r>
                        <a:rPr lang="es-AR" sz="2000" baseline="0" dirty="0" smtClean="0">
                          <a:solidFill>
                            <a:schemeClr val="tx1"/>
                          </a:solidFill>
                        </a:rPr>
                        <a:t> </a:t>
                      </a:r>
                      <a:r>
                        <a:rPr lang="es-AR" sz="2000" dirty="0" smtClean="0">
                          <a:solidFill>
                            <a:schemeClr val="tx1"/>
                          </a:solidFill>
                        </a:rPr>
                        <a:t>QUEJA</a:t>
                      </a:r>
                      <a:endParaRPr lang="es-AR" sz="2000" dirty="0">
                        <a:solidFill>
                          <a:schemeClr val="tx1"/>
                        </a:solidFill>
                      </a:endParaRPr>
                    </a:p>
                  </a:txBody>
                  <a:tcPr>
                    <a:solidFill>
                      <a:schemeClr val="bg1"/>
                    </a:solidFill>
                  </a:tcPr>
                </a:tc>
                <a:tc>
                  <a:txBody>
                    <a:bodyPr/>
                    <a:lstStyle/>
                    <a:p>
                      <a:pPr algn="ctr"/>
                      <a:r>
                        <a:rPr lang="es-AR" sz="2000" dirty="0" smtClean="0">
                          <a:solidFill>
                            <a:schemeClr val="tx1"/>
                          </a:solidFill>
                        </a:rPr>
                        <a:t>NRO DE QUEJAS</a:t>
                      </a:r>
                      <a:endParaRPr lang="es-AR" sz="2000" dirty="0">
                        <a:solidFill>
                          <a:schemeClr val="tx1"/>
                        </a:solidFill>
                      </a:endParaRPr>
                    </a:p>
                  </a:txBody>
                  <a:tcPr>
                    <a:solidFill>
                      <a:schemeClr val="bg1"/>
                    </a:solidFill>
                  </a:tcPr>
                </a:tc>
              </a:tr>
              <a:tr h="686705">
                <a:tc>
                  <a:txBody>
                    <a:bodyPr/>
                    <a:lstStyle/>
                    <a:p>
                      <a:r>
                        <a:rPr lang="es-AR" sz="2000" b="1" dirty="0" smtClean="0"/>
                        <a:t>Por falta de cordialidad en la atención </a:t>
                      </a:r>
                      <a:endParaRPr lang="es-AR" sz="2000" dirty="0"/>
                    </a:p>
                  </a:txBody>
                  <a:tcPr>
                    <a:solidFill>
                      <a:schemeClr val="bg1"/>
                    </a:solidFill>
                  </a:tcPr>
                </a:tc>
                <a:tc>
                  <a:txBody>
                    <a:bodyPr/>
                    <a:lstStyle/>
                    <a:p>
                      <a:pPr algn="ctr"/>
                      <a:r>
                        <a:rPr lang="es-AR" sz="2000" dirty="0" smtClean="0"/>
                        <a:t>         19   15,8%</a:t>
                      </a:r>
                      <a:endParaRPr lang="es-AR" sz="2000" dirty="0"/>
                    </a:p>
                  </a:txBody>
                  <a:tcPr>
                    <a:solidFill>
                      <a:schemeClr val="bg1"/>
                    </a:solidFill>
                  </a:tcPr>
                </a:tc>
              </a:tr>
              <a:tr h="686705">
                <a:tc>
                  <a:txBody>
                    <a:bodyPr/>
                    <a:lstStyle/>
                    <a:p>
                      <a:r>
                        <a:rPr lang="es-AR" sz="2000" b="1" dirty="0" smtClean="0"/>
                        <a:t>Por falta de idoneidad en la información</a:t>
                      </a:r>
                      <a:endParaRPr lang="es-AR" sz="2000" dirty="0"/>
                    </a:p>
                  </a:txBody>
                  <a:tcPr>
                    <a:solidFill>
                      <a:schemeClr val="bg1"/>
                    </a:solidFill>
                  </a:tcPr>
                </a:tc>
                <a:tc>
                  <a:txBody>
                    <a:bodyPr/>
                    <a:lstStyle/>
                    <a:p>
                      <a:pPr algn="ctr"/>
                      <a:r>
                        <a:rPr lang="es-AR" sz="2000" dirty="0" smtClean="0"/>
                        <a:t>17</a:t>
                      </a:r>
                      <a:endParaRPr lang="es-AR" sz="2000" dirty="0"/>
                    </a:p>
                  </a:txBody>
                  <a:tcPr>
                    <a:solidFill>
                      <a:schemeClr val="bg1"/>
                    </a:solidFill>
                  </a:tcPr>
                </a:tc>
              </a:tr>
              <a:tr h="686705">
                <a:tc>
                  <a:txBody>
                    <a:bodyPr/>
                    <a:lstStyle/>
                    <a:p>
                      <a:r>
                        <a:rPr lang="es-AR" sz="2000" b="1" dirty="0" smtClean="0"/>
                        <a:t>Por demora en la atención</a:t>
                      </a:r>
                      <a:endParaRPr lang="es-AR" sz="2000" dirty="0"/>
                    </a:p>
                  </a:txBody>
                  <a:tcPr>
                    <a:solidFill>
                      <a:schemeClr val="bg1"/>
                    </a:solidFill>
                  </a:tcPr>
                </a:tc>
                <a:tc>
                  <a:txBody>
                    <a:bodyPr/>
                    <a:lstStyle/>
                    <a:p>
                      <a:pPr algn="ctr"/>
                      <a:r>
                        <a:rPr lang="es-AR" sz="2000" dirty="0" smtClean="0"/>
                        <a:t>          22   18,3%</a:t>
                      </a:r>
                      <a:endParaRPr lang="es-AR" sz="2000" dirty="0"/>
                    </a:p>
                  </a:txBody>
                  <a:tcPr>
                    <a:solidFill>
                      <a:schemeClr val="bg1"/>
                    </a:solidFill>
                  </a:tcPr>
                </a:tc>
              </a:tr>
              <a:tr h="686705">
                <a:tc>
                  <a:txBody>
                    <a:bodyPr/>
                    <a:lstStyle/>
                    <a:p>
                      <a:r>
                        <a:rPr lang="es-AR" sz="2000" b="1" dirty="0" smtClean="0"/>
                        <a:t>Por malas condiciones edilicias</a:t>
                      </a:r>
                      <a:endParaRPr lang="es-AR" sz="2000" dirty="0"/>
                    </a:p>
                  </a:txBody>
                  <a:tcPr>
                    <a:solidFill>
                      <a:schemeClr val="bg1"/>
                    </a:solidFill>
                  </a:tcPr>
                </a:tc>
                <a:tc>
                  <a:txBody>
                    <a:bodyPr/>
                    <a:lstStyle/>
                    <a:p>
                      <a:pPr algn="ctr"/>
                      <a:r>
                        <a:rPr lang="es-AR" sz="2000" dirty="0" smtClean="0"/>
                        <a:t>15</a:t>
                      </a:r>
                      <a:endParaRPr lang="es-AR" sz="2000" dirty="0"/>
                    </a:p>
                  </a:txBody>
                  <a:tcPr>
                    <a:solidFill>
                      <a:schemeClr val="bg1"/>
                    </a:solidFill>
                  </a:tcPr>
                </a:tc>
              </a:tr>
              <a:tr h="686705">
                <a:tc>
                  <a:txBody>
                    <a:bodyPr/>
                    <a:lstStyle/>
                    <a:p>
                      <a:r>
                        <a:rPr lang="es-AR" sz="2000" b="1" dirty="0" smtClean="0"/>
                        <a:t>Por relación precio</a:t>
                      </a:r>
                      <a:endParaRPr lang="es-AR" sz="2000" b="1" dirty="0"/>
                    </a:p>
                  </a:txBody>
                  <a:tcPr>
                    <a:solidFill>
                      <a:schemeClr val="bg1"/>
                    </a:solidFill>
                  </a:tcPr>
                </a:tc>
                <a:tc>
                  <a:txBody>
                    <a:bodyPr/>
                    <a:lstStyle/>
                    <a:p>
                      <a:pPr algn="ctr"/>
                      <a:r>
                        <a:rPr lang="es-AR" sz="2000" dirty="0" smtClean="0"/>
                        <a:t>12</a:t>
                      </a:r>
                      <a:endParaRPr lang="es-AR" sz="2000" dirty="0"/>
                    </a:p>
                  </a:txBody>
                  <a:tcPr>
                    <a:solidFill>
                      <a:schemeClr val="bg1"/>
                    </a:solidFill>
                  </a:tcPr>
                </a:tc>
              </a:tr>
              <a:tr h="686705">
                <a:tc>
                  <a:txBody>
                    <a:bodyPr/>
                    <a:lstStyle/>
                    <a:p>
                      <a:r>
                        <a:rPr lang="es-AR" sz="2000" b="1" dirty="0" smtClean="0"/>
                        <a:t>Porque las otras formas de información no son buenas</a:t>
                      </a:r>
                      <a:endParaRPr lang="es-AR" sz="2000" b="1" dirty="0"/>
                    </a:p>
                  </a:txBody>
                  <a:tcPr>
                    <a:solidFill>
                      <a:schemeClr val="bg1"/>
                    </a:solidFill>
                  </a:tcPr>
                </a:tc>
                <a:tc>
                  <a:txBody>
                    <a:bodyPr/>
                    <a:lstStyle/>
                    <a:p>
                      <a:pPr algn="ctr"/>
                      <a:r>
                        <a:rPr lang="es-AR" sz="2000" dirty="0" smtClean="0"/>
                        <a:t>10</a:t>
                      </a:r>
                      <a:endParaRPr lang="es-AR" sz="2000" dirty="0"/>
                    </a:p>
                  </a:txBody>
                  <a:tcPr>
                    <a:solidFill>
                      <a:schemeClr val="bg1"/>
                    </a:solidFill>
                  </a:tcPr>
                </a:tc>
              </a:tr>
              <a:tr h="686705">
                <a:tc>
                  <a:txBody>
                    <a:bodyPr/>
                    <a:lstStyle/>
                    <a:p>
                      <a:r>
                        <a:rPr lang="es-AR" sz="2000" b="1" dirty="0" smtClean="0"/>
                        <a:t>Por el método de atención</a:t>
                      </a:r>
                      <a:endParaRPr lang="es-AR" sz="2000" b="1" dirty="0"/>
                    </a:p>
                  </a:txBody>
                  <a:tcPr>
                    <a:solidFill>
                      <a:schemeClr val="bg1"/>
                    </a:solidFill>
                  </a:tcPr>
                </a:tc>
                <a:tc>
                  <a:txBody>
                    <a:bodyPr/>
                    <a:lstStyle/>
                    <a:p>
                      <a:pPr algn="ctr"/>
                      <a:r>
                        <a:rPr lang="es-AR" sz="2000" dirty="0" smtClean="0"/>
                        <a:t>10</a:t>
                      </a:r>
                      <a:endParaRPr lang="es-AR" sz="2000" dirty="0"/>
                    </a:p>
                  </a:txBody>
                  <a:tcPr>
                    <a:solidFill>
                      <a:schemeClr val="bg1"/>
                    </a:solidFill>
                  </a:tcPr>
                </a:tc>
              </a:tr>
              <a:tr h="686705">
                <a:tc>
                  <a:txBody>
                    <a:bodyPr/>
                    <a:lstStyle/>
                    <a:p>
                      <a:r>
                        <a:rPr lang="es-AR" sz="2000" b="1" dirty="0" smtClean="0"/>
                        <a:t>Otras:</a:t>
                      </a:r>
                      <a:endParaRPr lang="es-AR" sz="2000" dirty="0"/>
                    </a:p>
                  </a:txBody>
                  <a:tcPr>
                    <a:solidFill>
                      <a:schemeClr val="bg1"/>
                    </a:solidFill>
                  </a:tcPr>
                </a:tc>
                <a:tc>
                  <a:txBody>
                    <a:bodyPr/>
                    <a:lstStyle/>
                    <a:p>
                      <a:pPr algn="ctr"/>
                      <a:r>
                        <a:rPr lang="es-AR" sz="2000" dirty="0" smtClean="0"/>
                        <a:t>15</a:t>
                      </a:r>
                      <a:endParaRPr lang="es-AR" sz="2000" dirty="0"/>
                    </a:p>
                  </a:txBody>
                  <a:tcP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Marcador de contenido"/>
          <p:cNvSpPr>
            <a:spLocks noGrp="1"/>
          </p:cNvSpPr>
          <p:nvPr>
            <p:ph idx="1"/>
          </p:nvPr>
        </p:nvSpPr>
        <p:spPr>
          <a:xfrm>
            <a:off x="71438" y="-71438"/>
            <a:ext cx="8785225" cy="1223963"/>
          </a:xfrm>
        </p:spPr>
        <p:txBody>
          <a:bodyPr/>
          <a:lstStyle/>
          <a:p>
            <a:pPr>
              <a:buFontTx/>
              <a:buNone/>
            </a:pPr>
            <a:r>
              <a:rPr lang="es-AR" sz="1600" smtClean="0"/>
              <a:t>Se grafica la estratificación anterior y aplicamos la regla de Pareto para encontrar la causa relevante; se grafica de mayor a menor, la causa con mayor porcentaje primero y así sucesivamente y se va haciendo un acumulado, todo lo que queda por debajo de la linea del 20% constituyen</a:t>
            </a:r>
          </a:p>
          <a:p>
            <a:pPr>
              <a:buFontTx/>
              <a:buNone/>
            </a:pPr>
            <a:r>
              <a:rPr lang="es-AR" sz="1600" smtClean="0"/>
              <a:t>      las causas vitales, en este caso las dos primeras, ya que constituyen el 18,3% y 15,3%:</a:t>
            </a:r>
          </a:p>
        </p:txBody>
      </p:sp>
      <p:graphicFrame>
        <p:nvGraphicFramePr>
          <p:cNvPr id="4" name="1 Gráfico"/>
          <p:cNvGraphicFramePr/>
          <p:nvPr/>
        </p:nvGraphicFramePr>
        <p:xfrm>
          <a:off x="1714480" y="1362067"/>
          <a:ext cx="5976000" cy="549593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2 Marcador de contenido"/>
          <p:cNvSpPr>
            <a:spLocks noGrp="1"/>
          </p:cNvSpPr>
          <p:nvPr>
            <p:ph idx="1"/>
          </p:nvPr>
        </p:nvSpPr>
        <p:spPr>
          <a:xfrm>
            <a:off x="0" y="-71438"/>
            <a:ext cx="8713788" cy="2089151"/>
          </a:xfrm>
        </p:spPr>
        <p:txBody>
          <a:bodyPr/>
          <a:lstStyle/>
          <a:p>
            <a:pPr>
              <a:buFontTx/>
              <a:buNone/>
            </a:pPr>
            <a:r>
              <a:rPr lang="es-AR" sz="2000" smtClean="0"/>
              <a:t>Vemos que las causas que involucran el 20% son por demora en la atención y falta de cordialidad; pero vemos que la demora por si sola es próxima al 20%, </a:t>
            </a:r>
          </a:p>
          <a:p>
            <a:pPr>
              <a:buFontTx/>
              <a:buNone/>
            </a:pPr>
            <a:r>
              <a:rPr lang="es-AR" sz="2000" smtClean="0"/>
              <a:t>      por lo que analizamos las 22 quejas por demora para buscar más </a:t>
            </a:r>
          </a:p>
          <a:p>
            <a:pPr>
              <a:buFontTx/>
              <a:buNone/>
            </a:pPr>
            <a:r>
              <a:rPr lang="es-AR" sz="2000" smtClean="0"/>
              <a:t>      datos (analizamos de nuevo la queja, le podemos preguntar al cliente comunicándonos con él) luego realizamos una estratificación y obtenemos:</a:t>
            </a:r>
          </a:p>
          <a:p>
            <a:pPr>
              <a:buFontTx/>
              <a:buNone/>
            </a:pPr>
            <a:endParaRPr lang="es-AR" sz="2000" smtClean="0"/>
          </a:p>
        </p:txBody>
      </p:sp>
      <p:graphicFrame>
        <p:nvGraphicFramePr>
          <p:cNvPr id="4" name="3 Tabla"/>
          <p:cNvGraphicFramePr>
            <a:graphicFrameLocks noGrp="1"/>
          </p:cNvGraphicFramePr>
          <p:nvPr/>
        </p:nvGraphicFramePr>
        <p:xfrm>
          <a:off x="107950" y="1714500"/>
          <a:ext cx="8892480" cy="5063300"/>
        </p:xfrm>
        <a:graphic>
          <a:graphicData uri="http://schemas.openxmlformats.org/drawingml/2006/table">
            <a:tbl>
              <a:tblPr firstRow="1" bandRow="1">
                <a:tableStyleId>{5C22544A-7EE6-4342-B048-85BDC9FD1C3A}</a:tableStyleId>
              </a:tblPr>
              <a:tblGrid>
                <a:gridCol w="6916373"/>
                <a:gridCol w="1976107"/>
              </a:tblGrid>
              <a:tr h="686705">
                <a:tc>
                  <a:txBody>
                    <a:bodyPr/>
                    <a:lstStyle/>
                    <a:p>
                      <a:pPr algn="ctr"/>
                      <a:r>
                        <a:rPr lang="es-AR" sz="2800" dirty="0" smtClean="0">
                          <a:solidFill>
                            <a:schemeClr val="tx1"/>
                          </a:solidFill>
                        </a:rPr>
                        <a:t>CAUSAS DE QUEJAS POR DEMORA EN LA ATENCIÓN</a:t>
                      </a:r>
                      <a:endParaRPr lang="es-AR" sz="2800" dirty="0">
                        <a:solidFill>
                          <a:schemeClr val="tx1"/>
                        </a:solidFill>
                      </a:endParaRPr>
                    </a:p>
                  </a:txBody>
                  <a:tcPr>
                    <a:solidFill>
                      <a:schemeClr val="bg1"/>
                    </a:solidFill>
                  </a:tcPr>
                </a:tc>
                <a:tc>
                  <a:txBody>
                    <a:bodyPr/>
                    <a:lstStyle/>
                    <a:p>
                      <a:pPr algn="ctr"/>
                      <a:r>
                        <a:rPr lang="es-AR" sz="2800" dirty="0" smtClean="0">
                          <a:solidFill>
                            <a:schemeClr val="tx1"/>
                          </a:solidFill>
                        </a:rPr>
                        <a:t>NRO.</a:t>
                      </a:r>
                      <a:endParaRPr lang="es-AR" sz="2800" dirty="0">
                        <a:solidFill>
                          <a:schemeClr val="tx1"/>
                        </a:solidFill>
                      </a:endParaRPr>
                    </a:p>
                  </a:txBody>
                  <a:tcPr>
                    <a:solidFill>
                      <a:schemeClr val="bg1"/>
                    </a:solidFill>
                  </a:tcPr>
                </a:tc>
              </a:tr>
              <a:tr h="686705">
                <a:tc>
                  <a:txBody>
                    <a:bodyPr/>
                    <a:lstStyle/>
                    <a:p>
                      <a:r>
                        <a:rPr lang="es-AR" sz="2800" b="1" dirty="0" smtClean="0">
                          <a:solidFill>
                            <a:schemeClr val="tx1"/>
                          </a:solidFill>
                        </a:rPr>
                        <a:t>Porque el personal es lerdo</a:t>
                      </a:r>
                      <a:endParaRPr lang="es-AR" sz="2800" dirty="0">
                        <a:solidFill>
                          <a:schemeClr val="tx1"/>
                        </a:solidFill>
                      </a:endParaRPr>
                    </a:p>
                  </a:txBody>
                  <a:tcPr>
                    <a:solidFill>
                      <a:schemeClr val="bg1"/>
                    </a:solidFill>
                  </a:tcPr>
                </a:tc>
                <a:tc>
                  <a:txBody>
                    <a:bodyPr/>
                    <a:lstStyle/>
                    <a:p>
                      <a:pPr algn="ctr"/>
                      <a:r>
                        <a:rPr lang="es-AR" sz="2800" dirty="0" smtClean="0">
                          <a:solidFill>
                            <a:schemeClr val="tx1"/>
                          </a:solidFill>
                        </a:rPr>
                        <a:t>5</a:t>
                      </a:r>
                      <a:endParaRPr lang="es-AR" sz="2800" dirty="0">
                        <a:solidFill>
                          <a:schemeClr val="tx1"/>
                        </a:solidFill>
                      </a:endParaRPr>
                    </a:p>
                  </a:txBody>
                  <a:tcPr>
                    <a:solidFill>
                      <a:schemeClr val="bg1"/>
                    </a:solidFill>
                  </a:tcPr>
                </a:tc>
              </a:tr>
              <a:tr h="686705">
                <a:tc>
                  <a:txBody>
                    <a:bodyPr/>
                    <a:lstStyle/>
                    <a:p>
                      <a:r>
                        <a:rPr lang="es-AR" sz="2800" b="1" dirty="0" smtClean="0">
                          <a:solidFill>
                            <a:schemeClr val="tx1"/>
                          </a:solidFill>
                        </a:rPr>
                        <a:t>Porque pierden el tiempo (hablando por celular, paseando, haciendo otras cosas y se demoran en atender)</a:t>
                      </a:r>
                      <a:endParaRPr lang="es-AR" sz="2800" dirty="0">
                        <a:solidFill>
                          <a:schemeClr val="tx1"/>
                        </a:solidFill>
                      </a:endParaRPr>
                    </a:p>
                  </a:txBody>
                  <a:tcPr>
                    <a:solidFill>
                      <a:schemeClr val="bg1"/>
                    </a:solidFill>
                  </a:tcPr>
                </a:tc>
                <a:tc>
                  <a:txBody>
                    <a:bodyPr/>
                    <a:lstStyle/>
                    <a:p>
                      <a:pPr algn="ctr"/>
                      <a:r>
                        <a:rPr lang="es-AR" sz="2800" dirty="0" smtClean="0">
                          <a:solidFill>
                            <a:schemeClr val="tx1"/>
                          </a:solidFill>
                        </a:rPr>
                        <a:t>8</a:t>
                      </a:r>
                      <a:endParaRPr lang="es-AR" sz="2800" dirty="0">
                        <a:solidFill>
                          <a:schemeClr val="tx1"/>
                        </a:solidFill>
                      </a:endParaRPr>
                    </a:p>
                  </a:txBody>
                  <a:tcPr>
                    <a:solidFill>
                      <a:schemeClr val="bg1"/>
                    </a:solidFill>
                  </a:tcPr>
                </a:tc>
              </a:tr>
              <a:tr h="686705">
                <a:tc>
                  <a:txBody>
                    <a:bodyPr/>
                    <a:lstStyle/>
                    <a:p>
                      <a:r>
                        <a:rPr lang="es-AR" sz="2800" b="1" dirty="0" smtClean="0">
                          <a:solidFill>
                            <a:schemeClr val="tx1"/>
                          </a:solidFill>
                        </a:rPr>
                        <a:t>Porque hay poco personal</a:t>
                      </a:r>
                      <a:endParaRPr lang="es-AR" sz="2800" dirty="0">
                        <a:solidFill>
                          <a:schemeClr val="tx1"/>
                        </a:solidFill>
                      </a:endParaRPr>
                    </a:p>
                  </a:txBody>
                  <a:tcPr>
                    <a:solidFill>
                      <a:schemeClr val="bg1"/>
                    </a:solidFill>
                  </a:tcPr>
                </a:tc>
                <a:tc>
                  <a:txBody>
                    <a:bodyPr/>
                    <a:lstStyle/>
                    <a:p>
                      <a:pPr algn="ctr"/>
                      <a:r>
                        <a:rPr lang="es-AR" sz="2800" dirty="0" smtClean="0">
                          <a:solidFill>
                            <a:schemeClr val="tx1"/>
                          </a:solidFill>
                        </a:rPr>
                        <a:t>4</a:t>
                      </a:r>
                      <a:endParaRPr lang="es-AR" sz="2800" dirty="0">
                        <a:solidFill>
                          <a:schemeClr val="tx1"/>
                        </a:solidFill>
                      </a:endParaRPr>
                    </a:p>
                  </a:txBody>
                  <a:tcPr>
                    <a:solidFill>
                      <a:schemeClr val="bg1"/>
                    </a:solidFill>
                  </a:tcPr>
                </a:tc>
              </a:tr>
              <a:tr h="686705">
                <a:tc>
                  <a:txBody>
                    <a:bodyPr/>
                    <a:lstStyle/>
                    <a:p>
                      <a:r>
                        <a:rPr lang="es-AR" sz="2800" b="1" dirty="0" smtClean="0">
                          <a:solidFill>
                            <a:schemeClr val="tx1"/>
                          </a:solidFill>
                        </a:rPr>
                        <a:t>Porque no le anda la PC</a:t>
                      </a:r>
                      <a:endParaRPr lang="es-AR" sz="2800" dirty="0">
                        <a:solidFill>
                          <a:schemeClr val="tx1"/>
                        </a:solidFill>
                      </a:endParaRPr>
                    </a:p>
                  </a:txBody>
                  <a:tcPr>
                    <a:solidFill>
                      <a:schemeClr val="bg1"/>
                    </a:solidFill>
                  </a:tcPr>
                </a:tc>
                <a:tc>
                  <a:txBody>
                    <a:bodyPr/>
                    <a:lstStyle/>
                    <a:p>
                      <a:pPr algn="ctr"/>
                      <a:r>
                        <a:rPr lang="es-AR" sz="2800" dirty="0" smtClean="0">
                          <a:solidFill>
                            <a:schemeClr val="tx1"/>
                          </a:solidFill>
                        </a:rPr>
                        <a:t>3</a:t>
                      </a:r>
                      <a:endParaRPr lang="es-AR" sz="2800" dirty="0">
                        <a:solidFill>
                          <a:schemeClr val="tx1"/>
                        </a:solidFill>
                      </a:endParaRPr>
                    </a:p>
                  </a:txBody>
                  <a:tcPr>
                    <a:solidFill>
                      <a:schemeClr val="bg1"/>
                    </a:solidFill>
                  </a:tcPr>
                </a:tc>
              </a:tr>
              <a:tr h="686705">
                <a:tc>
                  <a:txBody>
                    <a:bodyPr/>
                    <a:lstStyle/>
                    <a:p>
                      <a:r>
                        <a:rPr lang="es-AR" sz="2800" b="1" dirty="0" smtClean="0">
                          <a:solidFill>
                            <a:schemeClr val="tx1"/>
                          </a:solidFill>
                        </a:rPr>
                        <a:t>Otras:</a:t>
                      </a:r>
                      <a:endParaRPr lang="es-AR" sz="2800" dirty="0">
                        <a:solidFill>
                          <a:schemeClr val="tx1"/>
                        </a:solidFill>
                      </a:endParaRPr>
                    </a:p>
                  </a:txBody>
                  <a:tcPr>
                    <a:solidFill>
                      <a:schemeClr val="bg1"/>
                    </a:solidFill>
                  </a:tcPr>
                </a:tc>
                <a:tc>
                  <a:txBody>
                    <a:bodyPr/>
                    <a:lstStyle/>
                    <a:p>
                      <a:pPr algn="ctr"/>
                      <a:r>
                        <a:rPr lang="es-AR" sz="2800" dirty="0" smtClean="0">
                          <a:solidFill>
                            <a:schemeClr val="tx1"/>
                          </a:solidFill>
                        </a:rPr>
                        <a:t>2</a:t>
                      </a:r>
                      <a:endParaRPr lang="es-AR" sz="2800" dirty="0">
                        <a:solidFill>
                          <a:schemeClr val="tx1"/>
                        </a:solidFill>
                      </a:endParaRPr>
                    </a:p>
                  </a:txBody>
                  <a:tcP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0063" y="620713"/>
            <a:ext cx="8769351" cy="595312"/>
          </a:xfrm>
        </p:spPr>
        <p:txBody>
          <a:bodyPr>
            <a:normAutofit fontScale="90000"/>
          </a:bodyPr>
          <a:lstStyle/>
          <a:p>
            <a:pPr eaLnBrk="1" hangingPunct="1"/>
            <a:r>
              <a:rPr lang="es-ES" smtClean="0"/>
              <a:t>	</a:t>
            </a:r>
            <a:r>
              <a:rPr lang="es-ES" u="sng" smtClean="0"/>
              <a:t>REPASANDO CONCEPTOS</a:t>
            </a:r>
            <a:r>
              <a:rPr lang="es-ES" smtClean="0"/>
              <a:t>…</a:t>
            </a:r>
            <a:br>
              <a:rPr lang="es-ES" smtClean="0"/>
            </a:br>
            <a:endParaRPr lang="es-ES" smtClean="0"/>
          </a:p>
        </p:txBody>
      </p:sp>
      <p:sp>
        <p:nvSpPr>
          <p:cNvPr id="15363" name="Rectangle 3"/>
          <p:cNvSpPr>
            <a:spLocks noGrp="1" noChangeArrowheads="1"/>
          </p:cNvSpPr>
          <p:nvPr>
            <p:ph type="body" idx="1"/>
          </p:nvPr>
        </p:nvSpPr>
        <p:spPr>
          <a:xfrm>
            <a:off x="323850" y="1285875"/>
            <a:ext cx="8362950" cy="2643188"/>
          </a:xfrm>
        </p:spPr>
        <p:txBody>
          <a:bodyPr>
            <a:noAutofit/>
          </a:bodyPr>
          <a:lstStyle/>
          <a:p>
            <a:pPr eaLnBrk="1" hangingPunct="1">
              <a:lnSpc>
                <a:spcPct val="80000"/>
              </a:lnSpc>
              <a:buFontTx/>
              <a:buNone/>
            </a:pPr>
            <a:r>
              <a:rPr lang="es-ES" sz="3600" dirty="0" smtClean="0"/>
              <a:t>EN GENERAL UN PRODUCTO NO CONFORME SE TRATA Y DISPONE (SEGÚN EL PROCEDIMIENTO DE LA ORGANIZACIÓN) Y EN ALGUNOS CASOS, SI EL PRODUCTO NO CONFORME ES </a:t>
            </a:r>
            <a:r>
              <a:rPr lang="es-ES" sz="3600" b="1" u="sng" dirty="0" smtClean="0"/>
              <a:t>RELEVANTE O REPETITIVO</a:t>
            </a:r>
            <a:r>
              <a:rPr lang="es-ES" sz="3600" dirty="0" smtClean="0"/>
              <a:t>, SE CONSIDERA QUE DEBE TRATARSE COMO UNA “NO CONFORMIDAD” Y REQUERIR ACCIONES CORRECTIVAS.</a:t>
            </a:r>
          </a:p>
          <a:p>
            <a:pPr algn="ctr" eaLnBrk="1" hangingPunct="1">
              <a:lnSpc>
                <a:spcPct val="80000"/>
              </a:lnSpc>
              <a:buFontTx/>
              <a:buNone/>
            </a:pPr>
            <a:r>
              <a:rPr lang="es-ES" sz="3600" b="1" u="sng" dirty="0" smtClean="0"/>
              <a:t>ESTO ES DEFINIDO POR LA ORGANIZACIÓN</a:t>
            </a:r>
          </a:p>
          <a:p>
            <a:pPr eaLnBrk="1" hangingPunct="1">
              <a:lnSpc>
                <a:spcPct val="80000"/>
              </a:lnSpc>
              <a:buFont typeface="Wingdings" pitchFamily="2" charset="2"/>
              <a:buNone/>
            </a:pPr>
            <a:endParaRPr lang="es-ES" sz="3600"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2 Marcador de contenido"/>
          <p:cNvSpPr>
            <a:spLocks noGrp="1"/>
          </p:cNvSpPr>
          <p:nvPr>
            <p:ph idx="1"/>
          </p:nvPr>
        </p:nvSpPr>
        <p:spPr>
          <a:xfrm>
            <a:off x="684213" y="188913"/>
            <a:ext cx="7772400" cy="719137"/>
          </a:xfrm>
        </p:spPr>
        <p:txBody>
          <a:bodyPr/>
          <a:lstStyle/>
          <a:p>
            <a:pPr>
              <a:buFontTx/>
              <a:buNone/>
            </a:pPr>
            <a:r>
              <a:rPr lang="es-AR" smtClean="0"/>
              <a:t>Graficamos nuevamente:</a:t>
            </a:r>
          </a:p>
        </p:txBody>
      </p:sp>
      <p:graphicFrame>
        <p:nvGraphicFramePr>
          <p:cNvPr id="4" name="1 Gráfico"/>
          <p:cNvGraphicFramePr/>
          <p:nvPr/>
        </p:nvGraphicFramePr>
        <p:xfrm>
          <a:off x="1547664" y="1052736"/>
          <a:ext cx="5920270" cy="54995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Marcador de contenido"/>
          <p:cNvSpPr>
            <a:spLocks noGrp="1"/>
          </p:cNvSpPr>
          <p:nvPr>
            <p:ph idx="1"/>
          </p:nvPr>
        </p:nvSpPr>
        <p:spPr>
          <a:xfrm>
            <a:off x="179388" y="188913"/>
            <a:ext cx="8964612" cy="5472112"/>
          </a:xfrm>
          <a:solidFill>
            <a:schemeClr val="bg1"/>
          </a:solidFill>
        </p:spPr>
        <p:txBody>
          <a:bodyPr>
            <a:normAutofit fontScale="92500"/>
          </a:bodyPr>
          <a:lstStyle/>
          <a:p>
            <a:pPr>
              <a:buFontTx/>
              <a:buNone/>
            </a:pPr>
            <a:r>
              <a:rPr lang="es-AR" sz="4000" smtClean="0"/>
              <a:t>En este caso la causa raíz parece estar relacionada a que el personal pierde tiempo; posiblemente tratando este tema resolvamos gran parte de las quejas.</a:t>
            </a:r>
          </a:p>
          <a:p>
            <a:pPr>
              <a:buFontTx/>
              <a:buNone/>
            </a:pPr>
            <a:endParaRPr lang="es-AR" sz="4000" smtClean="0"/>
          </a:p>
          <a:p>
            <a:pPr>
              <a:buFontTx/>
              <a:buNone/>
            </a:pPr>
            <a:r>
              <a:rPr lang="es-AR" sz="4000" smtClean="0"/>
              <a:t>Podemos aplicar sucesivamente estas herramientas hasta llegar a una causa que nos parezca raíz y definir su tratamiento</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285750" y="-171450"/>
            <a:ext cx="7772400" cy="1143000"/>
          </a:xfrm>
        </p:spPr>
        <p:txBody>
          <a:bodyPr/>
          <a:lstStyle/>
          <a:p>
            <a:pPr eaLnBrk="1" hangingPunct="1"/>
            <a:r>
              <a:rPr lang="es-ES_tradnl" sz="3600" smtClean="0"/>
              <a:t>8 Medición, análisis y mejoramiento</a:t>
            </a:r>
            <a:endParaRPr lang="es-ES_tradnl" smtClean="0"/>
          </a:p>
        </p:txBody>
      </p:sp>
      <p:sp>
        <p:nvSpPr>
          <p:cNvPr id="844803" name="Rectangle 3"/>
          <p:cNvSpPr>
            <a:spLocks noGrp="1" noChangeArrowheads="1"/>
          </p:cNvSpPr>
          <p:nvPr>
            <p:ph type="body" idx="1"/>
          </p:nvPr>
        </p:nvSpPr>
        <p:spPr>
          <a:xfrm>
            <a:off x="179388" y="836613"/>
            <a:ext cx="8785225" cy="4065587"/>
          </a:xfrm>
        </p:spPr>
        <p:txBody>
          <a:bodyPr>
            <a:noAutofit/>
          </a:bodyPr>
          <a:lstStyle/>
          <a:p>
            <a:pPr eaLnBrk="1" hangingPunct="1">
              <a:buClr>
                <a:srgbClr val="FF0066"/>
              </a:buClr>
              <a:buFont typeface="Arial" charset="0"/>
              <a:buNone/>
            </a:pPr>
            <a:r>
              <a:rPr lang="es-ES_tradnl" sz="2400" b="1" dirty="0" smtClean="0"/>
              <a:t>   8.5 Mejoramiento (ISO 9001)</a:t>
            </a:r>
          </a:p>
          <a:p>
            <a:pPr lvl="1" eaLnBrk="1" hangingPunct="1">
              <a:buClr>
                <a:srgbClr val="FF0066"/>
              </a:buClr>
              <a:buFont typeface="Arial" charset="0"/>
              <a:buNone/>
            </a:pPr>
            <a:r>
              <a:rPr lang="es-ES_tradnl" sz="2400" b="1" dirty="0" smtClean="0"/>
              <a:t>  8.5.3 Acciones preventivas</a:t>
            </a:r>
          </a:p>
          <a:p>
            <a:pPr>
              <a:buFontTx/>
              <a:buNone/>
            </a:pPr>
            <a:r>
              <a:rPr lang="es-AR" sz="2400" dirty="0" smtClean="0"/>
              <a:t>La organización debe determinar acciones para eliminar las causas de no conformidades potenciales para prevenir su ocurrencia. Las acciones preventivas deben ser apropiadas a los efectos de los problemas potenciales.</a:t>
            </a:r>
          </a:p>
          <a:p>
            <a:pPr>
              <a:buFontTx/>
              <a:buNone/>
            </a:pPr>
            <a:r>
              <a:rPr lang="es-AR" sz="2400" dirty="0" smtClean="0"/>
              <a:t>Debe establecerse un procedimiento documentado para definir los requisitos para:</a:t>
            </a:r>
          </a:p>
          <a:p>
            <a:pPr>
              <a:buFontTx/>
              <a:buNone/>
            </a:pPr>
            <a:r>
              <a:rPr lang="es-AR" sz="2400" dirty="0" smtClean="0"/>
              <a:t>a) determinar las no conformidades potenciales y sus causas,</a:t>
            </a:r>
          </a:p>
          <a:p>
            <a:pPr>
              <a:buFontTx/>
              <a:buNone/>
            </a:pPr>
            <a:r>
              <a:rPr lang="es-AR" sz="2400" dirty="0" smtClean="0"/>
              <a:t>b) evaluar la necesidad de actuar para prevenir la ocurrencia de no conformidades,</a:t>
            </a:r>
          </a:p>
          <a:p>
            <a:pPr>
              <a:buFontTx/>
              <a:buNone/>
            </a:pPr>
            <a:r>
              <a:rPr lang="es-AR" sz="2400" dirty="0" smtClean="0"/>
              <a:t>c) determinar e implementar las acciones necesarias,</a:t>
            </a:r>
          </a:p>
          <a:p>
            <a:pPr>
              <a:buFontTx/>
              <a:buNone/>
            </a:pPr>
            <a:r>
              <a:rPr lang="es-AR" sz="2400" dirty="0" smtClean="0"/>
              <a:t>d) registrar los resultados de las acciones tomadas (véase 4.2.4), y</a:t>
            </a:r>
          </a:p>
          <a:p>
            <a:pPr>
              <a:buFontTx/>
              <a:buNone/>
            </a:pPr>
            <a:r>
              <a:rPr lang="es-AR" sz="2400" dirty="0" smtClean="0"/>
              <a:t>e) revisar la eficacia de las acciones preventivas tomadas.</a:t>
            </a:r>
            <a:endParaRPr lang="es-ES_tradnl" sz="2400" b="1" dirty="0" smtClean="0"/>
          </a:p>
          <a:p>
            <a:pPr lvl="1" eaLnBrk="1" hangingPunct="1">
              <a:buClr>
                <a:srgbClr val="FF0066"/>
              </a:buClr>
              <a:buFont typeface="Monotype Sorts" charset="2"/>
              <a:buNone/>
            </a:pPr>
            <a:endParaRPr lang="es-ES_tradnl" sz="24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44802"/>
                                        </p:tgtEl>
                                        <p:attrNameLst>
                                          <p:attrName>style.visibility</p:attrName>
                                        </p:attrNameLst>
                                      </p:cBhvr>
                                      <p:to>
                                        <p:strVal val="visible"/>
                                      </p:to>
                                    </p:set>
                                    <p:animEffect transition="in" filter="randombar(horizontal)">
                                      <p:cBhvr>
                                        <p:cTn id="7" dur="500"/>
                                        <p:tgtEl>
                                          <p:spTgt spid="8448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44803">
                                            <p:txEl>
                                              <p:pRg st="0" end="0"/>
                                            </p:txEl>
                                          </p:spTgt>
                                        </p:tgtEl>
                                        <p:attrNameLst>
                                          <p:attrName>style.visibility</p:attrName>
                                        </p:attrNameLst>
                                      </p:cBhvr>
                                      <p:to>
                                        <p:strVal val="visible"/>
                                      </p:to>
                                    </p:set>
                                    <p:anim calcmode="lin" valueType="num">
                                      <p:cBhvr additive="base">
                                        <p:cTn id="12" dur="500" fill="hold"/>
                                        <p:tgtEl>
                                          <p:spTgt spid="84480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4480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44803">
                                            <p:txEl>
                                              <p:pRg st="1" end="1"/>
                                            </p:txEl>
                                          </p:spTgt>
                                        </p:tgtEl>
                                        <p:attrNameLst>
                                          <p:attrName>style.visibility</p:attrName>
                                        </p:attrNameLst>
                                      </p:cBhvr>
                                      <p:to>
                                        <p:strVal val="visible"/>
                                      </p:to>
                                    </p:set>
                                    <p:anim calcmode="lin" valueType="num">
                                      <p:cBhvr additive="base">
                                        <p:cTn id="16" dur="500" fill="hold"/>
                                        <p:tgtEl>
                                          <p:spTgt spid="84480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84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844803">
                                            <p:txEl>
                                              <p:pRg st="2" end="2"/>
                                            </p:txEl>
                                          </p:spTgt>
                                        </p:tgtEl>
                                        <p:attrNameLst>
                                          <p:attrName>style.visibility</p:attrName>
                                        </p:attrNameLst>
                                      </p:cBhvr>
                                      <p:to>
                                        <p:strVal val="visible"/>
                                      </p:to>
                                    </p:set>
                                    <p:anim calcmode="lin" valueType="num">
                                      <p:cBhvr additive="base">
                                        <p:cTn id="22" dur="500" fill="hold"/>
                                        <p:tgtEl>
                                          <p:spTgt spid="84480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844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844803">
                                            <p:txEl>
                                              <p:pRg st="3" end="3"/>
                                            </p:txEl>
                                          </p:spTgt>
                                        </p:tgtEl>
                                        <p:attrNameLst>
                                          <p:attrName>style.visibility</p:attrName>
                                        </p:attrNameLst>
                                      </p:cBhvr>
                                      <p:to>
                                        <p:strVal val="visible"/>
                                      </p:to>
                                    </p:set>
                                    <p:anim calcmode="lin" valueType="num">
                                      <p:cBhvr additive="base">
                                        <p:cTn id="28" dur="500" fill="hold"/>
                                        <p:tgtEl>
                                          <p:spTgt spid="844803">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44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844803">
                                            <p:txEl>
                                              <p:pRg st="4" end="4"/>
                                            </p:txEl>
                                          </p:spTgt>
                                        </p:tgtEl>
                                        <p:attrNameLst>
                                          <p:attrName>style.visibility</p:attrName>
                                        </p:attrNameLst>
                                      </p:cBhvr>
                                      <p:to>
                                        <p:strVal val="visible"/>
                                      </p:to>
                                    </p:set>
                                    <p:anim calcmode="lin" valueType="num">
                                      <p:cBhvr additive="base">
                                        <p:cTn id="34" dur="500" fill="hold"/>
                                        <p:tgtEl>
                                          <p:spTgt spid="84480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844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844803">
                                            <p:txEl>
                                              <p:pRg st="5" end="5"/>
                                            </p:txEl>
                                          </p:spTgt>
                                        </p:tgtEl>
                                        <p:attrNameLst>
                                          <p:attrName>style.visibility</p:attrName>
                                        </p:attrNameLst>
                                      </p:cBhvr>
                                      <p:to>
                                        <p:strVal val="visible"/>
                                      </p:to>
                                    </p:set>
                                    <p:anim calcmode="lin" valueType="num">
                                      <p:cBhvr additive="base">
                                        <p:cTn id="40" dur="500" fill="hold"/>
                                        <p:tgtEl>
                                          <p:spTgt spid="844803">
                                            <p:txEl>
                                              <p:pRg st="5" end="5"/>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844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844803">
                                            <p:txEl>
                                              <p:pRg st="6" end="6"/>
                                            </p:txEl>
                                          </p:spTgt>
                                        </p:tgtEl>
                                        <p:attrNameLst>
                                          <p:attrName>style.visibility</p:attrName>
                                        </p:attrNameLst>
                                      </p:cBhvr>
                                      <p:to>
                                        <p:strVal val="visible"/>
                                      </p:to>
                                    </p:set>
                                    <p:anim calcmode="lin" valueType="num">
                                      <p:cBhvr additive="base">
                                        <p:cTn id="46" dur="500" fill="hold"/>
                                        <p:tgtEl>
                                          <p:spTgt spid="844803">
                                            <p:txEl>
                                              <p:pRg st="6" end="6"/>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8448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844803">
                                            <p:txEl>
                                              <p:pRg st="7" end="7"/>
                                            </p:txEl>
                                          </p:spTgt>
                                        </p:tgtEl>
                                        <p:attrNameLst>
                                          <p:attrName>style.visibility</p:attrName>
                                        </p:attrNameLst>
                                      </p:cBhvr>
                                      <p:to>
                                        <p:strVal val="visible"/>
                                      </p:to>
                                    </p:set>
                                    <p:anim calcmode="lin" valueType="num">
                                      <p:cBhvr additive="base">
                                        <p:cTn id="52" dur="500" fill="hold"/>
                                        <p:tgtEl>
                                          <p:spTgt spid="844803">
                                            <p:txEl>
                                              <p:pRg st="7" end="7"/>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844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844803">
                                            <p:txEl>
                                              <p:pRg st="8" end="8"/>
                                            </p:txEl>
                                          </p:spTgt>
                                        </p:tgtEl>
                                        <p:attrNameLst>
                                          <p:attrName>style.visibility</p:attrName>
                                        </p:attrNameLst>
                                      </p:cBhvr>
                                      <p:to>
                                        <p:strVal val="visible"/>
                                      </p:to>
                                    </p:set>
                                    <p:anim calcmode="lin" valueType="num">
                                      <p:cBhvr additive="base">
                                        <p:cTn id="58" dur="500" fill="hold"/>
                                        <p:tgtEl>
                                          <p:spTgt spid="844803">
                                            <p:txEl>
                                              <p:pRg st="8" end="8"/>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84480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2" grpId="0" autoUpdateAnimBg="0"/>
      <p:bldP spid="84480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7950" y="-142875"/>
            <a:ext cx="9144000" cy="847725"/>
          </a:xfrm>
        </p:spPr>
        <p:txBody>
          <a:bodyPr/>
          <a:lstStyle/>
          <a:p>
            <a:pPr eaLnBrk="1" hangingPunct="1"/>
            <a:r>
              <a:rPr lang="es-ES" sz="3600" smtClean="0"/>
              <a:t>Repasando… Proceso de acción preventiva </a:t>
            </a:r>
          </a:p>
        </p:txBody>
      </p:sp>
      <p:sp>
        <p:nvSpPr>
          <p:cNvPr id="53251" name="Rectangle 3"/>
          <p:cNvSpPr>
            <a:spLocks noChangeArrowheads="1"/>
          </p:cNvSpPr>
          <p:nvPr/>
        </p:nvSpPr>
        <p:spPr bwMode="auto">
          <a:xfrm>
            <a:off x="971550" y="1125538"/>
            <a:ext cx="3671888" cy="431800"/>
          </a:xfrm>
          <a:prstGeom prst="rect">
            <a:avLst/>
          </a:prstGeom>
          <a:noFill/>
          <a:ln w="9525">
            <a:solidFill>
              <a:schemeClr val="tx1"/>
            </a:solidFill>
            <a:miter lim="800000"/>
            <a:headEnd/>
            <a:tailEnd/>
          </a:ln>
        </p:spPr>
        <p:txBody>
          <a:bodyPr wrap="none" anchor="ctr"/>
          <a:lstStyle/>
          <a:p>
            <a:pPr algn="ctr"/>
            <a:r>
              <a:rPr lang="es-ES"/>
              <a:t>No conformidad potencial</a:t>
            </a:r>
          </a:p>
        </p:txBody>
      </p:sp>
      <p:sp>
        <p:nvSpPr>
          <p:cNvPr id="53252" name="Rectangle 6"/>
          <p:cNvSpPr>
            <a:spLocks noChangeArrowheads="1"/>
          </p:cNvSpPr>
          <p:nvPr/>
        </p:nvSpPr>
        <p:spPr bwMode="auto">
          <a:xfrm>
            <a:off x="34925" y="2060575"/>
            <a:ext cx="6121400" cy="792163"/>
          </a:xfrm>
          <a:prstGeom prst="rect">
            <a:avLst/>
          </a:prstGeom>
          <a:noFill/>
          <a:ln w="9525">
            <a:solidFill>
              <a:schemeClr val="tx1"/>
            </a:solidFill>
            <a:miter lim="800000"/>
            <a:headEnd/>
            <a:tailEnd/>
          </a:ln>
        </p:spPr>
        <p:txBody>
          <a:bodyPr wrap="none" anchor="ctr"/>
          <a:lstStyle/>
          <a:p>
            <a:pPr algn="ctr"/>
            <a:r>
              <a:rPr lang="es-ES"/>
              <a:t>Análisis de causa (con metodología y registro)</a:t>
            </a:r>
          </a:p>
        </p:txBody>
      </p:sp>
      <p:sp>
        <p:nvSpPr>
          <p:cNvPr id="53253" name="Rectangle 7"/>
          <p:cNvSpPr>
            <a:spLocks noChangeArrowheads="1"/>
          </p:cNvSpPr>
          <p:nvPr/>
        </p:nvSpPr>
        <p:spPr bwMode="auto">
          <a:xfrm>
            <a:off x="250825" y="3357563"/>
            <a:ext cx="5183188" cy="647700"/>
          </a:xfrm>
          <a:prstGeom prst="rect">
            <a:avLst/>
          </a:prstGeom>
          <a:noFill/>
          <a:ln w="9525">
            <a:solidFill>
              <a:schemeClr val="tx1"/>
            </a:solidFill>
            <a:miter lim="800000"/>
            <a:headEnd/>
            <a:tailEnd/>
          </a:ln>
        </p:spPr>
        <p:txBody>
          <a:bodyPr wrap="none" anchor="ctr"/>
          <a:lstStyle/>
          <a:p>
            <a:pPr algn="ctr"/>
            <a:r>
              <a:rPr lang="es-ES"/>
              <a:t>Establecimiento de un Plan de acción </a:t>
            </a:r>
          </a:p>
          <a:p>
            <a:pPr algn="ctr"/>
            <a:r>
              <a:rPr lang="es-ES"/>
              <a:t>(qué cosa, cuándo, cómo, quién)</a:t>
            </a:r>
          </a:p>
        </p:txBody>
      </p:sp>
      <p:sp>
        <p:nvSpPr>
          <p:cNvPr id="53254" name="Rectangle 8"/>
          <p:cNvSpPr>
            <a:spLocks noChangeArrowheads="1"/>
          </p:cNvSpPr>
          <p:nvPr/>
        </p:nvSpPr>
        <p:spPr bwMode="auto">
          <a:xfrm>
            <a:off x="1979613" y="4508500"/>
            <a:ext cx="1584325" cy="504825"/>
          </a:xfrm>
          <a:prstGeom prst="rect">
            <a:avLst/>
          </a:prstGeom>
          <a:noFill/>
          <a:ln w="9525">
            <a:solidFill>
              <a:schemeClr val="tx1"/>
            </a:solidFill>
            <a:miter lim="800000"/>
            <a:headEnd/>
            <a:tailEnd/>
          </a:ln>
        </p:spPr>
        <p:txBody>
          <a:bodyPr wrap="none" anchor="ctr"/>
          <a:lstStyle/>
          <a:p>
            <a:pPr algn="ctr"/>
            <a:r>
              <a:rPr lang="es-ES"/>
              <a:t>seguimiento</a:t>
            </a:r>
          </a:p>
        </p:txBody>
      </p:sp>
      <p:sp>
        <p:nvSpPr>
          <p:cNvPr id="53255" name="Rectangle 9"/>
          <p:cNvSpPr>
            <a:spLocks noChangeArrowheads="1"/>
          </p:cNvSpPr>
          <p:nvPr/>
        </p:nvSpPr>
        <p:spPr bwMode="auto">
          <a:xfrm>
            <a:off x="4787900" y="4221163"/>
            <a:ext cx="3097213" cy="433387"/>
          </a:xfrm>
          <a:prstGeom prst="rect">
            <a:avLst/>
          </a:prstGeom>
          <a:noFill/>
          <a:ln w="9525">
            <a:solidFill>
              <a:schemeClr val="tx1"/>
            </a:solidFill>
            <a:miter lim="800000"/>
            <a:headEnd/>
            <a:tailEnd/>
          </a:ln>
        </p:spPr>
        <p:txBody>
          <a:bodyPr wrap="none" anchor="ctr"/>
          <a:lstStyle/>
          <a:p>
            <a:pPr algn="ctr"/>
            <a:r>
              <a:rPr lang="es-ES"/>
              <a:t>Cumplimiento del Plan</a:t>
            </a:r>
          </a:p>
        </p:txBody>
      </p:sp>
      <p:sp>
        <p:nvSpPr>
          <p:cNvPr id="53256" name="Rectangle 10"/>
          <p:cNvSpPr>
            <a:spLocks noChangeArrowheads="1"/>
          </p:cNvSpPr>
          <p:nvPr/>
        </p:nvSpPr>
        <p:spPr bwMode="auto">
          <a:xfrm>
            <a:off x="4643438" y="4797425"/>
            <a:ext cx="3600450" cy="719138"/>
          </a:xfrm>
          <a:prstGeom prst="rect">
            <a:avLst/>
          </a:prstGeom>
          <a:noFill/>
          <a:ln w="9525">
            <a:solidFill>
              <a:schemeClr val="tx1"/>
            </a:solidFill>
            <a:miter lim="800000"/>
            <a:headEnd/>
            <a:tailEnd/>
          </a:ln>
        </p:spPr>
        <p:txBody>
          <a:bodyPr wrap="none" anchor="ctr"/>
          <a:lstStyle/>
          <a:p>
            <a:pPr algn="ctr"/>
            <a:r>
              <a:rPr lang="es-ES"/>
              <a:t>Verificación de eficacia de </a:t>
            </a:r>
          </a:p>
          <a:p>
            <a:pPr algn="ctr"/>
            <a:r>
              <a:rPr lang="es-ES"/>
              <a:t>acción preventiva</a:t>
            </a:r>
          </a:p>
        </p:txBody>
      </p:sp>
      <p:sp>
        <p:nvSpPr>
          <p:cNvPr id="53257" name="Line 11"/>
          <p:cNvSpPr>
            <a:spLocks noChangeShapeType="1"/>
          </p:cNvSpPr>
          <p:nvPr/>
        </p:nvSpPr>
        <p:spPr bwMode="auto">
          <a:xfrm>
            <a:off x="2771775" y="1628775"/>
            <a:ext cx="0" cy="360363"/>
          </a:xfrm>
          <a:prstGeom prst="line">
            <a:avLst/>
          </a:prstGeom>
          <a:noFill/>
          <a:ln w="9525">
            <a:solidFill>
              <a:schemeClr val="tx1"/>
            </a:solidFill>
            <a:round/>
            <a:headEnd/>
            <a:tailEnd type="triangle" w="med" len="med"/>
          </a:ln>
        </p:spPr>
        <p:txBody>
          <a:bodyPr/>
          <a:lstStyle/>
          <a:p>
            <a:endParaRPr lang="es-AR"/>
          </a:p>
        </p:txBody>
      </p:sp>
      <p:sp>
        <p:nvSpPr>
          <p:cNvPr id="53258" name="Line 13"/>
          <p:cNvSpPr>
            <a:spLocks noChangeShapeType="1"/>
          </p:cNvSpPr>
          <p:nvPr/>
        </p:nvSpPr>
        <p:spPr bwMode="auto">
          <a:xfrm>
            <a:off x="2771775" y="2852738"/>
            <a:ext cx="0" cy="504825"/>
          </a:xfrm>
          <a:prstGeom prst="line">
            <a:avLst/>
          </a:prstGeom>
          <a:noFill/>
          <a:ln w="9525">
            <a:solidFill>
              <a:schemeClr val="tx1"/>
            </a:solidFill>
            <a:round/>
            <a:headEnd/>
            <a:tailEnd type="triangle" w="med" len="med"/>
          </a:ln>
        </p:spPr>
        <p:txBody>
          <a:bodyPr/>
          <a:lstStyle/>
          <a:p>
            <a:endParaRPr lang="es-AR"/>
          </a:p>
        </p:txBody>
      </p:sp>
      <p:sp>
        <p:nvSpPr>
          <p:cNvPr id="53259" name="Line 14"/>
          <p:cNvSpPr>
            <a:spLocks noChangeShapeType="1"/>
          </p:cNvSpPr>
          <p:nvPr/>
        </p:nvSpPr>
        <p:spPr bwMode="auto">
          <a:xfrm>
            <a:off x="2771775" y="4003675"/>
            <a:ext cx="0" cy="504825"/>
          </a:xfrm>
          <a:prstGeom prst="line">
            <a:avLst/>
          </a:prstGeom>
          <a:noFill/>
          <a:ln w="9525">
            <a:solidFill>
              <a:schemeClr val="tx1"/>
            </a:solidFill>
            <a:round/>
            <a:headEnd/>
            <a:tailEnd type="triangle" w="med" len="med"/>
          </a:ln>
        </p:spPr>
        <p:txBody>
          <a:bodyPr/>
          <a:lstStyle/>
          <a:p>
            <a:endParaRPr lang="es-AR"/>
          </a:p>
        </p:txBody>
      </p:sp>
      <p:sp>
        <p:nvSpPr>
          <p:cNvPr id="53260" name="Line 15"/>
          <p:cNvSpPr>
            <a:spLocks noChangeShapeType="1"/>
          </p:cNvSpPr>
          <p:nvPr/>
        </p:nvSpPr>
        <p:spPr bwMode="auto">
          <a:xfrm flipV="1">
            <a:off x="3563938" y="4508500"/>
            <a:ext cx="1223962" cy="215900"/>
          </a:xfrm>
          <a:prstGeom prst="line">
            <a:avLst/>
          </a:prstGeom>
          <a:noFill/>
          <a:ln w="9525">
            <a:solidFill>
              <a:schemeClr val="tx1"/>
            </a:solidFill>
            <a:round/>
            <a:headEnd/>
            <a:tailEnd type="triangle" w="med" len="med"/>
          </a:ln>
        </p:spPr>
        <p:txBody>
          <a:bodyPr/>
          <a:lstStyle/>
          <a:p>
            <a:endParaRPr lang="es-AR"/>
          </a:p>
        </p:txBody>
      </p:sp>
      <p:sp>
        <p:nvSpPr>
          <p:cNvPr id="53261" name="Line 16"/>
          <p:cNvSpPr>
            <a:spLocks noChangeShapeType="1"/>
          </p:cNvSpPr>
          <p:nvPr/>
        </p:nvSpPr>
        <p:spPr bwMode="auto">
          <a:xfrm>
            <a:off x="3563938" y="4724400"/>
            <a:ext cx="1079500" cy="503238"/>
          </a:xfrm>
          <a:prstGeom prst="line">
            <a:avLst/>
          </a:prstGeom>
          <a:noFill/>
          <a:ln w="9525">
            <a:solidFill>
              <a:schemeClr val="tx1"/>
            </a:solidFill>
            <a:round/>
            <a:headEnd/>
            <a:tailEnd type="triangle" w="med" len="med"/>
          </a:ln>
        </p:spPr>
        <p:txBody>
          <a:bodyPr/>
          <a:lstStyle/>
          <a:p>
            <a:endParaRPr lang="es-AR"/>
          </a:p>
        </p:txBody>
      </p:sp>
      <p:sp>
        <p:nvSpPr>
          <p:cNvPr id="53262" name="Rectangle 18"/>
          <p:cNvSpPr>
            <a:spLocks noChangeArrowheads="1"/>
          </p:cNvSpPr>
          <p:nvPr/>
        </p:nvSpPr>
        <p:spPr bwMode="auto">
          <a:xfrm>
            <a:off x="4140200" y="5976938"/>
            <a:ext cx="4032250" cy="476250"/>
          </a:xfrm>
          <a:prstGeom prst="rect">
            <a:avLst/>
          </a:prstGeom>
          <a:noFill/>
          <a:ln w="9525">
            <a:solidFill>
              <a:schemeClr val="tx1"/>
            </a:solidFill>
            <a:miter lim="800000"/>
            <a:headEnd/>
            <a:tailEnd/>
          </a:ln>
        </p:spPr>
        <p:txBody>
          <a:bodyPr wrap="none" anchor="ctr"/>
          <a:lstStyle/>
          <a:p>
            <a:pPr algn="ctr"/>
            <a:r>
              <a:rPr lang="es-ES"/>
              <a:t>Cierre de acción preventiva</a:t>
            </a:r>
          </a:p>
        </p:txBody>
      </p:sp>
      <p:sp>
        <p:nvSpPr>
          <p:cNvPr id="53263" name="Line 19"/>
          <p:cNvSpPr>
            <a:spLocks noChangeShapeType="1"/>
          </p:cNvSpPr>
          <p:nvPr/>
        </p:nvSpPr>
        <p:spPr bwMode="auto">
          <a:xfrm>
            <a:off x="6084888" y="5518150"/>
            <a:ext cx="0" cy="431800"/>
          </a:xfrm>
          <a:prstGeom prst="line">
            <a:avLst/>
          </a:prstGeom>
          <a:noFill/>
          <a:ln w="44450">
            <a:solidFill>
              <a:schemeClr val="tx1"/>
            </a:solidFill>
            <a:round/>
            <a:headEnd/>
            <a:tailEnd type="triangle" w="med" len="med"/>
          </a:ln>
        </p:spPr>
        <p:txBody>
          <a:bodyPr/>
          <a:lstStyle/>
          <a:p>
            <a:endParaRPr lang="es-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a:xfrm>
            <a:off x="685800" y="44450"/>
            <a:ext cx="7772400" cy="1143000"/>
          </a:xfrm>
        </p:spPr>
        <p:txBody>
          <a:bodyPr/>
          <a:lstStyle/>
          <a:p>
            <a:r>
              <a:rPr lang="es-AR" smtClean="0"/>
              <a:t>ACCIONES PREVENTIVAS</a:t>
            </a:r>
          </a:p>
        </p:txBody>
      </p:sp>
      <p:sp>
        <p:nvSpPr>
          <p:cNvPr id="54275" name="2 Marcador de contenido"/>
          <p:cNvSpPr>
            <a:spLocks noGrp="1"/>
          </p:cNvSpPr>
          <p:nvPr>
            <p:ph idx="1"/>
          </p:nvPr>
        </p:nvSpPr>
        <p:spPr>
          <a:xfrm>
            <a:off x="0" y="1196975"/>
            <a:ext cx="9144000" cy="4114800"/>
          </a:xfrm>
        </p:spPr>
        <p:txBody>
          <a:bodyPr>
            <a:normAutofit fontScale="92500" lnSpcReduction="20000"/>
          </a:bodyPr>
          <a:lstStyle/>
          <a:p>
            <a:pPr>
              <a:buFont typeface="Arial" charset="0"/>
              <a:buNone/>
            </a:pPr>
            <a:r>
              <a:rPr lang="es-AR" sz="2800" smtClean="0"/>
              <a:t>         Hay distinguir claramente la diferencia entre:</a:t>
            </a:r>
          </a:p>
          <a:p>
            <a:endParaRPr lang="es-AR" sz="2800" smtClean="0"/>
          </a:p>
          <a:p>
            <a:pPr algn="ctr">
              <a:buFontTx/>
              <a:buNone/>
            </a:pPr>
            <a:r>
              <a:rPr lang="es-AR" sz="2800" smtClean="0"/>
              <a:t>ACCIONES PREVENTIVAS Y </a:t>
            </a:r>
          </a:p>
          <a:p>
            <a:pPr algn="ctr">
              <a:buFontTx/>
              <a:buNone/>
            </a:pPr>
            <a:r>
              <a:rPr lang="es-AR" sz="2800" smtClean="0"/>
              <a:t>OPORTUNIDADES DE MEJORA</a:t>
            </a:r>
          </a:p>
          <a:p>
            <a:pPr>
              <a:buFontTx/>
              <a:buNone/>
            </a:pPr>
            <a:endParaRPr lang="es-AR" sz="2800" smtClean="0"/>
          </a:p>
          <a:p>
            <a:pPr>
              <a:buFontTx/>
              <a:buNone/>
            </a:pPr>
            <a:r>
              <a:rPr lang="es-AR" sz="2800" smtClean="0"/>
              <a:t>Las primeras surgen de no cumplimientos potenciales, las segundas de cumplimientos que se pueden mejorar. Muchas veces llevan la misma gestión, pero tienen orígenes distintos. De una no conformidad o incumplimiento pueden surgir acciones correctivas, acciones preventivas y oportunidades de mejora y cada una en forma independiente deben tener su gestión.</a:t>
            </a:r>
          </a:p>
          <a:p>
            <a:pPr>
              <a:buFontTx/>
              <a:buNone/>
            </a:pPr>
            <a:endParaRPr lang="es-AR" sz="280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p:cNvSpPr>
            <a:spLocks noGrp="1"/>
          </p:cNvSpPr>
          <p:nvPr>
            <p:ph type="title"/>
          </p:nvPr>
        </p:nvSpPr>
        <p:spPr>
          <a:xfrm>
            <a:off x="-71438" y="274638"/>
            <a:ext cx="8229601" cy="1143000"/>
          </a:xfrm>
        </p:spPr>
        <p:txBody>
          <a:bodyPr>
            <a:normAutofit fontScale="90000"/>
          </a:bodyPr>
          <a:lstStyle/>
          <a:p>
            <a:r>
              <a:rPr lang="es-AR" smtClean="0"/>
              <a:t>OPORTUNIDADES DE MEJORA</a:t>
            </a:r>
            <a:br>
              <a:rPr lang="es-AR" smtClean="0"/>
            </a:br>
            <a:endParaRPr lang="es-AR" smtClean="0"/>
          </a:p>
        </p:txBody>
      </p:sp>
      <p:sp>
        <p:nvSpPr>
          <p:cNvPr id="55299" name="2 Marcador de contenido"/>
          <p:cNvSpPr>
            <a:spLocks noGrp="1"/>
          </p:cNvSpPr>
          <p:nvPr>
            <p:ph idx="1"/>
          </p:nvPr>
        </p:nvSpPr>
        <p:spPr/>
        <p:txBody>
          <a:bodyPr>
            <a:normAutofit lnSpcReduction="10000"/>
          </a:bodyPr>
          <a:lstStyle/>
          <a:p>
            <a:r>
              <a:rPr lang="es-AR" sz="2800" b="1" smtClean="0"/>
              <a:t>5.6 Revisión por la dirección (ISO 9001)</a:t>
            </a:r>
            <a:endParaRPr lang="es-AR" sz="2800" smtClean="0"/>
          </a:p>
          <a:p>
            <a:r>
              <a:rPr lang="es-AR" sz="2800" b="1" smtClean="0"/>
              <a:t>5.6.1 Generalidades</a:t>
            </a:r>
            <a:endParaRPr lang="es-AR" sz="2800" smtClean="0"/>
          </a:p>
          <a:p>
            <a:r>
              <a:rPr lang="es-AR" sz="2800" smtClean="0"/>
              <a:t>La alta dirección debe revisar el sistema de gestión de la calidad de la organización, a intervalos planificados, para asegurarse de su conveniencia, adecuación y eficacia continuas. La revisión debe incluir la evaluación de </a:t>
            </a:r>
            <a:r>
              <a:rPr lang="es-AR" sz="2800" u="sng" smtClean="0"/>
              <a:t>las oportunidades de mejora </a:t>
            </a:r>
            <a:r>
              <a:rPr lang="es-AR" sz="2800" smtClean="0"/>
              <a:t>y la necesidad de efectuar cambios en el sistema de gestión de la calidad, incluyendo la política de la calidad y los objetivos de la calidad.</a:t>
            </a:r>
          </a:p>
          <a:p>
            <a:endParaRPr lang="es-AR" sz="280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2 Marcador de contenido"/>
          <p:cNvSpPr>
            <a:spLocks noGrp="1"/>
          </p:cNvSpPr>
          <p:nvPr>
            <p:ph idx="1"/>
          </p:nvPr>
        </p:nvSpPr>
        <p:spPr>
          <a:xfrm>
            <a:off x="-34925" y="385763"/>
            <a:ext cx="8964613" cy="4114800"/>
          </a:xfrm>
        </p:spPr>
        <p:txBody>
          <a:bodyPr>
            <a:normAutofit fontScale="77500" lnSpcReduction="20000"/>
          </a:bodyPr>
          <a:lstStyle/>
          <a:p>
            <a:pPr algn="ctr">
              <a:buFontTx/>
              <a:buNone/>
            </a:pPr>
            <a:r>
              <a:rPr lang="es-AR" sz="3600" b="1" u="sng" dirty="0" smtClean="0"/>
              <a:t>¿cómo se gestionan las </a:t>
            </a:r>
          </a:p>
          <a:p>
            <a:pPr algn="ctr">
              <a:buFontTx/>
              <a:buNone/>
            </a:pPr>
            <a:r>
              <a:rPr lang="es-AR" sz="3600" b="1" u="sng" dirty="0" smtClean="0"/>
              <a:t>oportunidades de mejora?</a:t>
            </a:r>
          </a:p>
          <a:p>
            <a:pPr algn="ctr">
              <a:buFontTx/>
              <a:buNone/>
            </a:pPr>
            <a:r>
              <a:rPr lang="es-AR" sz="3600" b="1" u="sng" smtClean="0"/>
              <a:t>RECOMENDACIÓN</a:t>
            </a:r>
          </a:p>
          <a:p>
            <a:r>
              <a:rPr lang="es-AR" dirty="0" smtClean="0"/>
              <a:t>Establecer un procedimiento para su gestión</a:t>
            </a:r>
          </a:p>
          <a:p>
            <a:r>
              <a:rPr lang="es-AR" dirty="0" smtClean="0"/>
              <a:t>Registrar el proceso y el análisis </a:t>
            </a:r>
          </a:p>
          <a:p>
            <a:r>
              <a:rPr lang="es-AR" dirty="0" smtClean="0"/>
              <a:t>Capacitar en el concepto de la mejora para poder lograr identificación de mejoras desde los procesos productivos.</a:t>
            </a:r>
          </a:p>
          <a:p>
            <a:r>
              <a:rPr lang="es-AR" dirty="0" smtClean="0"/>
              <a:t>Analizar las sugerencias y responder a los interesados sobre la aceptación o rechazo.</a:t>
            </a:r>
          </a:p>
          <a:p>
            <a:r>
              <a:rPr lang="es-AR" dirty="0" smtClean="0"/>
              <a:t>Identificar claramente los procesos de mejora</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Text Box 2"/>
          <p:cNvSpPr txBox="1">
            <a:spLocks noChangeArrowheads="1"/>
          </p:cNvSpPr>
          <p:nvPr/>
        </p:nvSpPr>
        <p:spPr bwMode="auto">
          <a:xfrm>
            <a:off x="971550" y="1773238"/>
            <a:ext cx="6477000" cy="2743200"/>
          </a:xfrm>
          <a:prstGeom prst="rect">
            <a:avLst/>
          </a:prstGeom>
          <a:noFill/>
          <a:ln w="57150">
            <a:noFill/>
            <a:miter lim="800000"/>
            <a:headEnd/>
            <a:tailEnd/>
          </a:ln>
          <a:effectLst/>
        </p:spPr>
        <p:txBody>
          <a:bodyPr/>
          <a:lstStyle/>
          <a:p>
            <a:pPr algn="ctr" eaLnBrk="0" hangingPunct="0">
              <a:defRPr/>
            </a:pPr>
            <a:endParaRPr lang="es-ES" sz="2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cs typeface="+mn-cs"/>
            </a:endParaRPr>
          </a:p>
          <a:p>
            <a:pPr algn="ctr" eaLnBrk="0" hangingPunct="0">
              <a:defRPr/>
            </a:pPr>
            <a:r>
              <a:rPr lang="es-ES" sz="3600" b="1" dirty="0">
                <a:effectLst>
                  <a:outerShdw blurRad="38100" dist="38100" dir="2700000" algn="tl">
                    <a:srgbClr val="C0C0C0"/>
                  </a:outerShdw>
                </a:effectLst>
                <a:latin typeface="Arial" charset="0"/>
                <a:cs typeface="+mn-cs"/>
              </a:rPr>
              <a:t>Gracias por su atención !!</a:t>
            </a:r>
            <a:endParaRPr lang="es-ES" sz="2800" b="1" dirty="0">
              <a:effectLst>
                <a:outerShdw blurRad="38100" dist="38100" dir="2700000" algn="tl">
                  <a:srgbClr val="C0C0C0"/>
                </a:outerShdw>
              </a:effectLst>
              <a:latin typeface="Arial" charset="0"/>
              <a:cs typeface="+mn-cs"/>
            </a:endParaRPr>
          </a:p>
          <a:p>
            <a:pPr algn="ctr" eaLnBrk="0" hangingPunct="0">
              <a:defRPr/>
            </a:pPr>
            <a:endParaRPr lang="es-ES" sz="2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cs typeface="+mn-cs"/>
            </a:endParaRPr>
          </a:p>
          <a:p>
            <a:pPr algn="ctr" eaLnBrk="0" hangingPunct="0">
              <a:defRPr/>
            </a:pPr>
            <a:r>
              <a:rPr lang="es-ES" sz="3600" b="1" dirty="0">
                <a:effectLst>
                  <a:outerShdw blurRad="38100" dist="38100" dir="2700000" algn="tl">
                    <a:srgbClr val="C0C0C0"/>
                  </a:outerShdw>
                </a:effectLst>
                <a:latin typeface="Arial" charset="0"/>
                <a:cs typeface="+mn-cs"/>
              </a:rPr>
              <a:t>Preguntas y Consultas</a:t>
            </a:r>
          </a:p>
          <a:p>
            <a:pPr algn="ctr" eaLnBrk="0" hangingPunct="0">
              <a:defRPr/>
            </a:pPr>
            <a:endParaRPr lang="es-ES" sz="2000" b="1" dirty="0">
              <a:effectLst>
                <a:outerShdw blurRad="38100" dist="38100" dir="2700000" algn="tl">
                  <a:srgbClr val="C0C0C0"/>
                </a:outerShdw>
              </a:effectLst>
              <a:latin typeface="Arial" charset="0"/>
              <a:cs typeface="+mn-cs"/>
            </a:endParaRPr>
          </a:p>
          <a:p>
            <a:pPr algn="ctr" eaLnBrk="0" hangingPunct="0">
              <a:defRPr/>
            </a:pPr>
            <a:endParaRPr lang="es-ES" sz="2000" b="1" dirty="0">
              <a:effectLst>
                <a:outerShdw blurRad="38100" dist="38100" dir="2700000" algn="tl">
                  <a:srgbClr val="C0C0C0"/>
                </a:outerShdw>
              </a:effectLst>
              <a:latin typeface="Arial" charset="0"/>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0" y="176213"/>
            <a:ext cx="9144000" cy="4824412"/>
          </a:xfrm>
        </p:spPr>
        <p:txBody>
          <a:bodyPr>
            <a:noAutofit/>
          </a:bodyPr>
          <a:lstStyle/>
          <a:p>
            <a:pPr eaLnBrk="1" hangingPunct="1">
              <a:buFontTx/>
              <a:buNone/>
            </a:pPr>
            <a:r>
              <a:rPr lang="es-ES_tradnl" sz="2800" b="1" u="sng" dirty="0" smtClean="0"/>
              <a:t>     8.3 Control de producto no conforme (9001)</a:t>
            </a:r>
          </a:p>
          <a:p>
            <a:pPr algn="just" eaLnBrk="1" hangingPunct="1"/>
            <a:r>
              <a:rPr lang="es-AR" sz="2800" dirty="0" smtClean="0"/>
              <a:t>Todo producto no conforme debe registrarse, puede hacerse en distinta documentación de acuerdo a la conveniencia de la Organización.</a:t>
            </a:r>
          </a:p>
          <a:p>
            <a:pPr algn="just" eaLnBrk="1" hangingPunct="1"/>
            <a:r>
              <a:rPr lang="es-AR" sz="2800" dirty="0" smtClean="0"/>
              <a:t>Debe establecerse la disposición del producto no conforme y su tratamiento.</a:t>
            </a:r>
          </a:p>
          <a:p>
            <a:pPr algn="just" eaLnBrk="1" hangingPunct="1"/>
            <a:r>
              <a:rPr lang="es-AR" sz="2800" dirty="0" smtClean="0"/>
              <a:t>Aplicable a producto en elaboración, producto terminado, insumos, producto entregado, servicio prestado, durante la prestación del servicio.</a:t>
            </a:r>
          </a:p>
          <a:p>
            <a:pPr algn="just" eaLnBrk="1" hangingPunct="1">
              <a:buFontTx/>
              <a:buNone/>
            </a:pPr>
            <a:r>
              <a:rPr lang="es-AR" sz="2800" b="1" dirty="0" smtClean="0"/>
              <a:t>Del análisis del producto no conforme pueden surgir: correcciones (la disposición del producto no conforme) o acciones correctivas, esto último definido por la empresa; el criterio puede ser: producto no conforme repetitivo o relevante.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0" y="738188"/>
            <a:ext cx="9144000" cy="5691187"/>
          </a:xfrm>
        </p:spPr>
        <p:txBody>
          <a:bodyPr>
            <a:normAutofit lnSpcReduction="10000"/>
          </a:bodyPr>
          <a:lstStyle/>
          <a:p>
            <a:pPr eaLnBrk="1" hangingPunct="1">
              <a:buFontTx/>
              <a:buNone/>
            </a:pPr>
            <a:r>
              <a:rPr lang="es-ES" b="1" smtClean="0"/>
              <a:t>    DIFERENCIA ENTRE ACCIÓN CORRECTIVA </a:t>
            </a:r>
          </a:p>
          <a:p>
            <a:pPr eaLnBrk="1" hangingPunct="1">
              <a:buFontTx/>
              <a:buNone/>
            </a:pPr>
            <a:r>
              <a:rPr lang="es-ES" b="1" smtClean="0"/>
              <a:t>                             Y CORRECCIÓN</a:t>
            </a:r>
          </a:p>
          <a:p>
            <a:pPr eaLnBrk="1" hangingPunct="1">
              <a:buFontTx/>
              <a:buNone/>
            </a:pPr>
            <a:r>
              <a:rPr lang="es-ES" b="1" smtClean="0"/>
              <a:t>Definiciones ISO 9000</a:t>
            </a:r>
          </a:p>
          <a:p>
            <a:pPr eaLnBrk="1" hangingPunct="1"/>
            <a:r>
              <a:rPr lang="es-ES" b="1" smtClean="0"/>
              <a:t>3.6.5 Acción Correctiva</a:t>
            </a:r>
            <a:r>
              <a:rPr lang="es-ES" smtClean="0"/>
              <a:t>: acción tomada para eliminar </a:t>
            </a:r>
            <a:r>
              <a:rPr lang="es-ES" u="sng" smtClean="0"/>
              <a:t>la causa</a:t>
            </a:r>
            <a:r>
              <a:rPr lang="es-ES" smtClean="0"/>
              <a:t> de una no conformidad detectada u otra situación indeseable</a:t>
            </a:r>
          </a:p>
          <a:p>
            <a:pPr eaLnBrk="1" hangingPunct="1"/>
            <a:endParaRPr lang="es-ES" smtClean="0"/>
          </a:p>
          <a:p>
            <a:pPr eaLnBrk="1" hangingPunct="1"/>
            <a:r>
              <a:rPr lang="es-ES" b="1" smtClean="0"/>
              <a:t>3.6.6 corrección</a:t>
            </a:r>
            <a:r>
              <a:rPr lang="es-ES" smtClean="0"/>
              <a:t>: acción tomada para eliminar una no conformidad detectada.</a:t>
            </a:r>
          </a:p>
          <a:p>
            <a:pPr eaLnBrk="1" hangingPunct="1"/>
            <a:endParaRPr lang="es-ES" smtClean="0"/>
          </a:p>
          <a:p>
            <a:pPr eaLnBrk="1" hangingPunct="1">
              <a:buFontTx/>
              <a:buNone/>
            </a:pPr>
            <a:r>
              <a:rPr lang="es-ES" smtClean="0"/>
              <a:t>Aplicables a: 8.2.2, 8.2.3, 8.2.4, 8.3, 8.5.2</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0" y="0"/>
            <a:ext cx="8964613" cy="1143000"/>
          </a:xfrm>
        </p:spPr>
        <p:txBody>
          <a:bodyPr>
            <a:normAutofit fontScale="90000"/>
          </a:bodyPr>
          <a:lstStyle/>
          <a:p>
            <a:r>
              <a:rPr lang="es-AR" smtClean="0"/>
              <a:t>ORIGENES DE NO CONFORMIDADES EN UN SGC</a:t>
            </a:r>
          </a:p>
        </p:txBody>
      </p:sp>
      <p:sp>
        <p:nvSpPr>
          <p:cNvPr id="18435" name="2 Marcador de contenido"/>
          <p:cNvSpPr>
            <a:spLocks noGrp="1"/>
          </p:cNvSpPr>
          <p:nvPr>
            <p:ph idx="1"/>
          </p:nvPr>
        </p:nvSpPr>
        <p:spPr>
          <a:xfrm>
            <a:off x="71438" y="1500188"/>
            <a:ext cx="8964612" cy="4114800"/>
          </a:xfrm>
        </p:spPr>
        <p:txBody>
          <a:bodyPr>
            <a:noAutofit/>
          </a:bodyPr>
          <a:lstStyle/>
          <a:p>
            <a:r>
              <a:rPr lang="es-AR" sz="2000" b="1" smtClean="0"/>
              <a:t>DE AUDITORÍAS INTERNAS</a:t>
            </a:r>
          </a:p>
          <a:p>
            <a:r>
              <a:rPr lang="es-AR" sz="2000" b="1" smtClean="0"/>
              <a:t>DE AUDITORÍAS EXTERNAS</a:t>
            </a:r>
          </a:p>
          <a:p>
            <a:r>
              <a:rPr lang="es-AR" sz="2000" b="1" smtClean="0"/>
              <a:t>DEL PROPIO SGC:</a:t>
            </a:r>
          </a:p>
          <a:p>
            <a:pPr lvl="1"/>
            <a:r>
              <a:rPr lang="es-AR" sz="2000" b="1" smtClean="0"/>
              <a:t>DE LA GESTIÓN DEL </a:t>
            </a:r>
            <a:r>
              <a:rPr lang="es-AR" sz="2000" b="1" u="sng" smtClean="0"/>
              <a:t>PRODUCTO NO CONFORME (relevante y/o repetitivo)</a:t>
            </a:r>
          </a:p>
          <a:p>
            <a:pPr lvl="1"/>
            <a:r>
              <a:rPr lang="es-AR" sz="2000" b="1" smtClean="0"/>
              <a:t>DE LOS PROCESOS DE REALIZACIÓN</a:t>
            </a:r>
          </a:p>
          <a:p>
            <a:pPr lvl="1"/>
            <a:r>
              <a:rPr lang="es-AR" sz="2000" b="1" smtClean="0"/>
              <a:t>DE ANÁLISIS DE OBJETIVOS DE LA CALIDAD</a:t>
            </a:r>
          </a:p>
          <a:p>
            <a:pPr lvl="1"/>
            <a:r>
              <a:rPr lang="es-AR" sz="2000" b="1" smtClean="0"/>
              <a:t>DE ANÁLISIS DE SATISFACCIÓN DEL CLIENTE</a:t>
            </a:r>
          </a:p>
          <a:p>
            <a:pPr lvl="1"/>
            <a:r>
              <a:rPr lang="es-AR" sz="2000" b="1" smtClean="0"/>
              <a:t>DE QUEJAS</a:t>
            </a:r>
          </a:p>
          <a:p>
            <a:pPr lvl="1"/>
            <a:r>
              <a:rPr lang="es-AR" sz="2000" b="1" smtClean="0"/>
              <a:t>DE CONTROL DE DOCUMENTOS</a:t>
            </a:r>
          </a:p>
          <a:p>
            <a:pPr lvl="1"/>
            <a:r>
              <a:rPr lang="es-AR" sz="2000" b="1" smtClean="0"/>
              <a:t>DE CONTROL DE REGISTROS</a:t>
            </a:r>
          </a:p>
          <a:p>
            <a:pPr lvl="1"/>
            <a:r>
              <a:rPr lang="es-AR" sz="2000" b="1" smtClean="0"/>
              <a:t>DE PROCESOS DE GESTIÓN: RECURSOS HUMANOS, COMPRAS, MATENIMIENTO DE INFRAESTRUCTURA</a:t>
            </a:r>
          </a:p>
          <a:p>
            <a:pPr lvl="1"/>
            <a:r>
              <a:rPr lang="es-AR" sz="2000" b="1" smtClean="0"/>
              <a:t>DE LA REVISIÓN POR LA DIRECCIÓN</a:t>
            </a:r>
          </a:p>
          <a:p>
            <a:pPr lvl="1"/>
            <a:r>
              <a:rPr lang="es-AR" sz="2000" b="1" smtClean="0"/>
              <a:t>ETC.</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531</TotalTime>
  <Words>5646</Words>
  <Application>Microsoft Office PowerPoint</Application>
  <PresentationFormat>Presentación en pantalla (4:3)</PresentationFormat>
  <Paragraphs>609</Paragraphs>
  <Slides>67</Slides>
  <Notes>2</Notes>
  <HiddenSlides>0</HiddenSlides>
  <MMClips>0</MMClips>
  <ScaleCrop>false</ScaleCrop>
  <HeadingPairs>
    <vt:vector size="4" baseType="variant">
      <vt:variant>
        <vt:lpstr>Tema</vt:lpstr>
      </vt:variant>
      <vt:variant>
        <vt:i4>1</vt:i4>
      </vt:variant>
      <vt:variant>
        <vt:lpstr>Títulos de diapositiva</vt:lpstr>
      </vt:variant>
      <vt:variant>
        <vt:i4>67</vt:i4>
      </vt:variant>
    </vt:vector>
  </HeadingPairs>
  <TitlesOfParts>
    <vt:vector size="68" baseType="lpstr">
      <vt:lpstr>Tema de Office</vt:lpstr>
      <vt:lpstr>TALLER DE TRATAMIENTO DE NO CONFORMIDADES. </vt:lpstr>
      <vt:lpstr>Presentación de PowerPoint</vt:lpstr>
      <vt:lpstr> REPASANDO CONCEPTOS… </vt:lpstr>
      <vt:lpstr> REPASANDO CONCEPTOS… </vt:lpstr>
      <vt:lpstr> REPASANDO CONCEPTOS… (Norma ISO 9000)</vt:lpstr>
      <vt:lpstr> REPASANDO CONCEPTOS… </vt:lpstr>
      <vt:lpstr>Presentación de PowerPoint</vt:lpstr>
      <vt:lpstr>Presentación de PowerPoint</vt:lpstr>
      <vt:lpstr>ORIGENES DE NO CONFORMIDADES EN UN SGC</vt:lpstr>
      <vt:lpstr>CAMINO DE LA IDENTIFICACIÓN Y GESTIÓN DE UNA NO CONFORMIDAD</vt:lpstr>
      <vt:lpstr>Presentación de PowerPoint</vt:lpstr>
      <vt:lpstr>Repasando….. Proceso de acción correctiva </vt:lpstr>
      <vt:lpstr>PARTES IMPORTANTES DE LA “ACCIÓN CORRECTIVA”</vt:lpstr>
      <vt:lpstr>IDENTIFICACIÓN DEL REQUISITO INCUMPLIDO</vt:lpstr>
      <vt:lpstr>IDENTIFICACIÓN DE EVIDENCIA OBJETIVA</vt:lpstr>
      <vt:lpstr>Presentación de PowerPoint</vt:lpstr>
      <vt:lpstr>Redacción</vt:lpstr>
      <vt:lpstr>EJEMPLOS: Redacción ¿cuál es el error?</vt:lpstr>
      <vt:lpstr>EJEMPLOS: ¿cómo debería redactarse correctamente?</vt:lpstr>
      <vt:lpstr>ANÁLISIS DE CAUSA</vt:lpstr>
      <vt:lpstr>Presentación de PowerPoint</vt:lpstr>
      <vt:lpstr>Presentación de PowerPoint</vt:lpstr>
      <vt:lpstr>Presentación de PowerPoint</vt:lpstr>
      <vt:lpstr>Presentación de PowerPoint</vt:lpstr>
      <vt:lpstr>Presentación de PowerPoint</vt:lpstr>
      <vt:lpstr>PLAN DE ACCIÓN</vt:lpstr>
      <vt:lpstr>VERIFICACIÓN DE EFICACIA</vt:lpstr>
      <vt:lpstr>Tratamiento de quejas y reclamos</vt:lpstr>
      <vt:lpstr>MÉTODOS PARA EL ANÁLISIS DE CAUSA</vt:lpstr>
      <vt:lpstr>LLUVIA DE IDEAS</vt:lpstr>
      <vt:lpstr>Presentación de PowerPoint</vt:lpstr>
      <vt:lpstr>Presentación de PowerPoint</vt:lpstr>
      <vt:lpstr>Presentación de PowerPoint</vt:lpstr>
      <vt:lpstr>DIAGRAMA DE AFINIDAD/ESTRATOS</vt:lpstr>
      <vt:lpstr>5W y 1H</vt:lpstr>
      <vt:lpstr>Presentación de PowerPoint</vt:lpstr>
      <vt:lpstr>ESPINA DE PESCADO</vt:lpstr>
      <vt:lpstr>COMBINACIONES</vt:lpstr>
      <vt:lpstr>EJERCICIO  Lluvia de ideas mas afinidad </vt:lpstr>
      <vt:lpstr>ACOMODAMOS LAS CAUSAS OBTENIDAS DE LA LLUVIA DE IDEAS BAJO FRASES QUE NOS PAREZCAN QUE LAS UNEN POR AFINIDAD</vt:lpstr>
      <vt:lpstr>ACOMODAMOS LAS CAUSAS OBTENIDAS DE LA LLUVIA DE IDEAS BAJO FRASES QUE NOS PAREZCAN QUE LAS UNEN POR AFINIDAD</vt:lpstr>
      <vt:lpstr>Presentación de PowerPoint</vt:lpstr>
      <vt:lpstr>EJERCICIO   Espina de pescado</vt:lpstr>
      <vt:lpstr>Presentación de PowerPoint</vt:lpstr>
      <vt:lpstr>Presentación de PowerPoint</vt:lpstr>
      <vt:lpstr>Como resolvemos?</vt:lpstr>
      <vt:lpstr>Presentación de PowerPoint</vt:lpstr>
      <vt:lpstr>Presentación de PowerPoint</vt:lpstr>
      <vt:lpstr>Presentación de PowerPoint</vt:lpstr>
      <vt:lpstr>Podemos resolver:</vt:lpstr>
      <vt:lpstr>Presentación de PowerPoint</vt:lpstr>
      <vt:lpstr>Presentación de PowerPoint</vt:lpstr>
      <vt:lpstr>Como resolvemos?</vt:lpstr>
      <vt:lpstr>Podemos resolver: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8 Medición, análisis y mejoramiento</vt:lpstr>
      <vt:lpstr>Repasando… Proceso de acción preventiva </vt:lpstr>
      <vt:lpstr>ACCIONES PREVENTIVAS</vt:lpstr>
      <vt:lpstr>OPORTUNIDADES DE MEJORA </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TRATAMIENTO DE NO CONFORMIDADES.</dc:title>
  <dc:creator>Adriana</dc:creator>
  <cp:lastModifiedBy>Luffi</cp:lastModifiedBy>
  <cp:revision>46</cp:revision>
  <dcterms:created xsi:type="dcterms:W3CDTF">2014-04-02T23:06:29Z</dcterms:created>
  <dcterms:modified xsi:type="dcterms:W3CDTF">2014-08-28T13:46:58Z</dcterms:modified>
</cp:coreProperties>
</file>